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76" r:id="rId4"/>
    <p:sldId id="301" r:id="rId5"/>
    <p:sldId id="302" r:id="rId6"/>
    <p:sldId id="303" r:id="rId7"/>
    <p:sldId id="282" r:id="rId8"/>
    <p:sldId id="284" r:id="rId9"/>
    <p:sldId id="283" r:id="rId10"/>
    <p:sldId id="288" r:id="rId11"/>
    <p:sldId id="289" r:id="rId12"/>
    <p:sldId id="285" r:id="rId13"/>
    <p:sldId id="290" r:id="rId14"/>
    <p:sldId id="291" r:id="rId15"/>
    <p:sldId id="292" r:id="rId16"/>
    <p:sldId id="266" r:id="rId17"/>
    <p:sldId id="293" r:id="rId18"/>
    <p:sldId id="260" r:id="rId19"/>
    <p:sldId id="261" r:id="rId20"/>
    <p:sldId id="262" r:id="rId21"/>
    <p:sldId id="264" r:id="rId22"/>
    <p:sldId id="263" r:id="rId23"/>
    <p:sldId id="300" r:id="rId24"/>
    <p:sldId id="265" r:id="rId25"/>
    <p:sldId id="268" r:id="rId26"/>
    <p:sldId id="269" r:id="rId27"/>
    <p:sldId id="271" r:id="rId28"/>
    <p:sldId id="270" r:id="rId29"/>
    <p:sldId id="272" r:id="rId30"/>
    <p:sldId id="273" r:id="rId31"/>
    <p:sldId id="274" r:id="rId32"/>
    <p:sldId id="267"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819" autoAdjust="0"/>
  </p:normalViewPr>
  <p:slideViewPr>
    <p:cSldViewPr>
      <p:cViewPr>
        <p:scale>
          <a:sx n="60" d="100"/>
          <a:sy n="60" d="100"/>
        </p:scale>
        <p:origin x="-1656" y="1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CDCB47-AF3D-4FC0-9FE6-5FD4117141D3}" type="datetimeFigureOut">
              <a:rPr lang="en-US" smtClean="0"/>
              <a:pPr/>
              <a:t>11/5/2015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91A0C8-BD54-46DA-97CB-D9B6FB53136E}" type="slidenum">
              <a:rPr lang="en-US" smtClean="0"/>
              <a:pPr/>
              <a:t>‹#›</a:t>
            </a:fld>
            <a:endParaRPr lang="en-US" dirty="0"/>
          </a:p>
        </p:txBody>
      </p:sp>
    </p:spTree>
    <p:extLst>
      <p:ext uri="{BB962C8B-B14F-4D97-AF65-F5344CB8AC3E}">
        <p14:creationId xmlns:p14="http://schemas.microsoft.com/office/powerpoint/2010/main" val="10100521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federalregister.gov/articles/2014/01/16/2014-00487/medicaid-program-state-plan-home-and-community-based-services-5-year-period-for-waivers-provider"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91A0C8-BD54-46DA-97CB-D9B6FB53136E}" type="slidenum">
              <a:rPr lang="en-US" smtClean="0"/>
              <a:pPr/>
              <a:t>7</a:t>
            </a:fld>
            <a:endParaRPr lang="en-US" dirty="0"/>
          </a:p>
        </p:txBody>
      </p:sp>
    </p:spTree>
    <p:extLst>
      <p:ext uri="{BB962C8B-B14F-4D97-AF65-F5344CB8AC3E}">
        <p14:creationId xmlns:p14="http://schemas.microsoft.com/office/powerpoint/2010/main" val="14707129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491A0C8-BD54-46DA-97CB-D9B6FB53136E}" type="slidenum">
              <a:rPr lang="en-US" smtClean="0"/>
              <a:pPr/>
              <a:t>17</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Minnesota: The new Minnesota assessment tool, MnCHOICES, includes person-centered questions, most significantly the “Quality of Life” domain, focusing on learning “what is important to the individual and what brings them satisfaction, happiness, and comfort.” The domain includes questions on: routines and preferences; strengths and accomplishments; relationships; and traditions and future plans. Many of the questions are open-ended such as “How do you want to spend your time?” and “What are some things you have done that you feel proud of?” It also provides more directed questions which can serve as guides or prompts for further discussion such as, “Typically in your life, do you . . .Play cards, a board game or video game with a friend?” and whether the participant has limitations on achieving the amount of interaction they would otherwise choose.48 ■ New Jersey: The NJ contract mandates that, in addition to options counseling and the use of the state-developed functional assessment tool, the service plan be informed by a face-to-face discussion with the LTSS consumer that includes a systematic approach to the assessment of the consumer’s strengths and needs in the following areas: functional abilities, medical conditions, behavioral health, social/environmental/cultural factors, and existing support system. MLTSS consumer goals must be developed through this process that are consumer specific, measurable, include a plan of action to meet the identified goals, and include a timeframe for attainment of desired outcomes. Progress toward goals must be discussed and reviewed during care manager visits with the consumer.</a:t>
            </a:r>
            <a:endParaRPr lang="en-US" dirty="0"/>
          </a:p>
        </p:txBody>
      </p:sp>
      <p:sp>
        <p:nvSpPr>
          <p:cNvPr id="4" name="Slide Number Placeholder 3"/>
          <p:cNvSpPr>
            <a:spLocks noGrp="1"/>
          </p:cNvSpPr>
          <p:nvPr>
            <p:ph type="sldNum" sz="quarter" idx="10"/>
          </p:nvPr>
        </p:nvSpPr>
        <p:spPr/>
        <p:txBody>
          <a:bodyPr/>
          <a:lstStyle/>
          <a:p>
            <a:fld id="{9491A0C8-BD54-46DA-97CB-D9B6FB53136E}" type="slidenum">
              <a:rPr lang="en-US" smtClean="0"/>
              <a:pPr/>
              <a:t>21</a:t>
            </a:fld>
            <a:endParaRPr lang="en-US" dirty="0"/>
          </a:p>
        </p:txBody>
      </p:sp>
    </p:spTree>
    <p:extLst>
      <p:ext uri="{BB962C8B-B14F-4D97-AF65-F5344CB8AC3E}">
        <p14:creationId xmlns:p14="http://schemas.microsoft.com/office/powerpoint/2010/main" val="17227481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kern="1200" dirty="0" smtClean="0">
                <a:solidFill>
                  <a:schemeClr val="tx1"/>
                </a:solidFill>
                <a:latin typeface="+mn-lt"/>
                <a:ea typeface="+mn-ea"/>
                <a:cs typeface="+mn-cs"/>
              </a:rPr>
              <a:t>Comment: We received few comments on this requirement. One commenter suggested replacing this language with “Respect and honor the choices made by the individual regarding supports.” Another suggested adding the “full range” of services and supports. Others commented on or requested clarification about unpaid services, or urged us to clarify that unpaid services must not be required.</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Response: We believe that natural supports and other unpaid services must be included in order to have a comprehensive plan reflecting all the services and supports required. The availability of unpaid supports may change from time to time and the plan must be written so as to be able to adjust the proportion of formal and informal supports without starting over at assessment. </a:t>
            </a:r>
            <a:r>
              <a:rPr lang="en-US" sz="1200" i="1" kern="1200" dirty="0" smtClean="0">
                <a:solidFill>
                  <a:schemeClr val="tx1"/>
                </a:solidFill>
                <a:latin typeface="+mn-lt"/>
                <a:ea typeface="+mn-ea"/>
                <a:cs typeface="+mn-cs"/>
              </a:rPr>
              <a:t>The planning process must not compel unpaid services.</a:t>
            </a:r>
            <a:r>
              <a:rPr lang="en-US" sz="1200" kern="1200" dirty="0" smtClean="0">
                <a:solidFill>
                  <a:schemeClr val="tx1"/>
                </a:solidFill>
                <a:latin typeface="+mn-lt"/>
                <a:ea typeface="+mn-ea"/>
                <a:cs typeface="+mn-cs"/>
              </a:rPr>
              <a:t> We have included the term “natural supports” in the regulation text at § 441.301(c)(2)(v) and have added the following sentence: “Natural supports are unpaid supports </a:t>
            </a:r>
            <a:r>
              <a:rPr lang="en-US" sz="1200" i="1" kern="1200" dirty="0" smtClean="0">
                <a:solidFill>
                  <a:schemeClr val="tx1"/>
                </a:solidFill>
                <a:latin typeface="+mn-lt"/>
                <a:ea typeface="+mn-ea"/>
                <a:cs typeface="+mn-cs"/>
              </a:rPr>
              <a:t>that are provided voluntarily</a:t>
            </a:r>
            <a:r>
              <a:rPr lang="en-US" sz="1200" kern="1200" dirty="0" smtClean="0">
                <a:solidFill>
                  <a:schemeClr val="tx1"/>
                </a:solidFill>
                <a:latin typeface="+mn-lt"/>
                <a:ea typeface="+mn-ea"/>
                <a:cs typeface="+mn-cs"/>
              </a:rPr>
              <a:t> to the individual in lieu of section 1915(c) HCBS waiver services and supports.” We do not believe other wording suggestions are required to achieve the intended meaning. (emphasis added)</a:t>
            </a:r>
          </a:p>
          <a:p>
            <a:r>
              <a:rPr lang="en-US" sz="1200" kern="1200" dirty="0" smtClean="0">
                <a:solidFill>
                  <a:schemeClr val="tx1"/>
                </a:solidFill>
                <a:latin typeface="+mn-lt"/>
                <a:ea typeface="+mn-ea"/>
                <a:cs typeface="+mn-cs"/>
              </a:rPr>
              <a:t>79 Fed. Reg 3008, </a:t>
            </a:r>
            <a:r>
              <a:rPr lang="en-US" sz="1200" i="1" kern="1200" dirty="0" smtClean="0">
                <a:solidFill>
                  <a:schemeClr val="tx1"/>
                </a:solidFill>
                <a:latin typeface="+mn-lt"/>
                <a:ea typeface="+mn-ea"/>
                <a:cs typeface="+mn-cs"/>
              </a:rPr>
              <a:t>Medicaid Program; State Plan Home and Community-Based Services, 5-Year Period for Waivers, Provider Payment Reassignment, and Home and Community-Based Setting Requirements for Community First Choice and Home and Community-Based Services (HCBS) Waivers</a:t>
            </a:r>
            <a:r>
              <a:rPr lang="en-US" sz="1200" kern="1200" dirty="0" smtClean="0">
                <a:solidFill>
                  <a:schemeClr val="tx1"/>
                </a:solidFill>
                <a:latin typeface="+mn-lt"/>
                <a:ea typeface="+mn-ea"/>
                <a:cs typeface="+mn-cs"/>
              </a:rPr>
              <a:t> (Jan. 16, 2014), </a:t>
            </a:r>
            <a:r>
              <a:rPr lang="en-US" sz="1200" i="1" kern="1200" dirty="0" smtClean="0">
                <a:solidFill>
                  <a:schemeClr val="tx1"/>
                </a:solidFill>
                <a:latin typeface="+mn-lt"/>
                <a:ea typeface="+mn-ea"/>
                <a:cs typeface="+mn-cs"/>
              </a:rPr>
              <a:t>available at</a:t>
            </a:r>
            <a:r>
              <a:rPr lang="en-US" sz="1200" kern="1200" dirty="0" smtClean="0">
                <a:solidFill>
                  <a:schemeClr val="tx1"/>
                </a:solidFill>
                <a:latin typeface="+mn-lt"/>
                <a:ea typeface="+mn-ea"/>
                <a:cs typeface="+mn-cs"/>
              </a:rPr>
              <a:t> </a:t>
            </a:r>
            <a:r>
              <a:rPr lang="en-US" sz="1200" u="sng" kern="1200" dirty="0" smtClean="0">
                <a:solidFill>
                  <a:schemeClr val="tx1"/>
                </a:solidFill>
                <a:latin typeface="+mn-lt"/>
                <a:ea typeface="+mn-ea"/>
                <a:cs typeface="+mn-cs"/>
                <a:hlinkClick r:id="rId3"/>
              </a:rPr>
              <a:t>https://www.federalregister.gov/articles/2014/01/16/2014-00487/medicaid-program-state-plan-home-and-community-based-services-5-year-period-for-waivers-provider#p-971</a:t>
            </a:r>
            <a:r>
              <a:rPr lang="en-US" sz="1200" kern="1200" dirty="0" smtClean="0">
                <a:solidFill>
                  <a:schemeClr val="tx1"/>
                </a:solidFill>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9491A0C8-BD54-46DA-97CB-D9B6FB53136E}" type="slidenum">
              <a:rPr lang="en-US" smtClean="0"/>
              <a:pPr/>
              <a:t>22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91A0C8-BD54-46DA-97CB-D9B6FB53136E}" type="slidenum">
              <a:rPr lang="en-US" smtClean="0"/>
              <a:pPr/>
              <a:t>8</a:t>
            </a:fld>
            <a:endParaRPr lang="en-US" dirty="0"/>
          </a:p>
        </p:txBody>
      </p:sp>
    </p:spTree>
    <p:extLst>
      <p:ext uri="{BB962C8B-B14F-4D97-AF65-F5344CB8AC3E}">
        <p14:creationId xmlns:p14="http://schemas.microsoft.com/office/powerpoint/2010/main" val="1611452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91A0C8-BD54-46DA-97CB-D9B6FB53136E}" type="slidenum">
              <a:rPr lang="en-US" smtClean="0"/>
              <a:pPr/>
              <a:t>9</a:t>
            </a:fld>
            <a:endParaRPr lang="en-US" dirty="0"/>
          </a:p>
        </p:txBody>
      </p:sp>
    </p:spTree>
    <p:extLst>
      <p:ext uri="{BB962C8B-B14F-4D97-AF65-F5344CB8AC3E}">
        <p14:creationId xmlns:p14="http://schemas.microsoft.com/office/powerpoint/2010/main" val="16395132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91A0C8-BD54-46DA-97CB-D9B6FB53136E}" type="slidenum">
              <a:rPr lang="en-US" smtClean="0"/>
              <a:pPr/>
              <a:t>10</a:t>
            </a:fld>
            <a:endParaRPr lang="en-US" dirty="0"/>
          </a:p>
        </p:txBody>
      </p:sp>
    </p:spTree>
    <p:extLst>
      <p:ext uri="{BB962C8B-B14F-4D97-AF65-F5344CB8AC3E}">
        <p14:creationId xmlns:p14="http://schemas.microsoft.com/office/powerpoint/2010/main" val="1639513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91A0C8-BD54-46DA-97CB-D9B6FB53136E}" type="slidenum">
              <a:rPr lang="en-US" smtClean="0"/>
              <a:pPr/>
              <a:t>11</a:t>
            </a:fld>
            <a:endParaRPr lang="en-US" dirty="0"/>
          </a:p>
        </p:txBody>
      </p:sp>
    </p:spTree>
    <p:extLst>
      <p:ext uri="{BB962C8B-B14F-4D97-AF65-F5344CB8AC3E}">
        <p14:creationId xmlns:p14="http://schemas.microsoft.com/office/powerpoint/2010/main" val="16114525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91A0C8-BD54-46DA-97CB-D9B6FB53136E}" type="slidenum">
              <a:rPr lang="en-US" smtClean="0"/>
              <a:pPr/>
              <a:t>12</a:t>
            </a:fld>
            <a:endParaRPr lang="en-US" dirty="0"/>
          </a:p>
        </p:txBody>
      </p:sp>
    </p:spTree>
    <p:extLst>
      <p:ext uri="{BB962C8B-B14F-4D97-AF65-F5344CB8AC3E}">
        <p14:creationId xmlns:p14="http://schemas.microsoft.com/office/powerpoint/2010/main" val="1470712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dirty="0" smtClean="0">
                <a:solidFill>
                  <a:prstClr val="black"/>
                </a:solidFill>
              </a:rPr>
              <a:t>reductions/terminations/changed to service plans</a:t>
            </a:r>
            <a:endParaRPr lang="en-US" dirty="0"/>
          </a:p>
        </p:txBody>
      </p:sp>
      <p:sp>
        <p:nvSpPr>
          <p:cNvPr id="4" name="Slide Number Placeholder 3"/>
          <p:cNvSpPr>
            <a:spLocks noGrp="1"/>
          </p:cNvSpPr>
          <p:nvPr>
            <p:ph type="sldNum" sz="quarter" idx="10"/>
          </p:nvPr>
        </p:nvSpPr>
        <p:spPr/>
        <p:txBody>
          <a:bodyPr/>
          <a:lstStyle/>
          <a:p>
            <a:fld id="{9491A0C8-BD54-46DA-97CB-D9B6FB53136E}" type="slidenum">
              <a:rPr lang="en-US" smtClean="0"/>
              <a:pPr/>
              <a:t>13</a:t>
            </a:fld>
            <a:endParaRPr lang="en-US" dirty="0"/>
          </a:p>
        </p:txBody>
      </p:sp>
    </p:spTree>
    <p:extLst>
      <p:ext uri="{BB962C8B-B14F-4D97-AF65-F5344CB8AC3E}">
        <p14:creationId xmlns:p14="http://schemas.microsoft.com/office/powerpoint/2010/main" val="16114525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#50 Short Term NF Stays</a:t>
            </a:r>
            <a:r>
              <a:rPr lang="en-US" baseline="0" dirty="0" smtClean="0"/>
              <a:t> </a:t>
            </a:r>
          </a:p>
          <a:p>
            <a:endParaRPr lang="en-US" baseline="0" dirty="0" smtClean="0"/>
          </a:p>
          <a:p>
            <a:r>
              <a:rPr lang="en-US" baseline="0" dirty="0" smtClean="0"/>
              <a:t>Options Counseling – all the pieces, the eligibility assessment, PCA tool, get the contract language for example</a:t>
            </a:r>
          </a:p>
          <a:p>
            <a:r>
              <a:rPr lang="en-US" baseline="0" dirty="0" smtClean="0"/>
              <a:t>No Ombuds </a:t>
            </a:r>
            <a:r>
              <a:rPr lang="en-US" baseline="0" dirty="0" smtClean="0"/>
              <a:t>function </a:t>
            </a:r>
            <a:r>
              <a:rPr lang="en-US" baseline="0" dirty="0" smtClean="0"/>
              <a:t>in NJ – very problematic</a:t>
            </a:r>
          </a:p>
        </p:txBody>
      </p:sp>
      <p:sp>
        <p:nvSpPr>
          <p:cNvPr id="4" name="Slide Number Placeholder 3"/>
          <p:cNvSpPr>
            <a:spLocks noGrp="1"/>
          </p:cNvSpPr>
          <p:nvPr>
            <p:ph type="sldNum" sz="quarter" idx="10"/>
          </p:nvPr>
        </p:nvSpPr>
        <p:spPr/>
        <p:txBody>
          <a:bodyPr/>
          <a:lstStyle/>
          <a:p>
            <a:fld id="{9491A0C8-BD54-46DA-97CB-D9B6FB53136E}" type="slidenum">
              <a:rPr lang="en-US" smtClean="0"/>
              <a:pPr/>
              <a:t>14</a:t>
            </a:fld>
            <a:endParaRPr lang="en-US" dirty="0"/>
          </a:p>
        </p:txBody>
      </p:sp>
    </p:spTree>
    <p:extLst>
      <p:ext uri="{BB962C8B-B14F-4D97-AF65-F5344CB8AC3E}">
        <p14:creationId xmlns:p14="http://schemas.microsoft.com/office/powerpoint/2010/main" val="16114525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#50 Short Term NF Stays</a:t>
            </a:r>
            <a:r>
              <a:rPr lang="en-US" baseline="0" dirty="0" smtClean="0"/>
              <a:t> </a:t>
            </a:r>
          </a:p>
          <a:p>
            <a:endParaRPr lang="en-US" baseline="0" dirty="0" smtClean="0"/>
          </a:p>
          <a:p>
            <a:r>
              <a:rPr lang="en-US" baseline="0" dirty="0" smtClean="0"/>
              <a:t>Options Counseling – all the pieces, the eligibility assessment, PCA tool, get the contract language for example</a:t>
            </a:r>
          </a:p>
        </p:txBody>
      </p:sp>
      <p:sp>
        <p:nvSpPr>
          <p:cNvPr id="4" name="Slide Number Placeholder 3"/>
          <p:cNvSpPr>
            <a:spLocks noGrp="1"/>
          </p:cNvSpPr>
          <p:nvPr>
            <p:ph type="sldNum" sz="quarter" idx="10"/>
          </p:nvPr>
        </p:nvSpPr>
        <p:spPr/>
        <p:txBody>
          <a:bodyPr/>
          <a:lstStyle/>
          <a:p>
            <a:fld id="{9491A0C8-BD54-46DA-97CB-D9B6FB53136E}" type="slidenum">
              <a:rPr lang="en-US" smtClean="0"/>
              <a:pPr/>
              <a:t>15</a:t>
            </a:fld>
            <a:endParaRPr lang="en-US" dirty="0"/>
          </a:p>
        </p:txBody>
      </p:sp>
    </p:spTree>
    <p:extLst>
      <p:ext uri="{BB962C8B-B14F-4D97-AF65-F5344CB8AC3E}">
        <p14:creationId xmlns:p14="http://schemas.microsoft.com/office/powerpoint/2010/main" val="1611452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B17251-27FA-4448-A59F-D2731A966FD0}" type="datetimeFigureOut">
              <a:rPr lang="en-US" smtClean="0"/>
              <a:pPr/>
              <a:t>11/5/2015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BC8E41-8AEC-4108-9407-C13212F269E6}" type="slidenum">
              <a:rPr lang="en-US" smtClean="0"/>
              <a:pPr/>
              <a:t>‹#›</a:t>
            </a:fld>
            <a:endParaRPr lang="en-US" dirty="0"/>
          </a:p>
        </p:txBody>
      </p:sp>
    </p:spTree>
    <p:extLst>
      <p:ext uri="{BB962C8B-B14F-4D97-AF65-F5344CB8AC3E}">
        <p14:creationId xmlns:p14="http://schemas.microsoft.com/office/powerpoint/2010/main" val="2160300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B17251-27FA-4448-A59F-D2731A966FD0}" type="datetimeFigureOut">
              <a:rPr lang="en-US" smtClean="0"/>
              <a:pPr/>
              <a:t>11/5/2015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BC8E41-8AEC-4108-9407-C13212F269E6}" type="slidenum">
              <a:rPr lang="en-US" smtClean="0"/>
              <a:pPr/>
              <a:t>‹#›</a:t>
            </a:fld>
            <a:endParaRPr lang="en-US" dirty="0"/>
          </a:p>
        </p:txBody>
      </p:sp>
    </p:spTree>
    <p:extLst>
      <p:ext uri="{BB962C8B-B14F-4D97-AF65-F5344CB8AC3E}">
        <p14:creationId xmlns:p14="http://schemas.microsoft.com/office/powerpoint/2010/main" val="394750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B17251-27FA-4448-A59F-D2731A966FD0}" type="datetimeFigureOut">
              <a:rPr lang="en-US" smtClean="0"/>
              <a:pPr/>
              <a:t>11/5/2015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BC8E41-8AEC-4108-9407-C13212F269E6}" type="slidenum">
              <a:rPr lang="en-US" smtClean="0"/>
              <a:pPr/>
              <a:t>‹#›</a:t>
            </a:fld>
            <a:endParaRPr lang="en-US" dirty="0"/>
          </a:p>
        </p:txBody>
      </p:sp>
    </p:spTree>
    <p:extLst>
      <p:ext uri="{BB962C8B-B14F-4D97-AF65-F5344CB8AC3E}">
        <p14:creationId xmlns:p14="http://schemas.microsoft.com/office/powerpoint/2010/main" val="3867263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B17251-27FA-4448-A59F-D2731A966FD0}" type="datetimeFigureOut">
              <a:rPr lang="en-US" smtClean="0"/>
              <a:pPr/>
              <a:t>11/5/2015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BC8E41-8AEC-4108-9407-C13212F269E6}" type="slidenum">
              <a:rPr lang="en-US" smtClean="0"/>
              <a:pPr/>
              <a:t>‹#›</a:t>
            </a:fld>
            <a:endParaRPr lang="en-US" dirty="0"/>
          </a:p>
        </p:txBody>
      </p:sp>
    </p:spTree>
    <p:extLst>
      <p:ext uri="{BB962C8B-B14F-4D97-AF65-F5344CB8AC3E}">
        <p14:creationId xmlns:p14="http://schemas.microsoft.com/office/powerpoint/2010/main" val="1490841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B17251-27FA-4448-A59F-D2731A966FD0}" type="datetimeFigureOut">
              <a:rPr lang="en-US" smtClean="0"/>
              <a:pPr/>
              <a:t>11/5/2015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BC8E41-8AEC-4108-9407-C13212F269E6}" type="slidenum">
              <a:rPr lang="en-US" smtClean="0"/>
              <a:pPr/>
              <a:t>‹#›</a:t>
            </a:fld>
            <a:endParaRPr lang="en-US" dirty="0"/>
          </a:p>
        </p:txBody>
      </p:sp>
    </p:spTree>
    <p:extLst>
      <p:ext uri="{BB962C8B-B14F-4D97-AF65-F5344CB8AC3E}">
        <p14:creationId xmlns:p14="http://schemas.microsoft.com/office/powerpoint/2010/main" val="1765741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B17251-27FA-4448-A59F-D2731A966FD0}" type="datetimeFigureOut">
              <a:rPr lang="en-US" smtClean="0"/>
              <a:pPr/>
              <a:t>11/5/2015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BC8E41-8AEC-4108-9407-C13212F269E6}" type="slidenum">
              <a:rPr lang="en-US" smtClean="0"/>
              <a:pPr/>
              <a:t>‹#›</a:t>
            </a:fld>
            <a:endParaRPr lang="en-US" dirty="0"/>
          </a:p>
        </p:txBody>
      </p:sp>
    </p:spTree>
    <p:extLst>
      <p:ext uri="{BB962C8B-B14F-4D97-AF65-F5344CB8AC3E}">
        <p14:creationId xmlns:p14="http://schemas.microsoft.com/office/powerpoint/2010/main" val="3217942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B17251-27FA-4448-A59F-D2731A966FD0}" type="datetimeFigureOut">
              <a:rPr lang="en-US" smtClean="0"/>
              <a:pPr/>
              <a:t>11/5/2015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7BC8E41-8AEC-4108-9407-C13212F269E6}" type="slidenum">
              <a:rPr lang="en-US" smtClean="0"/>
              <a:pPr/>
              <a:t>‹#›</a:t>
            </a:fld>
            <a:endParaRPr lang="en-US" dirty="0"/>
          </a:p>
        </p:txBody>
      </p:sp>
    </p:spTree>
    <p:extLst>
      <p:ext uri="{BB962C8B-B14F-4D97-AF65-F5344CB8AC3E}">
        <p14:creationId xmlns:p14="http://schemas.microsoft.com/office/powerpoint/2010/main" val="441241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B17251-27FA-4448-A59F-D2731A966FD0}" type="datetimeFigureOut">
              <a:rPr lang="en-US" smtClean="0"/>
              <a:pPr/>
              <a:t>11/5/2015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7BC8E41-8AEC-4108-9407-C13212F269E6}" type="slidenum">
              <a:rPr lang="en-US" smtClean="0"/>
              <a:pPr/>
              <a:t>‹#›</a:t>
            </a:fld>
            <a:endParaRPr lang="en-US" dirty="0"/>
          </a:p>
        </p:txBody>
      </p:sp>
    </p:spTree>
    <p:extLst>
      <p:ext uri="{BB962C8B-B14F-4D97-AF65-F5344CB8AC3E}">
        <p14:creationId xmlns:p14="http://schemas.microsoft.com/office/powerpoint/2010/main" val="4159624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B17251-27FA-4448-A59F-D2731A966FD0}" type="datetimeFigureOut">
              <a:rPr lang="en-US" smtClean="0"/>
              <a:pPr/>
              <a:t>11/5/2015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7BC8E41-8AEC-4108-9407-C13212F269E6}" type="slidenum">
              <a:rPr lang="en-US" smtClean="0"/>
              <a:pPr/>
              <a:t>‹#›</a:t>
            </a:fld>
            <a:endParaRPr lang="en-US" dirty="0"/>
          </a:p>
        </p:txBody>
      </p:sp>
    </p:spTree>
    <p:extLst>
      <p:ext uri="{BB962C8B-B14F-4D97-AF65-F5344CB8AC3E}">
        <p14:creationId xmlns:p14="http://schemas.microsoft.com/office/powerpoint/2010/main" val="670711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B17251-27FA-4448-A59F-D2731A966FD0}" type="datetimeFigureOut">
              <a:rPr lang="en-US" smtClean="0"/>
              <a:pPr/>
              <a:t>11/5/2015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BC8E41-8AEC-4108-9407-C13212F269E6}" type="slidenum">
              <a:rPr lang="en-US" smtClean="0"/>
              <a:pPr/>
              <a:t>‹#›</a:t>
            </a:fld>
            <a:endParaRPr lang="en-US" dirty="0"/>
          </a:p>
        </p:txBody>
      </p:sp>
    </p:spTree>
    <p:extLst>
      <p:ext uri="{BB962C8B-B14F-4D97-AF65-F5344CB8AC3E}">
        <p14:creationId xmlns:p14="http://schemas.microsoft.com/office/powerpoint/2010/main" val="1239743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B17251-27FA-4448-A59F-D2731A966FD0}" type="datetimeFigureOut">
              <a:rPr lang="en-US" smtClean="0"/>
              <a:pPr/>
              <a:t>11/5/2015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BC8E41-8AEC-4108-9407-C13212F269E6}" type="slidenum">
              <a:rPr lang="en-US" smtClean="0"/>
              <a:pPr/>
              <a:t>‹#›</a:t>
            </a:fld>
            <a:endParaRPr lang="en-US" dirty="0"/>
          </a:p>
        </p:txBody>
      </p:sp>
    </p:spTree>
    <p:extLst>
      <p:ext uri="{BB962C8B-B14F-4D97-AF65-F5344CB8AC3E}">
        <p14:creationId xmlns:p14="http://schemas.microsoft.com/office/powerpoint/2010/main" val="2852461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B17251-27FA-4448-A59F-D2731A966FD0}" type="datetimeFigureOut">
              <a:rPr lang="en-US" smtClean="0"/>
              <a:pPr/>
              <a:t>11/5/2015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BC8E41-8AEC-4108-9407-C13212F269E6}" type="slidenum">
              <a:rPr lang="en-US" smtClean="0"/>
              <a:pPr/>
              <a:t>‹#›</a:t>
            </a:fld>
            <a:endParaRPr lang="en-US" dirty="0"/>
          </a:p>
        </p:txBody>
      </p:sp>
    </p:spTree>
    <p:extLst>
      <p:ext uri="{BB962C8B-B14F-4D97-AF65-F5344CB8AC3E}">
        <p14:creationId xmlns:p14="http://schemas.microsoft.com/office/powerpoint/2010/main" val="1175304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healthlaw.org/publications/browse-all-publications/q-a-person-centered-planning-changes" TargetMode="External"/><Relationship Id="rId2" Type="http://schemas.openxmlformats.org/officeDocument/2006/relationships/hyperlink" Target="http://justiceinaging.org/wp-content/uploads/2015/04/FINAL_Person-Centered_Apr2015.pdf"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justiceinaging.org/wp-content/uploads/2015/06/Medicaid-Managed-Care-Proposed-Rule_Key-Considerations-for-Aging-Advocate" TargetMode="External"/><Relationship Id="rId2" Type="http://schemas.openxmlformats.org/officeDocument/2006/relationships/hyperlink" Target="http://justiceinaging.org/wp-content/uploads/2015/02/Advocates-Guide-for-Notices-in-Medicaid-Managed-LTSS.pdf"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1"/>
            <a:ext cx="7772400" cy="3047999"/>
          </a:xfrm>
        </p:spPr>
        <p:txBody>
          <a:bodyPr>
            <a:normAutofit/>
          </a:bodyPr>
          <a:lstStyle/>
          <a:p>
            <a:r>
              <a:rPr lang="en-US" dirty="0" smtClean="0">
                <a:solidFill>
                  <a:srgbClr val="0070C0"/>
                </a:solidFill>
              </a:rPr>
              <a:t>Advocacy Strategies:</a:t>
            </a:r>
            <a:br>
              <a:rPr lang="en-US" dirty="0" smtClean="0">
                <a:solidFill>
                  <a:srgbClr val="0070C0"/>
                </a:solidFill>
              </a:rPr>
            </a:br>
            <a:r>
              <a:rPr lang="en-US" dirty="0" smtClean="0">
                <a:solidFill>
                  <a:srgbClr val="0070C0"/>
                </a:solidFill>
              </a:rPr>
              <a:t> Managed Care</a:t>
            </a:r>
            <a:endParaRPr lang="en-US" dirty="0">
              <a:solidFill>
                <a:srgbClr val="0070C0"/>
              </a:solidFill>
            </a:endParaRPr>
          </a:p>
        </p:txBody>
      </p:sp>
      <p:sp>
        <p:nvSpPr>
          <p:cNvPr id="3" name="Subtitle 2"/>
          <p:cNvSpPr>
            <a:spLocks noGrp="1"/>
          </p:cNvSpPr>
          <p:nvPr>
            <p:ph type="subTitle" idx="1"/>
          </p:nvPr>
        </p:nvSpPr>
        <p:spPr/>
        <p:txBody>
          <a:bodyPr/>
          <a:lstStyle/>
          <a:p>
            <a:r>
              <a:rPr lang="en-US" dirty="0" smtClean="0"/>
              <a:t>Gwen Orlowski</a:t>
            </a:r>
          </a:p>
          <a:p>
            <a:r>
              <a:rPr lang="en-US" dirty="0" smtClean="0"/>
              <a:t>Central Jersey Legal Services</a:t>
            </a:r>
          </a:p>
          <a:p>
            <a:r>
              <a:rPr lang="en-US" dirty="0" smtClean="0"/>
              <a:t>gorlowski@lsnj.org</a:t>
            </a:r>
            <a:endParaRPr lang="en-US" dirty="0"/>
          </a:p>
        </p:txBody>
      </p:sp>
    </p:spTree>
    <p:extLst>
      <p:ext uri="{BB962C8B-B14F-4D97-AF65-F5344CB8AC3E}">
        <p14:creationId xmlns:p14="http://schemas.microsoft.com/office/powerpoint/2010/main" val="20075765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solidFill>
                  <a:schemeClr val="accent1"/>
                </a:solidFill>
              </a:rPr>
              <a:t>Why or Why Not</a:t>
            </a:r>
            <a:br>
              <a:rPr lang="en-US" dirty="0" smtClean="0">
                <a:solidFill>
                  <a:schemeClr val="accent1"/>
                </a:solidFill>
              </a:rPr>
            </a:br>
            <a:r>
              <a:rPr lang="en-US" dirty="0" smtClean="0">
                <a:solidFill>
                  <a:schemeClr val="accent1"/>
                </a:solidFill>
              </a:rPr>
              <a:t>Managed Care?</a:t>
            </a:r>
            <a:endParaRPr lang="en-US" dirty="0">
              <a:solidFill>
                <a:schemeClr val="accent1"/>
              </a:solidFill>
            </a:endParaRPr>
          </a:p>
        </p:txBody>
      </p:sp>
      <p:sp>
        <p:nvSpPr>
          <p:cNvPr id="5" name="Content Placeholder 4"/>
          <p:cNvSpPr>
            <a:spLocks noGrp="1"/>
          </p:cNvSpPr>
          <p:nvPr>
            <p:ph sz="half" idx="1"/>
          </p:nvPr>
        </p:nvSpPr>
        <p:spPr/>
        <p:txBody>
          <a:bodyPr>
            <a:normAutofit fontScale="85000" lnSpcReduction="10000"/>
          </a:bodyPr>
          <a:lstStyle/>
          <a:p>
            <a:pPr marL="0" indent="0" algn="ctr">
              <a:buNone/>
            </a:pPr>
            <a:r>
              <a:rPr lang="en-US" b="1" u="sng" dirty="0" smtClean="0">
                <a:solidFill>
                  <a:prstClr val="black"/>
                </a:solidFill>
              </a:rPr>
              <a:t>Purported Benefits</a:t>
            </a:r>
            <a:endParaRPr lang="en-US" b="1" u="sng" dirty="0"/>
          </a:p>
          <a:p>
            <a:pPr>
              <a:lnSpc>
                <a:spcPct val="114000"/>
              </a:lnSpc>
            </a:pPr>
            <a:endParaRPr lang="en-US" sz="2400" dirty="0" smtClean="0">
              <a:solidFill>
                <a:prstClr val="black"/>
              </a:solidFill>
            </a:endParaRPr>
          </a:p>
          <a:p>
            <a:pPr>
              <a:lnSpc>
                <a:spcPct val="114000"/>
              </a:lnSpc>
            </a:pPr>
            <a:r>
              <a:rPr lang="en-US" dirty="0" smtClean="0">
                <a:solidFill>
                  <a:prstClr val="black"/>
                </a:solidFill>
              </a:rPr>
              <a:t>Stability in state budgets</a:t>
            </a:r>
          </a:p>
          <a:p>
            <a:pPr>
              <a:lnSpc>
                <a:spcPct val="114000"/>
              </a:lnSpc>
            </a:pPr>
            <a:r>
              <a:rPr lang="en-US" dirty="0" smtClean="0">
                <a:solidFill>
                  <a:prstClr val="black"/>
                </a:solidFill>
              </a:rPr>
              <a:t>Better care coordination</a:t>
            </a:r>
          </a:p>
          <a:p>
            <a:pPr>
              <a:lnSpc>
                <a:spcPct val="114000"/>
              </a:lnSpc>
            </a:pPr>
            <a:r>
              <a:rPr lang="en-US" dirty="0" smtClean="0">
                <a:solidFill>
                  <a:prstClr val="black"/>
                </a:solidFill>
              </a:rPr>
              <a:t>Ability to offer supplemental benefits</a:t>
            </a:r>
          </a:p>
          <a:p>
            <a:pPr>
              <a:lnSpc>
                <a:spcPct val="114000"/>
              </a:lnSpc>
            </a:pPr>
            <a:r>
              <a:rPr lang="en-US" dirty="0" smtClean="0">
                <a:solidFill>
                  <a:prstClr val="black"/>
                </a:solidFill>
              </a:rPr>
              <a:t>Fewer silos</a:t>
            </a:r>
          </a:p>
          <a:p>
            <a:pPr>
              <a:lnSpc>
                <a:spcPct val="114000"/>
              </a:lnSpc>
            </a:pPr>
            <a:r>
              <a:rPr lang="en-US" dirty="0" smtClean="0">
                <a:solidFill>
                  <a:prstClr val="black"/>
                </a:solidFill>
              </a:rPr>
              <a:t>Better quality control</a:t>
            </a:r>
          </a:p>
          <a:p>
            <a:pPr marL="0" indent="0">
              <a:buNone/>
            </a:pPr>
            <a:endParaRPr lang="en-US" dirty="0"/>
          </a:p>
          <a:p>
            <a:pPr marL="0" indent="0">
              <a:buNone/>
            </a:pPr>
            <a:endParaRPr lang="en-US" sz="2000" dirty="0"/>
          </a:p>
        </p:txBody>
      </p:sp>
      <p:sp>
        <p:nvSpPr>
          <p:cNvPr id="6" name="Content Placeholder 5"/>
          <p:cNvSpPr>
            <a:spLocks noGrp="1"/>
          </p:cNvSpPr>
          <p:nvPr>
            <p:ph sz="half" idx="2"/>
          </p:nvPr>
        </p:nvSpPr>
        <p:spPr/>
        <p:txBody>
          <a:bodyPr>
            <a:normAutofit fontScale="85000" lnSpcReduction="10000"/>
          </a:bodyPr>
          <a:lstStyle/>
          <a:p>
            <a:pPr marL="0" indent="0" algn="ctr">
              <a:buNone/>
            </a:pPr>
            <a:r>
              <a:rPr lang="en-US" b="1" u="sng" dirty="0" smtClean="0"/>
              <a:t>Arguments Against</a:t>
            </a:r>
          </a:p>
          <a:p>
            <a:pPr marL="0" indent="0" algn="ctr">
              <a:buNone/>
            </a:pPr>
            <a:endParaRPr lang="en-US" b="1" u="sng" dirty="0"/>
          </a:p>
          <a:p>
            <a:r>
              <a:rPr lang="en-US" dirty="0" smtClean="0"/>
              <a:t>Incentive to deny or reduce services </a:t>
            </a:r>
          </a:p>
          <a:p>
            <a:r>
              <a:rPr lang="en-US" dirty="0" smtClean="0"/>
              <a:t>State trying to relieve itself of responsibility</a:t>
            </a:r>
          </a:p>
          <a:p>
            <a:r>
              <a:rPr lang="en-US" dirty="0" smtClean="0"/>
              <a:t>MCOs are not culturally attuned to Medicaid protections</a:t>
            </a:r>
          </a:p>
          <a:p>
            <a:r>
              <a:rPr lang="en-US" dirty="0" smtClean="0"/>
              <a:t>Not accountable to private citizens (i.e. claims of proprietary protections)</a:t>
            </a:r>
          </a:p>
        </p:txBody>
      </p:sp>
    </p:spTree>
    <p:extLst>
      <p:ext uri="{BB962C8B-B14F-4D97-AF65-F5344CB8AC3E}">
        <p14:creationId xmlns:p14="http://schemas.microsoft.com/office/powerpoint/2010/main" val="3268110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MLTSS: Common Problems</a:t>
            </a:r>
            <a:endParaRPr lang="en-US" dirty="0">
              <a:solidFill>
                <a:srgbClr val="0070C0"/>
              </a:solidFill>
            </a:endParaRPr>
          </a:p>
        </p:txBody>
      </p:sp>
      <p:sp>
        <p:nvSpPr>
          <p:cNvPr id="3" name="Content Placeholder 2"/>
          <p:cNvSpPr>
            <a:spLocks noGrp="1"/>
          </p:cNvSpPr>
          <p:nvPr>
            <p:ph idx="1"/>
          </p:nvPr>
        </p:nvSpPr>
        <p:spPr>
          <a:xfrm>
            <a:off x="457200" y="1295400"/>
            <a:ext cx="8229600" cy="4830763"/>
          </a:xfrm>
        </p:spPr>
        <p:txBody>
          <a:bodyPr>
            <a:normAutofit fontScale="62500" lnSpcReduction="20000"/>
          </a:bodyPr>
          <a:lstStyle/>
          <a:p>
            <a:pPr defTabSz="457200" fontAlgn="base">
              <a:lnSpc>
                <a:spcPct val="140000"/>
              </a:lnSpc>
              <a:spcBef>
                <a:spcPct val="0"/>
              </a:spcBef>
              <a:spcAft>
                <a:spcPct val="0"/>
              </a:spcAft>
            </a:pPr>
            <a:r>
              <a:rPr lang="en-US" altLang="en-US" sz="4500" dirty="0" smtClean="0">
                <a:solidFill>
                  <a:prstClr val="black"/>
                </a:solidFill>
              </a:rPr>
              <a:t>Inadequate or inappropriate service plans</a:t>
            </a:r>
          </a:p>
          <a:p>
            <a:pPr lvl="1" defTabSz="457200" fontAlgn="base">
              <a:lnSpc>
                <a:spcPct val="140000"/>
              </a:lnSpc>
              <a:spcBef>
                <a:spcPct val="0"/>
              </a:spcBef>
              <a:spcAft>
                <a:spcPct val="0"/>
              </a:spcAft>
            </a:pPr>
            <a:r>
              <a:rPr lang="en-US" altLang="en-US" sz="3400" dirty="0" smtClean="0">
                <a:solidFill>
                  <a:prstClr val="black"/>
                </a:solidFill>
              </a:rPr>
              <a:t>Including reductions/terminations during transition to MLTSS</a:t>
            </a:r>
          </a:p>
          <a:p>
            <a:pPr defTabSz="457200" fontAlgn="base">
              <a:lnSpc>
                <a:spcPct val="140000"/>
              </a:lnSpc>
              <a:spcBef>
                <a:spcPct val="0"/>
              </a:spcBef>
              <a:spcAft>
                <a:spcPct val="0"/>
              </a:spcAft>
            </a:pPr>
            <a:endParaRPr lang="en-US" altLang="en-US" sz="3400" dirty="0" smtClean="0">
              <a:solidFill>
                <a:prstClr val="black"/>
              </a:solidFill>
            </a:endParaRPr>
          </a:p>
          <a:p>
            <a:pPr defTabSz="457200" fontAlgn="base">
              <a:lnSpc>
                <a:spcPct val="140000"/>
              </a:lnSpc>
              <a:spcBef>
                <a:spcPct val="0"/>
              </a:spcBef>
              <a:spcAft>
                <a:spcPct val="0"/>
              </a:spcAft>
            </a:pPr>
            <a:r>
              <a:rPr lang="en-US" altLang="en-US" sz="4500" dirty="0" smtClean="0">
                <a:solidFill>
                  <a:prstClr val="black"/>
                </a:solidFill>
              </a:rPr>
              <a:t>Cost thresholds for HCBS</a:t>
            </a:r>
          </a:p>
          <a:p>
            <a:pPr lvl="1" defTabSz="457200" fontAlgn="base">
              <a:lnSpc>
                <a:spcPct val="140000"/>
              </a:lnSpc>
              <a:spcBef>
                <a:spcPct val="0"/>
              </a:spcBef>
              <a:spcAft>
                <a:spcPct val="0"/>
              </a:spcAft>
            </a:pPr>
            <a:r>
              <a:rPr lang="en-US" altLang="en-US" sz="3400" dirty="0" smtClean="0">
                <a:solidFill>
                  <a:prstClr val="black"/>
                </a:solidFill>
              </a:rPr>
              <a:t>Sometimes also for nursing facility services.</a:t>
            </a:r>
          </a:p>
          <a:p>
            <a:pPr defTabSz="457200" fontAlgn="base">
              <a:lnSpc>
                <a:spcPct val="140000"/>
              </a:lnSpc>
              <a:spcBef>
                <a:spcPct val="0"/>
              </a:spcBef>
              <a:spcAft>
                <a:spcPct val="0"/>
              </a:spcAft>
            </a:pPr>
            <a:endParaRPr lang="en-US" altLang="en-US" sz="3400" dirty="0" smtClean="0">
              <a:solidFill>
                <a:prstClr val="black"/>
              </a:solidFill>
            </a:endParaRPr>
          </a:p>
          <a:p>
            <a:pPr defTabSz="457200" fontAlgn="base">
              <a:lnSpc>
                <a:spcPct val="140000"/>
              </a:lnSpc>
              <a:spcBef>
                <a:spcPct val="0"/>
              </a:spcBef>
              <a:spcAft>
                <a:spcPct val="0"/>
              </a:spcAft>
            </a:pPr>
            <a:r>
              <a:rPr lang="en-US" altLang="en-US" sz="4500" dirty="0" smtClean="0">
                <a:solidFill>
                  <a:prstClr val="black"/>
                </a:solidFill>
              </a:rPr>
              <a:t>Caregiver are “forced” to provide services</a:t>
            </a:r>
          </a:p>
          <a:p>
            <a:pPr lvl="1" defTabSz="457200" fontAlgn="base">
              <a:lnSpc>
                <a:spcPct val="140000"/>
              </a:lnSpc>
              <a:spcBef>
                <a:spcPct val="0"/>
              </a:spcBef>
              <a:spcAft>
                <a:spcPct val="0"/>
              </a:spcAft>
            </a:pPr>
            <a:r>
              <a:rPr lang="en-US" altLang="en-US" sz="3400" dirty="0" smtClean="0">
                <a:solidFill>
                  <a:prstClr val="black"/>
                </a:solidFill>
              </a:rPr>
              <a:t>Natural supports should be voluntary</a:t>
            </a:r>
          </a:p>
          <a:p>
            <a:pPr defTabSz="457200" fontAlgn="base">
              <a:lnSpc>
                <a:spcPct val="140000"/>
              </a:lnSpc>
              <a:spcBef>
                <a:spcPct val="0"/>
              </a:spcBef>
              <a:spcAft>
                <a:spcPct val="0"/>
              </a:spcAft>
            </a:pPr>
            <a:endParaRPr lang="en-US" altLang="en-US" sz="3400" dirty="0" smtClean="0">
              <a:solidFill>
                <a:prstClr val="black"/>
              </a:solidFill>
            </a:endParaRPr>
          </a:p>
          <a:p>
            <a:pPr defTabSz="457200" fontAlgn="base">
              <a:lnSpc>
                <a:spcPct val="140000"/>
              </a:lnSpc>
              <a:spcBef>
                <a:spcPct val="0"/>
              </a:spcBef>
              <a:spcAft>
                <a:spcPct val="0"/>
              </a:spcAft>
            </a:pPr>
            <a:r>
              <a:rPr lang="en-US" altLang="en-US" sz="4500" dirty="0" smtClean="0">
                <a:solidFill>
                  <a:prstClr val="black"/>
                </a:solidFill>
              </a:rPr>
              <a:t>Poor assessment tools</a:t>
            </a:r>
          </a:p>
          <a:p>
            <a:pPr lvl="1" defTabSz="457200" fontAlgn="base">
              <a:lnSpc>
                <a:spcPct val="140000"/>
              </a:lnSpc>
              <a:spcBef>
                <a:spcPct val="0"/>
              </a:spcBef>
              <a:spcAft>
                <a:spcPct val="0"/>
              </a:spcAft>
            </a:pPr>
            <a:r>
              <a:rPr lang="en-US" altLang="en-US" sz="3400" dirty="0" smtClean="0">
                <a:solidFill>
                  <a:prstClr val="black"/>
                </a:solidFill>
              </a:rPr>
              <a:t>Often developed by MCO and applied contrary to law</a:t>
            </a:r>
          </a:p>
          <a:p>
            <a:pPr marL="457200" lvl="1" indent="0">
              <a:buNone/>
            </a:pPr>
            <a:endParaRPr lang="en-US" sz="3200" dirty="0"/>
          </a:p>
        </p:txBody>
      </p:sp>
    </p:spTree>
    <p:extLst>
      <p:ext uri="{BB962C8B-B14F-4D97-AF65-F5344CB8AC3E}">
        <p14:creationId xmlns:p14="http://schemas.microsoft.com/office/powerpoint/2010/main" val="9117561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1"/>
            <a:ext cx="7772400" cy="2533650"/>
          </a:xfrm>
        </p:spPr>
        <p:txBody>
          <a:bodyPr>
            <a:noAutofit/>
          </a:bodyPr>
          <a:lstStyle/>
          <a:p>
            <a:r>
              <a:rPr lang="en-US" sz="4800" dirty="0" smtClean="0">
                <a:solidFill>
                  <a:srgbClr val="0070C0"/>
                </a:solidFill>
              </a:rPr>
              <a:t/>
            </a:r>
            <a:br>
              <a:rPr lang="en-US" sz="4800" dirty="0" smtClean="0">
                <a:solidFill>
                  <a:srgbClr val="0070C0"/>
                </a:solidFill>
              </a:rPr>
            </a:br>
            <a:r>
              <a:rPr lang="en-US" sz="4800" dirty="0" smtClean="0">
                <a:solidFill>
                  <a:srgbClr val="0070C0"/>
                </a:solidFill>
              </a:rPr>
              <a:t>MLTSS in New Jersey</a:t>
            </a:r>
            <a:endParaRPr lang="en-US" sz="4800" dirty="0">
              <a:solidFill>
                <a:srgbClr val="0070C0"/>
              </a:solidFill>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1549785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MLTSS: New Jersey’s Experience</a:t>
            </a:r>
            <a:endParaRPr lang="en-US" dirty="0">
              <a:solidFill>
                <a:srgbClr val="0070C0"/>
              </a:solidFill>
            </a:endParaRPr>
          </a:p>
        </p:txBody>
      </p:sp>
      <p:sp>
        <p:nvSpPr>
          <p:cNvPr id="3" name="Content Placeholder 2"/>
          <p:cNvSpPr>
            <a:spLocks noGrp="1"/>
          </p:cNvSpPr>
          <p:nvPr>
            <p:ph idx="1"/>
          </p:nvPr>
        </p:nvSpPr>
        <p:spPr>
          <a:xfrm>
            <a:off x="457200" y="1295400"/>
            <a:ext cx="8229600" cy="5334000"/>
          </a:xfrm>
        </p:spPr>
        <p:txBody>
          <a:bodyPr>
            <a:normAutofit fontScale="25000" lnSpcReduction="20000"/>
          </a:bodyPr>
          <a:lstStyle/>
          <a:p>
            <a:pPr defTabSz="457200" fontAlgn="base">
              <a:lnSpc>
                <a:spcPct val="140000"/>
              </a:lnSpc>
              <a:spcBef>
                <a:spcPct val="0"/>
              </a:spcBef>
              <a:spcAft>
                <a:spcPct val="0"/>
              </a:spcAft>
            </a:pPr>
            <a:r>
              <a:rPr lang="en-US" altLang="en-US" sz="9600" b="1" dirty="0" smtClean="0">
                <a:solidFill>
                  <a:srgbClr val="0070C0"/>
                </a:solidFill>
              </a:rPr>
              <a:t>1115 Comprehensive Waiver</a:t>
            </a:r>
            <a:r>
              <a:rPr lang="en-US" altLang="en-US" sz="9600" b="1" dirty="0" smtClean="0">
                <a:solidFill>
                  <a:prstClr val="black"/>
                </a:solidFill>
              </a:rPr>
              <a:t>: CMS approved October 2, 2012</a:t>
            </a:r>
          </a:p>
          <a:p>
            <a:pPr lvl="1" defTabSz="457200" fontAlgn="base">
              <a:lnSpc>
                <a:spcPct val="140000"/>
              </a:lnSpc>
              <a:spcBef>
                <a:spcPct val="0"/>
              </a:spcBef>
              <a:spcAft>
                <a:spcPct val="0"/>
              </a:spcAft>
            </a:pPr>
            <a:r>
              <a:rPr lang="en-US" altLang="en-US" sz="9600" dirty="0" smtClean="0">
                <a:solidFill>
                  <a:prstClr val="black"/>
                </a:solidFill>
              </a:rPr>
              <a:t>Includes MLTSS among other changes to </a:t>
            </a:r>
            <a:r>
              <a:rPr lang="en-US" altLang="en-US" sz="9600" dirty="0" smtClean="0">
                <a:solidFill>
                  <a:prstClr val="black"/>
                </a:solidFill>
              </a:rPr>
              <a:t>Medicaid program</a:t>
            </a:r>
            <a:endParaRPr lang="en-US" altLang="en-US" sz="9600" dirty="0" smtClean="0">
              <a:solidFill>
                <a:prstClr val="black"/>
              </a:solidFill>
            </a:endParaRPr>
          </a:p>
          <a:p>
            <a:pPr defTabSz="457200" fontAlgn="base">
              <a:lnSpc>
                <a:spcPct val="140000"/>
              </a:lnSpc>
              <a:spcBef>
                <a:spcPct val="0"/>
              </a:spcBef>
              <a:spcAft>
                <a:spcPct val="0"/>
              </a:spcAft>
            </a:pPr>
            <a:endParaRPr lang="en-US" altLang="en-US" sz="8000" dirty="0" smtClean="0">
              <a:solidFill>
                <a:prstClr val="black"/>
              </a:solidFill>
            </a:endParaRPr>
          </a:p>
          <a:p>
            <a:pPr defTabSz="457200" fontAlgn="base">
              <a:lnSpc>
                <a:spcPct val="140000"/>
              </a:lnSpc>
              <a:spcBef>
                <a:spcPct val="0"/>
              </a:spcBef>
              <a:spcAft>
                <a:spcPct val="0"/>
              </a:spcAft>
            </a:pPr>
            <a:r>
              <a:rPr lang="en-US" altLang="en-US" sz="9600" b="1" dirty="0" smtClean="0">
                <a:solidFill>
                  <a:srgbClr val="0070C0"/>
                </a:solidFill>
              </a:rPr>
              <a:t>Implementation </a:t>
            </a:r>
            <a:r>
              <a:rPr lang="en-US" altLang="en-US" sz="9600" b="1" dirty="0" smtClean="0">
                <a:solidFill>
                  <a:prstClr val="black"/>
                </a:solidFill>
              </a:rPr>
              <a:t>of MLTSS was </a:t>
            </a:r>
            <a:r>
              <a:rPr lang="en-US" altLang="en-US" sz="9600" b="1" dirty="0" smtClean="0">
                <a:solidFill>
                  <a:srgbClr val="0070C0"/>
                </a:solidFill>
              </a:rPr>
              <a:t>delayed</a:t>
            </a:r>
            <a:r>
              <a:rPr lang="en-US" altLang="en-US" sz="9600" b="1" dirty="0" smtClean="0">
                <a:solidFill>
                  <a:prstClr val="black"/>
                </a:solidFill>
              </a:rPr>
              <a:t> until July 1, 2014</a:t>
            </a:r>
          </a:p>
          <a:p>
            <a:pPr lvl="1" defTabSz="457200" fontAlgn="base">
              <a:lnSpc>
                <a:spcPct val="140000"/>
              </a:lnSpc>
              <a:spcBef>
                <a:spcPct val="0"/>
              </a:spcBef>
              <a:spcAft>
                <a:spcPct val="0"/>
              </a:spcAft>
            </a:pPr>
            <a:r>
              <a:rPr lang="en-US" altLang="en-US" sz="9600" dirty="0" smtClean="0">
                <a:solidFill>
                  <a:prstClr val="black"/>
                </a:solidFill>
              </a:rPr>
              <a:t>MLTSS Steering Committee</a:t>
            </a:r>
          </a:p>
          <a:p>
            <a:pPr lvl="1" defTabSz="457200" fontAlgn="base">
              <a:lnSpc>
                <a:spcPct val="140000"/>
              </a:lnSpc>
              <a:spcBef>
                <a:spcPct val="0"/>
              </a:spcBef>
              <a:spcAft>
                <a:spcPct val="0"/>
              </a:spcAft>
            </a:pPr>
            <a:r>
              <a:rPr lang="en-US" altLang="en-US" sz="9600" dirty="0" smtClean="0">
                <a:solidFill>
                  <a:prstClr val="black"/>
                </a:solidFill>
              </a:rPr>
              <a:t>4 Workgroups (i.e. Assessment to Appeals and Quality Measures)</a:t>
            </a:r>
          </a:p>
          <a:p>
            <a:pPr defTabSz="457200" fontAlgn="base">
              <a:lnSpc>
                <a:spcPct val="140000"/>
              </a:lnSpc>
              <a:spcBef>
                <a:spcPct val="0"/>
              </a:spcBef>
              <a:spcAft>
                <a:spcPct val="0"/>
              </a:spcAft>
            </a:pPr>
            <a:endParaRPr lang="en-US" altLang="en-US" sz="8000" dirty="0" smtClean="0">
              <a:solidFill>
                <a:prstClr val="black"/>
              </a:solidFill>
            </a:endParaRPr>
          </a:p>
          <a:p>
            <a:pPr defTabSz="457200" fontAlgn="base">
              <a:lnSpc>
                <a:spcPct val="140000"/>
              </a:lnSpc>
              <a:spcBef>
                <a:spcPct val="0"/>
              </a:spcBef>
              <a:spcAft>
                <a:spcPct val="0"/>
              </a:spcAft>
            </a:pPr>
            <a:r>
              <a:rPr lang="en-US" altLang="en-US" sz="9600" b="1" dirty="0" smtClean="0">
                <a:solidFill>
                  <a:prstClr val="black"/>
                </a:solidFill>
              </a:rPr>
              <a:t>Four 1915(c) </a:t>
            </a:r>
            <a:r>
              <a:rPr lang="en-US" altLang="en-US" sz="9600" b="1" dirty="0" smtClean="0">
                <a:solidFill>
                  <a:srgbClr val="0070C0"/>
                </a:solidFill>
              </a:rPr>
              <a:t>HCBS waivers were transitioned </a:t>
            </a:r>
            <a:r>
              <a:rPr lang="en-US" altLang="en-US" sz="9600" b="1" dirty="0" smtClean="0">
                <a:solidFill>
                  <a:prstClr val="black"/>
                </a:solidFill>
              </a:rPr>
              <a:t>into MLTSS</a:t>
            </a:r>
          </a:p>
          <a:p>
            <a:pPr lvl="1" defTabSz="457200" fontAlgn="base">
              <a:lnSpc>
                <a:spcPct val="140000"/>
              </a:lnSpc>
              <a:spcBef>
                <a:spcPct val="0"/>
              </a:spcBef>
              <a:spcAft>
                <a:spcPct val="0"/>
              </a:spcAft>
            </a:pPr>
            <a:r>
              <a:rPr lang="en-US" altLang="en-US" sz="9600" dirty="0" smtClean="0">
                <a:solidFill>
                  <a:prstClr val="black"/>
                </a:solidFill>
              </a:rPr>
              <a:t>12,000 waiver recipients were reassessed in 1</a:t>
            </a:r>
            <a:r>
              <a:rPr lang="en-US" altLang="en-US" sz="9600" baseline="30000" dirty="0" smtClean="0">
                <a:solidFill>
                  <a:prstClr val="black"/>
                </a:solidFill>
              </a:rPr>
              <a:t>st</a:t>
            </a:r>
            <a:r>
              <a:rPr lang="en-US" altLang="en-US" sz="9600" dirty="0" smtClean="0">
                <a:solidFill>
                  <a:prstClr val="black"/>
                </a:solidFill>
              </a:rPr>
              <a:t> 6 months</a:t>
            </a:r>
          </a:p>
          <a:p>
            <a:pPr lvl="1" defTabSz="457200" fontAlgn="base">
              <a:lnSpc>
                <a:spcPct val="140000"/>
              </a:lnSpc>
              <a:spcBef>
                <a:spcPct val="0"/>
              </a:spcBef>
              <a:spcAft>
                <a:spcPct val="0"/>
              </a:spcAft>
            </a:pPr>
            <a:r>
              <a:rPr lang="en-US" altLang="en-US" sz="9600" dirty="0" smtClean="0">
                <a:solidFill>
                  <a:prstClr val="black"/>
                </a:solidFill>
              </a:rPr>
              <a:t>No prohibition or state review of adverse service changes</a:t>
            </a:r>
          </a:p>
          <a:p>
            <a:pPr lvl="1" defTabSz="457200" fontAlgn="base">
              <a:lnSpc>
                <a:spcPct val="140000"/>
              </a:lnSpc>
              <a:spcBef>
                <a:spcPct val="0"/>
              </a:spcBef>
              <a:spcAft>
                <a:spcPct val="0"/>
              </a:spcAft>
            </a:pPr>
            <a:r>
              <a:rPr lang="en-US" altLang="en-US" sz="9600" dirty="0" smtClean="0">
                <a:solidFill>
                  <a:prstClr val="black"/>
                </a:solidFill>
              </a:rPr>
              <a:t>Weak data reporting requirements in STC</a:t>
            </a:r>
          </a:p>
          <a:p>
            <a:pPr lvl="1" defTabSz="457200" fontAlgn="base">
              <a:lnSpc>
                <a:spcPct val="140000"/>
              </a:lnSpc>
              <a:spcBef>
                <a:spcPct val="0"/>
              </a:spcBef>
              <a:spcAft>
                <a:spcPct val="0"/>
              </a:spcAft>
            </a:pPr>
            <a:endParaRPr lang="en-US" sz="3200" dirty="0"/>
          </a:p>
        </p:txBody>
      </p:sp>
    </p:spTree>
    <p:extLst>
      <p:ext uri="{BB962C8B-B14F-4D97-AF65-F5344CB8AC3E}">
        <p14:creationId xmlns:p14="http://schemas.microsoft.com/office/powerpoint/2010/main" val="9117561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MLTSS: New Jersey’s Experience</a:t>
            </a:r>
            <a:endParaRPr lang="en-US" dirty="0">
              <a:solidFill>
                <a:srgbClr val="0070C0"/>
              </a:solidFill>
            </a:endParaRPr>
          </a:p>
        </p:txBody>
      </p:sp>
      <p:sp>
        <p:nvSpPr>
          <p:cNvPr id="3" name="Content Placeholder 2"/>
          <p:cNvSpPr>
            <a:spLocks noGrp="1"/>
          </p:cNvSpPr>
          <p:nvPr>
            <p:ph idx="1"/>
          </p:nvPr>
        </p:nvSpPr>
        <p:spPr>
          <a:xfrm>
            <a:off x="457200" y="1295400"/>
            <a:ext cx="8229600" cy="5334000"/>
          </a:xfrm>
        </p:spPr>
        <p:txBody>
          <a:bodyPr>
            <a:normAutofit fontScale="25000" lnSpcReduction="20000"/>
          </a:bodyPr>
          <a:lstStyle/>
          <a:p>
            <a:pPr defTabSz="457200" fontAlgn="base">
              <a:lnSpc>
                <a:spcPct val="140000"/>
              </a:lnSpc>
              <a:spcBef>
                <a:spcPct val="0"/>
              </a:spcBef>
              <a:spcAft>
                <a:spcPct val="0"/>
              </a:spcAft>
            </a:pPr>
            <a:r>
              <a:rPr lang="en-US" altLang="en-US" sz="9600" b="1" dirty="0" smtClean="0"/>
              <a:t>New</a:t>
            </a:r>
            <a:r>
              <a:rPr lang="en-US" altLang="en-US" sz="9600" b="1" dirty="0" smtClean="0">
                <a:solidFill>
                  <a:srgbClr val="0070C0"/>
                </a:solidFill>
              </a:rPr>
              <a:t> PCA Functional Assessment Tool</a:t>
            </a:r>
            <a:endParaRPr lang="en-US" altLang="en-US" sz="9600" b="1" dirty="0" smtClean="0">
              <a:solidFill>
                <a:prstClr val="black"/>
              </a:solidFill>
            </a:endParaRPr>
          </a:p>
          <a:p>
            <a:pPr lvl="1" defTabSz="457200" fontAlgn="base">
              <a:lnSpc>
                <a:spcPct val="140000"/>
              </a:lnSpc>
              <a:spcBef>
                <a:spcPct val="0"/>
              </a:spcBef>
              <a:spcAft>
                <a:spcPct val="0"/>
              </a:spcAft>
            </a:pPr>
            <a:r>
              <a:rPr lang="en-US" altLang="en-US" sz="9600" dirty="0" smtClean="0">
                <a:solidFill>
                  <a:prstClr val="black"/>
                </a:solidFill>
              </a:rPr>
              <a:t>New PCA tool wasn’t implemented until Jan. 1, 2015</a:t>
            </a:r>
          </a:p>
          <a:p>
            <a:pPr lvl="1" defTabSz="457200" fontAlgn="base">
              <a:lnSpc>
                <a:spcPct val="140000"/>
              </a:lnSpc>
              <a:spcBef>
                <a:spcPct val="0"/>
              </a:spcBef>
              <a:spcAft>
                <a:spcPct val="0"/>
              </a:spcAft>
            </a:pPr>
            <a:r>
              <a:rPr lang="en-US" altLang="en-US" sz="9600" dirty="0" smtClean="0">
                <a:solidFill>
                  <a:prstClr val="black"/>
                </a:solidFill>
              </a:rPr>
              <a:t>Lack of transparency around tool initially</a:t>
            </a:r>
          </a:p>
          <a:p>
            <a:pPr lvl="1" defTabSz="457200" fontAlgn="base">
              <a:lnSpc>
                <a:spcPct val="140000"/>
              </a:lnSpc>
              <a:spcBef>
                <a:spcPct val="0"/>
              </a:spcBef>
              <a:spcAft>
                <a:spcPct val="0"/>
              </a:spcAft>
            </a:pPr>
            <a:r>
              <a:rPr lang="en-US" altLang="en-US" sz="9600" dirty="0" smtClean="0">
                <a:solidFill>
                  <a:prstClr val="black"/>
                </a:solidFill>
              </a:rPr>
              <a:t>Summer 2015: State webinar to advocate/families</a:t>
            </a:r>
          </a:p>
          <a:p>
            <a:pPr defTabSz="457200" fontAlgn="base">
              <a:lnSpc>
                <a:spcPct val="140000"/>
              </a:lnSpc>
              <a:spcBef>
                <a:spcPct val="0"/>
              </a:spcBef>
              <a:spcAft>
                <a:spcPct val="0"/>
              </a:spcAft>
            </a:pPr>
            <a:endParaRPr lang="en-US" altLang="en-US" sz="8000" dirty="0" smtClean="0">
              <a:solidFill>
                <a:prstClr val="black"/>
              </a:solidFill>
            </a:endParaRPr>
          </a:p>
          <a:p>
            <a:pPr defTabSz="457200" fontAlgn="base">
              <a:lnSpc>
                <a:spcPct val="140000"/>
              </a:lnSpc>
              <a:spcBef>
                <a:spcPct val="0"/>
              </a:spcBef>
              <a:spcAft>
                <a:spcPct val="0"/>
              </a:spcAft>
            </a:pPr>
            <a:r>
              <a:rPr lang="en-US" altLang="en-US" sz="9600" b="1" dirty="0" smtClean="0"/>
              <a:t>Grievances, </a:t>
            </a:r>
            <a:r>
              <a:rPr lang="en-US" altLang="en-US" sz="9600" b="1" dirty="0" smtClean="0">
                <a:solidFill>
                  <a:srgbClr val="0070C0"/>
                </a:solidFill>
              </a:rPr>
              <a:t>Appeals</a:t>
            </a:r>
            <a:r>
              <a:rPr lang="en-US" altLang="en-US" sz="9600" b="1" dirty="0" smtClean="0"/>
              <a:t>, and Access to State </a:t>
            </a:r>
            <a:r>
              <a:rPr lang="en-US" altLang="en-US" sz="9600" b="1" dirty="0" smtClean="0">
                <a:solidFill>
                  <a:srgbClr val="0070C0"/>
                </a:solidFill>
              </a:rPr>
              <a:t>Fair Hearings</a:t>
            </a:r>
          </a:p>
          <a:p>
            <a:pPr lvl="1" defTabSz="457200" fontAlgn="base">
              <a:lnSpc>
                <a:spcPct val="140000"/>
              </a:lnSpc>
              <a:spcBef>
                <a:spcPct val="0"/>
              </a:spcBef>
              <a:spcAft>
                <a:spcPct val="0"/>
              </a:spcAft>
            </a:pPr>
            <a:r>
              <a:rPr lang="en-US" altLang="en-US" sz="9600" dirty="0" smtClean="0">
                <a:solidFill>
                  <a:prstClr val="black"/>
                </a:solidFill>
              </a:rPr>
              <a:t>Standardized Notice of Action. . .but!!!</a:t>
            </a:r>
          </a:p>
          <a:p>
            <a:pPr lvl="1" defTabSz="457200" fontAlgn="base">
              <a:lnSpc>
                <a:spcPct val="140000"/>
              </a:lnSpc>
              <a:spcBef>
                <a:spcPct val="0"/>
              </a:spcBef>
              <a:spcAft>
                <a:spcPct val="0"/>
              </a:spcAft>
            </a:pPr>
            <a:r>
              <a:rPr lang="en-US" altLang="en-US" sz="9600" dirty="0" smtClean="0">
                <a:solidFill>
                  <a:prstClr val="black"/>
                </a:solidFill>
              </a:rPr>
              <a:t>Continuation of Services until outcome in MCO Appeals (automatic) and  in Fair Hearings (must be requested)</a:t>
            </a:r>
          </a:p>
          <a:p>
            <a:pPr lvl="1" defTabSz="457200" fontAlgn="base">
              <a:lnSpc>
                <a:spcPct val="140000"/>
              </a:lnSpc>
              <a:spcBef>
                <a:spcPct val="0"/>
              </a:spcBef>
              <a:spcAft>
                <a:spcPct val="0"/>
              </a:spcAft>
            </a:pPr>
            <a:r>
              <a:rPr lang="en-US" altLang="en-US" sz="9600" dirty="0" smtClean="0">
                <a:solidFill>
                  <a:prstClr val="black"/>
                </a:solidFill>
              </a:rPr>
              <a:t>VERY CONFUSING 3 stage appeal process</a:t>
            </a:r>
          </a:p>
          <a:p>
            <a:pPr defTabSz="457200" fontAlgn="base">
              <a:lnSpc>
                <a:spcPct val="140000"/>
              </a:lnSpc>
              <a:spcBef>
                <a:spcPct val="0"/>
              </a:spcBef>
              <a:spcAft>
                <a:spcPct val="0"/>
              </a:spcAft>
            </a:pPr>
            <a:endParaRPr lang="en-US" altLang="en-US" sz="8000" dirty="0" smtClean="0">
              <a:solidFill>
                <a:prstClr val="black"/>
              </a:solidFill>
            </a:endParaRPr>
          </a:p>
          <a:p>
            <a:pPr defTabSz="457200" fontAlgn="base">
              <a:lnSpc>
                <a:spcPct val="140000"/>
              </a:lnSpc>
              <a:spcBef>
                <a:spcPct val="0"/>
              </a:spcBef>
              <a:spcAft>
                <a:spcPct val="0"/>
              </a:spcAft>
            </a:pPr>
            <a:r>
              <a:rPr lang="en-US" altLang="en-US" sz="9600" b="1" dirty="0" smtClean="0">
                <a:solidFill>
                  <a:prstClr val="black"/>
                </a:solidFill>
              </a:rPr>
              <a:t>Strong </a:t>
            </a:r>
            <a:r>
              <a:rPr lang="en-US" altLang="en-US" sz="9600" b="1" dirty="0" smtClean="0">
                <a:solidFill>
                  <a:srgbClr val="0070C0"/>
                </a:solidFill>
              </a:rPr>
              <a:t>Special Terms and Conditions </a:t>
            </a:r>
            <a:r>
              <a:rPr lang="en-US" altLang="en-US" sz="9600" b="1" dirty="0" smtClean="0">
                <a:solidFill>
                  <a:prstClr val="black"/>
                </a:solidFill>
              </a:rPr>
              <a:t>and </a:t>
            </a:r>
            <a:r>
              <a:rPr lang="en-US" altLang="en-US" sz="9600" b="1" dirty="0" smtClean="0">
                <a:solidFill>
                  <a:srgbClr val="0070C0"/>
                </a:solidFill>
              </a:rPr>
              <a:t>Contract Provisions</a:t>
            </a:r>
            <a:endParaRPr lang="en-US" sz="3200" dirty="0">
              <a:solidFill>
                <a:srgbClr val="0070C0"/>
              </a:solidFill>
            </a:endParaRPr>
          </a:p>
        </p:txBody>
      </p:sp>
    </p:spTree>
    <p:extLst>
      <p:ext uri="{BB962C8B-B14F-4D97-AF65-F5344CB8AC3E}">
        <p14:creationId xmlns:p14="http://schemas.microsoft.com/office/powerpoint/2010/main" val="9117561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rgbClr val="0070C0"/>
                </a:solidFill>
              </a:rPr>
              <a:t>!Transparency!</a:t>
            </a:r>
            <a:endParaRPr lang="en-US" sz="6000" dirty="0">
              <a:solidFill>
                <a:srgbClr val="0070C0"/>
              </a:solidFill>
            </a:endParaRPr>
          </a:p>
        </p:txBody>
      </p:sp>
      <p:sp>
        <p:nvSpPr>
          <p:cNvPr id="4" name="Content Placeholder 3"/>
          <p:cNvSpPr>
            <a:spLocks noGrp="1"/>
          </p:cNvSpPr>
          <p:nvPr>
            <p:ph sz="half" idx="1"/>
          </p:nvPr>
        </p:nvSpPr>
        <p:spPr/>
        <p:txBody>
          <a:bodyPr>
            <a:normAutofit lnSpcReduction="10000"/>
          </a:bodyPr>
          <a:lstStyle/>
          <a:p>
            <a:r>
              <a:rPr lang="en-US" dirty="0" smtClean="0"/>
              <a:t>CMS Waiver Approval Process</a:t>
            </a:r>
          </a:p>
          <a:p>
            <a:r>
              <a:rPr lang="en-US" dirty="0" smtClean="0"/>
              <a:t>Research Goals - §1115</a:t>
            </a:r>
          </a:p>
          <a:p>
            <a:r>
              <a:rPr lang="en-US" dirty="0" smtClean="0"/>
              <a:t>Contract → Website</a:t>
            </a:r>
          </a:p>
          <a:p>
            <a:r>
              <a:rPr lang="en-US" dirty="0" smtClean="0"/>
              <a:t>Reporting requirements – Quarterly Public Reports (Kansas)</a:t>
            </a:r>
          </a:p>
          <a:p>
            <a:r>
              <a:rPr lang="en-US" dirty="0" smtClean="0"/>
              <a:t>Track Appeals and FHs</a:t>
            </a:r>
          </a:p>
          <a:p>
            <a:r>
              <a:rPr lang="en-US" dirty="0" smtClean="0"/>
              <a:t>Track reductions and terminations in 1</a:t>
            </a:r>
            <a:r>
              <a:rPr lang="en-US" baseline="30000" dirty="0" smtClean="0"/>
              <a:t>st</a:t>
            </a:r>
            <a:r>
              <a:rPr lang="en-US" dirty="0" smtClean="0"/>
              <a:t> year</a:t>
            </a:r>
          </a:p>
          <a:p>
            <a:endParaRPr lang="en-US" dirty="0" smtClean="0"/>
          </a:p>
          <a:p>
            <a:endParaRPr lang="en-US" dirty="0"/>
          </a:p>
        </p:txBody>
      </p:sp>
      <p:sp>
        <p:nvSpPr>
          <p:cNvPr id="5" name="Content Placeholder 4"/>
          <p:cNvSpPr>
            <a:spLocks noGrp="1"/>
          </p:cNvSpPr>
          <p:nvPr>
            <p:ph sz="half" idx="2"/>
          </p:nvPr>
        </p:nvSpPr>
        <p:spPr>
          <a:xfrm>
            <a:off x="4648200" y="1600200"/>
            <a:ext cx="4038600" cy="4800600"/>
          </a:xfrm>
        </p:spPr>
        <p:txBody>
          <a:bodyPr>
            <a:normAutofit lnSpcReduction="10000"/>
          </a:bodyPr>
          <a:lstStyle/>
          <a:p>
            <a:r>
              <a:rPr lang="en-US" dirty="0" smtClean="0"/>
              <a:t>Capitated </a:t>
            </a:r>
            <a:r>
              <a:rPr lang="en-US" dirty="0" smtClean="0"/>
              <a:t>Rates and Cost Cap Thresholds</a:t>
            </a:r>
          </a:p>
          <a:p>
            <a:r>
              <a:rPr lang="en-US" dirty="0" smtClean="0"/>
              <a:t>Amounts paid to providers</a:t>
            </a:r>
          </a:p>
          <a:p>
            <a:r>
              <a:rPr lang="en-US" dirty="0" smtClean="0"/>
              <a:t>Standardized Assessments and criteria for service </a:t>
            </a:r>
            <a:r>
              <a:rPr lang="en-US" dirty="0" smtClean="0"/>
              <a:t>authorizations</a:t>
            </a:r>
            <a:endParaRPr lang="en-US" dirty="0" smtClean="0"/>
          </a:p>
          <a:p>
            <a:r>
              <a:rPr lang="en-US" dirty="0" smtClean="0"/>
              <a:t>Quality Measures and Performance</a:t>
            </a:r>
            <a:endParaRPr lang="en-US" dirty="0"/>
          </a:p>
        </p:txBody>
      </p:sp>
    </p:spTree>
    <p:extLst>
      <p:ext uri="{BB962C8B-B14F-4D97-AF65-F5344CB8AC3E}">
        <p14:creationId xmlns:p14="http://schemas.microsoft.com/office/powerpoint/2010/main" val="9117561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0070C0"/>
                </a:solidFill>
              </a:rPr>
              <a:t>Consumer </a:t>
            </a:r>
            <a:r>
              <a:rPr lang="en-US" dirty="0" smtClean="0">
                <a:solidFill>
                  <a:srgbClr val="0070C0"/>
                </a:solidFill>
              </a:rPr>
              <a:t>Advocacy Strategies </a:t>
            </a:r>
            <a:endParaRPr lang="en-US" dirty="0">
              <a:solidFill>
                <a:srgbClr val="0070C0"/>
              </a:solidFill>
            </a:endParaRPr>
          </a:p>
        </p:txBody>
      </p:sp>
      <p:sp>
        <p:nvSpPr>
          <p:cNvPr id="3" name="Subtitle 2"/>
          <p:cNvSpPr>
            <a:spLocks noGrp="1"/>
          </p:cNvSpPr>
          <p:nvPr>
            <p:ph type="subTitle" idx="1"/>
          </p:nvPr>
        </p:nvSpPr>
        <p:spPr/>
        <p:txBody>
          <a:bodyPr/>
          <a:lstStyle/>
          <a:p>
            <a:r>
              <a:rPr lang="en-US" dirty="0" smtClean="0"/>
              <a:t>Using Person-Centered Planning Rules and the Appeals/Fair Hearings Processes to Win</a:t>
            </a:r>
            <a:endParaRPr lang="en-US" dirty="0"/>
          </a:p>
        </p:txBody>
      </p:sp>
    </p:spTree>
    <p:extLst>
      <p:ext uri="{BB962C8B-B14F-4D97-AF65-F5344CB8AC3E}">
        <p14:creationId xmlns:p14="http://schemas.microsoft.com/office/powerpoint/2010/main" val="37178530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70C0"/>
                </a:solidFill>
              </a:rPr>
              <a:t>2014 Person Centered Planning Rules</a:t>
            </a:r>
            <a:endParaRPr lang="en-US" dirty="0">
              <a:solidFill>
                <a:srgbClr val="0070C0"/>
              </a:solidFill>
            </a:endParaRPr>
          </a:p>
        </p:txBody>
      </p:sp>
      <p:sp>
        <p:nvSpPr>
          <p:cNvPr id="3" name="Content Placeholder 2"/>
          <p:cNvSpPr>
            <a:spLocks noGrp="1"/>
          </p:cNvSpPr>
          <p:nvPr>
            <p:ph idx="1"/>
          </p:nvPr>
        </p:nvSpPr>
        <p:spPr/>
        <p:txBody>
          <a:bodyPr>
            <a:normAutofit fontScale="92500" lnSpcReduction="10000"/>
          </a:bodyPr>
          <a:lstStyle/>
          <a:p>
            <a:r>
              <a:rPr lang="en-US" dirty="0" smtClean="0"/>
              <a:t>Rules are part of the Centers for Medicare and Medicaid (CMS) 2014 HCBS settings rule</a:t>
            </a:r>
          </a:p>
          <a:p>
            <a:r>
              <a:rPr lang="en-US" dirty="0" smtClean="0"/>
              <a:t>HCBS Settings Rule → State Transition Plans</a:t>
            </a:r>
          </a:p>
          <a:p>
            <a:pPr lvl="1"/>
            <a:r>
              <a:rPr lang="en-US" dirty="0" smtClean="0"/>
              <a:t>Up to 5 years</a:t>
            </a:r>
          </a:p>
          <a:p>
            <a:r>
              <a:rPr lang="en-US" dirty="0" smtClean="0"/>
              <a:t>PCP rules → Effective March 17, 2014</a:t>
            </a:r>
          </a:p>
          <a:p>
            <a:r>
              <a:rPr lang="en-US" dirty="0" smtClean="0"/>
              <a:t>PCP rules apply to*:</a:t>
            </a:r>
          </a:p>
          <a:p>
            <a:pPr lvl="1"/>
            <a:r>
              <a:rPr lang="en-US" dirty="0" smtClean="0"/>
              <a:t>1915(c) HCBS waivers and 1115 demonstration waivers</a:t>
            </a:r>
          </a:p>
          <a:p>
            <a:pPr lvl="1"/>
            <a:r>
              <a:rPr lang="en-US" dirty="0" smtClean="0"/>
              <a:t>1915(i) state plan HCBS benefits</a:t>
            </a:r>
          </a:p>
          <a:p>
            <a:pPr lvl="1">
              <a:buNone/>
            </a:pPr>
            <a:r>
              <a:rPr lang="en-US" sz="2000" dirty="0" smtClean="0"/>
              <a:t>*1915(k) Community First Choice → 2012 PCP rules</a:t>
            </a:r>
          </a:p>
        </p:txBody>
      </p:sp>
    </p:spTree>
    <p:extLst>
      <p:ext uri="{BB962C8B-B14F-4D97-AF65-F5344CB8AC3E}">
        <p14:creationId xmlns:p14="http://schemas.microsoft.com/office/powerpoint/2010/main" val="19220676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Rule in 3 Parts</a:t>
            </a:r>
            <a:endParaRPr lang="en-US" dirty="0">
              <a:solidFill>
                <a:srgbClr val="0070C0"/>
              </a:solidFill>
            </a:endParaRPr>
          </a:p>
        </p:txBody>
      </p:sp>
      <p:sp>
        <p:nvSpPr>
          <p:cNvPr id="3" name="Content Placeholder 2"/>
          <p:cNvSpPr>
            <a:spLocks noGrp="1"/>
          </p:cNvSpPr>
          <p:nvPr>
            <p:ph idx="1"/>
          </p:nvPr>
        </p:nvSpPr>
        <p:spPr/>
        <p:txBody>
          <a:bodyPr>
            <a:normAutofit fontScale="92500" lnSpcReduction="20000"/>
          </a:bodyPr>
          <a:lstStyle/>
          <a:p>
            <a:r>
              <a:rPr lang="en-US" dirty="0" smtClean="0"/>
              <a:t>The Person Centered Planning </a:t>
            </a:r>
            <a:r>
              <a:rPr lang="en-US" b="1" dirty="0" smtClean="0"/>
              <a:t>Process</a:t>
            </a:r>
          </a:p>
          <a:p>
            <a:endParaRPr lang="en-US" dirty="0"/>
          </a:p>
          <a:p>
            <a:endParaRPr lang="en-US" dirty="0" smtClean="0"/>
          </a:p>
          <a:p>
            <a:endParaRPr lang="en-US" dirty="0"/>
          </a:p>
          <a:p>
            <a:r>
              <a:rPr lang="en-US" dirty="0" smtClean="0"/>
              <a:t>The Person Centered </a:t>
            </a:r>
            <a:r>
              <a:rPr lang="en-US" b="1" dirty="0" smtClean="0"/>
              <a:t>Written Plan</a:t>
            </a:r>
          </a:p>
          <a:p>
            <a:endParaRPr lang="en-US" dirty="0"/>
          </a:p>
          <a:p>
            <a:endParaRPr lang="en-US" dirty="0" smtClean="0"/>
          </a:p>
          <a:p>
            <a:endParaRPr lang="en-US" dirty="0"/>
          </a:p>
          <a:p>
            <a:r>
              <a:rPr lang="en-US" dirty="0" smtClean="0"/>
              <a:t>The Plan is </a:t>
            </a:r>
            <a:r>
              <a:rPr lang="en-US" b="1" dirty="0" smtClean="0"/>
              <a:t>Reviewable</a:t>
            </a:r>
            <a:r>
              <a:rPr lang="en-US" dirty="0" smtClean="0"/>
              <a:t> and </a:t>
            </a:r>
            <a:r>
              <a:rPr lang="en-US" b="1" dirty="0" smtClean="0"/>
              <a:t>Subject to Change</a:t>
            </a:r>
            <a:endParaRPr lang="en-US" b="1" dirty="0"/>
          </a:p>
        </p:txBody>
      </p:sp>
    </p:spTree>
    <p:extLst>
      <p:ext uri="{BB962C8B-B14F-4D97-AF65-F5344CB8AC3E}">
        <p14:creationId xmlns:p14="http://schemas.microsoft.com/office/powerpoint/2010/main" val="36962158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The Planning Process</a:t>
            </a:r>
            <a:endParaRPr lang="en-US" dirty="0">
              <a:solidFill>
                <a:srgbClr val="0070C0"/>
              </a:solidFill>
            </a:endParaRPr>
          </a:p>
        </p:txBody>
      </p:sp>
      <p:sp>
        <p:nvSpPr>
          <p:cNvPr id="3" name="Content Placeholder 2"/>
          <p:cNvSpPr>
            <a:spLocks noGrp="1"/>
          </p:cNvSpPr>
          <p:nvPr>
            <p:ph idx="1"/>
          </p:nvPr>
        </p:nvSpPr>
        <p:spPr>
          <a:xfrm>
            <a:off x="457200" y="1600200"/>
            <a:ext cx="8229600" cy="4953000"/>
          </a:xfrm>
        </p:spPr>
        <p:txBody>
          <a:bodyPr/>
          <a:lstStyle/>
          <a:p>
            <a:r>
              <a:rPr lang="en-US" dirty="0" smtClean="0"/>
              <a:t>Consumer </a:t>
            </a:r>
            <a:r>
              <a:rPr lang="en-US" b="1" dirty="0" smtClean="0"/>
              <a:t>leads</a:t>
            </a:r>
            <a:r>
              <a:rPr lang="en-US" dirty="0" smtClean="0"/>
              <a:t> the planning process</a:t>
            </a:r>
          </a:p>
          <a:p>
            <a:pPr lvl="1"/>
            <a:r>
              <a:rPr lang="en-US" sz="2400" dirty="0" smtClean="0"/>
              <a:t>Must be timely</a:t>
            </a:r>
          </a:p>
          <a:p>
            <a:pPr lvl="1"/>
            <a:r>
              <a:rPr lang="en-US" sz="2400" dirty="0" smtClean="0"/>
              <a:t>Occur at times and locations convenient to LTSS consumer</a:t>
            </a:r>
          </a:p>
          <a:p>
            <a:pPr lvl="1"/>
            <a:r>
              <a:rPr lang="en-US" sz="2400" dirty="0" smtClean="0"/>
              <a:t>Include people chose by LTSS consumer</a:t>
            </a:r>
          </a:p>
          <a:p>
            <a:r>
              <a:rPr lang="en-US" dirty="0" smtClean="0"/>
              <a:t>Consumer </a:t>
            </a:r>
            <a:r>
              <a:rPr lang="en-US" b="1" dirty="0" smtClean="0"/>
              <a:t>empowered</a:t>
            </a:r>
            <a:r>
              <a:rPr lang="en-US" dirty="0" smtClean="0"/>
              <a:t> → </a:t>
            </a:r>
            <a:r>
              <a:rPr lang="en-US" dirty="0" smtClean="0">
                <a:solidFill>
                  <a:srgbClr val="FF0000"/>
                </a:solidFill>
              </a:rPr>
              <a:t>informed choices</a:t>
            </a:r>
          </a:p>
          <a:p>
            <a:pPr lvl="1"/>
            <a:r>
              <a:rPr lang="en-US" dirty="0" smtClean="0"/>
              <a:t>MCO → Information and Support =</a:t>
            </a:r>
            <a:r>
              <a:rPr lang="en-US" dirty="0" smtClean="0">
                <a:solidFill>
                  <a:srgbClr val="FF0000"/>
                </a:solidFill>
              </a:rPr>
              <a:t> Informed Choice</a:t>
            </a:r>
          </a:p>
          <a:p>
            <a:pPr lvl="1"/>
            <a:r>
              <a:rPr lang="en-US" dirty="0" smtClean="0"/>
              <a:t>Must offer </a:t>
            </a:r>
            <a:r>
              <a:rPr lang="en-US" dirty="0" smtClean="0">
                <a:solidFill>
                  <a:srgbClr val="FF0000"/>
                </a:solidFill>
              </a:rPr>
              <a:t>informed choices </a:t>
            </a:r>
            <a:r>
              <a:rPr lang="en-US" dirty="0" smtClean="0"/>
              <a:t>regarding services and supports</a:t>
            </a:r>
          </a:p>
          <a:p>
            <a:r>
              <a:rPr lang="en-US" dirty="0" smtClean="0"/>
              <a:t>Cultural Competency and Language Access</a:t>
            </a:r>
            <a:endParaRPr lang="en-US" dirty="0"/>
          </a:p>
        </p:txBody>
      </p:sp>
    </p:spTree>
    <p:extLst>
      <p:ext uri="{BB962C8B-B14F-4D97-AF65-F5344CB8AC3E}">
        <p14:creationId xmlns:p14="http://schemas.microsoft.com/office/powerpoint/2010/main" val="10308351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0070C0"/>
                </a:solidFill>
              </a:rPr>
              <a:t>Central Jersey Legal Services</a:t>
            </a:r>
            <a:endParaRPr lang="en-US" dirty="0">
              <a:solidFill>
                <a:srgbClr val="0070C0"/>
              </a:solidFill>
            </a:endParaRPr>
          </a:p>
        </p:txBody>
      </p:sp>
      <p:sp>
        <p:nvSpPr>
          <p:cNvPr id="3" name="Subtitle 2"/>
          <p:cNvSpPr>
            <a:spLocks noGrp="1"/>
          </p:cNvSpPr>
          <p:nvPr>
            <p:ph type="subTitle" idx="1"/>
          </p:nvPr>
        </p:nvSpPr>
        <p:spPr/>
        <p:txBody>
          <a:bodyPr>
            <a:normAutofit fontScale="92500" lnSpcReduction="20000"/>
          </a:bodyPr>
          <a:lstStyle/>
          <a:p>
            <a:r>
              <a:rPr lang="en-US" dirty="0" smtClean="0">
                <a:solidFill>
                  <a:schemeClr val="tx1"/>
                </a:solidFill>
              </a:rPr>
              <a:t>Keeping the promise of justice for all. </a:t>
            </a:r>
          </a:p>
          <a:p>
            <a:endParaRPr lang="en-US" dirty="0"/>
          </a:p>
          <a:p>
            <a:r>
              <a:rPr lang="en-US" sz="2800" dirty="0" smtClean="0"/>
              <a:t>Serving low-income residents of Union, Middlesex, and Mercer Counties</a:t>
            </a:r>
            <a:endParaRPr lang="en-US" sz="2800" dirty="0"/>
          </a:p>
        </p:txBody>
      </p:sp>
    </p:spTree>
    <p:extLst>
      <p:ext uri="{BB962C8B-B14F-4D97-AF65-F5344CB8AC3E}">
        <p14:creationId xmlns:p14="http://schemas.microsoft.com/office/powerpoint/2010/main" val="33944444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The Written Service Plan</a:t>
            </a:r>
            <a:endParaRPr lang="en-US" dirty="0">
              <a:solidFill>
                <a:srgbClr val="0070C0"/>
              </a:solidFill>
            </a:endParaRPr>
          </a:p>
        </p:txBody>
      </p:sp>
      <p:sp>
        <p:nvSpPr>
          <p:cNvPr id="3" name="Content Placeholder 2"/>
          <p:cNvSpPr>
            <a:spLocks noGrp="1"/>
          </p:cNvSpPr>
          <p:nvPr>
            <p:ph idx="1"/>
          </p:nvPr>
        </p:nvSpPr>
        <p:spPr/>
        <p:txBody>
          <a:bodyPr/>
          <a:lstStyle/>
          <a:p>
            <a:r>
              <a:rPr lang="en-US" dirty="0" smtClean="0"/>
              <a:t>Must reflect </a:t>
            </a:r>
            <a:r>
              <a:rPr lang="en-US" b="1" dirty="0" smtClean="0"/>
              <a:t>Identified Need </a:t>
            </a:r>
            <a:r>
              <a:rPr lang="en-US" dirty="0" smtClean="0"/>
              <a:t>&amp; </a:t>
            </a:r>
            <a:r>
              <a:rPr lang="en-US" b="1" dirty="0" smtClean="0"/>
              <a:t>Preferences</a:t>
            </a:r>
          </a:p>
          <a:p>
            <a:pPr lvl="1"/>
            <a:endParaRPr lang="en-US" dirty="0" smtClean="0"/>
          </a:p>
          <a:p>
            <a:pPr lvl="1"/>
            <a:r>
              <a:rPr lang="en-US" dirty="0" smtClean="0"/>
              <a:t>Plan must reflect </a:t>
            </a:r>
            <a:r>
              <a:rPr lang="en-US" dirty="0" smtClean="0">
                <a:solidFill>
                  <a:srgbClr val="FF0000"/>
                </a:solidFill>
              </a:rPr>
              <a:t>strengths</a:t>
            </a:r>
            <a:r>
              <a:rPr lang="en-US" dirty="0" smtClean="0"/>
              <a:t> and </a:t>
            </a:r>
            <a:r>
              <a:rPr lang="en-US" dirty="0" smtClean="0">
                <a:solidFill>
                  <a:srgbClr val="FF0000"/>
                </a:solidFill>
              </a:rPr>
              <a:t>preferences</a:t>
            </a:r>
          </a:p>
          <a:p>
            <a:pPr lvl="1"/>
            <a:endParaRPr lang="en-US" dirty="0" smtClean="0"/>
          </a:p>
          <a:p>
            <a:pPr lvl="1"/>
            <a:r>
              <a:rPr lang="en-US" dirty="0" smtClean="0"/>
              <a:t>Plan must reflect </a:t>
            </a:r>
            <a:r>
              <a:rPr lang="en-US" dirty="0" smtClean="0">
                <a:solidFill>
                  <a:srgbClr val="FF0000"/>
                </a:solidFill>
              </a:rPr>
              <a:t>goals</a:t>
            </a:r>
            <a:r>
              <a:rPr lang="en-US" dirty="0" smtClean="0"/>
              <a:t> and </a:t>
            </a:r>
            <a:r>
              <a:rPr lang="en-US" dirty="0" smtClean="0">
                <a:solidFill>
                  <a:srgbClr val="FF0000"/>
                </a:solidFill>
              </a:rPr>
              <a:t>desired outcomes</a:t>
            </a:r>
          </a:p>
          <a:p>
            <a:pPr lvl="1"/>
            <a:endParaRPr lang="en-US" dirty="0" smtClean="0"/>
          </a:p>
          <a:p>
            <a:pPr lvl="1"/>
            <a:r>
              <a:rPr lang="en-US" dirty="0" smtClean="0"/>
              <a:t>Services and Supports important to meet needs identified through </a:t>
            </a:r>
            <a:r>
              <a:rPr lang="en-US" dirty="0" smtClean="0">
                <a:solidFill>
                  <a:srgbClr val="FF0000"/>
                </a:solidFill>
              </a:rPr>
              <a:t>assessment of functional need</a:t>
            </a:r>
            <a:endParaRPr lang="en-US" dirty="0">
              <a:solidFill>
                <a:srgbClr val="FF0000"/>
              </a:solidFill>
            </a:endParaRPr>
          </a:p>
        </p:txBody>
      </p:sp>
    </p:spTree>
    <p:extLst>
      <p:ext uri="{BB962C8B-B14F-4D97-AF65-F5344CB8AC3E}">
        <p14:creationId xmlns:p14="http://schemas.microsoft.com/office/powerpoint/2010/main" val="12201052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Assessment of Functional Need</a:t>
            </a:r>
            <a:endParaRPr lang="en-US" dirty="0">
              <a:solidFill>
                <a:srgbClr val="0070C0"/>
              </a:solidFill>
            </a:endParaRPr>
          </a:p>
        </p:txBody>
      </p:sp>
      <p:sp>
        <p:nvSpPr>
          <p:cNvPr id="3" name="Content Placeholder 2"/>
          <p:cNvSpPr>
            <a:spLocks noGrp="1"/>
          </p:cNvSpPr>
          <p:nvPr>
            <p:ph idx="1"/>
          </p:nvPr>
        </p:nvSpPr>
        <p:spPr/>
        <p:txBody>
          <a:bodyPr>
            <a:normAutofit lnSpcReduction="10000"/>
          </a:bodyPr>
          <a:lstStyle/>
          <a:p>
            <a:r>
              <a:rPr lang="en-US" dirty="0" smtClean="0"/>
              <a:t>Medically Necessary vs Functional Need</a:t>
            </a:r>
            <a:endParaRPr lang="en-US" dirty="0" smtClean="0"/>
          </a:p>
          <a:p>
            <a:endParaRPr lang="en-US" b="1" dirty="0"/>
          </a:p>
          <a:p>
            <a:r>
              <a:rPr lang="en-US" dirty="0" smtClean="0"/>
              <a:t>Tool should measure </a:t>
            </a:r>
            <a:r>
              <a:rPr lang="en-US" b="1" dirty="0" smtClean="0"/>
              <a:t>TOTAL</a:t>
            </a:r>
            <a:r>
              <a:rPr lang="en-US" dirty="0" smtClean="0"/>
              <a:t> </a:t>
            </a:r>
            <a:r>
              <a:rPr lang="en-US" dirty="0" smtClean="0"/>
              <a:t>need: beware the assessment ≠ service plan</a:t>
            </a:r>
          </a:p>
          <a:p>
            <a:endParaRPr lang="en-US" u="sng" dirty="0"/>
          </a:p>
          <a:p>
            <a:r>
              <a:rPr lang="en-US" b="1" dirty="0" smtClean="0"/>
              <a:t>Advocacy Goal: </a:t>
            </a:r>
            <a:r>
              <a:rPr lang="en-US" dirty="0" smtClean="0"/>
              <a:t>Standardized, transparent assessment tool that is person-centered in design and in application (i</a:t>
            </a:r>
            <a:r>
              <a:rPr lang="en-US" dirty="0" smtClean="0"/>
              <a:t>.e. </a:t>
            </a:r>
            <a:r>
              <a:rPr lang="en-US" dirty="0" smtClean="0"/>
              <a:t>MNChoices</a:t>
            </a:r>
            <a:r>
              <a:rPr lang="en-US" dirty="0"/>
              <a:t> </a:t>
            </a:r>
            <a:r>
              <a:rPr lang="en-US" dirty="0" smtClean="0"/>
              <a:t>incorporates quality of life domains)</a:t>
            </a:r>
            <a:endParaRPr lang="en-US" dirty="0">
              <a:solidFill>
                <a:srgbClr val="FF0000"/>
              </a:solidFill>
            </a:endParaRPr>
          </a:p>
        </p:txBody>
      </p:sp>
    </p:spTree>
    <p:extLst>
      <p:ext uri="{BB962C8B-B14F-4D97-AF65-F5344CB8AC3E}">
        <p14:creationId xmlns:p14="http://schemas.microsoft.com/office/powerpoint/2010/main" val="39162985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The Written Service Plan</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US" dirty="0" smtClean="0"/>
              <a:t>Must include </a:t>
            </a:r>
            <a:r>
              <a:rPr lang="en-US" b="1" dirty="0" smtClean="0"/>
              <a:t>Paid </a:t>
            </a:r>
            <a:r>
              <a:rPr lang="en-US" dirty="0" smtClean="0"/>
              <a:t>&amp; </a:t>
            </a:r>
            <a:r>
              <a:rPr lang="en-US" b="1" dirty="0" smtClean="0"/>
              <a:t>Unpaid </a:t>
            </a:r>
            <a:r>
              <a:rPr lang="en-US" dirty="0" smtClean="0"/>
              <a:t>Services and Supports, as well as </a:t>
            </a:r>
            <a:r>
              <a:rPr lang="en-US" b="1" dirty="0" smtClean="0"/>
              <a:t>Providers </a:t>
            </a:r>
          </a:p>
          <a:p>
            <a:pPr lvl="1"/>
            <a:endParaRPr lang="en-US" dirty="0" smtClean="0"/>
          </a:p>
          <a:p>
            <a:pPr lvl="1">
              <a:buFont typeface="Wingdings" pitchFamily="2" charset="2"/>
              <a:buChar char="v"/>
            </a:pPr>
            <a:r>
              <a:rPr lang="en-US" b="1" u="sng" dirty="0" smtClean="0"/>
              <a:t> NOTABLY</a:t>
            </a:r>
            <a:r>
              <a:rPr lang="en-US" dirty="0" smtClean="0"/>
              <a:t>: </a:t>
            </a:r>
            <a:r>
              <a:rPr lang="en-US" dirty="0" smtClean="0">
                <a:solidFill>
                  <a:srgbClr val="FF0000"/>
                </a:solidFill>
              </a:rPr>
              <a:t>Natural Supports </a:t>
            </a:r>
            <a:r>
              <a:rPr lang="en-US" dirty="0" smtClean="0"/>
              <a:t>are unpaid supports that are provided </a:t>
            </a:r>
            <a:r>
              <a:rPr lang="en-US" u="sng" dirty="0" smtClean="0">
                <a:solidFill>
                  <a:srgbClr val="FF0000"/>
                </a:solidFill>
              </a:rPr>
              <a:t>voluntarily</a:t>
            </a:r>
            <a:r>
              <a:rPr lang="en-US" dirty="0" smtClean="0"/>
              <a:t>.</a:t>
            </a:r>
            <a:endParaRPr lang="en-US" dirty="0">
              <a:solidFill>
                <a:srgbClr val="FF0000"/>
              </a:solidFill>
            </a:endParaRPr>
          </a:p>
        </p:txBody>
      </p:sp>
    </p:spTree>
    <p:extLst>
      <p:ext uri="{BB962C8B-B14F-4D97-AF65-F5344CB8AC3E}">
        <p14:creationId xmlns:p14="http://schemas.microsoft.com/office/powerpoint/2010/main" val="29165536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The Written Service Plan</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US" dirty="0" smtClean="0"/>
              <a:t>Must be finalized and agreed to, with the written </a:t>
            </a:r>
            <a:r>
              <a:rPr lang="en-US" b="1" dirty="0" smtClean="0"/>
              <a:t>informed consent </a:t>
            </a:r>
            <a:r>
              <a:rPr lang="en-US" dirty="0" smtClean="0"/>
              <a:t>of the LTSS consumer</a:t>
            </a:r>
          </a:p>
          <a:p>
            <a:endParaRPr lang="en-US" b="1" dirty="0"/>
          </a:p>
          <a:p>
            <a:r>
              <a:rPr lang="en-US" dirty="0" smtClean="0"/>
              <a:t>But LTSS consumers still have their </a:t>
            </a:r>
            <a:r>
              <a:rPr lang="en-US" b="1" dirty="0" smtClean="0"/>
              <a:t>appeal</a:t>
            </a:r>
            <a:r>
              <a:rPr lang="en-US" dirty="0" smtClean="0"/>
              <a:t> and </a:t>
            </a:r>
            <a:r>
              <a:rPr lang="en-US" b="1" dirty="0" smtClean="0"/>
              <a:t>fair hearing </a:t>
            </a:r>
            <a:r>
              <a:rPr lang="en-US" dirty="0" smtClean="0"/>
              <a:t>rights:</a:t>
            </a:r>
            <a:endParaRPr lang="en-US" u="sng" dirty="0"/>
          </a:p>
          <a:p>
            <a:pPr marL="0" indent="0" algn="ctr">
              <a:buNone/>
            </a:pPr>
            <a:endParaRPr lang="en-US" b="1" u="sng" dirty="0" smtClean="0"/>
          </a:p>
          <a:p>
            <a:pPr marL="0" indent="0" algn="ctr">
              <a:buNone/>
            </a:pPr>
            <a:r>
              <a:rPr lang="en-US" b="1" u="sng" dirty="0" smtClean="0"/>
              <a:t>Constitutional Due Process Protections</a:t>
            </a:r>
            <a:endParaRPr lang="en-US" dirty="0">
              <a:solidFill>
                <a:srgbClr val="FF0000"/>
              </a:solidFill>
            </a:endParaRPr>
          </a:p>
        </p:txBody>
      </p:sp>
    </p:spTree>
    <p:extLst>
      <p:ext uri="{BB962C8B-B14F-4D97-AF65-F5344CB8AC3E}">
        <p14:creationId xmlns:p14="http://schemas.microsoft.com/office/powerpoint/2010/main" val="20751214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0070C0"/>
                </a:solidFill>
              </a:rPr>
              <a:t>Plan is Reviewable &amp; Subject to Change</a:t>
            </a:r>
            <a:endParaRPr lang="en-US" sz="3600" dirty="0">
              <a:solidFill>
                <a:srgbClr val="0070C0"/>
              </a:solidFill>
            </a:endParaRPr>
          </a:p>
        </p:txBody>
      </p:sp>
      <p:sp>
        <p:nvSpPr>
          <p:cNvPr id="3" name="Content Placeholder 2"/>
          <p:cNvSpPr>
            <a:spLocks noGrp="1"/>
          </p:cNvSpPr>
          <p:nvPr>
            <p:ph idx="1"/>
          </p:nvPr>
        </p:nvSpPr>
        <p:spPr/>
        <p:txBody>
          <a:bodyPr>
            <a:normAutofit/>
          </a:bodyPr>
          <a:lstStyle/>
          <a:p>
            <a:r>
              <a:rPr lang="en-US" dirty="0" smtClean="0"/>
              <a:t>At least every </a:t>
            </a:r>
            <a:r>
              <a:rPr lang="en-US" b="1" dirty="0" smtClean="0"/>
              <a:t>12 months</a:t>
            </a:r>
          </a:p>
          <a:p>
            <a:endParaRPr lang="en-US" b="1" dirty="0"/>
          </a:p>
          <a:p>
            <a:r>
              <a:rPr lang="en-US" dirty="0" smtClean="0"/>
              <a:t>When the LTSS consumer’s circumstances </a:t>
            </a:r>
            <a:r>
              <a:rPr lang="en-US" b="1" dirty="0" smtClean="0"/>
              <a:t>change</a:t>
            </a:r>
          </a:p>
          <a:p>
            <a:endParaRPr lang="en-US" b="1" dirty="0" smtClean="0"/>
          </a:p>
          <a:p>
            <a:r>
              <a:rPr lang="en-US" dirty="0" smtClean="0"/>
              <a:t>At the </a:t>
            </a:r>
            <a:r>
              <a:rPr lang="en-US" b="1" dirty="0" smtClean="0"/>
              <a:t>request</a:t>
            </a:r>
            <a:r>
              <a:rPr lang="en-US" dirty="0" smtClean="0"/>
              <a:t> of the LTSS consumer</a:t>
            </a:r>
            <a:endParaRPr lang="en-US" dirty="0"/>
          </a:p>
        </p:txBody>
      </p:sp>
    </p:spTree>
    <p:extLst>
      <p:ext uri="{BB962C8B-B14F-4D97-AF65-F5344CB8AC3E}">
        <p14:creationId xmlns:p14="http://schemas.microsoft.com/office/powerpoint/2010/main" val="27422967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smtClean="0"/>
              <a:t>“A Right to Person Centered Planning”</a:t>
            </a:r>
          </a:p>
          <a:p>
            <a:pPr lvl="1"/>
            <a:r>
              <a:rPr lang="en-US" dirty="0" smtClean="0">
                <a:hlinkClick r:id="rId2"/>
              </a:rPr>
              <a:t>http://justiceinaging.org/wp-content/uploads/2015/04/FINAL_Person-Centered_Apr2015.pdf</a:t>
            </a:r>
            <a:endParaRPr lang="en-US" dirty="0" smtClean="0"/>
          </a:p>
          <a:p>
            <a:pPr lvl="1"/>
            <a:endParaRPr lang="en-US" dirty="0"/>
          </a:p>
          <a:p>
            <a:r>
              <a:rPr lang="en-US" dirty="0" smtClean="0"/>
              <a:t>“Q&amp;A: Person Centered Planning Changes”</a:t>
            </a:r>
          </a:p>
          <a:p>
            <a:pPr lvl="1"/>
            <a:r>
              <a:rPr lang="en-US" dirty="0" smtClean="0">
                <a:hlinkClick r:id="rId3"/>
              </a:rPr>
              <a:t>http://www.healthlaw.org/publications/browse-all-publications/q-a-person-centered-planning-changes</a:t>
            </a:r>
            <a:endParaRPr lang="en-US" dirty="0" smtClean="0"/>
          </a:p>
          <a:p>
            <a:pPr lvl="1"/>
            <a:endParaRPr lang="en-US" dirty="0"/>
          </a:p>
        </p:txBody>
      </p:sp>
    </p:spTree>
    <p:extLst>
      <p:ext uri="{BB962C8B-B14F-4D97-AF65-F5344CB8AC3E}">
        <p14:creationId xmlns:p14="http://schemas.microsoft.com/office/powerpoint/2010/main" val="41709492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70C0"/>
                </a:solidFill>
              </a:rPr>
              <a:t>Grievances, Appeals and Fair Hearings</a:t>
            </a:r>
            <a:endParaRPr lang="en-US" dirty="0">
              <a:solidFill>
                <a:srgbClr val="0070C0"/>
              </a:solidFill>
            </a:endParaRPr>
          </a:p>
        </p:txBody>
      </p:sp>
      <p:sp>
        <p:nvSpPr>
          <p:cNvPr id="3" name="Content Placeholder 2"/>
          <p:cNvSpPr>
            <a:spLocks noGrp="1"/>
          </p:cNvSpPr>
          <p:nvPr>
            <p:ph idx="1"/>
          </p:nvPr>
        </p:nvSpPr>
        <p:spPr/>
        <p:txBody>
          <a:bodyPr>
            <a:normAutofit fontScale="92500" lnSpcReduction="10000"/>
          </a:bodyPr>
          <a:lstStyle/>
          <a:p>
            <a:r>
              <a:rPr lang="en-US" dirty="0" smtClean="0"/>
              <a:t>Did the MCO engage in an </a:t>
            </a:r>
            <a:r>
              <a:rPr lang="en-US" b="1" u="sng" dirty="0" smtClean="0">
                <a:solidFill>
                  <a:srgbClr val="FF0000"/>
                </a:solidFill>
              </a:rPr>
              <a:t>ACTION</a:t>
            </a:r>
            <a:r>
              <a:rPr lang="en-US" dirty="0" smtClean="0"/>
              <a:t>?</a:t>
            </a:r>
          </a:p>
          <a:p>
            <a:endParaRPr lang="en-US" dirty="0"/>
          </a:p>
          <a:p>
            <a:pPr lvl="1"/>
            <a:r>
              <a:rPr lang="en-US" dirty="0" smtClean="0"/>
              <a:t>If yes → before, after, instead of, at the same time</a:t>
            </a:r>
          </a:p>
          <a:p>
            <a:pPr lvl="3">
              <a:buFont typeface="Wingdings" pitchFamily="2" charset="2"/>
              <a:buChar char="v"/>
            </a:pPr>
            <a:endParaRPr lang="en-US" u="sng" dirty="0" smtClean="0"/>
          </a:p>
          <a:p>
            <a:pPr lvl="3">
              <a:buFont typeface="Wingdings" pitchFamily="2" charset="2"/>
              <a:buChar char="v"/>
            </a:pPr>
            <a:r>
              <a:rPr lang="en-US" sz="2800" dirty="0" smtClean="0">
                <a:solidFill>
                  <a:srgbClr val="0070C0"/>
                </a:solidFill>
              </a:rPr>
              <a:t>Internal MCO Appeal</a:t>
            </a:r>
          </a:p>
          <a:p>
            <a:pPr lvl="3">
              <a:buFont typeface="Wingdings" pitchFamily="2" charset="2"/>
              <a:buChar char="v"/>
            </a:pPr>
            <a:endParaRPr lang="en-US" sz="2800" u="sng" dirty="0" smtClean="0"/>
          </a:p>
          <a:p>
            <a:pPr lvl="3">
              <a:buFont typeface="Wingdings" pitchFamily="2" charset="2"/>
              <a:buChar char="v"/>
            </a:pPr>
            <a:r>
              <a:rPr lang="en-US" sz="2800" dirty="0" smtClean="0">
                <a:solidFill>
                  <a:srgbClr val="0070C0"/>
                </a:solidFill>
              </a:rPr>
              <a:t>State Fair Hearing</a:t>
            </a:r>
          </a:p>
          <a:p>
            <a:pPr marL="457200" lvl="1" indent="0">
              <a:buNone/>
            </a:pPr>
            <a:endParaRPr lang="en-US" u="sng" dirty="0"/>
          </a:p>
          <a:p>
            <a:pPr lvl="1"/>
            <a:r>
              <a:rPr lang="en-US" dirty="0" smtClean="0"/>
              <a:t>If no → MCO grievance (e.g., rudeness by customer service rep)</a:t>
            </a:r>
          </a:p>
          <a:p>
            <a:endParaRPr lang="en-US" b="1" u="sng" dirty="0">
              <a:solidFill>
                <a:srgbClr val="FF0000"/>
              </a:solidFill>
            </a:endParaRPr>
          </a:p>
          <a:p>
            <a:pPr marL="857250" lvl="2" indent="0">
              <a:buNone/>
            </a:pPr>
            <a:endParaRPr lang="en-US" dirty="0"/>
          </a:p>
        </p:txBody>
      </p:sp>
    </p:spTree>
    <p:extLst>
      <p:ext uri="{BB962C8B-B14F-4D97-AF65-F5344CB8AC3E}">
        <p14:creationId xmlns:p14="http://schemas.microsoft.com/office/powerpoint/2010/main" val="16868179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70C0"/>
                </a:solidFill>
              </a:rPr>
              <a:t>What is an MCO Action?</a:t>
            </a:r>
            <a:endParaRPr lang="en-US" dirty="0">
              <a:solidFill>
                <a:srgbClr val="0070C0"/>
              </a:solidFill>
            </a:endParaRPr>
          </a:p>
        </p:txBody>
      </p:sp>
      <p:sp>
        <p:nvSpPr>
          <p:cNvPr id="3" name="Content Placeholder 2"/>
          <p:cNvSpPr>
            <a:spLocks noGrp="1"/>
          </p:cNvSpPr>
          <p:nvPr>
            <p:ph idx="1"/>
          </p:nvPr>
        </p:nvSpPr>
        <p:spPr/>
        <p:txBody>
          <a:bodyPr>
            <a:normAutofit fontScale="92500" lnSpcReduction="10000"/>
          </a:bodyPr>
          <a:lstStyle/>
          <a:p>
            <a:r>
              <a:rPr lang="en-US" b="1" dirty="0" smtClean="0"/>
              <a:t>Denial</a:t>
            </a:r>
            <a:r>
              <a:rPr lang="en-US" dirty="0" smtClean="0"/>
              <a:t> or </a:t>
            </a:r>
            <a:r>
              <a:rPr lang="en-US" b="1" dirty="0" smtClean="0"/>
              <a:t>limited </a:t>
            </a:r>
            <a:r>
              <a:rPr lang="en-US" b="1" dirty="0"/>
              <a:t>a</a:t>
            </a:r>
            <a:r>
              <a:rPr lang="en-US" b="1" dirty="0" smtClean="0"/>
              <a:t>uthorization </a:t>
            </a:r>
            <a:r>
              <a:rPr lang="en-US" dirty="0" smtClean="0"/>
              <a:t>of a requested </a:t>
            </a:r>
            <a:r>
              <a:rPr lang="en-US" dirty="0"/>
              <a:t>s</a:t>
            </a:r>
            <a:r>
              <a:rPr lang="en-US" dirty="0" smtClean="0"/>
              <a:t>ervice</a:t>
            </a:r>
          </a:p>
          <a:p>
            <a:endParaRPr lang="en-US" dirty="0" smtClean="0"/>
          </a:p>
          <a:p>
            <a:r>
              <a:rPr lang="en-US" b="1" dirty="0" smtClean="0"/>
              <a:t>Reduction</a:t>
            </a:r>
            <a:r>
              <a:rPr lang="en-US" dirty="0" smtClean="0"/>
              <a:t>, suspension, or </a:t>
            </a:r>
            <a:r>
              <a:rPr lang="en-US" b="1" dirty="0" smtClean="0"/>
              <a:t>termination</a:t>
            </a:r>
            <a:r>
              <a:rPr lang="en-US" dirty="0" smtClean="0"/>
              <a:t> of previously authorized service</a:t>
            </a:r>
          </a:p>
          <a:p>
            <a:endParaRPr lang="en-US" dirty="0" smtClean="0"/>
          </a:p>
          <a:p>
            <a:r>
              <a:rPr lang="en-US" b="1" dirty="0" smtClean="0"/>
              <a:t>Failure to provide </a:t>
            </a:r>
            <a:r>
              <a:rPr lang="en-US" dirty="0" smtClean="0"/>
              <a:t>services in a </a:t>
            </a:r>
            <a:r>
              <a:rPr lang="en-US" b="1" dirty="0" smtClean="0"/>
              <a:t>timely</a:t>
            </a:r>
            <a:r>
              <a:rPr lang="en-US" dirty="0" smtClean="0"/>
              <a:t> manner</a:t>
            </a:r>
          </a:p>
          <a:p>
            <a:endParaRPr lang="en-US" dirty="0" smtClean="0"/>
          </a:p>
          <a:p>
            <a:pPr marL="0" indent="0" algn="ctr">
              <a:buNone/>
            </a:pPr>
            <a:r>
              <a:rPr lang="en-US" dirty="0" smtClean="0"/>
              <a:t>MCO must give </a:t>
            </a:r>
            <a:r>
              <a:rPr lang="en-US" u="sng" dirty="0" smtClean="0"/>
              <a:t>written</a:t>
            </a:r>
            <a:r>
              <a:rPr lang="en-US" dirty="0" smtClean="0"/>
              <a:t> </a:t>
            </a:r>
            <a:r>
              <a:rPr lang="en-US" b="1" dirty="0" smtClean="0">
                <a:solidFill>
                  <a:srgbClr val="FF0000"/>
                </a:solidFill>
              </a:rPr>
              <a:t>NOTICE OF ACTION</a:t>
            </a:r>
          </a:p>
          <a:p>
            <a:endParaRPr lang="en-US" b="1" u="sng" dirty="0">
              <a:solidFill>
                <a:srgbClr val="FF0000"/>
              </a:solidFill>
            </a:endParaRPr>
          </a:p>
          <a:p>
            <a:pPr marL="857250" lvl="2" indent="0">
              <a:buNone/>
            </a:pPr>
            <a:endParaRPr lang="en-US" dirty="0"/>
          </a:p>
        </p:txBody>
      </p:sp>
    </p:spTree>
    <p:extLst>
      <p:ext uri="{BB962C8B-B14F-4D97-AF65-F5344CB8AC3E}">
        <p14:creationId xmlns:p14="http://schemas.microsoft.com/office/powerpoint/2010/main" val="5006811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697162"/>
          </a:xfrm>
        </p:spPr>
        <p:txBody>
          <a:bodyPr>
            <a:normAutofit/>
          </a:bodyPr>
          <a:lstStyle/>
          <a:p>
            <a:r>
              <a:rPr lang="en-US" dirty="0" smtClean="0">
                <a:solidFill>
                  <a:srgbClr val="0070C0"/>
                </a:solidFill>
              </a:rPr>
              <a:t>Right to </a:t>
            </a:r>
            <a:br>
              <a:rPr lang="en-US" dirty="0" smtClean="0">
                <a:solidFill>
                  <a:srgbClr val="0070C0"/>
                </a:solidFill>
              </a:rPr>
            </a:br>
            <a:r>
              <a:rPr lang="en-US" dirty="0" smtClean="0">
                <a:solidFill>
                  <a:srgbClr val="0070C0"/>
                </a:solidFill>
              </a:rPr>
              <a:t>Continuation </a:t>
            </a:r>
            <a:r>
              <a:rPr lang="en-US" dirty="0" smtClean="0">
                <a:solidFill>
                  <a:srgbClr val="0070C0"/>
                </a:solidFill>
              </a:rPr>
              <a:t>of Services </a:t>
            </a:r>
            <a:endParaRPr lang="en-US" dirty="0">
              <a:solidFill>
                <a:srgbClr val="0070C0"/>
              </a:solidFill>
            </a:endParaRPr>
          </a:p>
        </p:txBody>
      </p:sp>
      <p:sp>
        <p:nvSpPr>
          <p:cNvPr id="3" name="Content Placeholder 2"/>
          <p:cNvSpPr>
            <a:spLocks noGrp="1"/>
          </p:cNvSpPr>
          <p:nvPr>
            <p:ph idx="1"/>
          </p:nvPr>
        </p:nvSpPr>
        <p:spPr>
          <a:xfrm>
            <a:off x="457200" y="2667000"/>
            <a:ext cx="8229600" cy="3459163"/>
          </a:xfrm>
        </p:spPr>
        <p:txBody>
          <a:bodyPr>
            <a:normAutofit/>
          </a:bodyPr>
          <a:lstStyle/>
          <a:p>
            <a:r>
              <a:rPr lang="en-US" dirty="0" smtClean="0"/>
              <a:t>Right is incorporated into both the Medicare Fair Hearing regulations and the Medicaid Managed Care </a:t>
            </a:r>
            <a:endParaRPr lang="en-US" dirty="0" smtClean="0"/>
          </a:p>
          <a:p>
            <a:r>
              <a:rPr lang="en-US" dirty="0" smtClean="0"/>
              <a:t>Some issues around “prior authorization” periods (proposed </a:t>
            </a:r>
            <a:r>
              <a:rPr lang="en-US" dirty="0" smtClean="0"/>
              <a:t>regs</a:t>
            </a:r>
            <a:r>
              <a:rPr lang="en-US" dirty="0" smtClean="0"/>
              <a:t> may fix)</a:t>
            </a:r>
          </a:p>
          <a:p>
            <a:r>
              <a:rPr lang="en-US" dirty="0" smtClean="0"/>
              <a:t>State work-a-around: Kansas and New Jersey</a:t>
            </a:r>
            <a:endParaRPr lang="en-US" dirty="0" smtClean="0"/>
          </a:p>
        </p:txBody>
      </p:sp>
    </p:spTree>
    <p:extLst>
      <p:ext uri="{BB962C8B-B14F-4D97-AF65-F5344CB8AC3E}">
        <p14:creationId xmlns:p14="http://schemas.microsoft.com/office/powerpoint/2010/main" val="15489225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MCO Appeals</a:t>
            </a:r>
            <a:endParaRPr lang="en-US" dirty="0">
              <a:solidFill>
                <a:srgbClr val="0070C0"/>
              </a:solidFill>
            </a:endParaRPr>
          </a:p>
        </p:txBody>
      </p:sp>
      <p:sp>
        <p:nvSpPr>
          <p:cNvPr id="3" name="Content Placeholder 2"/>
          <p:cNvSpPr>
            <a:spLocks noGrp="1"/>
          </p:cNvSpPr>
          <p:nvPr>
            <p:ph idx="1"/>
          </p:nvPr>
        </p:nvSpPr>
        <p:spPr/>
        <p:txBody>
          <a:bodyPr>
            <a:normAutofit fontScale="92500" lnSpcReduction="10000"/>
          </a:bodyPr>
          <a:lstStyle/>
          <a:p>
            <a:r>
              <a:rPr lang="en-US" sz="3600" dirty="0" smtClean="0"/>
              <a:t>Right to an </a:t>
            </a:r>
            <a:r>
              <a:rPr lang="en-US" sz="3600" b="1" dirty="0" smtClean="0"/>
              <a:t>expedited appeal</a:t>
            </a:r>
          </a:p>
          <a:p>
            <a:endParaRPr lang="en-US" sz="3600" dirty="0" smtClean="0"/>
          </a:p>
          <a:p>
            <a:r>
              <a:rPr lang="en-US" sz="3600" dirty="0" smtClean="0"/>
              <a:t>Right </a:t>
            </a:r>
            <a:r>
              <a:rPr lang="en-US" sz="3600" dirty="0" smtClean="0"/>
              <a:t>to </a:t>
            </a:r>
            <a:r>
              <a:rPr lang="en-US" sz="3600" b="1" dirty="0" smtClean="0"/>
              <a:t>in-person</a:t>
            </a:r>
            <a:r>
              <a:rPr lang="en-US" sz="3600" dirty="0" smtClean="0"/>
              <a:t> or </a:t>
            </a:r>
            <a:r>
              <a:rPr lang="en-US" sz="3600" b="1" dirty="0" smtClean="0"/>
              <a:t>in-writing</a:t>
            </a:r>
          </a:p>
          <a:p>
            <a:endParaRPr lang="en-US" sz="3600" dirty="0" smtClean="0"/>
          </a:p>
          <a:p>
            <a:r>
              <a:rPr lang="en-US" sz="3600" dirty="0" smtClean="0"/>
              <a:t>Right to </a:t>
            </a:r>
            <a:r>
              <a:rPr lang="en-US" sz="3600" b="1" dirty="0" smtClean="0"/>
              <a:t>case file</a:t>
            </a:r>
            <a:r>
              <a:rPr lang="en-US" sz="3600" dirty="0" smtClean="0"/>
              <a:t>, including medical records </a:t>
            </a:r>
          </a:p>
          <a:p>
            <a:endParaRPr lang="en-US" sz="3600" dirty="0" smtClean="0"/>
          </a:p>
          <a:p>
            <a:r>
              <a:rPr lang="en-US" sz="3600" dirty="0" smtClean="0"/>
              <a:t>Right to introduce </a:t>
            </a:r>
            <a:r>
              <a:rPr lang="en-US" sz="3600" b="1" dirty="0" smtClean="0"/>
              <a:t>evidence &amp; make arguments</a:t>
            </a:r>
            <a:endParaRPr lang="en-US" sz="3600" b="1" dirty="0"/>
          </a:p>
          <a:p>
            <a:endParaRPr lang="en-US" dirty="0" smtClean="0"/>
          </a:p>
          <a:p>
            <a:endParaRPr lang="en-US" dirty="0" smtClean="0"/>
          </a:p>
          <a:p>
            <a:endParaRPr lang="en-US" dirty="0"/>
          </a:p>
        </p:txBody>
      </p:sp>
    </p:spTree>
    <p:extLst>
      <p:ext uri="{BB962C8B-B14F-4D97-AF65-F5344CB8AC3E}">
        <p14:creationId xmlns:p14="http://schemas.microsoft.com/office/powerpoint/2010/main" val="29558403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What we will cover today:</a:t>
            </a:r>
            <a:endParaRPr lang="en-US" dirty="0">
              <a:solidFill>
                <a:srgbClr val="0070C0"/>
              </a:solidFill>
            </a:endParaRPr>
          </a:p>
        </p:txBody>
      </p:sp>
      <p:sp>
        <p:nvSpPr>
          <p:cNvPr id="3" name="Content Placeholder 2"/>
          <p:cNvSpPr>
            <a:spLocks noGrp="1"/>
          </p:cNvSpPr>
          <p:nvPr>
            <p:ph idx="1"/>
          </p:nvPr>
        </p:nvSpPr>
        <p:spPr>
          <a:xfrm>
            <a:off x="457200" y="1295400"/>
            <a:ext cx="8229600" cy="4830763"/>
          </a:xfrm>
        </p:spPr>
        <p:txBody>
          <a:bodyPr>
            <a:normAutofit fontScale="92500" lnSpcReduction="20000"/>
          </a:bodyPr>
          <a:lstStyle/>
          <a:p>
            <a:r>
              <a:rPr lang="en-US" sz="3400" dirty="0" smtClean="0"/>
              <a:t>Overview of </a:t>
            </a:r>
            <a:r>
              <a:rPr lang="en-US" sz="3400" dirty="0" smtClean="0"/>
              <a:t>Managed Long-Ter</a:t>
            </a:r>
            <a:r>
              <a:rPr lang="en-US" sz="3400" dirty="0" smtClean="0"/>
              <a:t>m Services and Supports (M</a:t>
            </a:r>
            <a:r>
              <a:rPr lang="en-US" sz="3400" dirty="0" smtClean="0"/>
              <a:t>LTSS)</a:t>
            </a:r>
            <a:endParaRPr lang="en-US" sz="3400" dirty="0" smtClean="0"/>
          </a:p>
          <a:p>
            <a:endParaRPr lang="en-US" sz="3400" dirty="0" smtClean="0"/>
          </a:p>
          <a:p>
            <a:r>
              <a:rPr lang="en-US" sz="3400" dirty="0" smtClean="0"/>
              <a:t>New Jersey Experience</a:t>
            </a:r>
          </a:p>
          <a:p>
            <a:endParaRPr lang="en-US" sz="3400" dirty="0" smtClean="0"/>
          </a:p>
          <a:p>
            <a:r>
              <a:rPr lang="en-US" sz="3400" dirty="0" smtClean="0"/>
              <a:t>Consumer Advocacy: Effective Strategies</a:t>
            </a:r>
          </a:p>
          <a:p>
            <a:pPr lvl="1"/>
            <a:r>
              <a:rPr lang="en-US" sz="3000" dirty="0" smtClean="0"/>
              <a:t>Using the 2014 Person-Centered Planning Rules</a:t>
            </a:r>
          </a:p>
          <a:p>
            <a:pPr lvl="1"/>
            <a:r>
              <a:rPr lang="en-US" sz="3000" dirty="0" smtClean="0"/>
              <a:t>Appeals and Fair Hearing Strategies</a:t>
            </a:r>
          </a:p>
          <a:p>
            <a:pPr lvl="1"/>
            <a:endParaRPr lang="en-US" sz="3000" dirty="0" smtClean="0"/>
          </a:p>
          <a:p>
            <a:r>
              <a:rPr lang="en-US" sz="3400" dirty="0" smtClean="0"/>
              <a:t>Role of the Ombudsman in Wisconsin</a:t>
            </a:r>
          </a:p>
          <a:p>
            <a:endParaRPr lang="en-US" sz="3400" dirty="0"/>
          </a:p>
        </p:txBody>
      </p:sp>
    </p:spTree>
    <p:extLst>
      <p:ext uri="{BB962C8B-B14F-4D97-AF65-F5344CB8AC3E}">
        <p14:creationId xmlns:p14="http://schemas.microsoft.com/office/powerpoint/2010/main" val="148789790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Medicaid Fair Hearing</a:t>
            </a:r>
            <a:endParaRPr lang="en-US" dirty="0">
              <a:solidFill>
                <a:srgbClr val="0070C0"/>
              </a:solidFill>
            </a:endParaRPr>
          </a:p>
        </p:txBody>
      </p:sp>
      <p:sp>
        <p:nvSpPr>
          <p:cNvPr id="3" name="Content Placeholder 2"/>
          <p:cNvSpPr>
            <a:spLocks noGrp="1"/>
          </p:cNvSpPr>
          <p:nvPr>
            <p:ph idx="1"/>
          </p:nvPr>
        </p:nvSpPr>
        <p:spPr/>
        <p:txBody>
          <a:bodyPr>
            <a:normAutofit/>
          </a:bodyPr>
          <a:lstStyle/>
          <a:p>
            <a:endParaRPr lang="en-US" dirty="0" smtClean="0"/>
          </a:p>
          <a:p>
            <a:r>
              <a:rPr lang="en-US" dirty="0" smtClean="0"/>
              <a:t>Right to </a:t>
            </a:r>
            <a:r>
              <a:rPr lang="en-US" b="1" dirty="0" smtClean="0"/>
              <a:t>examine Medicaid file</a:t>
            </a:r>
            <a:r>
              <a:rPr lang="en-US" dirty="0" smtClean="0"/>
              <a:t> </a:t>
            </a:r>
          </a:p>
          <a:p>
            <a:endParaRPr lang="en-US" dirty="0" smtClean="0"/>
          </a:p>
          <a:p>
            <a:r>
              <a:rPr lang="en-US" dirty="0" smtClean="0"/>
              <a:t>Right to offer </a:t>
            </a:r>
            <a:r>
              <a:rPr lang="en-US" b="1" dirty="0" smtClean="0"/>
              <a:t>evidence</a:t>
            </a:r>
            <a:r>
              <a:rPr lang="en-US" dirty="0" smtClean="0"/>
              <a:t> and make </a:t>
            </a:r>
            <a:r>
              <a:rPr lang="en-US" b="1" dirty="0" smtClean="0"/>
              <a:t>legal </a:t>
            </a:r>
            <a:r>
              <a:rPr lang="en-US" b="1" dirty="0" smtClean="0"/>
              <a:t>arguments</a:t>
            </a:r>
            <a:endParaRPr lang="en-US" dirty="0" smtClean="0"/>
          </a:p>
          <a:p>
            <a:endParaRPr lang="en-US" dirty="0" smtClean="0"/>
          </a:p>
          <a:p>
            <a:r>
              <a:rPr lang="en-US" dirty="0" smtClean="0"/>
              <a:t>Right to </a:t>
            </a:r>
            <a:r>
              <a:rPr lang="en-US" b="1" dirty="0" smtClean="0"/>
              <a:t>cross-examine</a:t>
            </a:r>
            <a:r>
              <a:rPr lang="en-US" dirty="0" smtClean="0"/>
              <a:t> witnesses </a:t>
            </a:r>
          </a:p>
          <a:p>
            <a:endParaRPr lang="en-US" dirty="0" smtClean="0"/>
          </a:p>
          <a:p>
            <a:endParaRPr lang="en-US" dirty="0"/>
          </a:p>
        </p:txBody>
      </p:sp>
    </p:spTree>
    <p:extLst>
      <p:ext uri="{BB962C8B-B14F-4D97-AF65-F5344CB8AC3E}">
        <p14:creationId xmlns:p14="http://schemas.microsoft.com/office/powerpoint/2010/main" val="3724224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Resources</a:t>
            </a:r>
            <a:endParaRPr lang="en-US" dirty="0">
              <a:solidFill>
                <a:srgbClr val="0070C0"/>
              </a:solidFill>
            </a:endParaRPr>
          </a:p>
        </p:txBody>
      </p:sp>
      <p:sp>
        <p:nvSpPr>
          <p:cNvPr id="3" name="Content Placeholder 2"/>
          <p:cNvSpPr>
            <a:spLocks noGrp="1"/>
          </p:cNvSpPr>
          <p:nvPr>
            <p:ph idx="1"/>
          </p:nvPr>
        </p:nvSpPr>
        <p:spPr>
          <a:xfrm>
            <a:off x="457200" y="1295400"/>
            <a:ext cx="8229600" cy="4830763"/>
          </a:xfrm>
        </p:spPr>
        <p:txBody>
          <a:bodyPr>
            <a:normAutofit/>
          </a:bodyPr>
          <a:lstStyle/>
          <a:p>
            <a:r>
              <a:rPr lang="en-US" sz="2800" dirty="0" smtClean="0"/>
              <a:t>“What’s in a Notice? How Notices of Action Protect Consumers in Medicaid Managed Long Term Services and Supports.”</a:t>
            </a:r>
          </a:p>
          <a:p>
            <a:pPr lvl="1"/>
            <a:r>
              <a:rPr lang="en-US" sz="1800" dirty="0" smtClean="0">
                <a:hlinkClick r:id="rId2"/>
              </a:rPr>
              <a:t>http://justiceinaging.org/wp-content/uploads/2015/02/Advocates-Guide-for-Notices-in-Medicaid-Managed-LTSS.pdf</a:t>
            </a:r>
            <a:endParaRPr lang="en-US" sz="1800" dirty="0"/>
          </a:p>
          <a:p>
            <a:endParaRPr lang="en-US" dirty="0" smtClean="0"/>
          </a:p>
          <a:p>
            <a:r>
              <a:rPr lang="en-US" sz="2800" dirty="0" smtClean="0"/>
              <a:t>“Medicaid Managed Care Rules: Key Considerations for Aging Advocates.”</a:t>
            </a:r>
          </a:p>
          <a:p>
            <a:pPr lvl="1"/>
            <a:r>
              <a:rPr lang="en-US" sz="1800" dirty="0" smtClean="0">
                <a:solidFill>
                  <a:srgbClr val="0070C0"/>
                </a:solidFill>
                <a:hlinkClick r:id="rId3"/>
              </a:rPr>
              <a:t>http://justiceinaging.org/wp-content/uploads/2015/06/Medicaid-Managed-Care-Proposed-Rule_Key-Considerations-for-Aging-Advocate</a:t>
            </a:r>
            <a:endParaRPr lang="en-US" sz="1800" dirty="0" smtClean="0">
              <a:solidFill>
                <a:srgbClr val="0070C0"/>
              </a:solidFill>
            </a:endParaRPr>
          </a:p>
        </p:txBody>
      </p:sp>
    </p:spTree>
    <p:extLst>
      <p:ext uri="{BB962C8B-B14F-4D97-AF65-F5344CB8AC3E}">
        <p14:creationId xmlns:p14="http://schemas.microsoft.com/office/powerpoint/2010/main" val="113079438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0070C0"/>
                </a:solidFill>
              </a:rPr>
              <a:t>Turn it over to Heather -</a:t>
            </a:r>
            <a:endParaRPr lang="en-US" dirty="0">
              <a:solidFill>
                <a:srgbClr val="0070C0"/>
              </a:solidFill>
            </a:endParaRPr>
          </a:p>
        </p:txBody>
      </p:sp>
      <p:sp>
        <p:nvSpPr>
          <p:cNvPr id="3" name="Subtitle 2"/>
          <p:cNvSpPr>
            <a:spLocks noGrp="1"/>
          </p:cNvSpPr>
          <p:nvPr>
            <p:ph type="subTitle" idx="1"/>
          </p:nvPr>
        </p:nvSpPr>
        <p:spPr/>
        <p:txBody>
          <a:bodyPr/>
          <a:lstStyle/>
          <a:p>
            <a:r>
              <a:rPr lang="en-US" dirty="0" smtClean="0"/>
              <a:t>Thank you!</a:t>
            </a:r>
          </a:p>
          <a:p>
            <a:r>
              <a:rPr lang="en-US" dirty="0" smtClean="0"/>
              <a:t>gorlowski@lsnj.org</a:t>
            </a:r>
            <a:endParaRPr lang="en-US" dirty="0"/>
          </a:p>
        </p:txBody>
      </p:sp>
    </p:spTree>
    <p:extLst>
      <p:ext uri="{BB962C8B-B14F-4D97-AF65-F5344CB8AC3E}">
        <p14:creationId xmlns:p14="http://schemas.microsoft.com/office/powerpoint/2010/main" val="30530445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Story #1</a:t>
            </a:r>
            <a:endParaRPr lang="en-US" dirty="0"/>
          </a:p>
        </p:txBody>
      </p:sp>
      <p:sp>
        <p:nvSpPr>
          <p:cNvPr id="3" name="Content Placeholder 2"/>
          <p:cNvSpPr>
            <a:spLocks noGrp="1"/>
          </p:cNvSpPr>
          <p:nvPr>
            <p:ph idx="1"/>
          </p:nvPr>
        </p:nvSpPr>
        <p:spPr/>
        <p:txBody>
          <a:bodyPr>
            <a:normAutofit/>
          </a:bodyPr>
          <a:lstStyle/>
          <a:p>
            <a:pPr marL="0" indent="0">
              <a:buNone/>
            </a:pPr>
            <a:r>
              <a:rPr lang="en-US" dirty="0"/>
              <a:t>HCBS waiver participant’s PCA hours are </a:t>
            </a:r>
            <a:r>
              <a:rPr lang="en-US" dirty="0">
                <a:solidFill>
                  <a:srgbClr val="0070C0"/>
                </a:solidFill>
              </a:rPr>
              <a:t>reduced by ½ </a:t>
            </a:r>
            <a:r>
              <a:rPr lang="en-US" dirty="0"/>
              <a:t>from 36 </a:t>
            </a:r>
            <a:r>
              <a:rPr lang="en-US" dirty="0"/>
              <a:t>hrs</a:t>
            </a:r>
            <a:r>
              <a:rPr lang="en-US" dirty="0"/>
              <a:t>/</a:t>
            </a:r>
            <a:r>
              <a:rPr lang="en-US" dirty="0"/>
              <a:t>wk</a:t>
            </a:r>
            <a:r>
              <a:rPr lang="en-US" dirty="0"/>
              <a:t> to 18 </a:t>
            </a:r>
            <a:r>
              <a:rPr lang="en-US" dirty="0"/>
              <a:t>hrs</a:t>
            </a:r>
            <a:r>
              <a:rPr lang="en-US" dirty="0"/>
              <a:t>/</a:t>
            </a:r>
            <a:r>
              <a:rPr lang="en-US" dirty="0"/>
              <a:t>wk</a:t>
            </a:r>
            <a:r>
              <a:rPr lang="en-US" dirty="0"/>
              <a:t> after MCO nurse shows up at house </a:t>
            </a:r>
            <a:r>
              <a:rPr lang="en-US" dirty="0">
                <a:solidFill>
                  <a:srgbClr val="0070C0"/>
                </a:solidFill>
              </a:rPr>
              <a:t>with little </a:t>
            </a:r>
            <a:r>
              <a:rPr lang="en-US" dirty="0" smtClean="0">
                <a:solidFill>
                  <a:srgbClr val="0070C0"/>
                </a:solidFill>
              </a:rPr>
              <a:t>notice</a:t>
            </a:r>
            <a:endParaRPr lang="en-US" dirty="0" smtClean="0"/>
          </a:p>
          <a:p>
            <a:pPr marL="857250" lvl="1" indent="-457200"/>
            <a:endParaRPr lang="en-US" dirty="0" smtClean="0"/>
          </a:p>
          <a:p>
            <a:pPr marL="857250" lvl="1" indent="-457200"/>
            <a:r>
              <a:rPr lang="en-US" dirty="0" smtClean="0"/>
              <a:t>Participant  speaks Portuguese</a:t>
            </a:r>
          </a:p>
          <a:p>
            <a:pPr marL="857250" lvl="1" indent="-457200"/>
            <a:r>
              <a:rPr lang="en-US" dirty="0" smtClean="0"/>
              <a:t>She is a recently widowed and 85</a:t>
            </a:r>
          </a:p>
          <a:p>
            <a:pPr marL="857250" lvl="1" indent="-457200"/>
            <a:r>
              <a:rPr lang="en-US" dirty="0" smtClean="0"/>
              <a:t>Nurse/Care Manager, who she has never met before, is 40 something year old man</a:t>
            </a:r>
          </a:p>
          <a:p>
            <a:pPr marL="857250" lvl="1" indent="-457200"/>
            <a:endParaRPr lang="en-US" dirty="0"/>
          </a:p>
          <a:p>
            <a:pPr marL="0" indent="0">
              <a:buNone/>
            </a:pPr>
            <a:endParaRPr lang="en-US" dirty="0"/>
          </a:p>
        </p:txBody>
      </p:sp>
    </p:spTree>
    <p:extLst>
      <p:ext uri="{BB962C8B-B14F-4D97-AF65-F5344CB8AC3E}">
        <p14:creationId xmlns:p14="http://schemas.microsoft.com/office/powerpoint/2010/main" val="3361016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Story #2</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Young </a:t>
            </a:r>
            <a:r>
              <a:rPr lang="en-US" dirty="0"/>
              <a:t>adult with TBI is placed in a nursing home with </a:t>
            </a:r>
            <a:r>
              <a:rPr lang="en-US" dirty="0">
                <a:solidFill>
                  <a:srgbClr val="0070C0"/>
                </a:solidFill>
              </a:rPr>
              <a:t>no special TBI services </a:t>
            </a:r>
            <a:r>
              <a:rPr lang="en-US" dirty="0"/>
              <a:t>and </a:t>
            </a:r>
            <a:r>
              <a:rPr lang="en-US" dirty="0">
                <a:solidFill>
                  <a:srgbClr val="0070C0"/>
                </a:solidFill>
              </a:rPr>
              <a:t>all PT/OT therapies are cut </a:t>
            </a:r>
            <a:r>
              <a:rPr lang="en-US" dirty="0"/>
              <a:t>within weeks – the MCO seems unfamiliar with TBI NF and HCBS services </a:t>
            </a:r>
          </a:p>
          <a:p>
            <a:pPr marL="857250" lvl="1" indent="-457200"/>
            <a:endParaRPr lang="en-US" dirty="0" smtClean="0"/>
          </a:p>
          <a:p>
            <a:pPr marL="857250" lvl="1" indent="-457200"/>
            <a:r>
              <a:rPr lang="en-US" dirty="0" smtClean="0"/>
              <a:t>Prior to MLTSS, NJ had TBI waiver and SCNF TBI units</a:t>
            </a:r>
          </a:p>
          <a:p>
            <a:pPr marL="857250" lvl="1" indent="-457200"/>
            <a:r>
              <a:rPr lang="en-US" dirty="0" smtClean="0"/>
              <a:t>All but 1 TBI special nursing facility dropped out of Medicaid after July 1, 2014, and that NF won’t admit this client</a:t>
            </a:r>
          </a:p>
          <a:p>
            <a:pPr marL="857250" lvl="1" indent="-457200"/>
            <a:r>
              <a:rPr lang="en-US" dirty="0" smtClean="0"/>
              <a:t>MCO won’t provide network info about HCBS providers, and then says none will take client because he needs ADL assistance</a:t>
            </a:r>
          </a:p>
          <a:p>
            <a:pPr marL="857250" lvl="1" indent="-457200"/>
            <a:endParaRPr lang="en-US" dirty="0"/>
          </a:p>
          <a:p>
            <a:pPr marL="0" indent="0">
              <a:buNone/>
            </a:pPr>
            <a:endParaRPr lang="en-US" dirty="0"/>
          </a:p>
        </p:txBody>
      </p:sp>
    </p:spTree>
    <p:extLst>
      <p:ext uri="{BB962C8B-B14F-4D97-AF65-F5344CB8AC3E}">
        <p14:creationId xmlns:p14="http://schemas.microsoft.com/office/powerpoint/2010/main" val="2003340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Story #3</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NF </a:t>
            </a:r>
            <a:r>
              <a:rPr lang="en-US" dirty="0"/>
              <a:t>resident </a:t>
            </a:r>
            <a:r>
              <a:rPr lang="en-US" dirty="0">
                <a:solidFill>
                  <a:srgbClr val="0070C0"/>
                </a:solidFill>
              </a:rPr>
              <a:t>wants to return home </a:t>
            </a:r>
            <a:r>
              <a:rPr lang="en-US" dirty="0"/>
              <a:t>and is told by her MCO care manager that </a:t>
            </a:r>
            <a:r>
              <a:rPr lang="en-US" dirty="0">
                <a:solidFill>
                  <a:srgbClr val="0070C0"/>
                </a:solidFill>
              </a:rPr>
              <a:t>she can’t </a:t>
            </a:r>
            <a:r>
              <a:rPr lang="en-US" dirty="0"/>
              <a:t>– she needs too many hours of service and no provider agency can cover weekends</a:t>
            </a:r>
          </a:p>
          <a:p>
            <a:pPr marL="857250" lvl="1" indent="-457200"/>
            <a:endParaRPr lang="en-US" dirty="0" smtClean="0"/>
          </a:p>
          <a:p>
            <a:pPr marL="857250" lvl="1" indent="-457200"/>
            <a:r>
              <a:rPr lang="en-US" dirty="0" smtClean="0"/>
              <a:t>Resident still maintains affordable apartment </a:t>
            </a:r>
          </a:p>
          <a:p>
            <a:pPr marL="857250" lvl="1" indent="-457200"/>
            <a:r>
              <a:rPr lang="en-US" dirty="0" smtClean="0"/>
              <a:t>MCO care manager never discusses self-direction</a:t>
            </a:r>
          </a:p>
          <a:p>
            <a:pPr marL="857250" lvl="1" indent="-457200"/>
            <a:r>
              <a:rPr lang="en-US" dirty="0" smtClean="0"/>
              <a:t>MCO says cost cap “budget” is proprietary </a:t>
            </a:r>
          </a:p>
          <a:p>
            <a:pPr marL="857250" lvl="1" indent="-457200"/>
            <a:r>
              <a:rPr lang="en-US" dirty="0" smtClean="0"/>
              <a:t>No Notice of Action is provided to Resident</a:t>
            </a:r>
          </a:p>
          <a:p>
            <a:pPr marL="857250" lvl="1" indent="-457200"/>
            <a:endParaRPr lang="en-US" dirty="0"/>
          </a:p>
          <a:p>
            <a:pPr marL="0" indent="0">
              <a:buNone/>
            </a:pPr>
            <a:endParaRPr lang="en-US" dirty="0"/>
          </a:p>
        </p:txBody>
      </p:sp>
    </p:spTree>
    <p:extLst>
      <p:ext uri="{BB962C8B-B14F-4D97-AF65-F5344CB8AC3E}">
        <p14:creationId xmlns:p14="http://schemas.microsoft.com/office/powerpoint/2010/main" val="2457702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4495799"/>
          </a:xfrm>
        </p:spPr>
        <p:txBody>
          <a:bodyPr>
            <a:normAutofit/>
          </a:bodyPr>
          <a:lstStyle/>
          <a:p>
            <a:r>
              <a:rPr lang="en-US" dirty="0" smtClean="0">
                <a:solidFill>
                  <a:srgbClr val="0070C0"/>
                </a:solidFill>
              </a:rPr>
              <a:t>Managed Long-Term </a:t>
            </a:r>
            <a:br>
              <a:rPr lang="en-US" dirty="0" smtClean="0">
                <a:solidFill>
                  <a:srgbClr val="0070C0"/>
                </a:solidFill>
              </a:rPr>
            </a:br>
            <a:r>
              <a:rPr lang="en-US" dirty="0" smtClean="0">
                <a:solidFill>
                  <a:srgbClr val="0070C0"/>
                </a:solidFill>
              </a:rPr>
              <a:t>Services and Supports</a:t>
            </a:r>
            <a:br>
              <a:rPr lang="en-US" dirty="0" smtClean="0">
                <a:solidFill>
                  <a:srgbClr val="0070C0"/>
                </a:solidFill>
              </a:rPr>
            </a:br>
            <a:r>
              <a:rPr lang="en-US" dirty="0" smtClean="0">
                <a:solidFill>
                  <a:srgbClr val="0070C0"/>
                </a:solidFill>
              </a:rPr>
              <a:t>“MLTSS”</a:t>
            </a:r>
            <a:endParaRPr lang="en-US" dirty="0">
              <a:solidFill>
                <a:srgbClr val="0070C0"/>
              </a:solidFill>
            </a:endParaRPr>
          </a:p>
        </p:txBody>
      </p:sp>
      <p:sp>
        <p:nvSpPr>
          <p:cNvPr id="3" name="Subtitle 2"/>
          <p:cNvSpPr>
            <a:spLocks noGrp="1"/>
          </p:cNvSpPr>
          <p:nvPr>
            <p:ph type="subTitle" idx="1"/>
          </p:nvPr>
        </p:nvSpPr>
        <p:spPr>
          <a:xfrm>
            <a:off x="1371600" y="4953000"/>
            <a:ext cx="6400800" cy="152400"/>
          </a:xfrm>
        </p:spPr>
        <p:txBody>
          <a:bodyPr>
            <a:normAutofit fontScale="25000" lnSpcReduction="20000"/>
          </a:bodyPr>
          <a:lstStyle/>
          <a:p>
            <a:endParaRPr lang="en-US" dirty="0" smtClean="0"/>
          </a:p>
        </p:txBody>
      </p:sp>
    </p:spTree>
    <p:extLst>
      <p:ext uri="{BB962C8B-B14F-4D97-AF65-F5344CB8AC3E}">
        <p14:creationId xmlns:p14="http://schemas.microsoft.com/office/powerpoint/2010/main" val="37178530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MLTSS</a:t>
            </a:r>
            <a:endParaRPr lang="en-US" dirty="0">
              <a:solidFill>
                <a:srgbClr val="0070C0"/>
              </a:solidFill>
            </a:endParaRPr>
          </a:p>
        </p:txBody>
      </p:sp>
      <p:sp>
        <p:nvSpPr>
          <p:cNvPr id="3" name="Content Placeholder 2"/>
          <p:cNvSpPr>
            <a:spLocks noGrp="1"/>
          </p:cNvSpPr>
          <p:nvPr>
            <p:ph idx="1"/>
          </p:nvPr>
        </p:nvSpPr>
        <p:spPr>
          <a:xfrm>
            <a:off x="457200" y="1295400"/>
            <a:ext cx="8229600" cy="4830763"/>
          </a:xfrm>
        </p:spPr>
        <p:txBody>
          <a:bodyPr>
            <a:normAutofit fontScale="55000" lnSpcReduction="20000"/>
          </a:bodyPr>
          <a:lstStyle/>
          <a:p>
            <a:pPr marL="0" indent="0" algn="ctr">
              <a:buNone/>
            </a:pPr>
            <a:endParaRPr lang="en-US" sz="3600" dirty="0" smtClean="0"/>
          </a:p>
          <a:p>
            <a:pPr marL="0" indent="0" algn="ctr">
              <a:buNone/>
            </a:pPr>
            <a:r>
              <a:rPr lang="en-US" sz="5800" dirty="0" smtClean="0"/>
              <a:t>LTSS Delivery System = Managed Care</a:t>
            </a:r>
          </a:p>
          <a:p>
            <a:endParaRPr lang="en-US" sz="3600" u="sng" dirty="0" smtClean="0"/>
          </a:p>
          <a:p>
            <a:r>
              <a:rPr lang="en-US" sz="5100" dirty="0" smtClean="0"/>
              <a:t>Managed Care → </a:t>
            </a:r>
            <a:r>
              <a:rPr lang="en-US" sz="5100" dirty="0" smtClean="0">
                <a:solidFill>
                  <a:srgbClr val="0070C0"/>
                </a:solidFill>
              </a:rPr>
              <a:t>Other Health Care Services </a:t>
            </a:r>
            <a:r>
              <a:rPr lang="en-US" sz="5100" dirty="0" smtClean="0"/>
              <a:t>(i.e. PCP, Acute, Behavioral Health)</a:t>
            </a:r>
          </a:p>
          <a:p>
            <a:endParaRPr lang="en-US" sz="3600" dirty="0" smtClean="0"/>
          </a:p>
          <a:p>
            <a:r>
              <a:rPr lang="en-US" sz="5100" dirty="0" smtClean="0"/>
              <a:t>Case or </a:t>
            </a:r>
            <a:r>
              <a:rPr lang="en-US" sz="5100" dirty="0" smtClean="0">
                <a:solidFill>
                  <a:srgbClr val="0070C0"/>
                </a:solidFill>
              </a:rPr>
              <a:t>Care Management </a:t>
            </a:r>
            <a:r>
              <a:rPr lang="en-US" sz="5100" dirty="0" smtClean="0"/>
              <a:t>is Key</a:t>
            </a:r>
          </a:p>
          <a:p>
            <a:endParaRPr lang="en-US" sz="3600" dirty="0" smtClean="0"/>
          </a:p>
          <a:p>
            <a:r>
              <a:rPr lang="en-US" sz="5100" dirty="0" smtClean="0"/>
              <a:t>Mechanisms include:</a:t>
            </a:r>
          </a:p>
          <a:p>
            <a:pPr lvl="1"/>
            <a:r>
              <a:rPr lang="en-US" sz="4500" dirty="0" smtClean="0"/>
              <a:t>1915(c) HCBS waivers combined with 1915(b)  waivers</a:t>
            </a:r>
          </a:p>
          <a:p>
            <a:pPr lvl="1"/>
            <a:r>
              <a:rPr lang="en-US" sz="4500" dirty="0" smtClean="0"/>
              <a:t>1115 Demonstration Waivers</a:t>
            </a:r>
          </a:p>
          <a:p>
            <a:pPr lvl="1"/>
            <a:r>
              <a:rPr lang="en-US" sz="4500" dirty="0" smtClean="0"/>
              <a:t>1115 Demonstration Waivers with 1915(c) HCBS Waivers</a:t>
            </a:r>
          </a:p>
          <a:p>
            <a:pPr marL="457200" lvl="1" indent="0">
              <a:buNone/>
            </a:pPr>
            <a:endParaRPr lang="en-US" sz="3200" dirty="0"/>
          </a:p>
        </p:txBody>
      </p:sp>
    </p:spTree>
    <p:extLst>
      <p:ext uri="{BB962C8B-B14F-4D97-AF65-F5344CB8AC3E}">
        <p14:creationId xmlns:p14="http://schemas.microsoft.com/office/powerpoint/2010/main" val="9117561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accent1"/>
                </a:solidFill>
              </a:rPr>
              <a:t>MLTSS can includes:</a:t>
            </a:r>
            <a:endParaRPr lang="en-US" dirty="0">
              <a:solidFill>
                <a:schemeClr val="accent1"/>
              </a:solidFill>
            </a:endParaRPr>
          </a:p>
        </p:txBody>
      </p:sp>
      <p:sp>
        <p:nvSpPr>
          <p:cNvPr id="5" name="Content Placeholder 4"/>
          <p:cNvSpPr>
            <a:spLocks noGrp="1"/>
          </p:cNvSpPr>
          <p:nvPr>
            <p:ph sz="half" idx="1"/>
          </p:nvPr>
        </p:nvSpPr>
        <p:spPr/>
        <p:txBody>
          <a:bodyPr>
            <a:normAutofit/>
          </a:bodyPr>
          <a:lstStyle/>
          <a:p>
            <a:pPr marL="0" indent="0" algn="ctr">
              <a:buNone/>
            </a:pPr>
            <a:r>
              <a:rPr lang="en-US" b="1" u="sng" dirty="0" smtClean="0"/>
              <a:t>Institutional Services</a:t>
            </a:r>
          </a:p>
          <a:p>
            <a:endParaRPr lang="en-US" dirty="0"/>
          </a:p>
          <a:p>
            <a:pPr>
              <a:buFont typeface="Wingdings" panose="05000000000000000000" pitchFamily="2" charset="2"/>
              <a:buChar char="v"/>
            </a:pPr>
            <a:r>
              <a:rPr lang="en-US" dirty="0" smtClean="0"/>
              <a:t>Nursing Home</a:t>
            </a:r>
          </a:p>
          <a:p>
            <a:pPr marL="0" indent="0">
              <a:buNone/>
            </a:pPr>
            <a:endParaRPr lang="en-US" dirty="0"/>
          </a:p>
          <a:p>
            <a:pPr marL="0" indent="0">
              <a:buNone/>
            </a:pPr>
            <a:endParaRPr lang="en-US" sz="2000" dirty="0"/>
          </a:p>
        </p:txBody>
      </p:sp>
      <p:sp>
        <p:nvSpPr>
          <p:cNvPr id="6" name="Content Placeholder 5"/>
          <p:cNvSpPr>
            <a:spLocks noGrp="1"/>
          </p:cNvSpPr>
          <p:nvPr>
            <p:ph sz="half" idx="2"/>
          </p:nvPr>
        </p:nvSpPr>
        <p:spPr/>
        <p:txBody>
          <a:bodyPr>
            <a:normAutofit/>
          </a:bodyPr>
          <a:lstStyle/>
          <a:p>
            <a:pPr marL="0" indent="0" algn="ctr">
              <a:buNone/>
            </a:pPr>
            <a:r>
              <a:rPr lang="en-US" b="1" u="sng" dirty="0" smtClean="0"/>
              <a:t>HCBS</a:t>
            </a:r>
            <a:endParaRPr lang="en-US" dirty="0" smtClean="0"/>
          </a:p>
          <a:p>
            <a:pPr marL="0" indent="0" algn="ctr">
              <a:buNone/>
            </a:pPr>
            <a:endParaRPr lang="en-US" b="1" u="sng" dirty="0"/>
          </a:p>
          <a:p>
            <a:pPr>
              <a:buFont typeface="Wingdings" panose="05000000000000000000" pitchFamily="2" charset="2"/>
              <a:buChar char="v"/>
            </a:pPr>
            <a:r>
              <a:rPr lang="en-US" dirty="0" smtClean="0"/>
              <a:t>Assisted Living </a:t>
            </a:r>
          </a:p>
          <a:p>
            <a:pPr>
              <a:buFont typeface="Wingdings" panose="05000000000000000000" pitchFamily="2" charset="2"/>
              <a:buChar char="v"/>
            </a:pPr>
            <a:r>
              <a:rPr lang="en-US" dirty="0" smtClean="0"/>
              <a:t>Adult </a:t>
            </a:r>
            <a:r>
              <a:rPr lang="en-US" dirty="0" smtClean="0"/>
              <a:t>Day</a:t>
            </a:r>
            <a:endParaRPr lang="en-US" dirty="0" smtClean="0"/>
          </a:p>
          <a:p>
            <a:pPr>
              <a:buFont typeface="Wingdings" panose="05000000000000000000" pitchFamily="2" charset="2"/>
              <a:buChar char="v"/>
            </a:pPr>
            <a:r>
              <a:rPr lang="en-US" dirty="0" smtClean="0"/>
              <a:t>Personal Care Assistant</a:t>
            </a:r>
          </a:p>
          <a:p>
            <a:pPr>
              <a:buFont typeface="Wingdings" panose="05000000000000000000" pitchFamily="2" charset="2"/>
              <a:buChar char="v"/>
            </a:pPr>
            <a:r>
              <a:rPr lang="en-US" dirty="0" smtClean="0"/>
              <a:t>Home-Delivered Meals</a:t>
            </a:r>
          </a:p>
          <a:p>
            <a:pPr>
              <a:buFont typeface="Wingdings" panose="05000000000000000000" pitchFamily="2" charset="2"/>
              <a:buChar char="v"/>
            </a:pPr>
            <a:r>
              <a:rPr lang="en-US" dirty="0" smtClean="0"/>
              <a:t>PERS</a:t>
            </a:r>
          </a:p>
          <a:p>
            <a:pPr>
              <a:buFont typeface="Wingdings" panose="05000000000000000000" pitchFamily="2" charset="2"/>
              <a:buChar char="v"/>
            </a:pPr>
            <a:r>
              <a:rPr lang="en-US" dirty="0" smtClean="0"/>
              <a:t>Home Modifications</a:t>
            </a:r>
            <a:endParaRPr lang="en-US" dirty="0"/>
          </a:p>
        </p:txBody>
      </p:sp>
    </p:spTree>
    <p:extLst>
      <p:ext uri="{BB962C8B-B14F-4D97-AF65-F5344CB8AC3E}">
        <p14:creationId xmlns:p14="http://schemas.microsoft.com/office/powerpoint/2010/main" val="32681105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2641</TotalTime>
  <Words>1701</Words>
  <Application>Microsoft Office PowerPoint</Application>
  <PresentationFormat>On-screen Show (4:3)</PresentationFormat>
  <Paragraphs>262</Paragraphs>
  <Slides>32</Slides>
  <Notes>12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Advocacy Strategies:  Managed Care</vt:lpstr>
      <vt:lpstr>Central Jersey Legal Services</vt:lpstr>
      <vt:lpstr>What we will cover today:</vt:lpstr>
      <vt:lpstr>Story #1</vt:lpstr>
      <vt:lpstr>Story #2</vt:lpstr>
      <vt:lpstr>Story #3</vt:lpstr>
      <vt:lpstr>Managed Long-Term  Services and Supports “MLTSS”</vt:lpstr>
      <vt:lpstr>MLTSS</vt:lpstr>
      <vt:lpstr>MLTSS can includes:</vt:lpstr>
      <vt:lpstr>Why or Why Not Managed Care?</vt:lpstr>
      <vt:lpstr>MLTSS: Common Problems</vt:lpstr>
      <vt:lpstr> MLTSS in New Jersey</vt:lpstr>
      <vt:lpstr>MLTSS: New Jersey’s Experience</vt:lpstr>
      <vt:lpstr>MLTSS: New Jersey’s Experience</vt:lpstr>
      <vt:lpstr>!Transparency!</vt:lpstr>
      <vt:lpstr>Consumer Advocacy Strategies </vt:lpstr>
      <vt:lpstr>2014 Person Centered Planning Rules</vt:lpstr>
      <vt:lpstr>Rule in 3 Parts</vt:lpstr>
      <vt:lpstr>The Planning Process</vt:lpstr>
      <vt:lpstr>The Written Service Plan</vt:lpstr>
      <vt:lpstr>Assessment of Functional Need</vt:lpstr>
      <vt:lpstr>The Written Service Plan</vt:lpstr>
      <vt:lpstr>The Written Service Plan</vt:lpstr>
      <vt:lpstr>Plan is Reviewable &amp; Subject to Change</vt:lpstr>
      <vt:lpstr>Resources:</vt:lpstr>
      <vt:lpstr>Grievances, Appeals and Fair Hearings</vt:lpstr>
      <vt:lpstr>What is an MCO Action?</vt:lpstr>
      <vt:lpstr>Right to  Continuation of Services </vt:lpstr>
      <vt:lpstr>MCO Appeals</vt:lpstr>
      <vt:lpstr>Medicaid Fair Hearing</vt:lpstr>
      <vt:lpstr>Resources</vt:lpstr>
      <vt:lpstr>Turn it over to Heather -</vt:lpstr>
    </vt:vector>
  </TitlesOfParts>
  <Company>Legal Services of New Jersey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Gwen Orlowski</dc:creator>
  <cp:lastModifiedBy>Gwen Orlowski</cp:lastModifiedBy>
  <cp:revision>87</cp:revision>
  <dcterms:created xsi:type="dcterms:W3CDTF">2015-05-18T17:47:31Z</dcterms:created>
  <dcterms:modified xsi:type="dcterms:W3CDTF">2015-11-05T13:42:30Z</dcterms:modified>
</cp:coreProperties>
</file>