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4"/>
  </p:notesMasterIdLst>
  <p:handoutMasterIdLst>
    <p:handoutMasterId r:id="rId65"/>
  </p:handoutMasterIdLst>
  <p:sldIdLst>
    <p:sldId id="290" r:id="rId2"/>
    <p:sldId id="257" r:id="rId3"/>
    <p:sldId id="275" r:id="rId4"/>
    <p:sldId id="276" r:id="rId5"/>
    <p:sldId id="277" r:id="rId6"/>
    <p:sldId id="278" r:id="rId7"/>
    <p:sldId id="279" r:id="rId8"/>
    <p:sldId id="280" r:id="rId9"/>
    <p:sldId id="259" r:id="rId10"/>
    <p:sldId id="365" r:id="rId11"/>
    <p:sldId id="364" r:id="rId12"/>
    <p:sldId id="283" r:id="rId13"/>
    <p:sldId id="368" r:id="rId14"/>
    <p:sldId id="345" r:id="rId15"/>
    <p:sldId id="282" r:id="rId16"/>
    <p:sldId id="354" r:id="rId17"/>
    <p:sldId id="346" r:id="rId18"/>
    <p:sldId id="347" r:id="rId19"/>
    <p:sldId id="348" r:id="rId20"/>
    <p:sldId id="349" r:id="rId21"/>
    <p:sldId id="350" r:id="rId22"/>
    <p:sldId id="356" r:id="rId23"/>
    <p:sldId id="362" r:id="rId24"/>
    <p:sldId id="355" r:id="rId25"/>
    <p:sldId id="357" r:id="rId26"/>
    <p:sldId id="369" r:id="rId27"/>
    <p:sldId id="363" r:id="rId28"/>
    <p:sldId id="353" r:id="rId29"/>
    <p:sldId id="358" r:id="rId30"/>
    <p:sldId id="284" r:id="rId31"/>
    <p:sldId id="370" r:id="rId32"/>
    <p:sldId id="366" r:id="rId33"/>
    <p:sldId id="288" r:id="rId34"/>
    <p:sldId id="371" r:id="rId35"/>
    <p:sldId id="372" r:id="rId36"/>
    <p:sldId id="359" r:id="rId37"/>
    <p:sldId id="285" r:id="rId38"/>
    <p:sldId id="373" r:id="rId39"/>
    <p:sldId id="374" r:id="rId40"/>
    <p:sldId id="320" r:id="rId41"/>
    <p:sldId id="299" r:id="rId42"/>
    <p:sldId id="298" r:id="rId43"/>
    <p:sldId id="321" r:id="rId44"/>
    <p:sldId id="317" r:id="rId45"/>
    <p:sldId id="318" r:id="rId46"/>
    <p:sldId id="322" r:id="rId47"/>
    <p:sldId id="306" r:id="rId48"/>
    <p:sldId id="323" r:id="rId49"/>
    <p:sldId id="312" r:id="rId50"/>
    <p:sldId id="313" r:id="rId51"/>
    <p:sldId id="314" r:id="rId52"/>
    <p:sldId id="315" r:id="rId53"/>
    <p:sldId id="324" r:id="rId54"/>
    <p:sldId id="316" r:id="rId55"/>
    <p:sldId id="319" r:id="rId56"/>
    <p:sldId id="361" r:id="rId57"/>
    <p:sldId id="258" r:id="rId58"/>
    <p:sldId id="367" r:id="rId59"/>
    <p:sldId id="264" r:id="rId60"/>
    <p:sldId id="273" r:id="rId61"/>
    <p:sldId id="274" r:id="rId62"/>
    <p:sldId id="360" r:id="rId63"/>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 Carlson" initials="EC"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3" autoAdjust="0"/>
    <p:restoredTop sz="94660"/>
  </p:normalViewPr>
  <p:slideViewPr>
    <p:cSldViewPr snapToGrid="0">
      <p:cViewPr varScale="1">
        <p:scale>
          <a:sx n="67" d="100"/>
          <a:sy n="67" d="100"/>
        </p:scale>
        <p:origin x="45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71"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42EC5BCE-0096-4122-A98D-AB4FAAA0FB7B}" type="datetimeFigureOut">
              <a:rPr lang="en-US" smtClean="0"/>
              <a:t>11/14/2017</a:t>
            </a:fld>
            <a:endParaRPr lang="en-US"/>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3766BC9C-905B-4086-8738-2696DDB61B29}" type="slidenum">
              <a:rPr lang="en-US" smtClean="0"/>
              <a:t>‹#›</a:t>
            </a:fld>
            <a:endParaRPr lang="en-US"/>
          </a:p>
        </p:txBody>
      </p:sp>
    </p:spTree>
    <p:extLst>
      <p:ext uri="{BB962C8B-B14F-4D97-AF65-F5344CB8AC3E}">
        <p14:creationId xmlns:p14="http://schemas.microsoft.com/office/powerpoint/2010/main" val="15403768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7000" y="0"/>
            <a:ext cx="3011488" cy="463550"/>
          </a:xfrm>
          <a:prstGeom prst="rect">
            <a:avLst/>
          </a:prstGeom>
        </p:spPr>
        <p:txBody>
          <a:bodyPr vert="horz" lIns="91440" tIns="45720" rIns="91440" bIns="45720" rtlCol="0"/>
          <a:lstStyle>
            <a:lvl1pPr algn="r">
              <a:defRPr sz="1200"/>
            </a:lvl1pPr>
          </a:lstStyle>
          <a:p>
            <a:fld id="{FDF19F52-38F0-4528-ABD0-B05A3C4458B4}" type="datetimeFigureOut">
              <a:rPr lang="en-US" smtClean="0"/>
              <a:t>11/14/2017</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45000"/>
            <a:ext cx="5559425" cy="36369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7000" y="8772525"/>
            <a:ext cx="3011488" cy="463550"/>
          </a:xfrm>
          <a:prstGeom prst="rect">
            <a:avLst/>
          </a:prstGeom>
        </p:spPr>
        <p:txBody>
          <a:bodyPr vert="horz" lIns="91440" tIns="45720" rIns="91440" bIns="45720" rtlCol="0" anchor="b"/>
          <a:lstStyle>
            <a:lvl1pPr algn="r">
              <a:defRPr sz="1200"/>
            </a:lvl1pPr>
          </a:lstStyle>
          <a:p>
            <a:fld id="{529216B4-3322-414C-9BA2-FFBD12FCA37D}" type="slidenum">
              <a:rPr lang="en-US" smtClean="0"/>
              <a:t>‹#›</a:t>
            </a:fld>
            <a:endParaRPr lang="en-US"/>
          </a:p>
        </p:txBody>
      </p:sp>
    </p:spTree>
    <p:extLst>
      <p:ext uri="{BB962C8B-B14F-4D97-AF65-F5344CB8AC3E}">
        <p14:creationId xmlns:p14="http://schemas.microsoft.com/office/powerpoint/2010/main" val="3266183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11/14/2017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www.cms.gov/Medicare/Provider-Enrollment-and-Certification/SurveyCertificationGenInfo/Downloads/Survey-and-Cert-Letter-16-31.pdf" TargetMode="External"/><Relationship Id="rId2" Type="http://schemas.openxmlformats.org/officeDocument/2006/relationships/hyperlink" Target="https://www.cms.gov/Medicare/Provider-Enrollment-and-Certification/SurveyCertificationGenInfo/Downloads/Survey-and-Cert-Letter-18-01.pdf"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www.medicareadvocacy.org/cma-alert-snf-update-comments-on-reimbursement-civil-money-penalties-weakened/" TargetMode="External"/><Relationship Id="rId2" Type="http://schemas.openxmlformats.org/officeDocument/2006/relationships/hyperlink" Target="https://www.cms.gov/Medicare/Provider-Enrollment-and-Certification/SurveyCertificationGenInfo/Downloads/Survey-and-Cert-Letter-17-37.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ahfsa.org/resources/Pictures/CMS%20Update_AHFSA_%20AUG2017-AHFSAonly.pdf"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mailto:tedelman@medicareadvocacy.org" TargetMode="External"/><Relationship Id="rId2" Type="http://schemas.openxmlformats.org/officeDocument/2006/relationships/hyperlink" Target="mailto:ecarlson@justiceinaging.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cms.gov/Medicare/Provider-Enrollment-and-Certification/SurveyCertificationGenInfo/Downloads/Survey-and-Cert-Letter-17-36.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4440" y="2404534"/>
            <a:ext cx="8039563" cy="1646302"/>
          </a:xfrm>
        </p:spPr>
        <p:txBody>
          <a:bodyPr/>
          <a:lstStyle/>
          <a:p>
            <a:r>
              <a:rPr lang="en-US" dirty="0"/>
              <a:t>Making It Real:</a:t>
            </a:r>
            <a:br>
              <a:rPr lang="en-US" dirty="0"/>
            </a:br>
            <a:r>
              <a:rPr lang="en-US" dirty="0"/>
              <a:t>Using the Revised Federal Nursing Facility Regulations in Advocacy</a:t>
            </a:r>
          </a:p>
        </p:txBody>
      </p:sp>
      <p:sp>
        <p:nvSpPr>
          <p:cNvPr id="3" name="Subtitle 2"/>
          <p:cNvSpPr>
            <a:spLocks noGrp="1"/>
          </p:cNvSpPr>
          <p:nvPr>
            <p:ph type="subTitle" idx="1"/>
          </p:nvPr>
        </p:nvSpPr>
        <p:spPr/>
        <p:txBody>
          <a:bodyPr>
            <a:normAutofit fontScale="92500"/>
          </a:bodyPr>
          <a:lstStyle/>
          <a:p>
            <a:r>
              <a:rPr lang="en-US" sz="2800" dirty="0"/>
              <a:t>Toby S. Edelman, Center for Medicare Advocacy</a:t>
            </a:r>
          </a:p>
          <a:p>
            <a:pPr lvl="0">
              <a:buClr>
                <a:srgbClr val="90C226"/>
              </a:buClr>
            </a:pPr>
            <a:r>
              <a:rPr lang="en-US" sz="2800" dirty="0">
                <a:solidFill>
                  <a:prstClr val="black">
                    <a:lumMod val="50000"/>
                    <a:lumOff val="50000"/>
                  </a:prstClr>
                </a:solidFill>
              </a:rPr>
              <a:t>Eric Carlson, Justice in Aging</a:t>
            </a:r>
          </a:p>
          <a:p>
            <a:endParaRPr lang="en-US" sz="2800" dirty="0"/>
          </a:p>
        </p:txBody>
      </p:sp>
    </p:spTree>
    <p:extLst>
      <p:ext uri="{BB962C8B-B14F-4D97-AF65-F5344CB8AC3E}">
        <p14:creationId xmlns:p14="http://schemas.microsoft.com/office/powerpoint/2010/main" val="2167959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While the Rules Are Here . . .</a:t>
            </a:r>
          </a:p>
        </p:txBody>
      </p:sp>
      <p:sp>
        <p:nvSpPr>
          <p:cNvPr id="3" name="Content Placeholder 2"/>
          <p:cNvSpPr>
            <a:spLocks noGrp="1"/>
          </p:cNvSpPr>
          <p:nvPr>
            <p:ph idx="1"/>
          </p:nvPr>
        </p:nvSpPr>
        <p:spPr/>
        <p:txBody>
          <a:bodyPr>
            <a:normAutofit lnSpcReduction="10000"/>
          </a:bodyPr>
          <a:lstStyle/>
          <a:p>
            <a:r>
              <a:rPr lang="en-US" sz="2400" dirty="0"/>
              <a:t>We’ll use them as much as we can</a:t>
            </a:r>
          </a:p>
          <a:p>
            <a:pPr lvl="1"/>
            <a:r>
              <a:rPr lang="en-US" sz="2400" dirty="0"/>
              <a:t>Both the specifics of what the rules say, with new emphases on</a:t>
            </a:r>
          </a:p>
          <a:p>
            <a:pPr lvl="2"/>
            <a:r>
              <a:rPr lang="en-US" sz="1800" dirty="0"/>
              <a:t>Person-centered care, meaning resident choice, control, preferences</a:t>
            </a:r>
          </a:p>
          <a:p>
            <a:pPr lvl="2"/>
            <a:r>
              <a:rPr lang="en-US" sz="1800" dirty="0"/>
              <a:t>Professional standards of practice (facilities cannot rely on corporate policy); and</a:t>
            </a:r>
          </a:p>
          <a:p>
            <a:pPr lvl="1"/>
            <a:r>
              <a:rPr lang="en-US" sz="2400" dirty="0"/>
              <a:t>what surveyor guidance (State Operations Manual, Appendix PP ) says.  SOM is </a:t>
            </a:r>
            <a:r>
              <a:rPr lang="en-US" sz="2400" dirty="0" err="1"/>
              <a:t>subregulatory</a:t>
            </a:r>
            <a:r>
              <a:rPr lang="en-US" sz="2400" dirty="0"/>
              <a:t>, but official, guidance from CMS, explaining what law and regulations mean. </a:t>
            </a:r>
          </a:p>
          <a:p>
            <a:pPr lvl="2"/>
            <a:endParaRPr lang="en-US" sz="2000" dirty="0"/>
          </a:p>
        </p:txBody>
      </p:sp>
    </p:spTree>
    <p:extLst>
      <p:ext uri="{BB962C8B-B14F-4D97-AF65-F5344CB8AC3E}">
        <p14:creationId xmlns:p14="http://schemas.microsoft.com/office/powerpoint/2010/main" val="90324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Problem: Resident Seems to Sign Away Rights in Admission Agreement</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3230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Admission</a:t>
            </a:r>
          </a:p>
        </p:txBody>
      </p:sp>
      <p:sp>
        <p:nvSpPr>
          <p:cNvPr id="3" name="Content Placeholder 2"/>
          <p:cNvSpPr>
            <a:spLocks noGrp="1"/>
          </p:cNvSpPr>
          <p:nvPr>
            <p:ph idx="1"/>
          </p:nvPr>
        </p:nvSpPr>
        <p:spPr>
          <a:xfrm>
            <a:off x="677334" y="1691641"/>
            <a:ext cx="8596668" cy="4349722"/>
          </a:xfrm>
        </p:spPr>
        <p:txBody>
          <a:bodyPr>
            <a:normAutofit fontScale="85000" lnSpcReduction="20000"/>
          </a:bodyPr>
          <a:lstStyle/>
          <a:p>
            <a:endParaRPr lang="en-US" dirty="0"/>
          </a:p>
          <a:p>
            <a:r>
              <a:rPr lang="en-US" sz="2800" dirty="0"/>
              <a:t>Prohibits waiver of federal, state, and local rights; waivers cannot be required or (new language) requested</a:t>
            </a:r>
          </a:p>
          <a:p>
            <a:pPr lvl="1"/>
            <a:r>
              <a:rPr lang="en-US" sz="2000" dirty="0"/>
              <a:t>Includes rights to coverage under Medicare and Medicaid</a:t>
            </a:r>
          </a:p>
          <a:p>
            <a:pPr lvl="1"/>
            <a:r>
              <a:rPr lang="en-US" sz="2000" dirty="0"/>
              <a:t>Includes (new language) no waiver of facility’s responsibility for resident’s personal property</a:t>
            </a:r>
          </a:p>
          <a:p>
            <a:pPr lvl="1"/>
            <a:r>
              <a:rPr lang="en-US" sz="2000" dirty="0"/>
              <a:t>Includes (new language) no “requests” for financial guarantees</a:t>
            </a:r>
          </a:p>
          <a:p>
            <a:r>
              <a:rPr lang="en-US" sz="2800" dirty="0"/>
              <a:t>Prohibits mandatory pre-dispute arbitration agreements, §483.70(n)</a:t>
            </a:r>
          </a:p>
          <a:p>
            <a:r>
              <a:rPr lang="en-US" sz="2800" dirty="0"/>
              <a:t>Facility must disclose special characteristics or service limitations</a:t>
            </a:r>
          </a:p>
          <a:p>
            <a:pPr marL="0" indent="0">
              <a:buNone/>
            </a:pPr>
            <a:r>
              <a:rPr lang="en-US" sz="2400" dirty="0"/>
              <a:t>42 C.F.R. §483.15(a)</a:t>
            </a:r>
          </a:p>
        </p:txBody>
      </p:sp>
    </p:spTree>
    <p:extLst>
      <p:ext uri="{BB962C8B-B14F-4D97-AF65-F5344CB8AC3E}">
        <p14:creationId xmlns:p14="http://schemas.microsoft.com/office/powerpoint/2010/main" val="3255966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Admission, State Operations Manual (Surveyor Guidance) </a:t>
            </a:r>
          </a:p>
        </p:txBody>
      </p:sp>
      <p:sp>
        <p:nvSpPr>
          <p:cNvPr id="3" name="Content Placeholder 2"/>
          <p:cNvSpPr>
            <a:spLocks noGrp="1"/>
          </p:cNvSpPr>
          <p:nvPr>
            <p:ph idx="1"/>
          </p:nvPr>
        </p:nvSpPr>
        <p:spPr/>
        <p:txBody>
          <a:bodyPr>
            <a:normAutofit/>
          </a:bodyPr>
          <a:lstStyle/>
          <a:p>
            <a:r>
              <a:rPr lang="en-US" sz="2000" dirty="0"/>
              <a:t>A facility may not accept additional payments (such as “deposits”) from residents who are eligible for Medicaid, but it may charge for services while Medicaid is pending.</a:t>
            </a:r>
          </a:p>
          <a:p>
            <a:r>
              <a:rPr lang="en-US" sz="2000" dirty="0"/>
              <a:t>Resident may not be discharged while Medicaid is pending.</a:t>
            </a:r>
          </a:p>
          <a:p>
            <a:r>
              <a:rPr lang="en-US" sz="2000" dirty="0"/>
              <a:t>Re: personal property. A facility may not require residents to give personal property to the facility for safeguarding, but must develop policies and procedures to safeguard residents’ property.</a:t>
            </a:r>
          </a:p>
          <a:p>
            <a:r>
              <a:rPr lang="en-US" sz="2000" dirty="0"/>
              <a:t>Surveyors review facility admissions package, including policies and contracts.</a:t>
            </a:r>
          </a:p>
        </p:txBody>
      </p:sp>
    </p:spTree>
    <p:extLst>
      <p:ext uri="{BB962C8B-B14F-4D97-AF65-F5344CB8AC3E}">
        <p14:creationId xmlns:p14="http://schemas.microsoft.com/office/powerpoint/2010/main" val="1024416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97F05-9812-42DD-8F12-22429B688606}"/>
              </a:ext>
            </a:extLst>
          </p:cNvPr>
          <p:cNvSpPr>
            <a:spLocks noGrp="1"/>
          </p:cNvSpPr>
          <p:nvPr>
            <p:ph type="title"/>
          </p:nvPr>
        </p:nvSpPr>
        <p:spPr/>
        <p:txBody>
          <a:bodyPr/>
          <a:lstStyle/>
          <a:p>
            <a:r>
              <a:rPr lang="en-US" dirty="0"/>
              <a:t>Problem: No Care Plan for Several Weeks After Admission</a:t>
            </a:r>
          </a:p>
        </p:txBody>
      </p:sp>
      <p:sp>
        <p:nvSpPr>
          <p:cNvPr id="3" name="Text Placeholder 2">
            <a:extLst>
              <a:ext uri="{FF2B5EF4-FFF2-40B4-BE49-F238E27FC236}">
                <a16:creationId xmlns:a16="http://schemas.microsoft.com/office/drawing/2014/main" id="{9FA46E86-8418-4719-A047-ADF552B492A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597009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Baseline Care Plans</a:t>
            </a:r>
          </a:p>
        </p:txBody>
      </p:sp>
      <p:sp>
        <p:nvSpPr>
          <p:cNvPr id="3" name="Content Placeholder 2"/>
          <p:cNvSpPr>
            <a:spLocks noGrp="1"/>
          </p:cNvSpPr>
          <p:nvPr>
            <p:ph idx="1"/>
          </p:nvPr>
        </p:nvSpPr>
        <p:spPr/>
        <p:txBody>
          <a:bodyPr/>
          <a:lstStyle/>
          <a:p>
            <a:r>
              <a:rPr lang="en-US" sz="2400" dirty="0"/>
              <a:t>New “baseline care plan” must be developed and implemented within 48 hours of admission.  Must include:</a:t>
            </a:r>
          </a:p>
          <a:p>
            <a:pPr lvl="1"/>
            <a:r>
              <a:rPr lang="en-US" sz="2000" dirty="0"/>
              <a:t>Initial goals;</a:t>
            </a:r>
          </a:p>
          <a:p>
            <a:pPr lvl="1"/>
            <a:r>
              <a:rPr lang="en-US" sz="2000" dirty="0"/>
              <a:t>MD orders;</a:t>
            </a:r>
          </a:p>
          <a:p>
            <a:pPr lvl="1"/>
            <a:r>
              <a:rPr lang="en-US" sz="2000" dirty="0"/>
              <a:t>Dietary orders;</a:t>
            </a:r>
          </a:p>
          <a:p>
            <a:pPr lvl="1"/>
            <a:r>
              <a:rPr lang="en-US" sz="2000" dirty="0"/>
              <a:t>Therapy services;”</a:t>
            </a:r>
          </a:p>
          <a:p>
            <a:pPr lvl="1"/>
            <a:r>
              <a:rPr lang="en-US" sz="2000" dirty="0"/>
              <a:t>Social services; &amp;</a:t>
            </a:r>
          </a:p>
          <a:p>
            <a:pPr lvl="1"/>
            <a:r>
              <a:rPr lang="en-US" sz="2000" dirty="0"/>
              <a:t>PASARR.</a:t>
            </a:r>
          </a:p>
        </p:txBody>
      </p:sp>
    </p:spTree>
    <p:extLst>
      <p:ext uri="{BB962C8B-B14F-4D97-AF65-F5344CB8AC3E}">
        <p14:creationId xmlns:p14="http://schemas.microsoft.com/office/powerpoint/2010/main" val="20734565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97F05-9812-42DD-8F12-22429B688606}"/>
              </a:ext>
            </a:extLst>
          </p:cNvPr>
          <p:cNvSpPr>
            <a:spLocks noGrp="1"/>
          </p:cNvSpPr>
          <p:nvPr>
            <p:ph type="title"/>
          </p:nvPr>
        </p:nvSpPr>
        <p:spPr/>
        <p:txBody>
          <a:bodyPr>
            <a:normAutofit fontScale="90000"/>
          </a:bodyPr>
          <a:lstStyle/>
          <a:p>
            <a:r>
              <a:rPr lang="en-US" dirty="0"/>
              <a:t>Problem: Resident Has Little Control Over Day-to-Day Activities and Schedule</a:t>
            </a:r>
          </a:p>
        </p:txBody>
      </p:sp>
      <p:sp>
        <p:nvSpPr>
          <p:cNvPr id="3" name="Text Placeholder 2">
            <a:extLst>
              <a:ext uri="{FF2B5EF4-FFF2-40B4-BE49-F238E27FC236}">
                <a16:creationId xmlns:a16="http://schemas.microsoft.com/office/drawing/2014/main" id="{9FA46E86-8418-4719-A047-ADF552B492A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939186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3">
            <a:extLst>
              <a:ext uri="{FF2B5EF4-FFF2-40B4-BE49-F238E27FC236}">
                <a16:creationId xmlns:a16="http://schemas.microsoft.com/office/drawing/2014/main" id="{9B211531-0B83-4EEB-9054-70F06FD627D7}"/>
              </a:ext>
            </a:extLst>
          </p:cNvPr>
          <p:cNvSpPr>
            <a:spLocks noGrp="1"/>
          </p:cNvSpPr>
          <p:nvPr>
            <p:ph type="title"/>
          </p:nvPr>
        </p:nvSpPr>
        <p:spPr/>
        <p:txBody>
          <a:bodyPr/>
          <a:lstStyle/>
          <a:p>
            <a:r>
              <a:rPr lang="en-US" altLang="en-US"/>
              <a:t>Care Planning</a:t>
            </a:r>
          </a:p>
        </p:txBody>
      </p:sp>
      <p:sp>
        <p:nvSpPr>
          <p:cNvPr id="52227" name="Content Placeholder 4">
            <a:extLst>
              <a:ext uri="{FF2B5EF4-FFF2-40B4-BE49-F238E27FC236}">
                <a16:creationId xmlns:a16="http://schemas.microsoft.com/office/drawing/2014/main" id="{D63C9F71-9FBB-464D-AF3F-C261566F59B1}"/>
              </a:ext>
            </a:extLst>
          </p:cNvPr>
          <p:cNvSpPr>
            <a:spLocks noGrp="1"/>
          </p:cNvSpPr>
          <p:nvPr>
            <p:ph idx="1"/>
          </p:nvPr>
        </p:nvSpPr>
        <p:spPr>
          <a:xfrm>
            <a:off x="2152650" y="1900239"/>
            <a:ext cx="7886700" cy="3792537"/>
          </a:xfrm>
        </p:spPr>
        <p:txBody>
          <a:bodyPr>
            <a:normAutofit/>
          </a:bodyPr>
          <a:lstStyle/>
          <a:p>
            <a:r>
              <a:rPr lang="en-US" altLang="en-US" sz="4000" dirty="0"/>
              <a:t>Facility must develop and implement a comprehensive person-centered care plan for each resident.”</a:t>
            </a:r>
          </a:p>
          <a:p>
            <a:pPr lvl="1"/>
            <a:r>
              <a:rPr lang="en-US" altLang="en-US" sz="4000" dirty="0"/>
              <a:t>42 C.F.R. § 483.21(b)(1).</a:t>
            </a:r>
          </a:p>
        </p:txBody>
      </p:sp>
    </p:spTree>
    <p:extLst>
      <p:ext uri="{BB962C8B-B14F-4D97-AF65-F5344CB8AC3E}">
        <p14:creationId xmlns:p14="http://schemas.microsoft.com/office/powerpoint/2010/main" val="15825033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2ED86AF6-0710-41A6-8D38-A2821C19F65B}"/>
              </a:ext>
            </a:extLst>
          </p:cNvPr>
          <p:cNvSpPr>
            <a:spLocks noGrp="1" noChangeArrowheads="1"/>
          </p:cNvSpPr>
          <p:nvPr>
            <p:ph type="title"/>
          </p:nvPr>
        </p:nvSpPr>
        <p:spPr/>
        <p:txBody>
          <a:bodyPr/>
          <a:lstStyle/>
          <a:p>
            <a:pPr eaLnBrk="1" hangingPunct="1"/>
            <a:r>
              <a:rPr lang="en-US" altLang="en-US"/>
              <a:t>Is Care Really</a:t>
            </a:r>
            <a:br>
              <a:rPr lang="en-US" altLang="en-US"/>
            </a:br>
            <a:r>
              <a:rPr lang="en-US" altLang="en-US"/>
              <a:t>“Person-Centered”?</a:t>
            </a:r>
          </a:p>
        </p:txBody>
      </p:sp>
      <p:sp>
        <p:nvSpPr>
          <p:cNvPr id="53251" name="Content Placeholder 2">
            <a:extLst>
              <a:ext uri="{FF2B5EF4-FFF2-40B4-BE49-F238E27FC236}">
                <a16:creationId xmlns:a16="http://schemas.microsoft.com/office/drawing/2014/main" id="{2659F689-9DDC-4B3B-97A1-7F6F28B5CCF3}"/>
              </a:ext>
            </a:extLst>
          </p:cNvPr>
          <p:cNvSpPr>
            <a:spLocks noGrp="1" noChangeArrowheads="1"/>
          </p:cNvSpPr>
          <p:nvPr>
            <p:ph idx="1"/>
          </p:nvPr>
        </p:nvSpPr>
        <p:spPr>
          <a:xfrm>
            <a:off x="2152650" y="1900239"/>
            <a:ext cx="7886700" cy="3792537"/>
          </a:xfrm>
        </p:spPr>
        <p:txBody>
          <a:bodyPr>
            <a:normAutofit/>
          </a:bodyPr>
          <a:lstStyle/>
          <a:p>
            <a:pPr eaLnBrk="1" hangingPunct="1"/>
            <a:r>
              <a:rPr lang="en-US" altLang="en-US" sz="3200" dirty="0"/>
              <a:t>“Person-centered care means to focus on the resident as the locus of control and support the resident in making their own choices and having control over their daily lives.”</a:t>
            </a:r>
          </a:p>
          <a:p>
            <a:pPr lvl="1" eaLnBrk="1" hangingPunct="1"/>
            <a:r>
              <a:rPr lang="en-US" altLang="en-US" sz="3200" dirty="0"/>
              <a:t>42 C.F.R. § 483.5.</a:t>
            </a:r>
          </a:p>
        </p:txBody>
      </p:sp>
      <p:sp>
        <p:nvSpPr>
          <p:cNvPr id="53252" name="Slide Number Placeholder 3">
            <a:extLst>
              <a:ext uri="{FF2B5EF4-FFF2-40B4-BE49-F238E27FC236}">
                <a16:creationId xmlns:a16="http://schemas.microsoft.com/office/drawing/2014/main" id="{8562188F-2C25-4BB0-B2D0-771856DBC545}"/>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3200">
                <a:solidFill>
                  <a:srgbClr val="0367AC"/>
                </a:solidFill>
                <a:latin typeface="Trebuchet MS" panose="020B0603020202020204" pitchFamily="34" charset="0"/>
              </a:defRPr>
            </a:lvl1pPr>
            <a:lvl2pPr marL="742950" indent="-285750">
              <a:lnSpc>
                <a:spcPct val="90000"/>
              </a:lnSpc>
              <a:spcBef>
                <a:spcPts val="500"/>
              </a:spcBef>
              <a:buFont typeface="Arial" panose="020B0604020202020204" pitchFamily="34" charset="0"/>
              <a:buChar char="•"/>
              <a:defRPr sz="3200">
                <a:solidFill>
                  <a:srgbClr val="C4681A"/>
                </a:solidFill>
                <a:latin typeface="Trebuchet MS" panose="020B0603020202020204" pitchFamily="34" charset="0"/>
              </a:defRPr>
            </a:lvl2pPr>
            <a:lvl3pPr marL="1143000" indent="-228600">
              <a:lnSpc>
                <a:spcPct val="90000"/>
              </a:lnSpc>
              <a:spcBef>
                <a:spcPts val="500"/>
              </a:spcBef>
              <a:buFont typeface="Arial" panose="020B0604020202020204" pitchFamily="34" charset="0"/>
              <a:buChar char="•"/>
              <a:defRPr sz="3200">
                <a:solidFill>
                  <a:srgbClr val="545454"/>
                </a:solidFill>
                <a:latin typeface="Trebuchet MS" panose="020B0603020202020204" pitchFamily="34" charset="0"/>
              </a:defRPr>
            </a:lvl3pPr>
            <a:lvl4pPr marL="1600200" indent="-228600">
              <a:lnSpc>
                <a:spcPct val="90000"/>
              </a:lnSpc>
              <a:spcBef>
                <a:spcPts val="500"/>
              </a:spcBef>
              <a:buFont typeface="Arial" panose="020B0604020202020204" pitchFamily="34" charset="0"/>
              <a:buChar char="•"/>
              <a:defRPr sz="3200">
                <a:solidFill>
                  <a:srgbClr val="0367AC"/>
                </a:solidFill>
                <a:latin typeface="Trebuchet MS" panose="020B0603020202020204" pitchFamily="34" charset="0"/>
              </a:defRPr>
            </a:lvl4pPr>
            <a:lvl5pPr marL="2057400" indent="-228600">
              <a:lnSpc>
                <a:spcPct val="90000"/>
              </a:lnSpc>
              <a:spcBef>
                <a:spcPts val="500"/>
              </a:spcBef>
              <a:buFont typeface="Arial" panose="020B0604020202020204" pitchFamily="34" charset="0"/>
              <a:buChar char="•"/>
              <a:defRPr sz="3200">
                <a:solidFill>
                  <a:srgbClr val="C4681A"/>
                </a:solidFill>
                <a:latin typeface="Trebuchet MS" panose="020B0603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3200">
                <a:solidFill>
                  <a:srgbClr val="C4681A"/>
                </a:solidFill>
                <a:latin typeface="Trebuchet MS" panose="020B0603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3200">
                <a:solidFill>
                  <a:srgbClr val="C4681A"/>
                </a:solidFill>
                <a:latin typeface="Trebuchet MS" panose="020B0603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3200">
                <a:solidFill>
                  <a:srgbClr val="C4681A"/>
                </a:solidFill>
                <a:latin typeface="Trebuchet MS" panose="020B0603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3200">
                <a:solidFill>
                  <a:srgbClr val="C4681A"/>
                </a:solidFill>
                <a:latin typeface="Trebuchet MS" panose="020B0603020202020204" pitchFamily="34" charset="0"/>
              </a:defRPr>
            </a:lvl9pPr>
          </a:lstStyle>
          <a:p>
            <a:pPr>
              <a:lnSpc>
                <a:spcPct val="100000"/>
              </a:lnSpc>
              <a:spcBef>
                <a:spcPct val="0"/>
              </a:spcBef>
              <a:buFontTx/>
              <a:buNone/>
            </a:pPr>
            <a:fld id="{864E72FA-2ECE-4E9D-9867-CE7F1F934ECD}" type="slidenum">
              <a:rPr lang="en-US" altLang="en-US" sz="1200">
                <a:solidFill>
                  <a:srgbClr val="898989"/>
                </a:solidFill>
              </a:rPr>
              <a:pPr>
                <a:lnSpc>
                  <a:spcPct val="100000"/>
                </a:lnSpc>
                <a:spcBef>
                  <a:spcPct val="0"/>
                </a:spcBef>
                <a:buFontTx/>
                <a:buNone/>
              </a:pPr>
              <a:t>18</a:t>
            </a:fld>
            <a:endParaRPr lang="en-US" altLang="en-US" sz="1200">
              <a:solidFill>
                <a:srgbClr val="898989"/>
              </a:solidFill>
            </a:endParaRPr>
          </a:p>
        </p:txBody>
      </p:sp>
    </p:spTree>
    <p:extLst>
      <p:ext uri="{BB962C8B-B14F-4D97-AF65-F5344CB8AC3E}">
        <p14:creationId xmlns:p14="http://schemas.microsoft.com/office/powerpoint/2010/main" val="28494407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F4B900E5-2378-4625-98AD-CA68D7C08161}"/>
              </a:ext>
            </a:extLst>
          </p:cNvPr>
          <p:cNvSpPr>
            <a:spLocks noGrp="1" noChangeArrowheads="1"/>
          </p:cNvSpPr>
          <p:nvPr>
            <p:ph type="title"/>
          </p:nvPr>
        </p:nvSpPr>
        <p:spPr/>
        <p:txBody>
          <a:bodyPr/>
          <a:lstStyle/>
          <a:p>
            <a:pPr eaLnBrk="1" hangingPunct="1"/>
            <a:r>
              <a:rPr lang="en-US" altLang="en-US"/>
              <a:t>Addressing Resident Preferences</a:t>
            </a:r>
          </a:p>
        </p:txBody>
      </p:sp>
      <p:sp>
        <p:nvSpPr>
          <p:cNvPr id="54275" name="Content Placeholder 2">
            <a:extLst>
              <a:ext uri="{FF2B5EF4-FFF2-40B4-BE49-F238E27FC236}">
                <a16:creationId xmlns:a16="http://schemas.microsoft.com/office/drawing/2014/main" id="{21336BB5-80B0-4B95-AEEB-57B09EFFD7FC}"/>
              </a:ext>
            </a:extLst>
          </p:cNvPr>
          <p:cNvSpPr>
            <a:spLocks noGrp="1" noChangeArrowheads="1"/>
          </p:cNvSpPr>
          <p:nvPr>
            <p:ph idx="1"/>
          </p:nvPr>
        </p:nvSpPr>
        <p:spPr>
          <a:xfrm>
            <a:off x="2152650" y="1900239"/>
            <a:ext cx="7886700" cy="3792537"/>
          </a:xfrm>
        </p:spPr>
        <p:txBody>
          <a:bodyPr>
            <a:noAutofit/>
          </a:bodyPr>
          <a:lstStyle/>
          <a:p>
            <a:pPr eaLnBrk="1" hangingPunct="1"/>
            <a:r>
              <a:rPr lang="en-US" altLang="en-US" sz="3200" dirty="0"/>
              <a:t>Resident has the “right to reside and receive services in the facility with reasonable accommodation of resident needs and preferences </a:t>
            </a:r>
            <a:r>
              <a:rPr lang="en-US" altLang="en-US" sz="3200" dirty="0">
                <a:solidFill>
                  <a:srgbClr val="FF0000"/>
                </a:solidFill>
              </a:rPr>
              <a:t>except when to do so would endanger the health or safety of the resident or other residents.</a:t>
            </a:r>
            <a:r>
              <a:rPr lang="en-US" altLang="en-US" sz="3200" dirty="0"/>
              <a:t>”</a:t>
            </a:r>
          </a:p>
          <a:p>
            <a:pPr lvl="1" eaLnBrk="1" hangingPunct="1"/>
            <a:r>
              <a:rPr lang="en-US" altLang="en-US" sz="3200" dirty="0"/>
              <a:t>42 C.F.R. §483.10(e)(3).</a:t>
            </a:r>
          </a:p>
        </p:txBody>
      </p:sp>
      <p:sp>
        <p:nvSpPr>
          <p:cNvPr id="54276" name="Slide Number Placeholder 3">
            <a:extLst>
              <a:ext uri="{FF2B5EF4-FFF2-40B4-BE49-F238E27FC236}">
                <a16:creationId xmlns:a16="http://schemas.microsoft.com/office/drawing/2014/main" id="{153D2D1F-8B23-4C63-81F7-DD34D1059C11}"/>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3200">
                <a:solidFill>
                  <a:srgbClr val="0367AC"/>
                </a:solidFill>
                <a:latin typeface="Trebuchet MS" panose="020B0603020202020204" pitchFamily="34" charset="0"/>
              </a:defRPr>
            </a:lvl1pPr>
            <a:lvl2pPr marL="742950" indent="-285750">
              <a:lnSpc>
                <a:spcPct val="90000"/>
              </a:lnSpc>
              <a:spcBef>
                <a:spcPts val="500"/>
              </a:spcBef>
              <a:buFont typeface="Arial" panose="020B0604020202020204" pitchFamily="34" charset="0"/>
              <a:buChar char="•"/>
              <a:defRPr sz="3200">
                <a:solidFill>
                  <a:srgbClr val="C4681A"/>
                </a:solidFill>
                <a:latin typeface="Trebuchet MS" panose="020B0603020202020204" pitchFamily="34" charset="0"/>
              </a:defRPr>
            </a:lvl2pPr>
            <a:lvl3pPr marL="1143000" indent="-228600">
              <a:lnSpc>
                <a:spcPct val="90000"/>
              </a:lnSpc>
              <a:spcBef>
                <a:spcPts val="500"/>
              </a:spcBef>
              <a:buFont typeface="Arial" panose="020B0604020202020204" pitchFamily="34" charset="0"/>
              <a:buChar char="•"/>
              <a:defRPr sz="3200">
                <a:solidFill>
                  <a:srgbClr val="545454"/>
                </a:solidFill>
                <a:latin typeface="Trebuchet MS" panose="020B0603020202020204" pitchFamily="34" charset="0"/>
              </a:defRPr>
            </a:lvl3pPr>
            <a:lvl4pPr marL="1600200" indent="-228600">
              <a:lnSpc>
                <a:spcPct val="90000"/>
              </a:lnSpc>
              <a:spcBef>
                <a:spcPts val="500"/>
              </a:spcBef>
              <a:buFont typeface="Arial" panose="020B0604020202020204" pitchFamily="34" charset="0"/>
              <a:buChar char="•"/>
              <a:defRPr sz="3200">
                <a:solidFill>
                  <a:srgbClr val="0367AC"/>
                </a:solidFill>
                <a:latin typeface="Trebuchet MS" panose="020B0603020202020204" pitchFamily="34" charset="0"/>
              </a:defRPr>
            </a:lvl4pPr>
            <a:lvl5pPr marL="2057400" indent="-228600">
              <a:lnSpc>
                <a:spcPct val="90000"/>
              </a:lnSpc>
              <a:spcBef>
                <a:spcPts val="500"/>
              </a:spcBef>
              <a:buFont typeface="Arial" panose="020B0604020202020204" pitchFamily="34" charset="0"/>
              <a:buChar char="•"/>
              <a:defRPr sz="3200">
                <a:solidFill>
                  <a:srgbClr val="C4681A"/>
                </a:solidFill>
                <a:latin typeface="Trebuchet MS" panose="020B0603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3200">
                <a:solidFill>
                  <a:srgbClr val="C4681A"/>
                </a:solidFill>
                <a:latin typeface="Trebuchet MS" panose="020B0603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3200">
                <a:solidFill>
                  <a:srgbClr val="C4681A"/>
                </a:solidFill>
                <a:latin typeface="Trebuchet MS" panose="020B0603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3200">
                <a:solidFill>
                  <a:srgbClr val="C4681A"/>
                </a:solidFill>
                <a:latin typeface="Trebuchet MS" panose="020B0603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3200">
                <a:solidFill>
                  <a:srgbClr val="C4681A"/>
                </a:solidFill>
                <a:latin typeface="Trebuchet MS" panose="020B0603020202020204" pitchFamily="34" charset="0"/>
              </a:defRPr>
            </a:lvl9pPr>
          </a:lstStyle>
          <a:p>
            <a:pPr>
              <a:lnSpc>
                <a:spcPct val="100000"/>
              </a:lnSpc>
              <a:spcBef>
                <a:spcPct val="0"/>
              </a:spcBef>
              <a:buFontTx/>
              <a:buNone/>
            </a:pPr>
            <a:fld id="{732E33EC-A82F-4B5F-90E4-BB28D030EE0A}" type="slidenum">
              <a:rPr lang="en-US" altLang="en-US" sz="1200">
                <a:solidFill>
                  <a:srgbClr val="898989"/>
                </a:solidFill>
              </a:rPr>
              <a:pPr>
                <a:lnSpc>
                  <a:spcPct val="100000"/>
                </a:lnSpc>
                <a:spcBef>
                  <a:spcPct val="0"/>
                </a:spcBef>
                <a:buFontTx/>
                <a:buNone/>
              </a:pPr>
              <a:t>19</a:t>
            </a:fld>
            <a:endParaRPr lang="en-US" altLang="en-US" sz="1200">
              <a:solidFill>
                <a:srgbClr val="898989"/>
              </a:solidFill>
            </a:endParaRPr>
          </a:p>
        </p:txBody>
      </p:sp>
    </p:spTree>
    <p:extLst>
      <p:ext uri="{BB962C8B-B14F-4D97-AF65-F5344CB8AC3E}">
        <p14:creationId xmlns:p14="http://schemas.microsoft.com/office/powerpoint/2010/main" val="435284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Overview, Requirements of Participation</a:t>
            </a:r>
          </a:p>
        </p:txBody>
      </p:sp>
      <p:sp>
        <p:nvSpPr>
          <p:cNvPr id="3" name="Content Placeholder 2"/>
          <p:cNvSpPr>
            <a:spLocks noGrp="1"/>
          </p:cNvSpPr>
          <p:nvPr>
            <p:ph idx="1"/>
          </p:nvPr>
        </p:nvSpPr>
        <p:spPr/>
        <p:txBody>
          <a:bodyPr>
            <a:normAutofit/>
          </a:bodyPr>
          <a:lstStyle/>
          <a:p>
            <a:r>
              <a:rPr lang="en-US" altLang="en-US" sz="2800" dirty="0"/>
              <a:t>Revised Requirements of Participation (</a:t>
            </a:r>
            <a:r>
              <a:rPr lang="en-US" altLang="en-US" sz="2800" dirty="0" err="1"/>
              <a:t>RoPs</a:t>
            </a:r>
            <a:r>
              <a:rPr lang="en-US" altLang="en-US" sz="2800" dirty="0"/>
              <a:t>), 81 Fed. Reg. 68688 (Oct. 4, 2016), replace </a:t>
            </a:r>
            <a:r>
              <a:rPr lang="en-US" altLang="en-US" sz="2800" dirty="0" err="1"/>
              <a:t>RoPs</a:t>
            </a:r>
            <a:r>
              <a:rPr lang="en-US" altLang="en-US" sz="2800" dirty="0"/>
              <a:t> published Sep. 26, 1991, 56 Fed. Reg. 48826.</a:t>
            </a:r>
          </a:p>
          <a:p>
            <a:pPr marL="457200" lvl="1" indent="0">
              <a:buNone/>
            </a:pPr>
            <a:endParaRPr lang="en-US" dirty="0"/>
          </a:p>
        </p:txBody>
      </p:sp>
    </p:spTree>
    <p:extLst>
      <p:ext uri="{BB962C8B-B14F-4D97-AF65-F5344CB8AC3E}">
        <p14:creationId xmlns:p14="http://schemas.microsoft.com/office/powerpoint/2010/main" val="16223279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EE7B8A10-215C-433A-806C-F342FB3B4C90}"/>
              </a:ext>
            </a:extLst>
          </p:cNvPr>
          <p:cNvSpPr>
            <a:spLocks noGrp="1" noChangeArrowheads="1"/>
          </p:cNvSpPr>
          <p:nvPr>
            <p:ph type="title"/>
          </p:nvPr>
        </p:nvSpPr>
        <p:spPr/>
        <p:txBody>
          <a:bodyPr/>
          <a:lstStyle/>
          <a:p>
            <a:pPr eaLnBrk="1" hangingPunct="1"/>
            <a:r>
              <a:rPr lang="en-US" altLang="en-US"/>
              <a:t>Comprehensive Care Plan</a:t>
            </a:r>
          </a:p>
        </p:txBody>
      </p:sp>
      <p:sp>
        <p:nvSpPr>
          <p:cNvPr id="55299" name="Content Placeholder 2">
            <a:extLst>
              <a:ext uri="{FF2B5EF4-FFF2-40B4-BE49-F238E27FC236}">
                <a16:creationId xmlns:a16="http://schemas.microsoft.com/office/drawing/2014/main" id="{8494B560-1610-429D-B118-84B4D87A8A42}"/>
              </a:ext>
            </a:extLst>
          </p:cNvPr>
          <p:cNvSpPr>
            <a:spLocks noGrp="1"/>
          </p:cNvSpPr>
          <p:nvPr>
            <p:ph idx="1"/>
          </p:nvPr>
        </p:nvSpPr>
        <p:spPr>
          <a:xfrm>
            <a:off x="2152650" y="1900239"/>
            <a:ext cx="7886700" cy="3792537"/>
          </a:xfrm>
        </p:spPr>
        <p:txBody>
          <a:bodyPr/>
          <a:lstStyle/>
          <a:p>
            <a:pPr eaLnBrk="1" hangingPunct="1">
              <a:lnSpc>
                <a:spcPct val="80000"/>
              </a:lnSpc>
            </a:pPr>
            <a:r>
              <a:rPr lang="en-US" altLang="en-US" sz="2700"/>
              <a:t>Within 7 days of assessment.</a:t>
            </a:r>
          </a:p>
          <a:p>
            <a:pPr eaLnBrk="1" hangingPunct="1">
              <a:lnSpc>
                <a:spcPct val="80000"/>
              </a:lnSpc>
            </a:pPr>
            <a:r>
              <a:rPr lang="en-US" altLang="en-US" sz="2700"/>
              <a:t>Interdisciplinary team includes, “[t]o the extent practicable, the participation of the resident and the resident's representative(s).”</a:t>
            </a:r>
          </a:p>
          <a:p>
            <a:pPr lvl="1" eaLnBrk="1" hangingPunct="1">
              <a:lnSpc>
                <a:spcPct val="80000"/>
              </a:lnSpc>
            </a:pPr>
            <a:r>
              <a:rPr lang="en-US" altLang="en-US" sz="2400"/>
              <a:t>An </a:t>
            </a:r>
            <a:r>
              <a:rPr lang="en-US" altLang="en-US" sz="2400">
                <a:solidFill>
                  <a:srgbClr val="FF0000"/>
                </a:solidFill>
              </a:rPr>
              <a:t>explanation must be included </a:t>
            </a:r>
            <a:r>
              <a:rPr lang="en-US" altLang="en-US" sz="2400"/>
              <a:t>in a resident's medical record if “the participation of the resident and their resident representative </a:t>
            </a:r>
            <a:r>
              <a:rPr lang="en-US" altLang="en-US" sz="2400">
                <a:solidFill>
                  <a:srgbClr val="FF0000"/>
                </a:solidFill>
              </a:rPr>
              <a:t>is determined not practicable</a:t>
            </a:r>
            <a:r>
              <a:rPr lang="en-US" altLang="en-US" sz="2400"/>
              <a:t> for the development of the resident's care plan.”</a:t>
            </a:r>
          </a:p>
          <a:p>
            <a:pPr lvl="2" eaLnBrk="1" hangingPunct="1">
              <a:lnSpc>
                <a:spcPct val="80000"/>
              </a:lnSpc>
            </a:pPr>
            <a:r>
              <a:rPr lang="en-US" altLang="en-US" sz="2400"/>
              <a:t>42 C.F.R. § 483.21(b).</a:t>
            </a:r>
          </a:p>
        </p:txBody>
      </p:sp>
      <p:sp>
        <p:nvSpPr>
          <p:cNvPr id="55300" name="Slide Number Placeholder 3">
            <a:extLst>
              <a:ext uri="{FF2B5EF4-FFF2-40B4-BE49-F238E27FC236}">
                <a16:creationId xmlns:a16="http://schemas.microsoft.com/office/drawing/2014/main" id="{7DB29909-A009-407C-90B8-216F2098A6A9}"/>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3200">
                <a:solidFill>
                  <a:srgbClr val="0367AC"/>
                </a:solidFill>
                <a:latin typeface="Trebuchet MS" panose="020B0603020202020204" pitchFamily="34" charset="0"/>
              </a:defRPr>
            </a:lvl1pPr>
            <a:lvl2pPr marL="742950" indent="-285750">
              <a:lnSpc>
                <a:spcPct val="90000"/>
              </a:lnSpc>
              <a:spcBef>
                <a:spcPts val="500"/>
              </a:spcBef>
              <a:buFont typeface="Arial" panose="020B0604020202020204" pitchFamily="34" charset="0"/>
              <a:buChar char="•"/>
              <a:defRPr sz="3200">
                <a:solidFill>
                  <a:srgbClr val="C4681A"/>
                </a:solidFill>
                <a:latin typeface="Trebuchet MS" panose="020B0603020202020204" pitchFamily="34" charset="0"/>
              </a:defRPr>
            </a:lvl2pPr>
            <a:lvl3pPr marL="1143000" indent="-228600">
              <a:lnSpc>
                <a:spcPct val="90000"/>
              </a:lnSpc>
              <a:spcBef>
                <a:spcPts val="500"/>
              </a:spcBef>
              <a:buFont typeface="Arial" panose="020B0604020202020204" pitchFamily="34" charset="0"/>
              <a:buChar char="•"/>
              <a:defRPr sz="3200">
                <a:solidFill>
                  <a:srgbClr val="545454"/>
                </a:solidFill>
                <a:latin typeface="Trebuchet MS" panose="020B0603020202020204" pitchFamily="34" charset="0"/>
              </a:defRPr>
            </a:lvl3pPr>
            <a:lvl4pPr marL="1600200" indent="-228600">
              <a:lnSpc>
                <a:spcPct val="90000"/>
              </a:lnSpc>
              <a:spcBef>
                <a:spcPts val="500"/>
              </a:spcBef>
              <a:buFont typeface="Arial" panose="020B0604020202020204" pitchFamily="34" charset="0"/>
              <a:buChar char="•"/>
              <a:defRPr sz="3200">
                <a:solidFill>
                  <a:srgbClr val="0367AC"/>
                </a:solidFill>
                <a:latin typeface="Trebuchet MS" panose="020B0603020202020204" pitchFamily="34" charset="0"/>
              </a:defRPr>
            </a:lvl4pPr>
            <a:lvl5pPr marL="2057400" indent="-228600">
              <a:lnSpc>
                <a:spcPct val="90000"/>
              </a:lnSpc>
              <a:spcBef>
                <a:spcPts val="500"/>
              </a:spcBef>
              <a:buFont typeface="Arial" panose="020B0604020202020204" pitchFamily="34" charset="0"/>
              <a:buChar char="•"/>
              <a:defRPr sz="3200">
                <a:solidFill>
                  <a:srgbClr val="C4681A"/>
                </a:solidFill>
                <a:latin typeface="Trebuchet MS" panose="020B0603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3200">
                <a:solidFill>
                  <a:srgbClr val="C4681A"/>
                </a:solidFill>
                <a:latin typeface="Trebuchet MS" panose="020B0603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3200">
                <a:solidFill>
                  <a:srgbClr val="C4681A"/>
                </a:solidFill>
                <a:latin typeface="Trebuchet MS" panose="020B0603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3200">
                <a:solidFill>
                  <a:srgbClr val="C4681A"/>
                </a:solidFill>
                <a:latin typeface="Trebuchet MS" panose="020B0603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3200">
                <a:solidFill>
                  <a:srgbClr val="C4681A"/>
                </a:solidFill>
                <a:latin typeface="Trebuchet MS" panose="020B0603020202020204" pitchFamily="34" charset="0"/>
              </a:defRPr>
            </a:lvl9pPr>
          </a:lstStyle>
          <a:p>
            <a:pPr>
              <a:lnSpc>
                <a:spcPct val="100000"/>
              </a:lnSpc>
              <a:spcBef>
                <a:spcPct val="0"/>
              </a:spcBef>
              <a:buFontTx/>
              <a:buNone/>
            </a:pPr>
            <a:fld id="{81C8E7E7-EA1F-4187-A60F-55918534B0D4}" type="slidenum">
              <a:rPr lang="en-US" altLang="en-US" sz="1200">
                <a:solidFill>
                  <a:srgbClr val="898989"/>
                </a:solidFill>
              </a:rPr>
              <a:pPr>
                <a:lnSpc>
                  <a:spcPct val="100000"/>
                </a:lnSpc>
                <a:spcBef>
                  <a:spcPct val="0"/>
                </a:spcBef>
                <a:buFontTx/>
                <a:buNone/>
              </a:pPr>
              <a:t>20</a:t>
            </a:fld>
            <a:endParaRPr lang="en-US" altLang="en-US" sz="1200">
              <a:solidFill>
                <a:srgbClr val="898989"/>
              </a:solidFill>
            </a:endParaRPr>
          </a:p>
        </p:txBody>
      </p:sp>
    </p:spTree>
    <p:extLst>
      <p:ext uri="{BB962C8B-B14F-4D97-AF65-F5344CB8AC3E}">
        <p14:creationId xmlns:p14="http://schemas.microsoft.com/office/powerpoint/2010/main" val="5773226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id="{10E69261-6355-4CC5-A116-0BAE3619A8FD}"/>
              </a:ext>
            </a:extLst>
          </p:cNvPr>
          <p:cNvSpPr>
            <a:spLocks noGrp="1" noChangeArrowheads="1"/>
          </p:cNvSpPr>
          <p:nvPr>
            <p:ph type="title"/>
          </p:nvPr>
        </p:nvSpPr>
        <p:spPr/>
        <p:txBody>
          <a:bodyPr/>
          <a:lstStyle/>
          <a:p>
            <a:pPr eaLnBrk="1" hangingPunct="1"/>
            <a:r>
              <a:rPr lang="en-US" altLang="en-US"/>
              <a:t>Interdisciplinary Team</a:t>
            </a:r>
          </a:p>
        </p:txBody>
      </p:sp>
      <p:sp>
        <p:nvSpPr>
          <p:cNvPr id="56323" name="Content Placeholder 2">
            <a:extLst>
              <a:ext uri="{FF2B5EF4-FFF2-40B4-BE49-F238E27FC236}">
                <a16:creationId xmlns:a16="http://schemas.microsoft.com/office/drawing/2014/main" id="{011E29D8-9210-4FC8-A5A1-B8E02736BED9}"/>
              </a:ext>
            </a:extLst>
          </p:cNvPr>
          <p:cNvSpPr>
            <a:spLocks noGrp="1" noChangeArrowheads="1"/>
          </p:cNvSpPr>
          <p:nvPr>
            <p:ph idx="1"/>
          </p:nvPr>
        </p:nvSpPr>
        <p:spPr>
          <a:xfrm>
            <a:off x="2152650" y="1900239"/>
            <a:ext cx="7886700" cy="3792537"/>
          </a:xfrm>
        </p:spPr>
        <p:txBody>
          <a:bodyPr>
            <a:noAutofit/>
          </a:bodyPr>
          <a:lstStyle/>
          <a:p>
            <a:pPr eaLnBrk="1" hangingPunct="1"/>
            <a:r>
              <a:rPr lang="en-US" altLang="en-US" sz="2800" dirty="0"/>
              <a:t>Must also include:</a:t>
            </a:r>
          </a:p>
          <a:p>
            <a:pPr lvl="1" eaLnBrk="1" hangingPunct="1"/>
            <a:r>
              <a:rPr lang="en-US" altLang="en-US" sz="2800" dirty="0"/>
              <a:t>Attending MD.</a:t>
            </a:r>
          </a:p>
          <a:p>
            <a:pPr lvl="1" eaLnBrk="1" hangingPunct="1"/>
            <a:r>
              <a:rPr lang="en-US" altLang="en-US" sz="2800" dirty="0"/>
              <a:t>RN with responsibility for resident.</a:t>
            </a:r>
          </a:p>
          <a:p>
            <a:pPr lvl="1" eaLnBrk="1" hangingPunct="1"/>
            <a:r>
              <a:rPr lang="en-US" altLang="en-US" sz="2800" dirty="0"/>
              <a:t>CNA with responsibility for resident.</a:t>
            </a:r>
          </a:p>
          <a:p>
            <a:pPr lvl="1" eaLnBrk="1" hangingPunct="1"/>
            <a:r>
              <a:rPr lang="en-US" altLang="en-US" sz="2800" dirty="0"/>
              <a:t>Member of food and nutrition staff.</a:t>
            </a:r>
          </a:p>
          <a:p>
            <a:pPr lvl="1" eaLnBrk="1" hangingPunct="1"/>
            <a:r>
              <a:rPr lang="en-US" altLang="en-US" sz="2800" dirty="0"/>
              <a:t>Other appropriate staff, based on resident’s need or </a:t>
            </a:r>
            <a:r>
              <a:rPr lang="en-US" altLang="en-US" sz="2800" dirty="0">
                <a:solidFill>
                  <a:srgbClr val="FF0000"/>
                </a:solidFill>
              </a:rPr>
              <a:t>as requested by resident.</a:t>
            </a:r>
            <a:endParaRPr lang="en-US" altLang="en-US" sz="2800" dirty="0"/>
          </a:p>
        </p:txBody>
      </p:sp>
      <p:sp>
        <p:nvSpPr>
          <p:cNvPr id="56324" name="Slide Number Placeholder 3">
            <a:extLst>
              <a:ext uri="{FF2B5EF4-FFF2-40B4-BE49-F238E27FC236}">
                <a16:creationId xmlns:a16="http://schemas.microsoft.com/office/drawing/2014/main" id="{71CDB642-3A76-4C5D-995C-CCC55720DBFF}"/>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3200">
                <a:solidFill>
                  <a:srgbClr val="0367AC"/>
                </a:solidFill>
                <a:latin typeface="Trebuchet MS" panose="020B0603020202020204" pitchFamily="34" charset="0"/>
              </a:defRPr>
            </a:lvl1pPr>
            <a:lvl2pPr marL="742950" indent="-285750">
              <a:lnSpc>
                <a:spcPct val="90000"/>
              </a:lnSpc>
              <a:spcBef>
                <a:spcPts val="500"/>
              </a:spcBef>
              <a:buFont typeface="Arial" panose="020B0604020202020204" pitchFamily="34" charset="0"/>
              <a:buChar char="•"/>
              <a:defRPr sz="3200">
                <a:solidFill>
                  <a:srgbClr val="C4681A"/>
                </a:solidFill>
                <a:latin typeface="Trebuchet MS" panose="020B0603020202020204" pitchFamily="34" charset="0"/>
              </a:defRPr>
            </a:lvl2pPr>
            <a:lvl3pPr marL="1143000" indent="-228600">
              <a:lnSpc>
                <a:spcPct val="90000"/>
              </a:lnSpc>
              <a:spcBef>
                <a:spcPts val="500"/>
              </a:spcBef>
              <a:buFont typeface="Arial" panose="020B0604020202020204" pitchFamily="34" charset="0"/>
              <a:buChar char="•"/>
              <a:defRPr sz="3200">
                <a:solidFill>
                  <a:srgbClr val="545454"/>
                </a:solidFill>
                <a:latin typeface="Trebuchet MS" panose="020B0603020202020204" pitchFamily="34" charset="0"/>
              </a:defRPr>
            </a:lvl3pPr>
            <a:lvl4pPr marL="1600200" indent="-228600">
              <a:lnSpc>
                <a:spcPct val="90000"/>
              </a:lnSpc>
              <a:spcBef>
                <a:spcPts val="500"/>
              </a:spcBef>
              <a:buFont typeface="Arial" panose="020B0604020202020204" pitchFamily="34" charset="0"/>
              <a:buChar char="•"/>
              <a:defRPr sz="3200">
                <a:solidFill>
                  <a:srgbClr val="0367AC"/>
                </a:solidFill>
                <a:latin typeface="Trebuchet MS" panose="020B0603020202020204" pitchFamily="34" charset="0"/>
              </a:defRPr>
            </a:lvl4pPr>
            <a:lvl5pPr marL="2057400" indent="-228600">
              <a:lnSpc>
                <a:spcPct val="90000"/>
              </a:lnSpc>
              <a:spcBef>
                <a:spcPts val="500"/>
              </a:spcBef>
              <a:buFont typeface="Arial" panose="020B0604020202020204" pitchFamily="34" charset="0"/>
              <a:buChar char="•"/>
              <a:defRPr sz="3200">
                <a:solidFill>
                  <a:srgbClr val="C4681A"/>
                </a:solidFill>
                <a:latin typeface="Trebuchet MS" panose="020B0603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3200">
                <a:solidFill>
                  <a:srgbClr val="C4681A"/>
                </a:solidFill>
                <a:latin typeface="Trebuchet MS" panose="020B0603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3200">
                <a:solidFill>
                  <a:srgbClr val="C4681A"/>
                </a:solidFill>
                <a:latin typeface="Trebuchet MS" panose="020B0603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3200">
                <a:solidFill>
                  <a:srgbClr val="C4681A"/>
                </a:solidFill>
                <a:latin typeface="Trebuchet MS" panose="020B0603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3200">
                <a:solidFill>
                  <a:srgbClr val="C4681A"/>
                </a:solidFill>
                <a:latin typeface="Trebuchet MS" panose="020B0603020202020204" pitchFamily="34" charset="0"/>
              </a:defRPr>
            </a:lvl9pPr>
          </a:lstStyle>
          <a:p>
            <a:pPr>
              <a:lnSpc>
                <a:spcPct val="100000"/>
              </a:lnSpc>
              <a:spcBef>
                <a:spcPct val="0"/>
              </a:spcBef>
              <a:buFontTx/>
              <a:buNone/>
            </a:pPr>
            <a:fld id="{CECD8C4A-813C-4175-AD82-C0CA108BFCFC}" type="slidenum">
              <a:rPr lang="en-US" altLang="en-US" sz="1200">
                <a:solidFill>
                  <a:srgbClr val="898989"/>
                </a:solidFill>
              </a:rPr>
              <a:pPr>
                <a:lnSpc>
                  <a:spcPct val="100000"/>
                </a:lnSpc>
                <a:spcBef>
                  <a:spcPct val="0"/>
                </a:spcBef>
                <a:buFontTx/>
                <a:buNone/>
              </a:pPr>
              <a:t>21</a:t>
            </a:fld>
            <a:endParaRPr lang="en-US" altLang="en-US" sz="1200">
              <a:solidFill>
                <a:srgbClr val="898989"/>
              </a:solidFill>
            </a:endParaRPr>
          </a:p>
        </p:txBody>
      </p:sp>
    </p:spTree>
    <p:extLst>
      <p:ext uri="{BB962C8B-B14F-4D97-AF65-F5344CB8AC3E}">
        <p14:creationId xmlns:p14="http://schemas.microsoft.com/office/powerpoint/2010/main" val="31236362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Resident Never Is Able to Return Home</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1234701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1FAF93CA-4BC7-4342-9989-00EEDC599742}"/>
              </a:ext>
            </a:extLst>
          </p:cNvPr>
          <p:cNvSpPr>
            <a:spLocks noGrp="1" noChangeArrowheads="1"/>
          </p:cNvSpPr>
          <p:nvPr>
            <p:ph type="title"/>
          </p:nvPr>
        </p:nvSpPr>
        <p:spPr/>
        <p:txBody>
          <a:bodyPr/>
          <a:lstStyle/>
          <a:p>
            <a:pPr eaLnBrk="1" hangingPunct="1"/>
            <a:r>
              <a:rPr lang="en-US" altLang="en-US"/>
              <a:t>Care Plan Contents</a:t>
            </a:r>
          </a:p>
        </p:txBody>
      </p:sp>
      <p:sp>
        <p:nvSpPr>
          <p:cNvPr id="57347" name="Content Placeholder 2">
            <a:extLst>
              <a:ext uri="{FF2B5EF4-FFF2-40B4-BE49-F238E27FC236}">
                <a16:creationId xmlns:a16="http://schemas.microsoft.com/office/drawing/2014/main" id="{F6D200B1-F181-4C9E-BED5-66ECD9128C0B}"/>
              </a:ext>
            </a:extLst>
          </p:cNvPr>
          <p:cNvSpPr>
            <a:spLocks noGrp="1" noChangeArrowheads="1"/>
          </p:cNvSpPr>
          <p:nvPr>
            <p:ph idx="1"/>
          </p:nvPr>
        </p:nvSpPr>
        <p:spPr>
          <a:xfrm>
            <a:off x="2152650" y="1900239"/>
            <a:ext cx="7886700" cy="3792537"/>
          </a:xfrm>
        </p:spPr>
        <p:txBody>
          <a:bodyPr>
            <a:normAutofit/>
          </a:bodyPr>
          <a:lstStyle/>
          <a:p>
            <a:pPr eaLnBrk="1" hangingPunct="1"/>
            <a:r>
              <a:rPr lang="en-US" altLang="en-US" sz="2800" dirty="0"/>
              <a:t>Services needed for resident’s highest practicable well-being.</a:t>
            </a:r>
          </a:p>
          <a:p>
            <a:pPr eaLnBrk="1" hangingPunct="1"/>
            <a:r>
              <a:rPr lang="en-US" altLang="en-US" sz="2800" dirty="0"/>
              <a:t>Resident’s goals and desired outcomes.</a:t>
            </a:r>
          </a:p>
          <a:p>
            <a:pPr eaLnBrk="1" hangingPunct="1"/>
            <a:r>
              <a:rPr lang="en-US" altLang="en-US" sz="2800" dirty="0">
                <a:solidFill>
                  <a:srgbClr val="FF0000"/>
                </a:solidFill>
              </a:rPr>
              <a:t>Resident’s preference and potential for future discharge.</a:t>
            </a:r>
          </a:p>
          <a:p>
            <a:pPr eaLnBrk="1" hangingPunct="1"/>
            <a:r>
              <a:rPr lang="en-US" altLang="en-US" sz="2800" dirty="0">
                <a:solidFill>
                  <a:srgbClr val="FF0000"/>
                </a:solidFill>
              </a:rPr>
              <a:t>Discharge plans, as appropriate.</a:t>
            </a:r>
          </a:p>
          <a:p>
            <a:pPr lvl="1" eaLnBrk="1" hangingPunct="1"/>
            <a:r>
              <a:rPr lang="en-US" altLang="en-US" sz="2800" dirty="0"/>
              <a:t>42 C.F.R. § 483.21(b).</a:t>
            </a:r>
          </a:p>
        </p:txBody>
      </p:sp>
      <p:sp>
        <p:nvSpPr>
          <p:cNvPr id="57348" name="Slide Number Placeholder 3">
            <a:extLst>
              <a:ext uri="{FF2B5EF4-FFF2-40B4-BE49-F238E27FC236}">
                <a16:creationId xmlns:a16="http://schemas.microsoft.com/office/drawing/2014/main" id="{228CC4D4-6654-4C3A-BA92-A9E742FBB613}"/>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3200">
                <a:solidFill>
                  <a:srgbClr val="0367AC"/>
                </a:solidFill>
                <a:latin typeface="Trebuchet MS" panose="020B0603020202020204" pitchFamily="34" charset="0"/>
              </a:defRPr>
            </a:lvl1pPr>
            <a:lvl2pPr marL="742950" indent="-285750">
              <a:lnSpc>
                <a:spcPct val="90000"/>
              </a:lnSpc>
              <a:spcBef>
                <a:spcPts val="500"/>
              </a:spcBef>
              <a:buFont typeface="Arial" panose="020B0604020202020204" pitchFamily="34" charset="0"/>
              <a:buChar char="•"/>
              <a:defRPr sz="3200">
                <a:solidFill>
                  <a:srgbClr val="C4681A"/>
                </a:solidFill>
                <a:latin typeface="Trebuchet MS" panose="020B0603020202020204" pitchFamily="34" charset="0"/>
              </a:defRPr>
            </a:lvl2pPr>
            <a:lvl3pPr marL="1143000" indent="-228600">
              <a:lnSpc>
                <a:spcPct val="90000"/>
              </a:lnSpc>
              <a:spcBef>
                <a:spcPts val="500"/>
              </a:spcBef>
              <a:buFont typeface="Arial" panose="020B0604020202020204" pitchFamily="34" charset="0"/>
              <a:buChar char="•"/>
              <a:defRPr sz="3200">
                <a:solidFill>
                  <a:srgbClr val="545454"/>
                </a:solidFill>
                <a:latin typeface="Trebuchet MS" panose="020B0603020202020204" pitchFamily="34" charset="0"/>
              </a:defRPr>
            </a:lvl3pPr>
            <a:lvl4pPr marL="1600200" indent="-228600">
              <a:lnSpc>
                <a:spcPct val="90000"/>
              </a:lnSpc>
              <a:spcBef>
                <a:spcPts val="500"/>
              </a:spcBef>
              <a:buFont typeface="Arial" panose="020B0604020202020204" pitchFamily="34" charset="0"/>
              <a:buChar char="•"/>
              <a:defRPr sz="3200">
                <a:solidFill>
                  <a:srgbClr val="0367AC"/>
                </a:solidFill>
                <a:latin typeface="Trebuchet MS" panose="020B0603020202020204" pitchFamily="34" charset="0"/>
              </a:defRPr>
            </a:lvl4pPr>
            <a:lvl5pPr marL="2057400" indent="-228600">
              <a:lnSpc>
                <a:spcPct val="90000"/>
              </a:lnSpc>
              <a:spcBef>
                <a:spcPts val="500"/>
              </a:spcBef>
              <a:buFont typeface="Arial" panose="020B0604020202020204" pitchFamily="34" charset="0"/>
              <a:buChar char="•"/>
              <a:defRPr sz="3200">
                <a:solidFill>
                  <a:srgbClr val="C4681A"/>
                </a:solidFill>
                <a:latin typeface="Trebuchet MS" panose="020B0603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3200">
                <a:solidFill>
                  <a:srgbClr val="C4681A"/>
                </a:solidFill>
                <a:latin typeface="Trebuchet MS" panose="020B0603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3200">
                <a:solidFill>
                  <a:srgbClr val="C4681A"/>
                </a:solidFill>
                <a:latin typeface="Trebuchet MS" panose="020B0603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3200">
                <a:solidFill>
                  <a:srgbClr val="C4681A"/>
                </a:solidFill>
                <a:latin typeface="Trebuchet MS" panose="020B0603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3200">
                <a:solidFill>
                  <a:srgbClr val="C4681A"/>
                </a:solidFill>
                <a:latin typeface="Trebuchet MS" panose="020B0603020202020204" pitchFamily="34" charset="0"/>
              </a:defRPr>
            </a:lvl9pPr>
          </a:lstStyle>
          <a:p>
            <a:pPr>
              <a:lnSpc>
                <a:spcPct val="100000"/>
              </a:lnSpc>
              <a:spcBef>
                <a:spcPct val="0"/>
              </a:spcBef>
              <a:buFontTx/>
              <a:buNone/>
            </a:pPr>
            <a:fld id="{ACE703B0-27C1-40AA-A435-FBAABCC11545}" type="slidenum">
              <a:rPr lang="en-US" altLang="en-US" sz="1200">
                <a:solidFill>
                  <a:srgbClr val="898989"/>
                </a:solidFill>
              </a:rPr>
              <a:pPr>
                <a:lnSpc>
                  <a:spcPct val="100000"/>
                </a:lnSpc>
                <a:spcBef>
                  <a:spcPct val="0"/>
                </a:spcBef>
                <a:buFontTx/>
                <a:buNone/>
              </a:pPr>
              <a:t>23</a:t>
            </a:fld>
            <a:endParaRPr lang="en-US" altLang="en-US" sz="1200">
              <a:solidFill>
                <a:srgbClr val="898989"/>
              </a:solidFill>
            </a:endParaRPr>
          </a:p>
        </p:txBody>
      </p:sp>
    </p:spTree>
    <p:extLst>
      <p:ext uri="{BB962C8B-B14F-4D97-AF65-F5344CB8AC3E}">
        <p14:creationId xmlns:p14="http://schemas.microsoft.com/office/powerpoint/2010/main" val="25960149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Care Planning: Discharge Planning</a:t>
            </a:r>
          </a:p>
        </p:txBody>
      </p:sp>
      <p:sp>
        <p:nvSpPr>
          <p:cNvPr id="3" name="Content Placeholder 2"/>
          <p:cNvSpPr>
            <a:spLocks noGrp="1"/>
          </p:cNvSpPr>
          <p:nvPr>
            <p:ph idx="1"/>
          </p:nvPr>
        </p:nvSpPr>
        <p:spPr/>
        <p:txBody>
          <a:bodyPr>
            <a:normAutofit lnSpcReduction="10000"/>
          </a:bodyPr>
          <a:lstStyle/>
          <a:p>
            <a:r>
              <a:rPr lang="en-US" sz="2400" dirty="0"/>
              <a:t>More detailed discharge planning, focused on resident’s discharge goals and treatment preferences (and efforts to reduce readmissions)</a:t>
            </a:r>
          </a:p>
          <a:p>
            <a:r>
              <a:rPr lang="en-US" sz="2400" dirty="0"/>
              <a:t>Discharge plan:</a:t>
            </a:r>
          </a:p>
          <a:p>
            <a:pPr lvl="1"/>
            <a:r>
              <a:rPr lang="en-US" sz="2000" dirty="0"/>
              <a:t>Includes interdisciplinary team, resident and resident representative in plan’s development</a:t>
            </a:r>
          </a:p>
          <a:p>
            <a:pPr lvl="1"/>
            <a:r>
              <a:rPr lang="en-US" sz="2000" dirty="0"/>
              <a:t>Considers caregiver support and availability post-discharge</a:t>
            </a:r>
          </a:p>
          <a:p>
            <a:pPr lvl="1"/>
            <a:r>
              <a:rPr lang="en-US" sz="2000" dirty="0"/>
              <a:t>Documents resident offered information about interest in returning to community</a:t>
            </a:r>
          </a:p>
          <a:p>
            <a:pPr marL="457200" lvl="1" indent="0">
              <a:buNone/>
            </a:pPr>
            <a:r>
              <a:rPr lang="en-US" sz="2000" dirty="0"/>
              <a:t>42 C.F.R. §483.21(c)</a:t>
            </a:r>
          </a:p>
        </p:txBody>
      </p:sp>
    </p:spTree>
    <p:extLst>
      <p:ext uri="{BB962C8B-B14F-4D97-AF65-F5344CB8AC3E}">
        <p14:creationId xmlns:p14="http://schemas.microsoft.com/office/powerpoint/2010/main" val="3531598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Discharge Plan</a:t>
            </a:r>
          </a:p>
        </p:txBody>
      </p:sp>
      <p:sp>
        <p:nvSpPr>
          <p:cNvPr id="3" name="Content Placeholder 2"/>
          <p:cNvSpPr>
            <a:spLocks noGrp="1"/>
          </p:cNvSpPr>
          <p:nvPr>
            <p:ph idx="1"/>
          </p:nvPr>
        </p:nvSpPr>
        <p:spPr/>
        <p:txBody>
          <a:bodyPr>
            <a:normAutofit/>
          </a:bodyPr>
          <a:lstStyle/>
          <a:p>
            <a:r>
              <a:rPr lang="en-US" sz="2400" dirty="0"/>
              <a:t>If discharge not feasible, facility must document “who made the determination and why,” §483.21(c)(1)(vii)(C)</a:t>
            </a:r>
          </a:p>
          <a:p>
            <a:r>
              <a:rPr lang="en-US" sz="2400" dirty="0"/>
              <a:t>Document (from IMPACT Act) assistance in selecting another post-acute provider</a:t>
            </a:r>
          </a:p>
        </p:txBody>
      </p:sp>
    </p:spTree>
    <p:extLst>
      <p:ext uri="{BB962C8B-B14F-4D97-AF65-F5344CB8AC3E}">
        <p14:creationId xmlns:p14="http://schemas.microsoft.com/office/powerpoint/2010/main" val="2258398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Discharge Summary</a:t>
            </a:r>
          </a:p>
        </p:txBody>
      </p:sp>
      <p:sp>
        <p:nvSpPr>
          <p:cNvPr id="3" name="Content Placeholder 2"/>
          <p:cNvSpPr>
            <a:spLocks noGrp="1"/>
          </p:cNvSpPr>
          <p:nvPr>
            <p:ph idx="1"/>
          </p:nvPr>
        </p:nvSpPr>
        <p:spPr/>
        <p:txBody>
          <a:bodyPr/>
          <a:lstStyle/>
          <a:p>
            <a:r>
              <a:rPr lang="en-US" sz="2400" dirty="0"/>
              <a:t>Recapitulates stay, summarizes status, reconciles medication pre- and post-discharge, and includes plans for follow-up care, §483.21(c)(2).</a:t>
            </a:r>
          </a:p>
          <a:p>
            <a:pPr lvl="1"/>
            <a:r>
              <a:rPr lang="en-US" sz="2200" dirty="0"/>
              <a:t>“The post-discharge plan of care must indicate where the individual plans to reside, any arrangements that have been made for the resident’s follow-up care and any post-discharge medical and non-medical services.”  §483.21(c)(2)(iv).</a:t>
            </a:r>
          </a:p>
          <a:p>
            <a:pPr lvl="2"/>
            <a:r>
              <a:rPr lang="en-US" sz="2000" dirty="0"/>
              <a:t>SOM: written discharge instructions for resident going home.</a:t>
            </a:r>
          </a:p>
          <a:p>
            <a:endParaRPr lang="en-US" dirty="0"/>
          </a:p>
        </p:txBody>
      </p:sp>
    </p:spTree>
    <p:extLst>
      <p:ext uri="{BB962C8B-B14F-4D97-AF65-F5344CB8AC3E}">
        <p14:creationId xmlns:p14="http://schemas.microsoft.com/office/powerpoint/2010/main" val="25893211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Resident Never Leaves the Facility</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61229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id="{243B41A5-C48A-48A5-AF3C-92D2BC83A27C}"/>
              </a:ext>
            </a:extLst>
          </p:cNvPr>
          <p:cNvSpPr>
            <a:spLocks noGrp="1" noChangeArrowheads="1"/>
          </p:cNvSpPr>
          <p:nvPr>
            <p:ph type="title"/>
          </p:nvPr>
        </p:nvSpPr>
        <p:spPr/>
        <p:txBody>
          <a:bodyPr/>
          <a:lstStyle/>
          <a:p>
            <a:pPr eaLnBrk="1" hangingPunct="1"/>
            <a:r>
              <a:rPr lang="en-US" altLang="en-US"/>
              <a:t>Access to Community</a:t>
            </a:r>
          </a:p>
        </p:txBody>
      </p:sp>
      <p:sp>
        <p:nvSpPr>
          <p:cNvPr id="59395" name="Content Placeholder 2">
            <a:extLst>
              <a:ext uri="{FF2B5EF4-FFF2-40B4-BE49-F238E27FC236}">
                <a16:creationId xmlns:a16="http://schemas.microsoft.com/office/drawing/2014/main" id="{5DC0B7FD-4347-4DA1-AF0E-61C013421436}"/>
              </a:ext>
            </a:extLst>
          </p:cNvPr>
          <p:cNvSpPr>
            <a:spLocks noGrp="1"/>
          </p:cNvSpPr>
          <p:nvPr>
            <p:ph idx="1"/>
          </p:nvPr>
        </p:nvSpPr>
        <p:spPr>
          <a:xfrm>
            <a:off x="2152650" y="1900239"/>
            <a:ext cx="7886700" cy="3792537"/>
          </a:xfrm>
        </p:spPr>
        <p:txBody>
          <a:bodyPr>
            <a:normAutofit/>
          </a:bodyPr>
          <a:lstStyle/>
          <a:p>
            <a:pPr eaLnBrk="1" hangingPunct="1">
              <a:lnSpc>
                <a:spcPct val="80000"/>
              </a:lnSpc>
            </a:pPr>
            <a:r>
              <a:rPr lang="en-US" altLang="en-US" sz="2800" dirty="0"/>
              <a:t>“The resident has a right to interact with members of the community and participate in community activities both inside and outside the facility.”</a:t>
            </a:r>
          </a:p>
          <a:p>
            <a:pPr lvl="1" eaLnBrk="1" hangingPunct="1">
              <a:lnSpc>
                <a:spcPct val="80000"/>
              </a:lnSpc>
            </a:pPr>
            <a:r>
              <a:rPr lang="en-US" altLang="en-US" sz="2800" dirty="0"/>
              <a:t>42 C.F.R. § 483.10(f)(3).</a:t>
            </a:r>
          </a:p>
          <a:p>
            <a:pPr lvl="2" eaLnBrk="1" hangingPunct="1">
              <a:lnSpc>
                <a:spcPct val="80000"/>
              </a:lnSpc>
            </a:pPr>
            <a:r>
              <a:rPr lang="en-US" altLang="en-US" sz="2800" dirty="0"/>
              <a:t>Recognition in preamble that residents have varying abilities to participate in outside-facility activities.</a:t>
            </a:r>
          </a:p>
          <a:p>
            <a:pPr lvl="3" eaLnBrk="1" hangingPunct="1">
              <a:lnSpc>
                <a:spcPct val="80000"/>
              </a:lnSpc>
            </a:pPr>
            <a:r>
              <a:rPr lang="en-US" altLang="en-US" sz="2800" dirty="0"/>
              <a:t>81 Fed. Reg. at 68,718-19.</a:t>
            </a:r>
          </a:p>
        </p:txBody>
      </p:sp>
      <p:sp>
        <p:nvSpPr>
          <p:cNvPr id="59396" name="Slide Number Placeholder 3">
            <a:extLst>
              <a:ext uri="{FF2B5EF4-FFF2-40B4-BE49-F238E27FC236}">
                <a16:creationId xmlns:a16="http://schemas.microsoft.com/office/drawing/2014/main" id="{270B080E-808A-4A62-AE7C-E826ACF77C8B}"/>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3200">
                <a:solidFill>
                  <a:srgbClr val="0367AC"/>
                </a:solidFill>
                <a:latin typeface="Trebuchet MS" panose="020B0603020202020204" pitchFamily="34" charset="0"/>
              </a:defRPr>
            </a:lvl1pPr>
            <a:lvl2pPr marL="742950" indent="-285750">
              <a:lnSpc>
                <a:spcPct val="90000"/>
              </a:lnSpc>
              <a:spcBef>
                <a:spcPts val="500"/>
              </a:spcBef>
              <a:buFont typeface="Arial" panose="020B0604020202020204" pitchFamily="34" charset="0"/>
              <a:buChar char="•"/>
              <a:defRPr sz="3200">
                <a:solidFill>
                  <a:srgbClr val="C4681A"/>
                </a:solidFill>
                <a:latin typeface="Trebuchet MS" panose="020B0603020202020204" pitchFamily="34" charset="0"/>
              </a:defRPr>
            </a:lvl2pPr>
            <a:lvl3pPr marL="1143000" indent="-228600">
              <a:lnSpc>
                <a:spcPct val="90000"/>
              </a:lnSpc>
              <a:spcBef>
                <a:spcPts val="500"/>
              </a:spcBef>
              <a:buFont typeface="Arial" panose="020B0604020202020204" pitchFamily="34" charset="0"/>
              <a:buChar char="•"/>
              <a:defRPr sz="3200">
                <a:solidFill>
                  <a:srgbClr val="545454"/>
                </a:solidFill>
                <a:latin typeface="Trebuchet MS" panose="020B0603020202020204" pitchFamily="34" charset="0"/>
              </a:defRPr>
            </a:lvl3pPr>
            <a:lvl4pPr marL="1600200" indent="-228600">
              <a:lnSpc>
                <a:spcPct val="90000"/>
              </a:lnSpc>
              <a:spcBef>
                <a:spcPts val="500"/>
              </a:spcBef>
              <a:buFont typeface="Arial" panose="020B0604020202020204" pitchFamily="34" charset="0"/>
              <a:buChar char="•"/>
              <a:defRPr sz="3200">
                <a:solidFill>
                  <a:srgbClr val="0367AC"/>
                </a:solidFill>
                <a:latin typeface="Trebuchet MS" panose="020B0603020202020204" pitchFamily="34" charset="0"/>
              </a:defRPr>
            </a:lvl4pPr>
            <a:lvl5pPr marL="2057400" indent="-228600">
              <a:lnSpc>
                <a:spcPct val="90000"/>
              </a:lnSpc>
              <a:spcBef>
                <a:spcPts val="500"/>
              </a:spcBef>
              <a:buFont typeface="Arial" panose="020B0604020202020204" pitchFamily="34" charset="0"/>
              <a:buChar char="•"/>
              <a:defRPr sz="3200">
                <a:solidFill>
                  <a:srgbClr val="C4681A"/>
                </a:solidFill>
                <a:latin typeface="Trebuchet MS" panose="020B0603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3200">
                <a:solidFill>
                  <a:srgbClr val="C4681A"/>
                </a:solidFill>
                <a:latin typeface="Trebuchet MS" panose="020B0603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3200">
                <a:solidFill>
                  <a:srgbClr val="C4681A"/>
                </a:solidFill>
                <a:latin typeface="Trebuchet MS" panose="020B0603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3200">
                <a:solidFill>
                  <a:srgbClr val="C4681A"/>
                </a:solidFill>
                <a:latin typeface="Trebuchet MS" panose="020B0603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3200">
                <a:solidFill>
                  <a:srgbClr val="C4681A"/>
                </a:solidFill>
                <a:latin typeface="Trebuchet MS" panose="020B0603020202020204" pitchFamily="34" charset="0"/>
              </a:defRPr>
            </a:lvl9pPr>
          </a:lstStyle>
          <a:p>
            <a:pPr>
              <a:lnSpc>
                <a:spcPct val="100000"/>
              </a:lnSpc>
              <a:spcBef>
                <a:spcPct val="0"/>
              </a:spcBef>
              <a:buFontTx/>
              <a:buNone/>
            </a:pPr>
            <a:fld id="{4E3C2AE3-C5ED-43EE-A18B-7A17FDC89A48}" type="slidenum">
              <a:rPr lang="en-US" altLang="en-US" sz="1200">
                <a:solidFill>
                  <a:srgbClr val="898989"/>
                </a:solidFill>
              </a:rPr>
              <a:pPr>
                <a:lnSpc>
                  <a:spcPct val="100000"/>
                </a:lnSpc>
                <a:spcBef>
                  <a:spcPct val="0"/>
                </a:spcBef>
                <a:buFontTx/>
                <a:buNone/>
              </a:pPr>
              <a:t>28</a:t>
            </a:fld>
            <a:endParaRPr lang="en-US" altLang="en-US" sz="1200">
              <a:solidFill>
                <a:srgbClr val="898989"/>
              </a:solidFill>
            </a:endParaRPr>
          </a:p>
        </p:txBody>
      </p:sp>
    </p:spTree>
    <p:extLst>
      <p:ext uri="{BB962C8B-B14F-4D97-AF65-F5344CB8AC3E}">
        <p14:creationId xmlns:p14="http://schemas.microsoft.com/office/powerpoint/2010/main" val="28511126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Resident Is Sedated to Make Her More Manageable </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22105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normAutofit fontScale="92500"/>
          </a:bodyPr>
          <a:lstStyle/>
          <a:p>
            <a:r>
              <a:rPr lang="en-US" altLang="en-US" sz="2800" dirty="0"/>
              <a:t>CMS describes reasons for comprehensive revisions: </a:t>
            </a:r>
          </a:p>
          <a:p>
            <a:pPr lvl="1"/>
            <a:r>
              <a:rPr lang="en-US" altLang="en-US" sz="2200" dirty="0"/>
              <a:t>Nursing home population is more diverse, more clinically complex</a:t>
            </a:r>
          </a:p>
          <a:p>
            <a:pPr lvl="1"/>
            <a:r>
              <a:rPr lang="en-US" altLang="en-US" sz="2200" dirty="0"/>
              <a:t>Substantial advances have been made in theory and practice of service delivery</a:t>
            </a:r>
          </a:p>
          <a:p>
            <a:pPr lvl="1"/>
            <a:r>
              <a:rPr lang="en-US" altLang="en-US" sz="2200" dirty="0"/>
              <a:t>“[E]</a:t>
            </a:r>
            <a:r>
              <a:rPr lang="en-US" altLang="en-US" sz="2200" dirty="0" err="1"/>
              <a:t>liminate</a:t>
            </a:r>
            <a:r>
              <a:rPr lang="en-US" altLang="en-US" sz="2200" dirty="0"/>
              <a:t> or significantly reduce those instances where the requirements are duplicative, unnecessary, and/or burdensome” (page 68689)</a:t>
            </a:r>
          </a:p>
          <a:p>
            <a:pPr lvl="1"/>
            <a:r>
              <a:rPr lang="en-US" altLang="en-US" sz="2200" dirty="0"/>
              <a:t>Align with HHS Quality Initiatives (high quality of care, improved care, lower cost)</a:t>
            </a:r>
          </a:p>
        </p:txBody>
      </p:sp>
    </p:spTree>
    <p:extLst>
      <p:ext uri="{BB962C8B-B14F-4D97-AF65-F5344CB8AC3E}">
        <p14:creationId xmlns:p14="http://schemas.microsoft.com/office/powerpoint/2010/main" val="19013742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Antipsychotic Drugs</a:t>
            </a:r>
          </a:p>
        </p:txBody>
      </p:sp>
      <p:sp>
        <p:nvSpPr>
          <p:cNvPr id="3" name="Content Placeholder 2"/>
          <p:cNvSpPr>
            <a:spLocks noGrp="1"/>
          </p:cNvSpPr>
          <p:nvPr>
            <p:ph idx="1"/>
          </p:nvPr>
        </p:nvSpPr>
        <p:spPr/>
        <p:txBody>
          <a:bodyPr>
            <a:normAutofit lnSpcReduction="10000"/>
          </a:bodyPr>
          <a:lstStyle/>
          <a:p>
            <a:r>
              <a:rPr lang="en-US" sz="2600" dirty="0"/>
              <a:t>Moved from quality of care (where antipsychotic drugs were addressed under unnecessary drugs, §483.25(l)(2)),to pharmacy services; but content remains identical:</a:t>
            </a:r>
          </a:p>
          <a:p>
            <a:pPr lvl="2"/>
            <a:r>
              <a:rPr lang="en-US" sz="2000" dirty="0"/>
              <a:t>Residents who haven’t used these drugs shouldn’t get them unless they are necessary to treat the resident’s diagnosed and documented medical condition</a:t>
            </a:r>
          </a:p>
          <a:p>
            <a:pPr lvl="2"/>
            <a:r>
              <a:rPr lang="en-US" sz="2000" dirty="0"/>
              <a:t>If resident takes antipsychotic drug, there must be gradual dose reduction and behavioral interventions in effort to discontinue use of the drugs</a:t>
            </a:r>
          </a:p>
          <a:p>
            <a:pPr marL="0" indent="0">
              <a:buNone/>
            </a:pPr>
            <a:r>
              <a:rPr lang="en-US" sz="2000" dirty="0"/>
              <a:t>42 C.F.R. §483.45(d)</a:t>
            </a:r>
          </a:p>
        </p:txBody>
      </p:sp>
    </p:spTree>
    <p:extLst>
      <p:ext uri="{BB962C8B-B14F-4D97-AF65-F5344CB8AC3E}">
        <p14:creationId xmlns:p14="http://schemas.microsoft.com/office/powerpoint/2010/main" val="36512402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PRN (As-needed) Antipsychotic Drugs</a:t>
            </a:r>
          </a:p>
        </p:txBody>
      </p:sp>
      <p:sp>
        <p:nvSpPr>
          <p:cNvPr id="3" name="Content Placeholder 2"/>
          <p:cNvSpPr>
            <a:spLocks noGrp="1"/>
          </p:cNvSpPr>
          <p:nvPr>
            <p:ph idx="1"/>
          </p:nvPr>
        </p:nvSpPr>
        <p:spPr/>
        <p:txBody>
          <a:bodyPr>
            <a:normAutofit/>
          </a:bodyPr>
          <a:lstStyle/>
          <a:p>
            <a:r>
              <a:rPr lang="en-US" sz="2400" dirty="0"/>
              <a:t>PRN orders limited to 14 days and “cannot be renewed unless the attending physician or prescribing practitioner evaluates the resident for the appropriateness of that medication.”  42 C.F.R. §483.45(e)(5).</a:t>
            </a:r>
          </a:p>
        </p:txBody>
      </p:sp>
    </p:spTree>
    <p:extLst>
      <p:ext uri="{BB962C8B-B14F-4D97-AF65-F5344CB8AC3E}">
        <p14:creationId xmlns:p14="http://schemas.microsoft.com/office/powerpoint/2010/main" val="22835051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Antipsychotic Drugs</a:t>
            </a:r>
          </a:p>
        </p:txBody>
      </p:sp>
      <p:sp>
        <p:nvSpPr>
          <p:cNvPr id="3" name="Content Placeholder 2"/>
          <p:cNvSpPr>
            <a:spLocks noGrp="1"/>
          </p:cNvSpPr>
          <p:nvPr>
            <p:ph idx="1"/>
          </p:nvPr>
        </p:nvSpPr>
        <p:spPr/>
        <p:txBody>
          <a:bodyPr>
            <a:normAutofit/>
          </a:bodyPr>
          <a:lstStyle/>
          <a:p>
            <a:r>
              <a:rPr lang="en-US" sz="2400" dirty="0"/>
              <a:t>BUT National Partnership to Improve Dementia Care (2012) is over for facilities that reduced antipsychotic drugs by 30% (from 23.9% to 15.7%) (still more than 200,000 receiving these drugs, most, inappropriately)</a:t>
            </a:r>
          </a:p>
          <a:p>
            <a:pPr marL="0" indent="0">
              <a:buNone/>
            </a:pPr>
            <a:endParaRPr lang="en-US" sz="2400" dirty="0"/>
          </a:p>
        </p:txBody>
      </p:sp>
    </p:spTree>
    <p:extLst>
      <p:ext uri="{BB962C8B-B14F-4D97-AF65-F5344CB8AC3E}">
        <p14:creationId xmlns:p14="http://schemas.microsoft.com/office/powerpoint/2010/main" val="13987496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Psychotropic Drugs	</a:t>
            </a:r>
          </a:p>
        </p:txBody>
      </p:sp>
      <p:sp>
        <p:nvSpPr>
          <p:cNvPr id="3" name="Content Placeholder 2"/>
          <p:cNvSpPr>
            <a:spLocks noGrp="1"/>
          </p:cNvSpPr>
          <p:nvPr>
            <p:ph idx="1"/>
          </p:nvPr>
        </p:nvSpPr>
        <p:spPr/>
        <p:txBody>
          <a:bodyPr>
            <a:normAutofit/>
          </a:bodyPr>
          <a:lstStyle/>
          <a:p>
            <a:r>
              <a:rPr lang="en-US" sz="2400" dirty="0"/>
              <a:t>Unnecessary drugs broadened to include psychotropic drugs (anti-psychotic, anti-depressant, anti-anxiety, and hypnotic drugs); same protections as for anti-psychotics</a:t>
            </a:r>
          </a:p>
          <a:p>
            <a:pPr lvl="2"/>
            <a:r>
              <a:rPr lang="en-US" sz="2000" dirty="0"/>
              <a:t>Residents who haven’t used these drugs shouldn’t get them unless they are necessary to treat the resident’s diagnosed and documented medical condition</a:t>
            </a:r>
          </a:p>
          <a:p>
            <a:pPr lvl="2"/>
            <a:r>
              <a:rPr lang="en-US" sz="2000" dirty="0"/>
              <a:t>If resident takes antipsychotic drug, there must be gradual dose reduction and behavioral interventions in effort to discontinue use of the drugs</a:t>
            </a:r>
          </a:p>
          <a:p>
            <a:pPr marL="457200" lvl="1" indent="0">
              <a:buNone/>
            </a:pPr>
            <a:r>
              <a:rPr lang="en-US" dirty="0"/>
              <a:t>42 C.F.R. §483.45(c)(3)</a:t>
            </a:r>
          </a:p>
        </p:txBody>
      </p:sp>
    </p:spTree>
    <p:extLst>
      <p:ext uri="{BB962C8B-B14F-4D97-AF65-F5344CB8AC3E}">
        <p14:creationId xmlns:p14="http://schemas.microsoft.com/office/powerpoint/2010/main" val="2045716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PRN Psychotropic Drugs</a:t>
            </a:r>
          </a:p>
        </p:txBody>
      </p:sp>
      <p:sp>
        <p:nvSpPr>
          <p:cNvPr id="3" name="Content Placeholder 2"/>
          <p:cNvSpPr>
            <a:spLocks noGrp="1"/>
          </p:cNvSpPr>
          <p:nvPr>
            <p:ph idx="1"/>
          </p:nvPr>
        </p:nvSpPr>
        <p:spPr/>
        <p:txBody>
          <a:bodyPr>
            <a:normAutofit/>
          </a:bodyPr>
          <a:lstStyle/>
          <a:p>
            <a:r>
              <a:rPr lang="en-US" sz="2400" dirty="0"/>
              <a:t>PRN orders limited to 14 days, but may be extended beyond 14 days if attending physician or prescribing practitioner documents rationale for extension and duration of extension.  42 C.F.R. §483.45(e)(4)</a:t>
            </a:r>
          </a:p>
        </p:txBody>
      </p:sp>
    </p:spTree>
    <p:extLst>
      <p:ext uri="{BB962C8B-B14F-4D97-AF65-F5344CB8AC3E}">
        <p14:creationId xmlns:p14="http://schemas.microsoft.com/office/powerpoint/2010/main" val="10659345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Unnecessary Drugs, SOM	</a:t>
            </a:r>
          </a:p>
        </p:txBody>
      </p:sp>
      <p:sp>
        <p:nvSpPr>
          <p:cNvPr id="3" name="Content Placeholder 2"/>
          <p:cNvSpPr>
            <a:spLocks noGrp="1"/>
          </p:cNvSpPr>
          <p:nvPr>
            <p:ph idx="1"/>
          </p:nvPr>
        </p:nvSpPr>
        <p:spPr/>
        <p:txBody>
          <a:bodyPr>
            <a:normAutofit/>
          </a:bodyPr>
          <a:lstStyle/>
          <a:p>
            <a:r>
              <a:rPr lang="en-US" sz="2400" dirty="0"/>
              <a:t>Cites Inspector General’s 2014 report, </a:t>
            </a:r>
            <a:r>
              <a:rPr lang="en-US" sz="2400" i="1" dirty="0"/>
              <a:t>Adverse Events in Skilled Nursing Facilities: National Incidence among Medicare Beneficiaries</a:t>
            </a:r>
            <a:r>
              <a:rPr lang="en-US" sz="2400" dirty="0"/>
              <a:t>, OEI-06-11-00370 (37% of adverse events related to medications)</a:t>
            </a:r>
          </a:p>
          <a:p>
            <a:r>
              <a:rPr lang="en-US" sz="2400" dirty="0"/>
              <a:t>Expresses concern that psychotropic drugs not be used to replace declining use of antipsychotic drugs</a:t>
            </a:r>
          </a:p>
          <a:p>
            <a:r>
              <a:rPr lang="en-US" sz="2400" dirty="0"/>
              <a:t>Stresses importance of facilities’ first attempting non-pharmacological approaches before using antipsychotic and psychotropic medications</a:t>
            </a:r>
          </a:p>
        </p:txBody>
      </p:sp>
    </p:spTree>
    <p:extLst>
      <p:ext uri="{BB962C8B-B14F-4D97-AF65-F5344CB8AC3E}">
        <p14:creationId xmlns:p14="http://schemas.microsoft.com/office/powerpoint/2010/main" val="32859238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Resident Doesn’t Get Needed Therapy Services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8053025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Rehabilitation Services</a:t>
            </a:r>
          </a:p>
        </p:txBody>
      </p:sp>
      <p:sp>
        <p:nvSpPr>
          <p:cNvPr id="3" name="Content Placeholder 2"/>
          <p:cNvSpPr>
            <a:spLocks noGrp="1"/>
          </p:cNvSpPr>
          <p:nvPr>
            <p:ph idx="1"/>
          </p:nvPr>
        </p:nvSpPr>
        <p:spPr/>
        <p:txBody>
          <a:bodyPr>
            <a:normAutofit/>
          </a:bodyPr>
          <a:lstStyle/>
          <a:p>
            <a:r>
              <a:rPr lang="en-US" sz="2400" dirty="0"/>
              <a:t>Facilities must provide “specialized rehabilitative services” to any resident who needs them.</a:t>
            </a:r>
          </a:p>
          <a:p>
            <a:r>
              <a:rPr lang="en-US" sz="2400" dirty="0"/>
              <a:t>Important to advocate for therapy for residents </a:t>
            </a:r>
          </a:p>
          <a:p>
            <a:pPr lvl="1"/>
            <a:r>
              <a:rPr lang="en-US" sz="2200" dirty="0"/>
              <a:t>who are not in Medicare Part A stay (advocate for therapy in care plan)</a:t>
            </a:r>
          </a:p>
          <a:p>
            <a:pPr lvl="1"/>
            <a:r>
              <a:rPr lang="en-US" sz="2200" dirty="0"/>
              <a:t>who are not improving.  </a:t>
            </a:r>
            <a:r>
              <a:rPr lang="en-US" sz="2200" i="1" dirty="0" err="1"/>
              <a:t>Jimmo</a:t>
            </a:r>
            <a:r>
              <a:rPr lang="en-US" sz="2200" dirty="0"/>
              <a:t> confirms that maintenance therapy is covered by Medicare.</a:t>
            </a:r>
          </a:p>
          <a:p>
            <a:pPr marL="457200" lvl="1" indent="0">
              <a:buNone/>
            </a:pPr>
            <a:r>
              <a:rPr lang="en-US" sz="2200" dirty="0"/>
              <a:t>42 C.F.R. §483.65</a:t>
            </a:r>
          </a:p>
        </p:txBody>
      </p:sp>
    </p:spTree>
    <p:extLst>
      <p:ext uri="{BB962C8B-B14F-4D97-AF65-F5344CB8AC3E}">
        <p14:creationId xmlns:p14="http://schemas.microsoft.com/office/powerpoint/2010/main" val="28070640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Respiratory Therapy	</a:t>
            </a:r>
          </a:p>
        </p:txBody>
      </p:sp>
      <p:sp>
        <p:nvSpPr>
          <p:cNvPr id="3" name="Content Placeholder 2"/>
          <p:cNvSpPr>
            <a:spLocks noGrp="1"/>
          </p:cNvSpPr>
          <p:nvPr>
            <p:ph idx="1"/>
          </p:nvPr>
        </p:nvSpPr>
        <p:spPr/>
        <p:txBody>
          <a:bodyPr>
            <a:normAutofit/>
          </a:bodyPr>
          <a:lstStyle/>
          <a:p>
            <a:r>
              <a:rPr lang="en-US" sz="2400" dirty="0"/>
              <a:t>Identified for first time in regulatory language, but not further defined or discussed in preamble.  42 C.F.R. §483.65(a).</a:t>
            </a:r>
          </a:p>
          <a:p>
            <a:r>
              <a:rPr lang="en-US" sz="2400" dirty="0"/>
              <a:t>Also discussed in quality of care rule, Respiratory care.  42 C.F.R. §483.25(</a:t>
            </a:r>
            <a:r>
              <a:rPr lang="en-US" sz="2400" dirty="0" err="1"/>
              <a:t>i</a:t>
            </a:r>
            <a:r>
              <a:rPr lang="en-US" sz="2400" dirty="0"/>
              <a:t>), (with its own F-tag F695)</a:t>
            </a:r>
          </a:p>
        </p:txBody>
      </p:sp>
    </p:spTree>
    <p:extLst>
      <p:ext uri="{BB962C8B-B14F-4D97-AF65-F5344CB8AC3E}">
        <p14:creationId xmlns:p14="http://schemas.microsoft.com/office/powerpoint/2010/main" val="40168750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Example</a:t>
            </a:r>
          </a:p>
        </p:txBody>
      </p:sp>
      <p:sp>
        <p:nvSpPr>
          <p:cNvPr id="3" name="Content Placeholder 2"/>
          <p:cNvSpPr>
            <a:spLocks noGrp="1"/>
          </p:cNvSpPr>
          <p:nvPr>
            <p:ph idx="1"/>
          </p:nvPr>
        </p:nvSpPr>
        <p:spPr/>
        <p:txBody>
          <a:bodyPr>
            <a:normAutofit/>
          </a:bodyPr>
          <a:lstStyle/>
          <a:p>
            <a:r>
              <a:rPr lang="en-US" sz="2400" dirty="0"/>
              <a:t>Quality of care, 42 C.F.R. §483.25(</a:t>
            </a:r>
            <a:r>
              <a:rPr lang="en-US" sz="2400" dirty="0" err="1"/>
              <a:t>i</a:t>
            </a:r>
            <a:r>
              <a:rPr lang="en-US" sz="2400" dirty="0"/>
              <a:t>)</a:t>
            </a:r>
          </a:p>
          <a:p>
            <a:r>
              <a:rPr lang="en-US" sz="2400" dirty="0"/>
              <a:t>Respiratory services, 42 C.F.R. §483.65</a:t>
            </a:r>
          </a:p>
          <a:p>
            <a:r>
              <a:rPr lang="en-US" sz="2400" dirty="0"/>
              <a:t>Neglect, 42 C.F.R. §483.12 (free from neglect, defined at 42 C.F.R. §483.5 as failure to provide services that a resident needs to avoid physical harm, pain, mental anguish, or emotional distress)</a:t>
            </a:r>
          </a:p>
          <a:p>
            <a:r>
              <a:rPr lang="en-US" sz="2400" dirty="0"/>
              <a:t>Transfer and discharge protections, 42 C.F.R. §483.15 (discuss later)</a:t>
            </a:r>
          </a:p>
        </p:txBody>
      </p:sp>
    </p:spTree>
    <p:extLst>
      <p:ext uri="{BB962C8B-B14F-4D97-AF65-F5344CB8AC3E}">
        <p14:creationId xmlns:p14="http://schemas.microsoft.com/office/powerpoint/2010/main" val="3752944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Three Phases to Implementation of Final Rules </a:t>
            </a:r>
          </a:p>
        </p:txBody>
      </p:sp>
      <p:sp>
        <p:nvSpPr>
          <p:cNvPr id="3" name="Content Placeholder 2"/>
          <p:cNvSpPr>
            <a:spLocks noGrp="1"/>
          </p:cNvSpPr>
          <p:nvPr>
            <p:ph idx="1"/>
          </p:nvPr>
        </p:nvSpPr>
        <p:spPr/>
        <p:txBody>
          <a:bodyPr>
            <a:normAutofit/>
          </a:bodyPr>
          <a:lstStyle/>
          <a:p>
            <a:r>
              <a:rPr lang="en-US" altLang="en-US" sz="2400" dirty="0"/>
              <a:t>Phase One: Nov. 28, 2016</a:t>
            </a:r>
          </a:p>
          <a:p>
            <a:r>
              <a:rPr lang="en-US" altLang="en-US" sz="2400" dirty="0"/>
              <a:t>Phase Two: Nov. 28, 2017</a:t>
            </a:r>
          </a:p>
          <a:p>
            <a:r>
              <a:rPr lang="en-US" altLang="en-US" sz="2400" dirty="0"/>
              <a:t>Phase Three: Nov. 28, 2019</a:t>
            </a:r>
          </a:p>
        </p:txBody>
      </p:sp>
    </p:spTree>
    <p:extLst>
      <p:ext uri="{BB962C8B-B14F-4D97-AF65-F5344CB8AC3E}">
        <p14:creationId xmlns:p14="http://schemas.microsoft.com/office/powerpoint/2010/main" val="16344356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Resident Is Bored, Listless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636132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noChangeArrowheads="1"/>
          </p:cNvSpPr>
          <p:nvPr>
            <p:ph type="title"/>
          </p:nvPr>
        </p:nvSpPr>
        <p:spPr/>
        <p:txBody>
          <a:bodyPr/>
          <a:lstStyle/>
          <a:p>
            <a:pPr eaLnBrk="1" hangingPunct="1"/>
            <a:r>
              <a:rPr lang="en-US" altLang="en-US"/>
              <a:t>High Standards for Activities</a:t>
            </a:r>
          </a:p>
        </p:txBody>
      </p:sp>
      <p:sp>
        <p:nvSpPr>
          <p:cNvPr id="3" name="Content Placeholder 2"/>
          <p:cNvSpPr>
            <a:spLocks noGrp="1"/>
          </p:cNvSpPr>
          <p:nvPr>
            <p:ph idx="1"/>
          </p:nvPr>
        </p:nvSpPr>
        <p:spPr>
          <a:xfrm>
            <a:off x="2152650" y="1900239"/>
            <a:ext cx="7886700" cy="3792537"/>
          </a:xfrm>
        </p:spPr>
        <p:txBody>
          <a:bodyPr rtlCol="0">
            <a:noAutofit/>
          </a:bodyPr>
          <a:lstStyle/>
          <a:p>
            <a:pPr>
              <a:defRPr/>
            </a:pPr>
            <a:r>
              <a:rPr lang="en-US" sz="2800" dirty="0"/>
              <a:t>Based on the comprehensive assessment and care plan and the preferences of each resident;</a:t>
            </a:r>
          </a:p>
          <a:p>
            <a:pPr>
              <a:defRPr/>
            </a:pPr>
            <a:r>
              <a:rPr lang="en-US" sz="2800" dirty="0"/>
              <a:t>Both facility-sponsored group and individual activities and independent activities; and</a:t>
            </a:r>
          </a:p>
          <a:p>
            <a:pPr>
              <a:defRPr/>
            </a:pPr>
            <a:r>
              <a:rPr lang="en-US" sz="2800" dirty="0"/>
              <a:t>Encouraging both independence and </a:t>
            </a:r>
            <a:r>
              <a:rPr lang="en-US" sz="2800" dirty="0">
                <a:solidFill>
                  <a:srgbClr val="FF0000"/>
                </a:solidFill>
              </a:rPr>
              <a:t>interaction in the community</a:t>
            </a:r>
            <a:r>
              <a:rPr lang="en-US" sz="2800" dirty="0"/>
              <a:t>.</a:t>
            </a:r>
          </a:p>
          <a:p>
            <a:pPr lvl="1">
              <a:defRPr/>
            </a:pPr>
            <a:r>
              <a:rPr lang="en-US" sz="2800" dirty="0"/>
              <a:t>42 C.F.R. § 483.24(c).</a:t>
            </a:r>
          </a:p>
        </p:txBody>
      </p:sp>
      <p:sp>
        <p:nvSpPr>
          <p:cNvPr id="58372" name="Slide Number Placeholder 3"/>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fld id="{54207AD2-08C2-4B8D-9238-F97F055FF2EA}" type="slidenum">
              <a:rPr lang="en-US" altLang="en-US">
                <a:solidFill>
                  <a:srgbClr val="898989"/>
                </a:solidFill>
              </a:rPr>
              <a:pPr/>
              <a:t>41</a:t>
            </a:fld>
            <a:endParaRPr lang="en-US" altLang="en-US">
              <a:solidFill>
                <a:srgbClr val="898989"/>
              </a:solidFill>
            </a:endParaRPr>
          </a:p>
        </p:txBody>
      </p:sp>
    </p:spTree>
    <p:extLst>
      <p:ext uri="{BB962C8B-B14F-4D97-AF65-F5344CB8AC3E}">
        <p14:creationId xmlns:p14="http://schemas.microsoft.com/office/powerpoint/2010/main" val="8984846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noChangeArrowheads="1"/>
          </p:cNvSpPr>
          <p:nvPr>
            <p:ph type="title"/>
          </p:nvPr>
        </p:nvSpPr>
        <p:spPr/>
        <p:txBody>
          <a:bodyPr/>
          <a:lstStyle/>
          <a:p>
            <a:pPr eaLnBrk="1" hangingPunct="1"/>
            <a:r>
              <a:rPr lang="en-US" altLang="en-US"/>
              <a:t>Access to Community</a:t>
            </a:r>
          </a:p>
        </p:txBody>
      </p:sp>
      <p:sp>
        <p:nvSpPr>
          <p:cNvPr id="57347" name="Content Placeholder 2"/>
          <p:cNvSpPr>
            <a:spLocks noGrp="1"/>
          </p:cNvSpPr>
          <p:nvPr>
            <p:ph idx="1"/>
          </p:nvPr>
        </p:nvSpPr>
        <p:spPr>
          <a:xfrm>
            <a:off x="2152650" y="1900239"/>
            <a:ext cx="7886700" cy="3792537"/>
          </a:xfrm>
        </p:spPr>
        <p:txBody>
          <a:bodyPr>
            <a:normAutofit/>
          </a:bodyPr>
          <a:lstStyle/>
          <a:p>
            <a:pPr eaLnBrk="1" hangingPunct="1">
              <a:lnSpc>
                <a:spcPct val="80000"/>
              </a:lnSpc>
            </a:pPr>
            <a:r>
              <a:rPr lang="en-US" altLang="en-US" sz="2800" dirty="0"/>
              <a:t>“The resident has a right to interact with members of the community and participate in community activities both inside and outside the facility.”</a:t>
            </a:r>
          </a:p>
          <a:p>
            <a:pPr lvl="1" eaLnBrk="1" hangingPunct="1">
              <a:lnSpc>
                <a:spcPct val="80000"/>
              </a:lnSpc>
            </a:pPr>
            <a:r>
              <a:rPr lang="en-US" altLang="en-US" sz="2800" dirty="0"/>
              <a:t>42 C.F.R. § 483.10(f)(3).</a:t>
            </a:r>
          </a:p>
          <a:p>
            <a:pPr lvl="2" eaLnBrk="1" hangingPunct="1">
              <a:lnSpc>
                <a:spcPct val="80000"/>
              </a:lnSpc>
            </a:pPr>
            <a:r>
              <a:rPr lang="en-US" altLang="en-US" sz="2800" dirty="0"/>
              <a:t>Recognition in preamble that residents have varying abilities to participate in outside-facility activities.</a:t>
            </a:r>
          </a:p>
          <a:p>
            <a:pPr lvl="3" eaLnBrk="1" hangingPunct="1">
              <a:lnSpc>
                <a:spcPct val="80000"/>
              </a:lnSpc>
            </a:pPr>
            <a:r>
              <a:rPr lang="en-US" altLang="en-US" sz="2800" dirty="0"/>
              <a:t>81 Fed. Reg. at 68,718-19.</a:t>
            </a:r>
          </a:p>
        </p:txBody>
      </p:sp>
      <p:sp>
        <p:nvSpPr>
          <p:cNvPr id="57348" name="Slide Number Placeholder 3"/>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fld id="{599C28B2-A33E-4D26-BFC7-05242A6EC566}" type="slidenum">
              <a:rPr lang="en-US" altLang="en-US">
                <a:solidFill>
                  <a:srgbClr val="898989"/>
                </a:solidFill>
              </a:rPr>
              <a:pPr/>
              <a:t>42</a:t>
            </a:fld>
            <a:endParaRPr lang="en-US" altLang="en-US">
              <a:solidFill>
                <a:srgbClr val="898989"/>
              </a:solidFill>
            </a:endParaRPr>
          </a:p>
        </p:txBody>
      </p:sp>
    </p:spTree>
    <p:extLst>
      <p:ext uri="{BB962C8B-B14F-4D97-AF65-F5344CB8AC3E}">
        <p14:creationId xmlns:p14="http://schemas.microsoft.com/office/powerpoint/2010/main" val="8801585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Facility Won’t Let Family Visit Before Noon</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434427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noChangeArrowheads="1"/>
          </p:cNvSpPr>
          <p:nvPr>
            <p:ph type="title"/>
          </p:nvPr>
        </p:nvSpPr>
        <p:spPr/>
        <p:txBody>
          <a:bodyPr/>
          <a:lstStyle/>
          <a:p>
            <a:pPr eaLnBrk="1" hangingPunct="1"/>
            <a:r>
              <a:rPr lang="en-US" altLang="en-US"/>
              <a:t>Right to Accept Visitors</a:t>
            </a:r>
          </a:p>
        </p:txBody>
      </p:sp>
      <p:sp>
        <p:nvSpPr>
          <p:cNvPr id="66563" name="Content Placeholder 2"/>
          <p:cNvSpPr>
            <a:spLocks noGrp="1"/>
          </p:cNvSpPr>
          <p:nvPr>
            <p:ph idx="1"/>
          </p:nvPr>
        </p:nvSpPr>
        <p:spPr>
          <a:xfrm>
            <a:off x="2152650" y="1423989"/>
            <a:ext cx="7886700" cy="4478337"/>
          </a:xfrm>
        </p:spPr>
        <p:txBody>
          <a:bodyPr>
            <a:normAutofit/>
          </a:bodyPr>
          <a:lstStyle/>
          <a:p>
            <a:pPr eaLnBrk="1" hangingPunct="1">
              <a:lnSpc>
                <a:spcPct val="80000"/>
              </a:lnSpc>
            </a:pPr>
            <a:r>
              <a:rPr lang="en-US" altLang="en-US" sz="2800" dirty="0"/>
              <a:t>Resident has right to “immediate access” to visits by relatives or non-family visitors.</a:t>
            </a:r>
          </a:p>
          <a:p>
            <a:pPr eaLnBrk="1" hangingPunct="1">
              <a:lnSpc>
                <a:spcPct val="80000"/>
              </a:lnSpc>
            </a:pPr>
            <a:r>
              <a:rPr lang="en-US" altLang="en-US" sz="2800" dirty="0"/>
              <a:t>Non-family visitation is “subject to reasonable clinical and safety restrictions.”</a:t>
            </a:r>
          </a:p>
          <a:p>
            <a:pPr lvl="1" eaLnBrk="1" hangingPunct="1">
              <a:lnSpc>
                <a:spcPct val="80000"/>
              </a:lnSpc>
            </a:pPr>
            <a:r>
              <a:rPr lang="en-US" altLang="en-US" sz="2800" dirty="0"/>
              <a:t>42 C.F.R. § 483.10(f)(4).</a:t>
            </a:r>
          </a:p>
          <a:p>
            <a:pPr lvl="2" eaLnBrk="1" hangingPunct="1">
              <a:lnSpc>
                <a:spcPct val="80000"/>
              </a:lnSpc>
            </a:pPr>
            <a:r>
              <a:rPr lang="en-US" altLang="en-US" sz="2800" dirty="0">
                <a:solidFill>
                  <a:srgbClr val="FF0000"/>
                </a:solidFill>
              </a:rPr>
              <a:t>Does this strengthen visitation rights for family, by suggesting that family visits are not subject to restriction?</a:t>
            </a:r>
          </a:p>
        </p:txBody>
      </p:sp>
      <p:sp>
        <p:nvSpPr>
          <p:cNvPr id="66564" name="Slide Number Placeholder 3"/>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fld id="{C60E15B9-9AF3-4470-BBE1-8BFC0BFD1CB0}" type="slidenum">
              <a:rPr lang="en-US" altLang="en-US">
                <a:solidFill>
                  <a:srgbClr val="898989"/>
                </a:solidFill>
              </a:rPr>
              <a:pPr/>
              <a:t>44</a:t>
            </a:fld>
            <a:endParaRPr lang="en-US" altLang="en-US">
              <a:solidFill>
                <a:srgbClr val="898989"/>
              </a:solidFill>
            </a:endParaRPr>
          </a:p>
        </p:txBody>
      </p:sp>
    </p:spTree>
    <p:extLst>
      <p:ext uri="{BB962C8B-B14F-4D97-AF65-F5344CB8AC3E}">
        <p14:creationId xmlns:p14="http://schemas.microsoft.com/office/powerpoint/2010/main" val="7735757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noChangeArrowheads="1"/>
          </p:cNvSpPr>
          <p:nvPr>
            <p:ph type="title"/>
          </p:nvPr>
        </p:nvSpPr>
        <p:spPr/>
        <p:txBody>
          <a:bodyPr/>
          <a:lstStyle/>
          <a:p>
            <a:pPr eaLnBrk="1" hangingPunct="1"/>
            <a:r>
              <a:rPr lang="en-US" altLang="en-US" dirty="0"/>
              <a:t>What Are “Clinical and</a:t>
            </a:r>
            <a:br>
              <a:rPr lang="en-US" altLang="en-US" dirty="0"/>
            </a:br>
            <a:r>
              <a:rPr lang="en-US" altLang="en-US" dirty="0"/>
              <a:t>Safety Restrictions?</a:t>
            </a:r>
          </a:p>
        </p:txBody>
      </p:sp>
      <p:sp>
        <p:nvSpPr>
          <p:cNvPr id="67587" name="Content Placeholder 2"/>
          <p:cNvSpPr>
            <a:spLocks noGrp="1"/>
          </p:cNvSpPr>
          <p:nvPr>
            <p:ph idx="1"/>
          </p:nvPr>
        </p:nvSpPr>
        <p:spPr>
          <a:xfrm>
            <a:off x="2152650" y="2286000"/>
            <a:ext cx="7886700" cy="3616326"/>
          </a:xfrm>
        </p:spPr>
        <p:txBody>
          <a:bodyPr>
            <a:noAutofit/>
          </a:bodyPr>
          <a:lstStyle/>
          <a:p>
            <a:pPr eaLnBrk="1" hangingPunct="1">
              <a:lnSpc>
                <a:spcPct val="80000"/>
              </a:lnSpc>
            </a:pPr>
            <a:r>
              <a:rPr lang="en-US" altLang="en-US" sz="2400" dirty="0"/>
              <a:t>Non-exclusive list in Surveyor’s Guideline to section 483.10(f)(4):</a:t>
            </a:r>
          </a:p>
          <a:p>
            <a:pPr lvl="1" eaLnBrk="1" hangingPunct="1">
              <a:lnSpc>
                <a:spcPct val="80000"/>
              </a:lnSpc>
            </a:pPr>
            <a:r>
              <a:rPr lang="en-US" altLang="en-US" sz="2400" dirty="0"/>
              <a:t>Infection-related restrictions.</a:t>
            </a:r>
          </a:p>
          <a:p>
            <a:pPr lvl="1" eaLnBrk="1" hangingPunct="1">
              <a:lnSpc>
                <a:spcPct val="80000"/>
              </a:lnSpc>
            </a:pPr>
            <a:r>
              <a:rPr lang="en-US" altLang="en-US" sz="2400" dirty="0"/>
              <a:t>Denying access if person</a:t>
            </a:r>
          </a:p>
          <a:p>
            <a:pPr lvl="2" eaLnBrk="1" hangingPunct="1">
              <a:lnSpc>
                <a:spcPct val="80000"/>
              </a:lnSpc>
            </a:pPr>
            <a:r>
              <a:rPr lang="en-US" altLang="en-US" sz="2400" dirty="0"/>
              <a:t>Is suspected of abusing resident, </a:t>
            </a:r>
            <a:r>
              <a:rPr lang="en-US" altLang="en-US" sz="2400" dirty="0">
                <a:solidFill>
                  <a:srgbClr val="FF0000"/>
                </a:solidFill>
              </a:rPr>
              <a:t>until investigation is completed or if allegation is confirmed</a:t>
            </a:r>
            <a:r>
              <a:rPr lang="en-US" altLang="en-US" sz="2400" dirty="0"/>
              <a:t>.</a:t>
            </a:r>
          </a:p>
          <a:p>
            <a:pPr lvl="2" eaLnBrk="1" hangingPunct="1">
              <a:lnSpc>
                <a:spcPct val="80000"/>
              </a:lnSpc>
            </a:pPr>
            <a:r>
              <a:rPr lang="en-US" altLang="en-US" sz="2400" dirty="0"/>
              <a:t>Is found to have stolen or have committed another criminal act.</a:t>
            </a:r>
          </a:p>
          <a:p>
            <a:pPr lvl="2" eaLnBrk="1" hangingPunct="1">
              <a:lnSpc>
                <a:spcPct val="80000"/>
              </a:lnSpc>
            </a:pPr>
            <a:r>
              <a:rPr lang="en-US" altLang="en-US" sz="2400" dirty="0"/>
              <a:t>Is drunk or disruptive.</a:t>
            </a:r>
            <a:endParaRPr lang="en-US" altLang="en-US" sz="2400" dirty="0">
              <a:solidFill>
                <a:srgbClr val="FF0000"/>
              </a:solidFill>
            </a:endParaRPr>
          </a:p>
        </p:txBody>
      </p:sp>
      <p:sp>
        <p:nvSpPr>
          <p:cNvPr id="67588" name="Slide Number Placeholder 3"/>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fld id="{4036035F-3780-41CB-9E7A-E8F3B86667EB}" type="slidenum">
              <a:rPr lang="en-US" altLang="en-US">
                <a:solidFill>
                  <a:srgbClr val="898989"/>
                </a:solidFill>
              </a:rPr>
              <a:pPr/>
              <a:t>45</a:t>
            </a:fld>
            <a:endParaRPr lang="en-US" altLang="en-US">
              <a:solidFill>
                <a:srgbClr val="898989"/>
              </a:solidFill>
            </a:endParaRPr>
          </a:p>
        </p:txBody>
      </p:sp>
    </p:spTree>
    <p:extLst>
      <p:ext uri="{BB962C8B-B14F-4D97-AF65-F5344CB8AC3E}">
        <p14:creationId xmlns:p14="http://schemas.microsoft.com/office/powerpoint/2010/main" val="2345666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Resident Is Moved out of Medicare-Certified Room</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295374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noChangeArrowheads="1"/>
          </p:cNvSpPr>
          <p:nvPr>
            <p:ph type="title"/>
          </p:nvPr>
        </p:nvSpPr>
        <p:spPr/>
        <p:txBody>
          <a:bodyPr/>
          <a:lstStyle/>
          <a:p>
            <a:pPr eaLnBrk="1" hangingPunct="1"/>
            <a:r>
              <a:rPr lang="en-US" altLang="en-US"/>
              <a:t>New Limits on</a:t>
            </a:r>
            <a:br>
              <a:rPr lang="en-US" altLang="en-US"/>
            </a:br>
            <a:r>
              <a:rPr lang="en-US" altLang="en-US"/>
              <a:t>Transfers within Facility</a:t>
            </a:r>
          </a:p>
        </p:txBody>
      </p:sp>
      <p:sp>
        <p:nvSpPr>
          <p:cNvPr id="65539" name="Content Placeholder 2"/>
          <p:cNvSpPr>
            <a:spLocks noGrp="1"/>
          </p:cNvSpPr>
          <p:nvPr>
            <p:ph idx="1"/>
          </p:nvPr>
        </p:nvSpPr>
        <p:spPr>
          <a:xfrm>
            <a:off x="2152650" y="1900239"/>
            <a:ext cx="7886700" cy="3792537"/>
          </a:xfrm>
        </p:spPr>
        <p:txBody>
          <a:bodyPr/>
          <a:lstStyle/>
          <a:p>
            <a:pPr eaLnBrk="1" hangingPunct="1">
              <a:lnSpc>
                <a:spcPct val="70000"/>
              </a:lnSpc>
            </a:pPr>
            <a:r>
              <a:rPr lang="en-US" altLang="en-US" sz="2700"/>
              <a:t>Resident can refuse intra-facility transfer if the purpose is:</a:t>
            </a:r>
          </a:p>
          <a:p>
            <a:pPr lvl="1" eaLnBrk="1" hangingPunct="1">
              <a:lnSpc>
                <a:spcPct val="70000"/>
              </a:lnSpc>
            </a:pPr>
            <a:r>
              <a:rPr lang="en-US" altLang="en-US" sz="2400"/>
              <a:t>To move the resident out of a Medicare-certified room.</a:t>
            </a:r>
          </a:p>
          <a:p>
            <a:pPr lvl="1" eaLnBrk="1" hangingPunct="1">
              <a:lnSpc>
                <a:spcPct val="70000"/>
              </a:lnSpc>
            </a:pPr>
            <a:r>
              <a:rPr lang="en-US" altLang="en-US" sz="2400">
                <a:solidFill>
                  <a:srgbClr val="FF0000"/>
                </a:solidFill>
              </a:rPr>
              <a:t>“Solely for the convenience of staff.”</a:t>
            </a:r>
          </a:p>
          <a:p>
            <a:pPr lvl="2" eaLnBrk="1" hangingPunct="1">
              <a:lnSpc>
                <a:spcPct val="70000"/>
              </a:lnSpc>
            </a:pPr>
            <a:r>
              <a:rPr lang="en-US" altLang="en-US" sz="2400">
                <a:solidFill>
                  <a:srgbClr val="FF0000"/>
                </a:solidFill>
              </a:rPr>
              <a:t>E.g., according to surveyor’s guidelines, putting residents together because they have similar care needs.</a:t>
            </a:r>
          </a:p>
          <a:p>
            <a:pPr eaLnBrk="1" hangingPunct="1">
              <a:lnSpc>
                <a:spcPct val="70000"/>
              </a:lnSpc>
            </a:pPr>
            <a:r>
              <a:rPr lang="en-US" altLang="en-US" sz="2700"/>
              <a:t>Written notice, including reason for change, before change in room or roommate.</a:t>
            </a:r>
          </a:p>
          <a:p>
            <a:pPr lvl="1" eaLnBrk="1" hangingPunct="1">
              <a:lnSpc>
                <a:spcPct val="70000"/>
              </a:lnSpc>
            </a:pPr>
            <a:r>
              <a:rPr lang="en-US" altLang="en-US" sz="2400"/>
              <a:t>42 C.F.R. § 483.10(e)(6), (7).</a:t>
            </a:r>
          </a:p>
          <a:p>
            <a:pPr eaLnBrk="1" hangingPunct="1">
              <a:lnSpc>
                <a:spcPct val="70000"/>
              </a:lnSpc>
            </a:pPr>
            <a:endParaRPr lang="en-US" altLang="en-US" sz="2700"/>
          </a:p>
        </p:txBody>
      </p:sp>
      <p:sp>
        <p:nvSpPr>
          <p:cNvPr id="65540" name="Slide Number Placeholder 3"/>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fld id="{CDB98A48-39F0-436C-AA9C-0B6756AC12BF}" type="slidenum">
              <a:rPr lang="en-US" altLang="en-US">
                <a:solidFill>
                  <a:srgbClr val="898989"/>
                </a:solidFill>
              </a:rPr>
              <a:pPr/>
              <a:t>47</a:t>
            </a:fld>
            <a:endParaRPr lang="en-US" altLang="en-US">
              <a:solidFill>
                <a:srgbClr val="898989"/>
              </a:solidFill>
            </a:endParaRPr>
          </a:p>
        </p:txBody>
      </p:sp>
    </p:spTree>
    <p:extLst>
      <p:ext uri="{BB962C8B-B14F-4D97-AF65-F5344CB8AC3E}">
        <p14:creationId xmlns:p14="http://schemas.microsoft.com/office/powerpoint/2010/main" val="24122337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Resident Is Forced Out for Being “Non-Compliant”</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400693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noChangeArrowheads="1"/>
          </p:cNvSpPr>
          <p:nvPr>
            <p:ph type="title"/>
          </p:nvPr>
        </p:nvSpPr>
        <p:spPr/>
        <p:txBody>
          <a:bodyPr/>
          <a:lstStyle/>
          <a:p>
            <a:pPr eaLnBrk="1" hangingPunct="1"/>
            <a:r>
              <a:rPr lang="en-US" altLang="en-US"/>
              <a:t>Justifications for Involuntary Transfer/Discharge</a:t>
            </a:r>
          </a:p>
        </p:txBody>
      </p:sp>
      <p:sp>
        <p:nvSpPr>
          <p:cNvPr id="71683" name="Content Placeholder 2"/>
          <p:cNvSpPr>
            <a:spLocks noGrp="1"/>
          </p:cNvSpPr>
          <p:nvPr>
            <p:ph idx="1"/>
          </p:nvPr>
        </p:nvSpPr>
        <p:spPr>
          <a:xfrm>
            <a:off x="2152650" y="1900239"/>
            <a:ext cx="7886700" cy="3792537"/>
          </a:xfrm>
        </p:spPr>
        <p:txBody>
          <a:bodyPr>
            <a:normAutofit/>
          </a:bodyPr>
          <a:lstStyle/>
          <a:p>
            <a:pPr eaLnBrk="1" hangingPunct="1">
              <a:lnSpc>
                <a:spcPct val="80000"/>
              </a:lnSpc>
            </a:pPr>
            <a:r>
              <a:rPr lang="en-US" altLang="en-US" sz="2800" dirty="0"/>
              <a:t>Same as before, but with some changes in wording.</a:t>
            </a:r>
          </a:p>
          <a:p>
            <a:pPr lvl="1" eaLnBrk="1" hangingPunct="1">
              <a:lnSpc>
                <a:spcPct val="80000"/>
              </a:lnSpc>
            </a:pPr>
            <a:r>
              <a:rPr lang="en-US" altLang="en-US" sz="2800" dirty="0"/>
              <a:t>“Safety of others” justification now limited to endangerment from resident’s “clinical or behavioral status.”</a:t>
            </a:r>
          </a:p>
          <a:p>
            <a:pPr lvl="1" eaLnBrk="1" hangingPunct="1">
              <a:lnSpc>
                <a:spcPct val="80000"/>
              </a:lnSpc>
            </a:pPr>
            <a:r>
              <a:rPr lang="en-US" altLang="en-US" sz="2800" dirty="0"/>
              <a:t>Nonpayment does not occur if resident has submitted necessary paperwork for third-party reimbursement.</a:t>
            </a:r>
          </a:p>
          <a:p>
            <a:pPr lvl="2" eaLnBrk="1" hangingPunct="1">
              <a:lnSpc>
                <a:spcPct val="80000"/>
              </a:lnSpc>
            </a:pPr>
            <a:r>
              <a:rPr lang="en-US" altLang="en-US" sz="2800" dirty="0"/>
              <a:t>42 C.F.R. § 483.15(c).</a:t>
            </a:r>
          </a:p>
          <a:p>
            <a:pPr lvl="1" eaLnBrk="1" hangingPunct="1">
              <a:lnSpc>
                <a:spcPct val="80000"/>
              </a:lnSpc>
            </a:pPr>
            <a:endParaRPr lang="en-US" altLang="en-US" sz="2800" dirty="0"/>
          </a:p>
        </p:txBody>
      </p:sp>
      <p:sp>
        <p:nvSpPr>
          <p:cNvPr id="7168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fld id="{6D78A69E-1579-465A-8DDA-83C925A17004}" type="slidenum">
              <a:rPr lang="en-US" altLang="en-US">
                <a:solidFill>
                  <a:srgbClr val="898989"/>
                </a:solidFill>
              </a:rPr>
              <a:pPr/>
              <a:t>49</a:t>
            </a:fld>
            <a:endParaRPr lang="en-US" altLang="en-US">
              <a:solidFill>
                <a:srgbClr val="898989"/>
              </a:solidFill>
            </a:endParaRPr>
          </a:p>
        </p:txBody>
      </p:sp>
    </p:spTree>
    <p:extLst>
      <p:ext uri="{BB962C8B-B14F-4D97-AF65-F5344CB8AC3E}">
        <p14:creationId xmlns:p14="http://schemas.microsoft.com/office/powerpoint/2010/main" val="1267782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320" y="451945"/>
            <a:ext cx="8596668" cy="1320800"/>
          </a:xfrm>
        </p:spPr>
        <p:txBody>
          <a:bodyPr/>
          <a:lstStyle/>
          <a:p>
            <a:r>
              <a:rPr lang="en-US" dirty="0"/>
              <a:t>Phase One</a:t>
            </a:r>
          </a:p>
        </p:txBody>
      </p:sp>
      <p:sp>
        <p:nvSpPr>
          <p:cNvPr id="3" name="Content Placeholder 2"/>
          <p:cNvSpPr>
            <a:spLocks noGrp="1"/>
          </p:cNvSpPr>
          <p:nvPr>
            <p:ph idx="1"/>
          </p:nvPr>
        </p:nvSpPr>
        <p:spPr/>
        <p:txBody>
          <a:bodyPr/>
          <a:lstStyle/>
          <a:p>
            <a:r>
              <a:rPr lang="en-US" altLang="en-US" sz="2400" dirty="0"/>
              <a:t>Phase 1: Nov. 28, 2016</a:t>
            </a:r>
          </a:p>
          <a:p>
            <a:pPr lvl="1"/>
            <a:r>
              <a:rPr lang="en-US" altLang="en-US" sz="2000" dirty="0" err="1"/>
              <a:t>RoPs</a:t>
            </a:r>
            <a:r>
              <a:rPr lang="en-US" altLang="en-US" sz="2000" dirty="0"/>
              <a:t> from existing </a:t>
            </a:r>
            <a:r>
              <a:rPr lang="en-US" altLang="en-US" sz="2000" dirty="0" err="1"/>
              <a:t>RoPs</a:t>
            </a:r>
            <a:r>
              <a:rPr lang="en-US" altLang="en-US" sz="2000" dirty="0"/>
              <a:t>, which CMS </a:t>
            </a:r>
            <a:r>
              <a:rPr lang="en-US" altLang="en-US" sz="2000" dirty="0" err="1"/>
              <a:t>redesignates</a:t>
            </a:r>
            <a:r>
              <a:rPr lang="en-US" altLang="en-US" sz="2000" dirty="0"/>
              <a:t> and frequently revises (pp. 68825-68831)</a:t>
            </a:r>
          </a:p>
          <a:p>
            <a:pPr lvl="1"/>
            <a:r>
              <a:rPr lang="en-US" altLang="en-US" sz="2000" dirty="0"/>
              <a:t>Includes most residents’ rights; admission, transfer, discharge; care planning; quality of life; quality of care; physician services; nursing services; pharmacy services; dental; food and nutrition; administration; infection control</a:t>
            </a:r>
          </a:p>
          <a:p>
            <a:pPr lvl="2"/>
            <a:r>
              <a:rPr lang="en-US" altLang="en-US" sz="1800" dirty="0"/>
              <a:t>Important point: Most of this language is identical to prior Requirements (in effect for 25 years), or very similar, or moved from surveyor guidance – These are NOT NEW requirements for facilities.</a:t>
            </a:r>
          </a:p>
        </p:txBody>
      </p:sp>
    </p:spTree>
    <p:extLst>
      <p:ext uri="{BB962C8B-B14F-4D97-AF65-F5344CB8AC3E}">
        <p14:creationId xmlns:p14="http://schemas.microsoft.com/office/powerpoint/2010/main" val="25598732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noChangeArrowheads="1"/>
          </p:cNvSpPr>
          <p:nvPr>
            <p:ph type="title"/>
          </p:nvPr>
        </p:nvSpPr>
        <p:spPr/>
        <p:txBody>
          <a:bodyPr/>
          <a:lstStyle/>
          <a:p>
            <a:pPr eaLnBrk="1" hangingPunct="1"/>
            <a:r>
              <a:rPr lang="en-US" altLang="en-US"/>
              <a:t>Some New Protections</a:t>
            </a:r>
          </a:p>
        </p:txBody>
      </p:sp>
      <p:sp>
        <p:nvSpPr>
          <p:cNvPr id="72707" name="Content Placeholder 2"/>
          <p:cNvSpPr>
            <a:spLocks noGrp="1"/>
          </p:cNvSpPr>
          <p:nvPr>
            <p:ph idx="1"/>
          </p:nvPr>
        </p:nvSpPr>
        <p:spPr>
          <a:xfrm>
            <a:off x="2152650" y="1536701"/>
            <a:ext cx="7886700" cy="4156075"/>
          </a:xfrm>
        </p:spPr>
        <p:txBody>
          <a:bodyPr/>
          <a:lstStyle/>
          <a:p>
            <a:pPr eaLnBrk="1" hangingPunct="1">
              <a:lnSpc>
                <a:spcPct val="70000"/>
              </a:lnSpc>
            </a:pPr>
            <a:r>
              <a:rPr lang="en-US" altLang="en-US" sz="2700"/>
              <a:t>No transfer/discharge while appeal is pending, absent documented endangerment to health or safety of resident or others.</a:t>
            </a:r>
          </a:p>
          <a:p>
            <a:pPr eaLnBrk="1" hangingPunct="1">
              <a:lnSpc>
                <a:spcPct val="70000"/>
              </a:lnSpc>
            </a:pPr>
            <a:r>
              <a:rPr lang="en-US" altLang="en-US" sz="2700"/>
              <a:t>Facility must send copy of transfer/discharge notice to LTC ombudsman program.</a:t>
            </a:r>
          </a:p>
          <a:p>
            <a:pPr lvl="1" eaLnBrk="1" hangingPunct="1">
              <a:lnSpc>
                <a:spcPct val="70000"/>
              </a:lnSpc>
            </a:pPr>
            <a:r>
              <a:rPr lang="en-US" altLang="en-US" sz="2400"/>
              <a:t>Resident consent not required.  81 Fed. Reg. at 68,734.</a:t>
            </a:r>
          </a:p>
          <a:p>
            <a:pPr eaLnBrk="1" hangingPunct="1">
              <a:lnSpc>
                <a:spcPct val="70000"/>
              </a:lnSpc>
            </a:pPr>
            <a:r>
              <a:rPr lang="en-US" altLang="en-US" sz="2700"/>
              <a:t>Facility must assist resident in “completing the form and submitting the appeal hearing request.”</a:t>
            </a:r>
          </a:p>
          <a:p>
            <a:pPr lvl="1" eaLnBrk="1" hangingPunct="1">
              <a:lnSpc>
                <a:spcPct val="70000"/>
              </a:lnSpc>
              <a:buFont typeface="Arial" panose="020B0604020202020204" pitchFamily="34" charset="0"/>
              <a:buChar char="•"/>
            </a:pPr>
            <a:r>
              <a:rPr lang="en-US" altLang="en-US" sz="2300"/>
              <a:t>Facility’s failure to do this might be useful defense.</a:t>
            </a:r>
          </a:p>
          <a:p>
            <a:pPr lvl="1" eaLnBrk="1" hangingPunct="1">
              <a:lnSpc>
                <a:spcPct val="70000"/>
              </a:lnSpc>
            </a:pPr>
            <a:r>
              <a:rPr lang="en-US" altLang="en-US" sz="2400"/>
              <a:t>42 C.F.R. § 483.15(c)(1)(ii), (3)(i), (5)(iv).</a:t>
            </a:r>
          </a:p>
        </p:txBody>
      </p:sp>
      <p:sp>
        <p:nvSpPr>
          <p:cNvPr id="7270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fld id="{4CE9A2D1-10B8-4EF2-A5D8-02AB91126C79}" type="slidenum">
              <a:rPr lang="en-US" altLang="en-US">
                <a:solidFill>
                  <a:srgbClr val="898989"/>
                </a:solidFill>
              </a:rPr>
              <a:pPr/>
              <a:t>50</a:t>
            </a:fld>
            <a:endParaRPr lang="en-US" altLang="en-US">
              <a:solidFill>
                <a:srgbClr val="898989"/>
              </a:solidFill>
            </a:endParaRPr>
          </a:p>
        </p:txBody>
      </p:sp>
    </p:spTree>
    <p:extLst>
      <p:ext uri="{BB962C8B-B14F-4D97-AF65-F5344CB8AC3E}">
        <p14:creationId xmlns:p14="http://schemas.microsoft.com/office/powerpoint/2010/main" val="19647803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noChangeArrowheads="1"/>
          </p:cNvSpPr>
          <p:nvPr>
            <p:ph type="title"/>
          </p:nvPr>
        </p:nvSpPr>
        <p:spPr/>
        <p:txBody>
          <a:bodyPr/>
          <a:lstStyle/>
          <a:p>
            <a:pPr eaLnBrk="1" hangingPunct="1"/>
            <a:r>
              <a:rPr lang="en-US" altLang="en-US"/>
              <a:t>Involuntary = Facility-Initiated</a:t>
            </a:r>
          </a:p>
        </p:txBody>
      </p:sp>
      <p:sp>
        <p:nvSpPr>
          <p:cNvPr id="73731" name="Content Placeholder 2"/>
          <p:cNvSpPr>
            <a:spLocks noGrp="1"/>
          </p:cNvSpPr>
          <p:nvPr>
            <p:ph idx="1"/>
          </p:nvPr>
        </p:nvSpPr>
        <p:spPr>
          <a:xfrm>
            <a:off x="2152650" y="1900239"/>
            <a:ext cx="7886700" cy="3792537"/>
          </a:xfrm>
        </p:spPr>
        <p:txBody>
          <a:bodyPr/>
          <a:lstStyle/>
          <a:p>
            <a:pPr eaLnBrk="1" hangingPunct="1">
              <a:lnSpc>
                <a:spcPct val="80000"/>
              </a:lnSpc>
            </a:pPr>
            <a:r>
              <a:rPr lang="en-US" altLang="en-US" sz="3000"/>
              <a:t>Resident-initiated when resident (or rep) “has given written or verbal notice of their intent to leave the facility.”</a:t>
            </a:r>
          </a:p>
          <a:p>
            <a:pPr eaLnBrk="1" hangingPunct="1">
              <a:lnSpc>
                <a:spcPct val="80000"/>
              </a:lnSpc>
            </a:pPr>
            <a:r>
              <a:rPr lang="en-US" altLang="en-US" sz="3000">
                <a:solidFill>
                  <a:srgbClr val="FF0000"/>
                </a:solidFill>
              </a:rPr>
              <a:t>But not</a:t>
            </a:r>
            <a:r>
              <a:rPr lang="en-US" altLang="en-US" sz="3000"/>
              <a:t>:</a:t>
            </a:r>
          </a:p>
          <a:p>
            <a:pPr lvl="1" eaLnBrk="1" hangingPunct="1">
              <a:lnSpc>
                <a:spcPct val="80000"/>
              </a:lnSpc>
            </a:pPr>
            <a:r>
              <a:rPr lang="en-US" altLang="en-US" sz="2600"/>
              <a:t>Resident’s expression of general desire or goal to return to home or the community, or</a:t>
            </a:r>
          </a:p>
          <a:p>
            <a:pPr lvl="1" eaLnBrk="1" hangingPunct="1">
              <a:lnSpc>
                <a:spcPct val="80000"/>
              </a:lnSpc>
            </a:pPr>
            <a:r>
              <a:rPr lang="en-US" altLang="en-US" sz="2600"/>
              <a:t>Elopement of a cognitively-impaired resident.</a:t>
            </a:r>
          </a:p>
          <a:p>
            <a:pPr lvl="2" eaLnBrk="1" hangingPunct="1">
              <a:lnSpc>
                <a:spcPct val="80000"/>
              </a:lnSpc>
            </a:pPr>
            <a:r>
              <a:rPr lang="en-US" altLang="en-US" sz="2600"/>
              <a:t>Surveyor’s Guideline to 42 C.F.R. § 483.15(c).</a:t>
            </a:r>
          </a:p>
        </p:txBody>
      </p:sp>
      <p:sp>
        <p:nvSpPr>
          <p:cNvPr id="73732"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fld id="{06D1AD64-0C82-4035-9D4D-DEDD1D182121}" type="slidenum">
              <a:rPr lang="en-US" altLang="en-US">
                <a:solidFill>
                  <a:srgbClr val="898989"/>
                </a:solidFill>
              </a:rPr>
              <a:pPr/>
              <a:t>51</a:t>
            </a:fld>
            <a:endParaRPr lang="en-US" altLang="en-US">
              <a:solidFill>
                <a:srgbClr val="898989"/>
              </a:solidFill>
            </a:endParaRPr>
          </a:p>
        </p:txBody>
      </p:sp>
    </p:spTree>
    <p:extLst>
      <p:ext uri="{BB962C8B-B14F-4D97-AF65-F5344CB8AC3E}">
        <p14:creationId xmlns:p14="http://schemas.microsoft.com/office/powerpoint/2010/main" val="39125510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a:t>Facility-Initiated After Medicare-Funded Rehabilitation</a:t>
            </a:r>
          </a:p>
        </p:txBody>
      </p:sp>
      <p:sp>
        <p:nvSpPr>
          <p:cNvPr id="74755" name="Content Placeholder 2"/>
          <p:cNvSpPr>
            <a:spLocks noGrp="1"/>
          </p:cNvSpPr>
          <p:nvPr>
            <p:ph idx="1"/>
          </p:nvPr>
        </p:nvSpPr>
        <p:spPr>
          <a:xfrm>
            <a:off x="2152650" y="1900239"/>
            <a:ext cx="7886700" cy="3792537"/>
          </a:xfrm>
        </p:spPr>
        <p:txBody>
          <a:bodyPr/>
          <a:lstStyle/>
          <a:p>
            <a:pPr eaLnBrk="1" hangingPunct="1">
              <a:lnSpc>
                <a:spcPct val="80000"/>
              </a:lnSpc>
            </a:pPr>
            <a:r>
              <a:rPr lang="en-US" altLang="en-US" sz="3000"/>
              <a:t>“Discharges following completion of skilled rehabilitation may not always be a resident-initiated discharge. In cases where the resident may not object to the discharge, or has not appealed it, the discharge could still be involuntary and must meet all requirements of this regulation.”</a:t>
            </a:r>
          </a:p>
          <a:p>
            <a:pPr lvl="1" eaLnBrk="1" hangingPunct="1">
              <a:lnSpc>
                <a:spcPct val="80000"/>
              </a:lnSpc>
            </a:pPr>
            <a:r>
              <a:rPr lang="en-US" altLang="en-US" sz="2600"/>
              <a:t>Surveyor’s Guideline to 42 C.F.R. § 483.15(c).</a:t>
            </a:r>
          </a:p>
          <a:p>
            <a:pPr lvl="1" eaLnBrk="1" hangingPunct="1">
              <a:lnSpc>
                <a:spcPct val="80000"/>
              </a:lnSpc>
            </a:pPr>
            <a:endParaRPr lang="en-US" altLang="en-US" sz="2600"/>
          </a:p>
        </p:txBody>
      </p:sp>
      <p:sp>
        <p:nvSpPr>
          <p:cNvPr id="74756" name="Slide Number Placeholder 3"/>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fld id="{445FA3DC-54F1-4E0E-98F8-9E50C3C64DA9}" type="slidenum">
              <a:rPr lang="en-US" altLang="en-US">
                <a:solidFill>
                  <a:srgbClr val="898989"/>
                </a:solidFill>
              </a:rPr>
              <a:pPr/>
              <a:t>52</a:t>
            </a:fld>
            <a:endParaRPr lang="en-US" altLang="en-US">
              <a:solidFill>
                <a:srgbClr val="898989"/>
              </a:solidFill>
            </a:endParaRPr>
          </a:p>
        </p:txBody>
      </p:sp>
    </p:spTree>
    <p:extLst>
      <p:ext uri="{BB962C8B-B14F-4D97-AF65-F5344CB8AC3E}">
        <p14:creationId xmlns:p14="http://schemas.microsoft.com/office/powerpoint/2010/main" val="37686493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Resident Isn’t Allowed Back After Hospitalization</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1585654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noChangeArrowheads="1"/>
          </p:cNvSpPr>
          <p:nvPr>
            <p:ph type="title"/>
          </p:nvPr>
        </p:nvSpPr>
        <p:spPr/>
        <p:txBody>
          <a:bodyPr/>
          <a:lstStyle/>
          <a:p>
            <a:pPr eaLnBrk="1" hangingPunct="1"/>
            <a:r>
              <a:rPr lang="en-US" altLang="en-US"/>
              <a:t>Returning to Facility</a:t>
            </a:r>
            <a:br>
              <a:rPr lang="en-US" altLang="en-US"/>
            </a:br>
            <a:r>
              <a:rPr lang="en-US" altLang="en-US"/>
              <a:t>After Hospitalization</a:t>
            </a:r>
          </a:p>
        </p:txBody>
      </p:sp>
      <p:sp>
        <p:nvSpPr>
          <p:cNvPr id="75779" name="Content Placeholder 2"/>
          <p:cNvSpPr>
            <a:spLocks noGrp="1"/>
          </p:cNvSpPr>
          <p:nvPr>
            <p:ph idx="1"/>
          </p:nvPr>
        </p:nvSpPr>
        <p:spPr>
          <a:xfrm>
            <a:off x="2152650" y="1900239"/>
            <a:ext cx="7886700" cy="3792537"/>
          </a:xfrm>
        </p:spPr>
        <p:txBody>
          <a:bodyPr>
            <a:normAutofit lnSpcReduction="10000"/>
          </a:bodyPr>
          <a:lstStyle/>
          <a:p>
            <a:pPr eaLnBrk="1" hangingPunct="1">
              <a:lnSpc>
                <a:spcPct val="80000"/>
              </a:lnSpc>
            </a:pPr>
            <a:r>
              <a:rPr lang="en-US" altLang="en-US" sz="3000"/>
              <a:t>Facility must give notice of bed-hold policy.</a:t>
            </a:r>
          </a:p>
          <a:p>
            <a:pPr eaLnBrk="1" hangingPunct="1">
              <a:lnSpc>
                <a:spcPct val="80000"/>
              </a:lnSpc>
            </a:pPr>
            <a:endParaRPr lang="en-US" altLang="en-US" sz="3000"/>
          </a:p>
          <a:p>
            <a:pPr eaLnBrk="1" hangingPunct="1">
              <a:lnSpc>
                <a:spcPct val="80000"/>
              </a:lnSpc>
            </a:pPr>
            <a:r>
              <a:rPr lang="en-US" altLang="en-US" sz="3000"/>
              <a:t>Facility also must allow return to next available room.</a:t>
            </a:r>
          </a:p>
          <a:p>
            <a:pPr lvl="1" eaLnBrk="1" hangingPunct="1">
              <a:lnSpc>
                <a:spcPct val="80000"/>
              </a:lnSpc>
            </a:pPr>
            <a:r>
              <a:rPr lang="en-US" altLang="en-US" sz="2600"/>
              <a:t>If resident eligible for Medicaid or Medicare coverage of NF care.</a:t>
            </a:r>
          </a:p>
          <a:p>
            <a:pPr lvl="1" eaLnBrk="1" hangingPunct="1">
              <a:lnSpc>
                <a:spcPct val="80000"/>
              </a:lnSpc>
            </a:pPr>
            <a:r>
              <a:rPr lang="en-US" altLang="en-US" sz="2600"/>
              <a:t>Must be previous room, if available.</a:t>
            </a:r>
          </a:p>
          <a:p>
            <a:pPr lvl="2" eaLnBrk="1" hangingPunct="1">
              <a:lnSpc>
                <a:spcPct val="80000"/>
              </a:lnSpc>
            </a:pPr>
            <a:r>
              <a:rPr lang="en-US" altLang="en-US" sz="2600"/>
              <a:t>42 C.F.R. § 483.15(e).</a:t>
            </a:r>
          </a:p>
        </p:txBody>
      </p:sp>
      <p:sp>
        <p:nvSpPr>
          <p:cNvPr id="7578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fld id="{283D1849-F833-426A-92AA-4D6F0AA8B08A}" type="slidenum">
              <a:rPr lang="en-US" altLang="en-US">
                <a:solidFill>
                  <a:srgbClr val="898989"/>
                </a:solidFill>
              </a:rPr>
              <a:pPr/>
              <a:t>54</a:t>
            </a:fld>
            <a:endParaRPr lang="en-US" altLang="en-US">
              <a:solidFill>
                <a:srgbClr val="898989"/>
              </a:solidFill>
            </a:endParaRPr>
          </a:p>
        </p:txBody>
      </p:sp>
    </p:spTree>
    <p:extLst>
      <p:ext uri="{BB962C8B-B14F-4D97-AF65-F5344CB8AC3E}">
        <p14:creationId xmlns:p14="http://schemas.microsoft.com/office/powerpoint/2010/main" val="34508034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noChangeArrowheads="1"/>
          </p:cNvSpPr>
          <p:nvPr>
            <p:ph type="title"/>
          </p:nvPr>
        </p:nvSpPr>
        <p:spPr/>
        <p:txBody>
          <a:bodyPr/>
          <a:lstStyle/>
          <a:p>
            <a:pPr eaLnBrk="1" hangingPunct="1"/>
            <a:r>
              <a:rPr lang="en-US" altLang="en-US" dirty="0"/>
              <a:t>Resident Allowed to Return Pending Hearing</a:t>
            </a:r>
          </a:p>
        </p:txBody>
      </p:sp>
      <p:sp>
        <p:nvSpPr>
          <p:cNvPr id="75779" name="Content Placeholder 2"/>
          <p:cNvSpPr>
            <a:spLocks noGrp="1"/>
          </p:cNvSpPr>
          <p:nvPr>
            <p:ph idx="1"/>
          </p:nvPr>
        </p:nvSpPr>
        <p:spPr>
          <a:xfrm>
            <a:off x="677334" y="1930400"/>
            <a:ext cx="9061026" cy="4110961"/>
          </a:xfrm>
        </p:spPr>
        <p:txBody>
          <a:bodyPr>
            <a:normAutofit/>
          </a:bodyPr>
          <a:lstStyle/>
          <a:p>
            <a:pPr>
              <a:lnSpc>
                <a:spcPct val="80000"/>
              </a:lnSpc>
            </a:pPr>
            <a:r>
              <a:rPr lang="en-US" altLang="en-US" sz="3000" dirty="0"/>
              <a:t>If facility “determines that a resident who was transferred with an expectation of returning to the facility cannot return to the facility,” the facility must comply with transfer/discharge requirements.</a:t>
            </a:r>
          </a:p>
          <a:p>
            <a:pPr>
              <a:lnSpc>
                <a:spcPct val="80000"/>
              </a:lnSpc>
            </a:pPr>
            <a:r>
              <a:rPr lang="en-US" altLang="en-US" sz="3000" dirty="0"/>
              <a:t>Surveyor’s Guidelines: “the resident must be permitted to return and resume residence in the facility while an appeal is pending.” </a:t>
            </a:r>
            <a:endParaRPr lang="en-US" altLang="en-US" sz="2600" dirty="0"/>
          </a:p>
        </p:txBody>
      </p:sp>
      <p:sp>
        <p:nvSpPr>
          <p:cNvPr id="7578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fld id="{283D1849-F833-426A-92AA-4D6F0AA8B08A}" type="slidenum">
              <a:rPr lang="en-US" altLang="en-US">
                <a:solidFill>
                  <a:srgbClr val="898989"/>
                </a:solidFill>
              </a:rPr>
              <a:pPr/>
              <a:t>55</a:t>
            </a:fld>
            <a:endParaRPr lang="en-US" altLang="en-US">
              <a:solidFill>
                <a:srgbClr val="898989"/>
              </a:solidFill>
            </a:endParaRPr>
          </a:p>
        </p:txBody>
      </p:sp>
    </p:spTree>
    <p:extLst>
      <p:ext uri="{BB962C8B-B14F-4D97-AF65-F5344CB8AC3E}">
        <p14:creationId xmlns:p14="http://schemas.microsoft.com/office/powerpoint/2010/main" val="608868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Problem: CMS and Nursing Home Industry Are Trying to Roll Back Requirements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4562017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Challenges to Requirements, Survey, and Enforcement 	</a:t>
            </a:r>
          </a:p>
        </p:txBody>
      </p:sp>
      <p:sp>
        <p:nvSpPr>
          <p:cNvPr id="3" name="Content Placeholder 2"/>
          <p:cNvSpPr>
            <a:spLocks noGrp="1"/>
          </p:cNvSpPr>
          <p:nvPr>
            <p:ph idx="1"/>
          </p:nvPr>
        </p:nvSpPr>
        <p:spPr/>
        <p:txBody>
          <a:bodyPr>
            <a:normAutofit/>
          </a:bodyPr>
          <a:lstStyle/>
          <a:p>
            <a:r>
              <a:rPr lang="en-US" sz="2400" dirty="0"/>
              <a:t>From CMS, Congress, nursing home trade associations (both American Health Care Association and </a:t>
            </a:r>
            <a:r>
              <a:rPr lang="en-US" sz="2400" dirty="0" err="1"/>
              <a:t>LeadingAge</a:t>
            </a:r>
            <a:r>
              <a:rPr lang="en-US" sz="2400" dirty="0"/>
              <a:t>)</a:t>
            </a:r>
          </a:p>
          <a:p>
            <a:r>
              <a:rPr lang="en-US" sz="2400" dirty="0"/>
              <a:t>Even if the Requirements of Participation largely or partially survive, CMS has already gutted enforcement through </a:t>
            </a:r>
            <a:r>
              <a:rPr lang="en-US" sz="2400" dirty="0" err="1"/>
              <a:t>subregulatory</a:t>
            </a:r>
            <a:r>
              <a:rPr lang="en-US" sz="2400" dirty="0"/>
              <a:t> guidance (two Survey &amp; Certification Letters replacing surveyor guidance issued by Obama Administration)</a:t>
            </a:r>
          </a:p>
        </p:txBody>
      </p:sp>
    </p:spTree>
    <p:extLst>
      <p:ext uri="{BB962C8B-B14F-4D97-AF65-F5344CB8AC3E}">
        <p14:creationId xmlns:p14="http://schemas.microsoft.com/office/powerpoint/2010/main" val="92817785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CMS Changes to Enforcement: Immediate Imposition of Remedies </a:t>
            </a:r>
          </a:p>
        </p:txBody>
      </p:sp>
      <p:sp>
        <p:nvSpPr>
          <p:cNvPr id="3" name="Content Placeholder 2"/>
          <p:cNvSpPr>
            <a:spLocks noGrp="1"/>
          </p:cNvSpPr>
          <p:nvPr>
            <p:ph idx="1"/>
          </p:nvPr>
        </p:nvSpPr>
        <p:spPr/>
        <p:txBody>
          <a:bodyPr>
            <a:normAutofit fontScale="92500"/>
          </a:bodyPr>
          <a:lstStyle/>
          <a:p>
            <a:r>
              <a:rPr lang="en-US" sz="2000" dirty="0"/>
              <a:t>S&amp;C: 18-01-NH (Oct. 27, 2017), “Revised Policies regarding the Immediate Imposition of Federal Remedies – FOR ACTION,” </a:t>
            </a:r>
            <a:r>
              <a:rPr lang="en-US" dirty="0">
                <a:hlinkClick r:id="rId2"/>
              </a:rPr>
              <a:t>https://www.cms.gov/Medicare/Provider-Enrollment-and-Certification/SurveyCertificationGenInfo/Downloads/Survey-and-Cert-Letter-18-01.pdf</a:t>
            </a:r>
            <a:r>
              <a:rPr lang="en-US" dirty="0"/>
              <a:t>:</a:t>
            </a:r>
          </a:p>
          <a:p>
            <a:pPr lvl="1"/>
            <a:r>
              <a:rPr lang="en-US" dirty="0"/>
              <a:t>Limits imposition of CMPs for some immediate jeopardy deficiencies, excludes from immediate penalties instances of “past” noncompliance, reduces enforcement against Special Focus Facilities, and makes other changes limiting CMPs.</a:t>
            </a:r>
          </a:p>
          <a:p>
            <a:r>
              <a:rPr lang="en-US" sz="2000" dirty="0"/>
              <a:t>Replaces S&amp;C: 16:31-NH, “Mandatory Imposition of Federal Remedies and Assessment Factors Used to Determine the Seriousness of Deficiencies for Nursing Homes,” </a:t>
            </a:r>
            <a:r>
              <a:rPr lang="en-US" u="sng" dirty="0">
                <a:hlinkClick r:id="rId3"/>
              </a:rPr>
              <a:t>https://www.cms.gov/Medicare/Provider-Enrollment-and-Certification/SurveyCertificationGenInfo/Downloads/Survey-and-Cert-Letter-16-31.pdf</a:t>
            </a:r>
            <a:endParaRPr lang="en-US" u="sng" dirty="0"/>
          </a:p>
          <a:p>
            <a:endParaRPr lang="en-US" dirty="0"/>
          </a:p>
        </p:txBody>
      </p:sp>
    </p:spTree>
    <p:extLst>
      <p:ext uri="{BB962C8B-B14F-4D97-AF65-F5344CB8AC3E}">
        <p14:creationId xmlns:p14="http://schemas.microsoft.com/office/powerpoint/2010/main" val="277547603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CMS Changes to Enforcement: CMP Analytic Tool</a:t>
            </a:r>
          </a:p>
        </p:txBody>
      </p:sp>
      <p:sp>
        <p:nvSpPr>
          <p:cNvPr id="3" name="Content Placeholder 2"/>
          <p:cNvSpPr>
            <a:spLocks noGrp="1"/>
          </p:cNvSpPr>
          <p:nvPr>
            <p:ph idx="1"/>
          </p:nvPr>
        </p:nvSpPr>
        <p:spPr/>
        <p:txBody>
          <a:bodyPr>
            <a:normAutofit fontScale="25000" lnSpcReduction="20000"/>
          </a:bodyPr>
          <a:lstStyle/>
          <a:p>
            <a:r>
              <a:rPr lang="en-US" sz="9600" dirty="0"/>
              <a:t>CMS, “Revision of Civil Money Penalty (CMP) Policies and CMP Analytic Tool,” S&amp;C: 17-37-NH (Jul. 7, 2017), </a:t>
            </a:r>
            <a:r>
              <a:rPr lang="en-US" sz="9600" u="sng" dirty="0">
                <a:hlinkClick r:id="rId2"/>
              </a:rPr>
              <a:t>https://www.cms.gov/Medicare/Provider-Enrollment-and-Certification/SurveyCertificationGenInfo/Downloads/Survey-and-Cert-Letter-17-37.pdf</a:t>
            </a:r>
            <a:r>
              <a:rPr lang="en-US" sz="9600" dirty="0">
                <a:hlinkClick r:id="rId2"/>
              </a:rPr>
              <a:t>.</a:t>
            </a:r>
          </a:p>
          <a:p>
            <a:pPr lvl="1"/>
            <a:r>
              <a:rPr lang="en-US" sz="6400" dirty="0"/>
              <a:t>Replaces tool issued in Dec. 2014.</a:t>
            </a:r>
          </a:p>
          <a:p>
            <a:pPr lvl="1"/>
            <a:r>
              <a:rPr lang="en-US" sz="6400" dirty="0"/>
              <a:t>Makes per instance CMPs the default, rather than per day CMPs.</a:t>
            </a:r>
          </a:p>
          <a:p>
            <a:pPr lvl="1"/>
            <a:r>
              <a:rPr lang="en-US" sz="6400" dirty="0"/>
              <a:t>Discourages Regional Offices from starting per day CMP before “the start date of the survey.”</a:t>
            </a:r>
          </a:p>
          <a:p>
            <a:endParaRPr lang="en-US" dirty="0"/>
          </a:p>
          <a:p>
            <a:endParaRPr lang="en-US" dirty="0"/>
          </a:p>
          <a:p>
            <a:pPr marL="0" indent="0">
              <a:buNone/>
            </a:pPr>
            <a:r>
              <a:rPr lang="en-US" sz="5600" dirty="0"/>
              <a:t>“As Sought By Nursing Home Industry, CMS Changes Guidance to Reduce Civil Money Penalties for Nursing Facility Deficiencies” (CMA Alert, Jul. 2017), </a:t>
            </a:r>
            <a:r>
              <a:rPr lang="en-US" sz="5600" dirty="0">
                <a:hlinkClick r:id="rId3"/>
              </a:rPr>
              <a:t>http://www.medicareadvocacy.org/cma-alert-snf-update-comments-on-reimbursement-civil-money-penalties-weakened/</a:t>
            </a:r>
            <a:r>
              <a:rPr lang="en-US" sz="5600" dirty="0"/>
              <a:t> </a:t>
            </a:r>
          </a:p>
        </p:txBody>
      </p:sp>
    </p:spTree>
    <p:extLst>
      <p:ext uri="{BB962C8B-B14F-4D97-AF65-F5344CB8AC3E}">
        <p14:creationId xmlns:p14="http://schemas.microsoft.com/office/powerpoint/2010/main" val="4020983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Phase Two</a:t>
            </a:r>
          </a:p>
        </p:txBody>
      </p:sp>
      <p:sp>
        <p:nvSpPr>
          <p:cNvPr id="3" name="Content Placeholder 2"/>
          <p:cNvSpPr>
            <a:spLocks noGrp="1"/>
          </p:cNvSpPr>
          <p:nvPr>
            <p:ph idx="1"/>
          </p:nvPr>
        </p:nvSpPr>
        <p:spPr/>
        <p:txBody>
          <a:bodyPr>
            <a:normAutofit fontScale="92500" lnSpcReduction="20000"/>
          </a:bodyPr>
          <a:lstStyle/>
          <a:p>
            <a:r>
              <a:rPr lang="en-US" altLang="en-US" sz="2800" dirty="0"/>
              <a:t>Phase 2: Nov. 28, 2017</a:t>
            </a:r>
          </a:p>
          <a:p>
            <a:pPr lvl="1"/>
            <a:r>
              <a:rPr lang="en-US" altLang="en-US" sz="2400" dirty="0"/>
              <a:t>New </a:t>
            </a:r>
            <a:r>
              <a:rPr lang="en-US" altLang="en-US" sz="2400" dirty="0" err="1"/>
              <a:t>RoPs</a:t>
            </a:r>
            <a:r>
              <a:rPr lang="en-US" altLang="en-US" sz="2400" dirty="0"/>
              <a:t> and more complex issues</a:t>
            </a:r>
          </a:p>
          <a:p>
            <a:r>
              <a:rPr lang="en-US" altLang="en-US" sz="2600" dirty="0"/>
              <a:t>Includes</a:t>
            </a:r>
          </a:p>
          <a:p>
            <a:pPr lvl="1"/>
            <a:r>
              <a:rPr lang="en-US" altLang="en-US" sz="2000" dirty="0"/>
              <a:t>Baseline care plan</a:t>
            </a:r>
          </a:p>
          <a:p>
            <a:pPr lvl="1"/>
            <a:r>
              <a:rPr lang="en-US" altLang="en-US" sz="2000" dirty="0"/>
              <a:t>Facility assessment process to determine number and competency of needed staff</a:t>
            </a:r>
          </a:p>
          <a:p>
            <a:pPr lvl="1"/>
            <a:r>
              <a:rPr lang="en-US" altLang="en-US" sz="2000" dirty="0"/>
              <a:t>Behavioral health services</a:t>
            </a:r>
          </a:p>
          <a:p>
            <a:pPr lvl="1"/>
            <a:r>
              <a:rPr lang="en-US" altLang="en-US" sz="2000" dirty="0"/>
              <a:t>Medical chart review in pharmacy</a:t>
            </a:r>
          </a:p>
          <a:p>
            <a:pPr lvl="1"/>
            <a:r>
              <a:rPr lang="en-US" altLang="en-US" sz="2000" dirty="0"/>
              <a:t>Facility policy for replacing dentures</a:t>
            </a:r>
          </a:p>
          <a:p>
            <a:pPr lvl="1"/>
            <a:r>
              <a:rPr lang="en-US" altLang="en-US" sz="2000" dirty="0"/>
              <a:t>Antibiotic stewardship (infection control)</a:t>
            </a:r>
          </a:p>
        </p:txBody>
      </p:sp>
    </p:spTree>
    <p:extLst>
      <p:ext uri="{BB962C8B-B14F-4D97-AF65-F5344CB8AC3E}">
        <p14:creationId xmlns:p14="http://schemas.microsoft.com/office/powerpoint/2010/main" val="15656789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CMS PRESENTATION AT ANNUAL MEETING OF STATE SURVEY AGENCY DIRECTORS</a:t>
            </a:r>
          </a:p>
        </p:txBody>
      </p:sp>
      <p:sp>
        <p:nvSpPr>
          <p:cNvPr id="3" name="Content Placeholder 2"/>
          <p:cNvSpPr>
            <a:spLocks noGrp="1"/>
          </p:cNvSpPr>
          <p:nvPr>
            <p:ph idx="1"/>
          </p:nvPr>
        </p:nvSpPr>
        <p:spPr/>
        <p:txBody>
          <a:bodyPr>
            <a:normAutofit fontScale="55000" lnSpcReduction="20000"/>
          </a:bodyPr>
          <a:lstStyle/>
          <a:p>
            <a:r>
              <a:rPr lang="en-US" sz="2800" dirty="0"/>
              <a:t>Karen Tritz and Evan Shulman of Nursing Home Division described updates and planned changes (Aug. 23, 2017).  Slide 41, Enforcement:</a:t>
            </a:r>
          </a:p>
          <a:p>
            <a:pPr lvl="1"/>
            <a:r>
              <a:rPr lang="en-US" sz="2600" dirty="0"/>
              <a:t>•Revised Civil Money Penalty (CMP) Analytic Tool </a:t>
            </a:r>
          </a:p>
          <a:p>
            <a:pPr lvl="1"/>
            <a:r>
              <a:rPr lang="en-US" sz="2600" dirty="0"/>
              <a:t>•Evaluating other policies: </a:t>
            </a:r>
          </a:p>
          <a:p>
            <a:pPr lvl="2"/>
            <a:r>
              <a:rPr lang="en-US" sz="2000" dirty="0"/>
              <a:t>•Immediate Imposition of Remedies </a:t>
            </a:r>
          </a:p>
          <a:p>
            <a:pPr lvl="2"/>
            <a:r>
              <a:rPr lang="en-US" sz="2000" dirty="0"/>
              <a:t>•Multiple tags for same noncompliance (AKA “stacking”) </a:t>
            </a:r>
          </a:p>
          <a:p>
            <a:pPr lvl="1"/>
            <a:r>
              <a:rPr lang="en-US" sz="2600" dirty="0"/>
              <a:t>•Clarifying requirements for Nurse Aide Training Competency and Evaluation Programs </a:t>
            </a:r>
          </a:p>
          <a:p>
            <a:pPr lvl="1"/>
            <a:r>
              <a:rPr lang="en-US" sz="2600" dirty="0"/>
              <a:t>•Exploring improving care through other remedies (e.g., DPOC) </a:t>
            </a:r>
          </a:p>
          <a:p>
            <a:pPr lvl="1"/>
            <a:r>
              <a:rPr lang="en-US" sz="2600" dirty="0"/>
              <a:t>•Phase II Enforcement: </a:t>
            </a:r>
          </a:p>
          <a:p>
            <a:pPr lvl="2"/>
            <a:r>
              <a:rPr lang="en-US" sz="2200" dirty="0"/>
              <a:t>Focus on education for phase II requirements (e.g., facility assessment, antibiotic stewardship, etc.) such as Directed Plan of Correction or directed in-service training </a:t>
            </a:r>
          </a:p>
          <a:p>
            <a:pPr lvl="2"/>
            <a:r>
              <a:rPr lang="en-US" sz="2000" dirty="0"/>
              <a:t>Enforcement of Phase I requirements remains unchanged </a:t>
            </a:r>
          </a:p>
          <a:p>
            <a:pPr lvl="1"/>
            <a:r>
              <a:rPr lang="en-US" sz="3300" dirty="0"/>
              <a:t>•Long term: Revise SOM Chapter 7 </a:t>
            </a:r>
          </a:p>
          <a:p>
            <a:pPr marL="0" indent="0">
              <a:buNone/>
            </a:pPr>
            <a:r>
              <a:rPr lang="en-US" sz="3300" u="sng" dirty="0">
                <a:hlinkClick r:id="rId2"/>
              </a:rPr>
              <a:t>http://ahfsa.org/resources/Pictures/CMS%20Up</a:t>
            </a:r>
            <a:r>
              <a:rPr lang="en-US" u="sng" dirty="0">
                <a:hlinkClick r:id="rId2"/>
              </a:rPr>
              <a:t>date_AHFSA_%20AUG2017-AHFSAonly.pdf</a:t>
            </a:r>
            <a:r>
              <a:rPr lang="en-US" dirty="0"/>
              <a:t> </a:t>
            </a:r>
          </a:p>
        </p:txBody>
      </p:sp>
    </p:spTree>
    <p:extLst>
      <p:ext uri="{BB962C8B-B14F-4D97-AF65-F5344CB8AC3E}">
        <p14:creationId xmlns:p14="http://schemas.microsoft.com/office/powerpoint/2010/main" val="143088887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CMS Implements Recommendations of Nursing Home Industry </a:t>
            </a:r>
          </a:p>
        </p:txBody>
      </p:sp>
      <p:sp>
        <p:nvSpPr>
          <p:cNvPr id="3" name="Content Placeholder 2"/>
          <p:cNvSpPr>
            <a:spLocks noGrp="1"/>
          </p:cNvSpPr>
          <p:nvPr>
            <p:ph idx="1"/>
          </p:nvPr>
        </p:nvSpPr>
        <p:spPr/>
        <p:txBody>
          <a:bodyPr>
            <a:normAutofit/>
          </a:bodyPr>
          <a:lstStyle/>
          <a:p>
            <a:r>
              <a:rPr lang="en-US" sz="2400" dirty="0"/>
              <a:t>Accomplished so far</a:t>
            </a:r>
          </a:p>
          <a:p>
            <a:pPr lvl="1"/>
            <a:r>
              <a:rPr lang="en-US" dirty="0"/>
              <a:t>NPRM to allow mandatory pre-dispute arbitration agreements in contracts</a:t>
            </a:r>
          </a:p>
          <a:p>
            <a:pPr lvl="1"/>
            <a:r>
              <a:rPr lang="en-US" dirty="0"/>
              <a:t>Delay in enforcement of Phase 2 Requirements</a:t>
            </a:r>
          </a:p>
          <a:p>
            <a:pPr lvl="1"/>
            <a:r>
              <a:rPr lang="en-US" dirty="0"/>
              <a:t>CMP Analytic Tool for CMPs replaces Obama Tool</a:t>
            </a:r>
          </a:p>
          <a:p>
            <a:pPr lvl="1"/>
            <a:r>
              <a:rPr lang="en-US" dirty="0"/>
              <a:t>Changes to loss of nurse aide training rules</a:t>
            </a:r>
          </a:p>
          <a:p>
            <a:pPr lvl="1"/>
            <a:r>
              <a:rPr lang="en-US" dirty="0"/>
              <a:t>“Retroactive” CMPs (meaning cited noncompliance that began before survey) </a:t>
            </a:r>
          </a:p>
          <a:p>
            <a:r>
              <a:rPr lang="en-US" sz="2400" dirty="0"/>
              <a:t>More changes are coming</a:t>
            </a:r>
          </a:p>
          <a:p>
            <a:pPr lvl="1"/>
            <a:r>
              <a:rPr lang="en-US" dirty="0"/>
              <a:t>Changes to multiple tags for deficiencies </a:t>
            </a:r>
          </a:p>
          <a:p>
            <a:pPr lvl="1"/>
            <a:r>
              <a:rPr lang="en-US" dirty="0"/>
              <a:t>Revisions to Requirements of Participation</a:t>
            </a:r>
          </a:p>
        </p:txBody>
      </p:sp>
    </p:spTree>
    <p:extLst>
      <p:ext uri="{BB962C8B-B14F-4D97-AF65-F5344CB8AC3E}">
        <p14:creationId xmlns:p14="http://schemas.microsoft.com/office/powerpoint/2010/main" val="196935407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normAutofit/>
          </a:bodyPr>
          <a:lstStyle/>
          <a:p>
            <a:r>
              <a:rPr lang="en-US" sz="3200" dirty="0"/>
              <a:t>Eric Carlson</a:t>
            </a:r>
          </a:p>
          <a:p>
            <a:pPr lvl="1"/>
            <a:r>
              <a:rPr lang="en-US" sz="3200" dirty="0">
                <a:hlinkClick r:id="rId2"/>
              </a:rPr>
              <a:t>ecarlson@justiceinaging.org</a:t>
            </a:r>
            <a:endParaRPr lang="en-US" sz="3200" dirty="0"/>
          </a:p>
          <a:p>
            <a:r>
              <a:rPr lang="en-US" sz="3200" dirty="0"/>
              <a:t>Toby Edelman</a:t>
            </a:r>
          </a:p>
          <a:p>
            <a:pPr lvl="1"/>
            <a:r>
              <a:rPr lang="en-US" sz="3200" dirty="0">
                <a:hlinkClick r:id="rId3"/>
              </a:rPr>
              <a:t>tedelman@medicareadvocacy.org</a:t>
            </a:r>
            <a:endParaRPr lang="en-US" sz="3200" dirty="0"/>
          </a:p>
        </p:txBody>
      </p:sp>
    </p:spTree>
    <p:extLst>
      <p:ext uri="{BB962C8B-B14F-4D97-AF65-F5344CB8AC3E}">
        <p14:creationId xmlns:p14="http://schemas.microsoft.com/office/powerpoint/2010/main" val="1432134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Phase Three</a:t>
            </a:r>
          </a:p>
        </p:txBody>
      </p:sp>
      <p:sp>
        <p:nvSpPr>
          <p:cNvPr id="3" name="Content Placeholder 2"/>
          <p:cNvSpPr>
            <a:spLocks noGrp="1"/>
          </p:cNvSpPr>
          <p:nvPr>
            <p:ph idx="1"/>
          </p:nvPr>
        </p:nvSpPr>
        <p:spPr/>
        <p:txBody>
          <a:bodyPr>
            <a:normAutofit fontScale="92500" lnSpcReduction="20000"/>
          </a:bodyPr>
          <a:lstStyle/>
          <a:p>
            <a:r>
              <a:rPr lang="en-US" altLang="en-US" sz="2800" dirty="0"/>
              <a:t>Phase 3: Nov. 28, 2019</a:t>
            </a:r>
          </a:p>
          <a:p>
            <a:pPr lvl="1"/>
            <a:r>
              <a:rPr lang="en-US" altLang="en-US" sz="2400" dirty="0"/>
              <a:t>Completion of implementation</a:t>
            </a:r>
          </a:p>
          <a:p>
            <a:pPr lvl="1"/>
            <a:r>
              <a:rPr lang="en-US" altLang="en-US" sz="2400" dirty="0"/>
              <a:t>Includes</a:t>
            </a:r>
          </a:p>
          <a:p>
            <a:pPr lvl="2"/>
            <a:r>
              <a:rPr lang="en-US" altLang="en-US" sz="1900" dirty="0"/>
              <a:t>Trauma-informed care</a:t>
            </a:r>
          </a:p>
          <a:p>
            <a:pPr lvl="2"/>
            <a:r>
              <a:rPr lang="en-US" altLang="en-US" sz="1900" dirty="0"/>
              <a:t>Quality Assessment and Performance Improvement (QAPI), required by Affordable Care Act (ACA) to be implemented by CMS by Dec. 31, 2011, and by facilities, by Dec. 31, 2012</a:t>
            </a:r>
          </a:p>
          <a:p>
            <a:pPr lvl="2"/>
            <a:r>
              <a:rPr lang="en-US" altLang="en-US" sz="1900" dirty="0"/>
              <a:t>Compliance and Ethics Programs, required by ACA to be implemented by facilities 2013</a:t>
            </a:r>
          </a:p>
          <a:p>
            <a:pPr lvl="2"/>
            <a:r>
              <a:rPr lang="en-US" altLang="en-US" sz="1900" dirty="0"/>
              <a:t>Call system for each resident bedside</a:t>
            </a:r>
          </a:p>
          <a:p>
            <a:pPr lvl="2"/>
            <a:r>
              <a:rPr lang="en-US" altLang="en-US" sz="1900" dirty="0"/>
              <a:t>New training requirements</a:t>
            </a:r>
          </a:p>
          <a:p>
            <a:endParaRPr lang="en-US" dirty="0"/>
          </a:p>
        </p:txBody>
      </p:sp>
    </p:spTree>
    <p:extLst>
      <p:ext uri="{BB962C8B-B14F-4D97-AF65-F5344CB8AC3E}">
        <p14:creationId xmlns:p14="http://schemas.microsoft.com/office/powerpoint/2010/main" val="725168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Requirements Were Not Repealed in Their Entirety</a:t>
            </a:r>
          </a:p>
        </p:txBody>
      </p:sp>
      <p:sp>
        <p:nvSpPr>
          <p:cNvPr id="3" name="Content Placeholder 2"/>
          <p:cNvSpPr>
            <a:spLocks noGrp="1"/>
          </p:cNvSpPr>
          <p:nvPr>
            <p:ph idx="1"/>
          </p:nvPr>
        </p:nvSpPr>
        <p:spPr>
          <a:xfrm>
            <a:off x="677334" y="2181854"/>
            <a:ext cx="8596668" cy="3880773"/>
          </a:xfrm>
        </p:spPr>
        <p:txBody>
          <a:bodyPr>
            <a:normAutofit/>
          </a:bodyPr>
          <a:lstStyle/>
          <a:p>
            <a:r>
              <a:rPr lang="en-US" sz="2400" dirty="0"/>
              <a:t>Under Congressional Review Act, 5 U.S.C. §§801-808, Pub. L. 104-121 (part of Gingrich’s Contract with America), §251</a:t>
            </a:r>
          </a:p>
          <a:p>
            <a:pPr lvl="1"/>
            <a:r>
              <a:rPr lang="en-US" sz="2000" dirty="0"/>
              <a:t>Allows Congress/President to overturn major rules; 60 legislative days</a:t>
            </a:r>
          </a:p>
          <a:p>
            <a:pPr lvl="1"/>
            <a:r>
              <a:rPr lang="en-US" sz="2000" dirty="0"/>
              <a:t>“Joint resolution of disapproval” (signed by President)</a:t>
            </a:r>
          </a:p>
          <a:p>
            <a:r>
              <a:rPr lang="en-US" sz="2400" dirty="0"/>
              <a:t>But CMS is proposing to repeal some Requirements and to undermine survey and enforcement</a:t>
            </a:r>
          </a:p>
          <a:p>
            <a:pPr marL="0" indent="0">
              <a:buNone/>
            </a:pPr>
            <a:endParaRPr lang="en-US" sz="2400" dirty="0"/>
          </a:p>
        </p:txBody>
      </p:sp>
    </p:spTree>
    <p:extLst>
      <p:ext uri="{BB962C8B-B14F-4D97-AF65-F5344CB8AC3E}">
        <p14:creationId xmlns:p14="http://schemas.microsoft.com/office/powerpoint/2010/main" val="3596926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CMS (Trump Administration) Requirements of Participation </a:t>
            </a:r>
          </a:p>
        </p:txBody>
      </p:sp>
      <p:sp>
        <p:nvSpPr>
          <p:cNvPr id="3" name="Content Placeholder 2"/>
          <p:cNvSpPr>
            <a:spLocks noGrp="1"/>
          </p:cNvSpPr>
          <p:nvPr>
            <p:ph idx="1"/>
          </p:nvPr>
        </p:nvSpPr>
        <p:spPr/>
        <p:txBody>
          <a:bodyPr>
            <a:normAutofit fontScale="70000" lnSpcReduction="20000"/>
          </a:bodyPr>
          <a:lstStyle/>
          <a:p>
            <a:r>
              <a:rPr lang="en-US" sz="2600" dirty="0"/>
              <a:t>NPRM to allow pre-dispute mandatory arbitration, 82 Fed. Reg. 26649 (Jun. 8, 2017)(reversing prohibition in revised Requirements published Oct. 2016).</a:t>
            </a:r>
          </a:p>
          <a:p>
            <a:r>
              <a:rPr lang="en-US" sz="2600" dirty="0"/>
              <a:t>Announces review of Requirements in annual update to Medicare SNF reimbursement, 82 Fed. Reg. 21014, 21089 (May 4, 2017), specifically</a:t>
            </a:r>
          </a:p>
          <a:p>
            <a:pPr lvl="1"/>
            <a:r>
              <a:rPr lang="en-US" sz="2300" dirty="0"/>
              <a:t>Grievance process, 42 C.F.R. §483.10(j)</a:t>
            </a:r>
          </a:p>
          <a:p>
            <a:pPr lvl="1"/>
            <a:r>
              <a:rPr lang="en-US" sz="2300" dirty="0"/>
              <a:t>Quality Assurance and Performance Improvement, §483.75</a:t>
            </a:r>
          </a:p>
          <a:p>
            <a:pPr lvl="1"/>
            <a:r>
              <a:rPr lang="en-US" sz="2300" dirty="0"/>
              <a:t>Discharge notices, §483.15(b)(3)(</a:t>
            </a:r>
            <a:r>
              <a:rPr lang="en-US" sz="2300" dirty="0" err="1"/>
              <a:t>i</a:t>
            </a:r>
            <a:r>
              <a:rPr lang="en-US" sz="2300" dirty="0"/>
              <a:t>) </a:t>
            </a:r>
          </a:p>
          <a:p>
            <a:r>
              <a:rPr lang="en-US" sz="2600" dirty="0"/>
              <a:t>Delays enforcement of Phase 2 Requirements for a year, S&amp;C: 17-36-NH (Jun. 30, 2017) (“Revisions to State Operations Manual (SOM) Appendix PP for Phase 2, F-Tag Revisions, and Related Issues”), </a:t>
            </a:r>
            <a:r>
              <a:rPr lang="en-US" sz="2600" u="sng" dirty="0">
                <a:hlinkClick r:id="rId2"/>
              </a:rPr>
              <a:t>https://www.cms.gov/Medicare/Provider-Enrollment-and-Certification/SurveyCertificationGenInfo/Downloads/Survey-and-Cert-Letter-17-36.pdf</a:t>
            </a:r>
            <a:r>
              <a:rPr lang="en-US" sz="2600" u="sng" dirty="0"/>
              <a:t>. </a:t>
            </a:r>
            <a:r>
              <a:rPr lang="en-US" sz="2600" dirty="0"/>
              <a:t>(which specific Phase 2 Requirements will be delayed are not yet identified.)</a:t>
            </a:r>
          </a:p>
        </p:txBody>
      </p:sp>
    </p:spTree>
    <p:extLst>
      <p:ext uri="{BB962C8B-B14F-4D97-AF65-F5344CB8AC3E}">
        <p14:creationId xmlns:p14="http://schemas.microsoft.com/office/powerpoint/2010/main" val="296105207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1653</TotalTime>
  <Words>3547</Words>
  <Application>Microsoft Office PowerPoint</Application>
  <PresentationFormat>Widescreen</PresentationFormat>
  <Paragraphs>292</Paragraphs>
  <Slides>62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62</vt:i4>
      </vt:variant>
    </vt:vector>
  </HeadingPairs>
  <TitlesOfParts>
    <vt:vector size="67" baseType="lpstr">
      <vt:lpstr>Arial</vt:lpstr>
      <vt:lpstr>Calibri</vt:lpstr>
      <vt:lpstr>Trebuchet MS</vt:lpstr>
      <vt:lpstr>Wingdings 3</vt:lpstr>
      <vt:lpstr>Facet</vt:lpstr>
      <vt:lpstr>Making It Real: Using the Revised Federal Nursing Facility Regulations in Advocacy</vt:lpstr>
      <vt:lpstr>Overview, Requirements of Participation</vt:lpstr>
      <vt:lpstr>Overview</vt:lpstr>
      <vt:lpstr>Three Phases to Implementation of Final Rules </vt:lpstr>
      <vt:lpstr>Phase One</vt:lpstr>
      <vt:lpstr>Phase Two</vt:lpstr>
      <vt:lpstr>Phase Three</vt:lpstr>
      <vt:lpstr>Requirements Were Not Repealed in Their Entirety</vt:lpstr>
      <vt:lpstr>CMS (Trump Administration) Requirements of Participation </vt:lpstr>
      <vt:lpstr>While the Rules Are Here . . .</vt:lpstr>
      <vt:lpstr>Problem: Resident Seems to Sign Away Rights in Admission Agreement</vt:lpstr>
      <vt:lpstr>Admission</vt:lpstr>
      <vt:lpstr>Admission, State Operations Manual (Surveyor Guidance) </vt:lpstr>
      <vt:lpstr>Problem: No Care Plan for Several Weeks After Admission</vt:lpstr>
      <vt:lpstr>Baseline Care Plans</vt:lpstr>
      <vt:lpstr>Problem: Resident Has Little Control Over Day-to-Day Activities and Schedule</vt:lpstr>
      <vt:lpstr>Care Planning</vt:lpstr>
      <vt:lpstr>Is Care Really “Person-Centered”?</vt:lpstr>
      <vt:lpstr>Addressing Resident Preferences</vt:lpstr>
      <vt:lpstr>Comprehensive Care Plan</vt:lpstr>
      <vt:lpstr>Interdisciplinary Team</vt:lpstr>
      <vt:lpstr>Problem: Resident Never Is Able to Return Home</vt:lpstr>
      <vt:lpstr>Care Plan Contents</vt:lpstr>
      <vt:lpstr>Care Planning: Discharge Planning</vt:lpstr>
      <vt:lpstr>Discharge Plan</vt:lpstr>
      <vt:lpstr>Discharge Summary</vt:lpstr>
      <vt:lpstr>Problem: Resident Never Leaves the Facility</vt:lpstr>
      <vt:lpstr>Access to Community</vt:lpstr>
      <vt:lpstr>Problem: Resident Is Sedated to Make Her More Manageable </vt:lpstr>
      <vt:lpstr>Antipsychotic Drugs</vt:lpstr>
      <vt:lpstr>PRN (As-needed) Antipsychotic Drugs</vt:lpstr>
      <vt:lpstr>Antipsychotic Drugs</vt:lpstr>
      <vt:lpstr>Psychotropic Drugs </vt:lpstr>
      <vt:lpstr>PRN Psychotropic Drugs</vt:lpstr>
      <vt:lpstr>Unnecessary Drugs, SOM </vt:lpstr>
      <vt:lpstr>Problem: Resident Doesn’t Get Needed Therapy Services</vt:lpstr>
      <vt:lpstr>Rehabilitation Services</vt:lpstr>
      <vt:lpstr>Respiratory Therapy </vt:lpstr>
      <vt:lpstr>Case Example</vt:lpstr>
      <vt:lpstr>Problem: Resident Is Bored, Listless</vt:lpstr>
      <vt:lpstr>High Standards for Activities</vt:lpstr>
      <vt:lpstr>Access to Community</vt:lpstr>
      <vt:lpstr>Problem: Facility Won’t Let Family Visit Before Noon</vt:lpstr>
      <vt:lpstr>Right to Accept Visitors</vt:lpstr>
      <vt:lpstr>What Are “Clinical and Safety Restrictions?</vt:lpstr>
      <vt:lpstr>Problem: Resident Is Moved out of Medicare-Certified Room</vt:lpstr>
      <vt:lpstr>New Limits on Transfers within Facility</vt:lpstr>
      <vt:lpstr>Problem: Resident Is Forced Out for Being “Non-Compliant”</vt:lpstr>
      <vt:lpstr>Justifications for Involuntary Transfer/Discharge</vt:lpstr>
      <vt:lpstr>Some New Protections</vt:lpstr>
      <vt:lpstr>Involuntary = Facility-Initiated</vt:lpstr>
      <vt:lpstr>Facility-Initiated After Medicare-Funded Rehabilitation</vt:lpstr>
      <vt:lpstr>Problem: Resident Isn’t Allowed Back After Hospitalization</vt:lpstr>
      <vt:lpstr>Returning to Facility After Hospitalization</vt:lpstr>
      <vt:lpstr>Resident Allowed to Return Pending Hearing</vt:lpstr>
      <vt:lpstr>Problem: CMS and Nursing Home Industry Are Trying to Roll Back Requirements</vt:lpstr>
      <vt:lpstr>Challenges to Requirements, Survey, and Enforcement  </vt:lpstr>
      <vt:lpstr>CMS Changes to Enforcement: Immediate Imposition of Remedies </vt:lpstr>
      <vt:lpstr>CMS Changes to Enforcement: CMP Analytic Tool</vt:lpstr>
      <vt:lpstr>CMS PRESENTATION AT ANNUAL MEETING OF STATE SURVEY AGENCY DIRECTORS</vt:lpstr>
      <vt:lpstr>CMS Implements Recommendations of Nursing Home Industry </vt:lpstr>
      <vt:lpstr>Questions?</vt:lpstr>
    </vt:vector>
  </TitlesOfParts>
  <Company>NSCLC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Carlson</dc:creator>
  <cp:lastModifiedBy>Tina</cp:lastModifiedBy>
  <cp:revision>86</cp:revision>
  <cp:lastPrinted>2017-10-25T13:03:14Z</cp:lastPrinted>
  <dcterms:created xsi:type="dcterms:W3CDTF">2017-10-04T21:15:44Z</dcterms:created>
  <dcterms:modified xsi:type="dcterms:W3CDTF">2017-11-14T21:10:40Z</dcterms:modified>
</cp:coreProperties>
</file>