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675" r:id="rId2"/>
    <p:sldId id="744" r:id="rId3"/>
    <p:sldId id="745" r:id="rId4"/>
    <p:sldId id="746" r:id="rId5"/>
    <p:sldId id="747" r:id="rId6"/>
    <p:sldId id="748" r:id="rId7"/>
    <p:sldId id="749" r:id="rId8"/>
    <p:sldId id="750" r:id="rId9"/>
    <p:sldId id="782" r:id="rId10"/>
    <p:sldId id="751" r:id="rId11"/>
    <p:sldId id="758" r:id="rId12"/>
    <p:sldId id="759" r:id="rId13"/>
    <p:sldId id="760" r:id="rId14"/>
    <p:sldId id="752" r:id="rId15"/>
    <p:sldId id="761" r:id="rId16"/>
    <p:sldId id="762" r:id="rId17"/>
    <p:sldId id="779" r:id="rId18"/>
    <p:sldId id="753" r:id="rId19"/>
    <p:sldId id="754" r:id="rId20"/>
    <p:sldId id="763" r:id="rId21"/>
    <p:sldId id="755" r:id="rId22"/>
    <p:sldId id="765" r:id="rId23"/>
    <p:sldId id="766" r:id="rId24"/>
    <p:sldId id="767" r:id="rId25"/>
    <p:sldId id="768" r:id="rId26"/>
    <p:sldId id="769" r:id="rId27"/>
    <p:sldId id="770" r:id="rId28"/>
    <p:sldId id="771" r:id="rId29"/>
    <p:sldId id="783" r:id="rId30"/>
    <p:sldId id="756" r:id="rId31"/>
    <p:sldId id="772" r:id="rId32"/>
    <p:sldId id="773" r:id="rId33"/>
    <p:sldId id="774" r:id="rId34"/>
    <p:sldId id="775" r:id="rId35"/>
    <p:sldId id="776" r:id="rId36"/>
    <p:sldId id="778" r:id="rId37"/>
    <p:sldId id="734" r:id="rId38"/>
    <p:sldId id="736" r:id="rId39"/>
    <p:sldId id="781" r:id="rId40"/>
    <p:sldId id="777" r:id="rId41"/>
    <p:sldId id="458" r:id="rId4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Chung Mejia" initials="" lastIdx="4" clrIdx="0"/>
  <p:cmAuthor id="2" name="Trinh Pha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5A9"/>
    <a:srgbClr val="0367AC"/>
    <a:srgbClr val="545454"/>
    <a:srgbClr val="C4681A"/>
    <a:srgbClr val="535353"/>
    <a:srgbClr val="C468FF"/>
    <a:srgbClr val="EAEAEA"/>
    <a:srgbClr val="999999"/>
    <a:srgbClr val="3657A6"/>
    <a:srgbClr val="58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3952" autoAdjust="0"/>
  </p:normalViewPr>
  <p:slideViewPr>
    <p:cSldViewPr snapToGrid="0">
      <p:cViewPr varScale="1">
        <p:scale>
          <a:sx n="54" d="100"/>
          <a:sy n="54" d="100"/>
        </p:scale>
        <p:origin x="214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CDEFBB3B-3B46-4911-BDBF-4E3680E1F9BA}" type="datetimeFigureOut">
              <a:rPr lang="en-US" smtClean="0"/>
              <a:t>11/3/2019</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E6751560-8F3C-479E-A54D-F055F30B46F3}" type="slidenum">
              <a:rPr lang="en-US" smtClean="0"/>
              <a:t>‹#›</a:t>
            </a:fld>
            <a:endParaRPr lang="en-US"/>
          </a:p>
        </p:txBody>
      </p:sp>
    </p:spTree>
    <p:extLst>
      <p:ext uri="{BB962C8B-B14F-4D97-AF65-F5344CB8AC3E}">
        <p14:creationId xmlns:p14="http://schemas.microsoft.com/office/powerpoint/2010/main" val="525843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14E5506-0569-4DC7-9C98-BF051BA50F3B}" type="datetimeFigureOut">
              <a:rPr lang="en-US" smtClean="0"/>
              <a:t>11/3/2019</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3758988-585D-47B1-ADBE-F770481E142C}" type="slidenum">
              <a:rPr lang="en-US" smtClean="0"/>
              <a:t>‹#›</a:t>
            </a:fld>
            <a:endParaRPr lang="en-US"/>
          </a:p>
        </p:txBody>
      </p:sp>
    </p:spTree>
    <p:extLst>
      <p:ext uri="{BB962C8B-B14F-4D97-AF65-F5344CB8AC3E}">
        <p14:creationId xmlns:p14="http://schemas.microsoft.com/office/powerpoint/2010/main" val="387472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Theoretically arbitration is intended to be quicker and less expensive than litigation, going through the court process.  Not all the rules, protections you get in the court process apply in arbitration. </a:t>
            </a:r>
          </a:p>
        </p:txBody>
      </p:sp>
      <p:sp>
        <p:nvSpPr>
          <p:cNvPr id="4" name="Slide Number Placeholder 3"/>
          <p:cNvSpPr>
            <a:spLocks noGrp="1"/>
          </p:cNvSpPr>
          <p:nvPr>
            <p:ph type="sldNum" sz="quarter" idx="5"/>
          </p:nvPr>
        </p:nvSpPr>
        <p:spPr/>
        <p:txBody>
          <a:bodyPr/>
          <a:lstStyle/>
          <a:p>
            <a:fld id="{B3758988-585D-47B1-ADBE-F770481E142C}" type="slidenum">
              <a:rPr lang="en-US" smtClean="0"/>
              <a:t>2</a:t>
            </a:fld>
            <a:endParaRPr lang="en-US"/>
          </a:p>
        </p:txBody>
      </p:sp>
    </p:spTree>
    <p:extLst>
      <p:ext uri="{BB962C8B-B14F-4D97-AF65-F5344CB8AC3E}">
        <p14:creationId xmlns:p14="http://schemas.microsoft.com/office/powerpoint/2010/main" val="301129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Discovery – exchange of information, evidence between parties to a dispute.  Intent is so all parties know what they are facing at trial.   Usually include records, witnesses, etc. </a:t>
            </a:r>
          </a:p>
          <a:p>
            <a:endParaRPr lang="en-US" dirty="0"/>
          </a:p>
        </p:txBody>
      </p:sp>
      <p:sp>
        <p:nvSpPr>
          <p:cNvPr id="4" name="Slide Number Placeholder 3"/>
          <p:cNvSpPr>
            <a:spLocks noGrp="1"/>
          </p:cNvSpPr>
          <p:nvPr>
            <p:ph type="sldNum" sz="quarter" idx="5"/>
          </p:nvPr>
        </p:nvSpPr>
        <p:spPr/>
        <p:txBody>
          <a:bodyPr/>
          <a:lstStyle/>
          <a:p>
            <a:fld id="{B3758988-585D-47B1-ADBE-F770481E142C}" type="slidenum">
              <a:rPr lang="en-US" smtClean="0"/>
              <a:t>3</a:t>
            </a:fld>
            <a:endParaRPr lang="en-US"/>
          </a:p>
        </p:txBody>
      </p:sp>
    </p:spTree>
    <p:extLst>
      <p:ext uri="{BB962C8B-B14F-4D97-AF65-F5344CB8AC3E}">
        <p14:creationId xmlns:p14="http://schemas.microsoft.com/office/powerpoint/2010/main" val="26393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Intent is that both parties have equal power</a:t>
            </a:r>
          </a:p>
        </p:txBody>
      </p:sp>
      <p:sp>
        <p:nvSpPr>
          <p:cNvPr id="4" name="Slide Number Placeholder 3"/>
          <p:cNvSpPr>
            <a:spLocks noGrp="1"/>
          </p:cNvSpPr>
          <p:nvPr>
            <p:ph type="sldNum" sz="quarter" idx="5"/>
          </p:nvPr>
        </p:nvSpPr>
        <p:spPr/>
        <p:txBody>
          <a:bodyPr/>
          <a:lstStyle/>
          <a:p>
            <a:fld id="{B3758988-585D-47B1-ADBE-F770481E142C}" type="slidenum">
              <a:rPr lang="en-US" smtClean="0"/>
              <a:t>4</a:t>
            </a:fld>
            <a:endParaRPr lang="en-US"/>
          </a:p>
        </p:txBody>
      </p:sp>
    </p:spTree>
    <p:extLst>
      <p:ext uri="{BB962C8B-B14F-4D97-AF65-F5344CB8AC3E}">
        <p14:creationId xmlns:p14="http://schemas.microsoft.com/office/powerpoint/2010/main" val="313345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see arbitration provisions in cell phone or credit card contracts.  </a:t>
            </a:r>
          </a:p>
          <a:p>
            <a:endParaRPr lang="en-US" dirty="0"/>
          </a:p>
        </p:txBody>
      </p:sp>
      <p:sp>
        <p:nvSpPr>
          <p:cNvPr id="4" name="Slide Number Placeholder 3"/>
          <p:cNvSpPr>
            <a:spLocks noGrp="1"/>
          </p:cNvSpPr>
          <p:nvPr>
            <p:ph type="sldNum" sz="quarter" idx="5"/>
          </p:nvPr>
        </p:nvSpPr>
        <p:spPr/>
        <p:txBody>
          <a:bodyPr/>
          <a:lstStyle/>
          <a:p>
            <a:fld id="{B3758988-585D-47B1-ADBE-F770481E142C}" type="slidenum">
              <a:rPr lang="en-US" smtClean="0"/>
              <a:t>5</a:t>
            </a:fld>
            <a:endParaRPr lang="en-US"/>
          </a:p>
        </p:txBody>
      </p:sp>
    </p:spTree>
    <p:extLst>
      <p:ext uri="{BB962C8B-B14F-4D97-AF65-F5344CB8AC3E}">
        <p14:creationId xmlns:p14="http://schemas.microsoft.com/office/powerpoint/2010/main" val="89678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58988-585D-47B1-ADBE-F770481E142C}" type="slidenum">
              <a:rPr lang="en-US" smtClean="0"/>
              <a:t>7</a:t>
            </a:fld>
            <a:endParaRPr lang="en-US"/>
          </a:p>
        </p:txBody>
      </p:sp>
    </p:spTree>
    <p:extLst>
      <p:ext uri="{BB962C8B-B14F-4D97-AF65-F5344CB8AC3E}">
        <p14:creationId xmlns:p14="http://schemas.microsoft.com/office/powerpoint/2010/main" val="65067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have choice or other options to go somewhere else for care. </a:t>
            </a:r>
          </a:p>
        </p:txBody>
      </p:sp>
      <p:sp>
        <p:nvSpPr>
          <p:cNvPr id="4" name="Slide Number Placeholder 3"/>
          <p:cNvSpPr>
            <a:spLocks noGrp="1"/>
          </p:cNvSpPr>
          <p:nvPr>
            <p:ph type="sldNum" sz="quarter" idx="5"/>
          </p:nvPr>
        </p:nvSpPr>
        <p:spPr/>
        <p:txBody>
          <a:bodyPr/>
          <a:lstStyle/>
          <a:p>
            <a:fld id="{B3758988-585D-47B1-ADBE-F770481E142C}" type="slidenum">
              <a:rPr lang="en-US" smtClean="0"/>
              <a:t>8</a:t>
            </a:fld>
            <a:endParaRPr lang="en-US"/>
          </a:p>
        </p:txBody>
      </p:sp>
    </p:spTree>
    <p:extLst>
      <p:ext uri="{BB962C8B-B14F-4D97-AF65-F5344CB8AC3E}">
        <p14:creationId xmlns:p14="http://schemas.microsoft.com/office/powerpoint/2010/main" val="2673079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advocated for a complete ban on pre-dispute arbitration, which was in the regulations published in 2016.  Industry sued (the irony of it), CMS “reconsidered”, and new regulations published in July. </a:t>
            </a:r>
          </a:p>
        </p:txBody>
      </p:sp>
      <p:sp>
        <p:nvSpPr>
          <p:cNvPr id="4" name="Slide Number Placeholder 3"/>
          <p:cNvSpPr>
            <a:spLocks noGrp="1"/>
          </p:cNvSpPr>
          <p:nvPr>
            <p:ph type="sldNum" sz="quarter" idx="5"/>
          </p:nvPr>
        </p:nvSpPr>
        <p:spPr/>
        <p:txBody>
          <a:bodyPr/>
          <a:lstStyle/>
          <a:p>
            <a:fld id="{B3758988-585D-47B1-ADBE-F770481E142C}" type="slidenum">
              <a:rPr lang="en-US" smtClean="0"/>
              <a:t>9</a:t>
            </a:fld>
            <a:endParaRPr lang="en-US"/>
          </a:p>
        </p:txBody>
      </p:sp>
    </p:spTree>
    <p:extLst>
      <p:ext uri="{BB962C8B-B14F-4D97-AF65-F5344CB8AC3E}">
        <p14:creationId xmlns:p14="http://schemas.microsoft.com/office/powerpoint/2010/main" val="1144826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justiceinaging.org/resources-for-advocates/webinars" TargetMode="External"/><Relationship Id="rId2" Type="http://schemas.openxmlformats.org/officeDocument/2006/relationships/hyperlink" Target="mailto:trainings@justiceinaging.org"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2565" y="2087202"/>
            <a:ext cx="4670424" cy="1768706"/>
          </a:xfrm>
        </p:spPr>
        <p:txBody>
          <a:bodyPr anchor="b"/>
          <a:lstStyle>
            <a:lvl1pPr algn="l">
              <a:defRPr sz="6000">
                <a:solidFill>
                  <a:srgbClr val="535353"/>
                </a:solidFill>
              </a:defRPr>
            </a:lvl1pPr>
          </a:lstStyle>
          <a:p>
            <a:r>
              <a:rPr lang="en-US" dirty="0"/>
              <a:t>Presentation Name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588" y="729562"/>
            <a:ext cx="4445915" cy="858774"/>
          </a:xfrm>
          <a:prstGeom prst="rect">
            <a:avLst/>
          </a:prstGeom>
        </p:spPr>
      </p:pic>
      <p:sp>
        <p:nvSpPr>
          <p:cNvPr id="24" name="TextBox 23"/>
          <p:cNvSpPr txBox="1"/>
          <p:nvPr userDrawn="1"/>
        </p:nvSpPr>
        <p:spPr>
          <a:xfrm>
            <a:off x="4538546" y="5932449"/>
            <a:ext cx="3088888" cy="606464"/>
          </a:xfrm>
          <a:prstGeom prst="rect">
            <a:avLst/>
          </a:prstGeom>
          <a:noFill/>
        </p:spPr>
        <p:txBody>
          <a:bodyPr wrap="square" rtlCol="0">
            <a:spAutoFit/>
          </a:bodyPr>
          <a:lstStyle/>
          <a:p>
            <a:endParaRPr lang="en-US" dirty="0"/>
          </a:p>
        </p:txBody>
      </p:sp>
      <p:sp>
        <p:nvSpPr>
          <p:cNvPr id="4" name="Text Placeholder 3"/>
          <p:cNvSpPr>
            <a:spLocks noGrp="1"/>
          </p:cNvSpPr>
          <p:nvPr>
            <p:ph type="body" sz="quarter" idx="10" hasCustomPrompt="1"/>
          </p:nvPr>
        </p:nvSpPr>
        <p:spPr>
          <a:xfrm>
            <a:off x="1412565" y="4008737"/>
            <a:ext cx="3670423" cy="817233"/>
          </a:xfrm>
        </p:spPr>
        <p:txBody>
          <a:bodyPr>
            <a:noAutofit/>
          </a:bodyPr>
          <a:lstStyle>
            <a:lvl1pPr marL="0" indent="0">
              <a:buNone/>
              <a:defRPr sz="1800" baseline="0"/>
            </a:lvl1pPr>
          </a:lstStyle>
          <a:p>
            <a:r>
              <a:rPr lang="en-US" dirty="0">
                <a:solidFill>
                  <a:srgbClr val="0367AC"/>
                </a:solidFill>
              </a:rPr>
              <a:t>Attorney name</a:t>
            </a:r>
            <a:r>
              <a:rPr lang="en-US" baseline="0" dirty="0">
                <a:solidFill>
                  <a:srgbClr val="0367AC"/>
                </a:solidFill>
              </a:rPr>
              <a:t> and title,</a:t>
            </a:r>
          </a:p>
          <a:p>
            <a:r>
              <a:rPr lang="en-US" baseline="0" dirty="0">
                <a:solidFill>
                  <a:srgbClr val="0367AC"/>
                </a:solidFill>
              </a:rPr>
              <a:t>Justice in Aging</a:t>
            </a:r>
          </a:p>
        </p:txBody>
      </p:sp>
      <p:sp>
        <p:nvSpPr>
          <p:cNvPr id="7" name="Text Placeholder 6"/>
          <p:cNvSpPr>
            <a:spLocks noGrp="1"/>
          </p:cNvSpPr>
          <p:nvPr>
            <p:ph type="body" sz="quarter" idx="11" hasCustomPrompt="1"/>
          </p:nvPr>
        </p:nvSpPr>
        <p:spPr>
          <a:xfrm>
            <a:off x="3319345" y="4978800"/>
            <a:ext cx="2438399" cy="286871"/>
          </a:xfrm>
        </p:spPr>
        <p:txBody>
          <a:bodyPr/>
          <a:lstStyle>
            <a:lvl1pPr marL="0" indent="0">
              <a:buNone/>
              <a:defRPr sz="1800">
                <a:solidFill>
                  <a:srgbClr val="C4681A"/>
                </a:solidFill>
              </a:defRPr>
            </a:lvl1pPr>
          </a:lstStyle>
          <a:p>
            <a:pPr lvl="0"/>
            <a:fld id="{5EF86A3D-06DF-46B0-9F3A-5D652E59A0E2}" type="datetime2">
              <a:rPr lang="en-US" smtClean="0">
                <a:solidFill>
                  <a:srgbClr val="C4681A"/>
                </a:solidFill>
              </a:rPr>
              <a:pPr/>
              <a:t>Friday, June 03, 2016</a:t>
            </a:fld>
            <a:endParaRPr lang="en-US" dirty="0"/>
          </a:p>
        </p:txBody>
      </p:sp>
    </p:spTree>
    <p:extLst>
      <p:ext uri="{BB962C8B-B14F-4D97-AF65-F5344CB8AC3E}">
        <p14:creationId xmlns:p14="http://schemas.microsoft.com/office/powerpoint/2010/main" val="17210911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6015788"/>
            <a:ext cx="9144000" cy="842212"/>
          </a:xfrm>
          <a:prstGeom prst="rect">
            <a:avLst/>
          </a:prstGeom>
          <a:solidFill>
            <a:srgbClr val="0367AC">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001850"/>
            <a:ext cx="7886700" cy="870087"/>
          </a:xfrm>
        </p:spPr>
        <p:txBody>
          <a:bodyPr anchor="b"/>
          <a:lstStyle>
            <a:lvl1pPr algn="l">
              <a:defRPr sz="6000" baseline="0">
                <a:solidFill>
                  <a:schemeClr val="bg1"/>
                </a:solidFill>
              </a:defRPr>
            </a:lvl1pPr>
          </a:lstStyle>
          <a:p>
            <a:r>
              <a:rPr lang="en-US" dirty="0"/>
              <a:t>Section Title</a:t>
            </a:r>
          </a:p>
        </p:txBody>
      </p:sp>
    </p:spTree>
    <p:extLst>
      <p:ext uri="{BB962C8B-B14F-4D97-AF65-F5344CB8AC3E}">
        <p14:creationId xmlns:p14="http://schemas.microsoft.com/office/powerpoint/2010/main" val="230624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6015788"/>
            <a:ext cx="9144000" cy="842212"/>
          </a:xfrm>
          <a:prstGeom prst="rect">
            <a:avLst/>
          </a:prstGeom>
          <a:solidFill>
            <a:srgbClr val="0367AC">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001850"/>
            <a:ext cx="7886700" cy="870087"/>
          </a:xfrm>
        </p:spPr>
        <p:txBody>
          <a:bodyPr anchor="b"/>
          <a:lstStyle>
            <a:lvl1pPr algn="l">
              <a:defRPr sz="6000" baseline="0">
                <a:solidFill>
                  <a:schemeClr val="bg1"/>
                </a:solidFill>
              </a:defRPr>
            </a:lvl1pPr>
          </a:lstStyle>
          <a:p>
            <a:r>
              <a:rPr lang="en-US" dirty="0"/>
              <a:t>Section Title</a:t>
            </a:r>
          </a:p>
        </p:txBody>
      </p:sp>
    </p:spTree>
    <p:extLst>
      <p:ext uri="{BB962C8B-B14F-4D97-AF65-F5344CB8AC3E}">
        <p14:creationId xmlns:p14="http://schemas.microsoft.com/office/powerpoint/2010/main" val="26433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alphaModFix amt="59000"/>
            <a:lum/>
          </a:blip>
          <a:srcRect/>
          <a:stretch>
            <a:fillRect t="-45000" b="-4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49025" y="3918449"/>
            <a:ext cx="3075249" cy="997323"/>
          </a:xfrm>
        </p:spPr>
        <p:txBody>
          <a:bodyPr/>
          <a:lstStyle>
            <a:lvl1pPr algn="r">
              <a:defRPr/>
            </a:lvl1pPr>
          </a:lstStyle>
          <a:p>
            <a:r>
              <a:rPr lang="en-US" dirty="0"/>
              <a:t>Questions?</a:t>
            </a:r>
          </a:p>
        </p:txBody>
      </p:sp>
      <p:sp>
        <p:nvSpPr>
          <p:cNvPr id="5" name="Slide Number Placeholder 4"/>
          <p:cNvSpPr>
            <a:spLocks noGrp="1"/>
          </p:cNvSpPr>
          <p:nvPr>
            <p:ph type="sldNum" sz="quarter" idx="12"/>
          </p:nvPr>
        </p:nvSpPr>
        <p:spPr/>
        <p:txBody>
          <a:bodyPr/>
          <a:lstStyle/>
          <a:p>
            <a:fld id="{D2EB48E8-E68F-4255-92A8-15F70D65ED72}" type="slidenum">
              <a:rPr lang="en-US" smtClean="0"/>
              <a:t>‹#›</a:t>
            </a:fld>
            <a:endParaRPr lang="en-US"/>
          </a:p>
        </p:txBody>
      </p:sp>
      <p:sp>
        <p:nvSpPr>
          <p:cNvPr id="8" name="Text Placeholder 7"/>
          <p:cNvSpPr>
            <a:spLocks noGrp="1"/>
          </p:cNvSpPr>
          <p:nvPr>
            <p:ph type="body" sz="quarter" idx="13" hasCustomPrompt="1"/>
          </p:nvPr>
        </p:nvSpPr>
        <p:spPr>
          <a:xfrm>
            <a:off x="5787362" y="4915772"/>
            <a:ext cx="3236912" cy="582612"/>
          </a:xfrm>
        </p:spPr>
        <p:txBody>
          <a:bodyPr>
            <a:noAutofit/>
          </a:bodyPr>
          <a:lstStyle>
            <a:lvl1pPr marL="0" indent="0" algn="r">
              <a:buNone/>
              <a:defRPr sz="2000"/>
            </a:lvl1pPr>
          </a:lstStyle>
          <a:p>
            <a:pPr lvl="0"/>
            <a:r>
              <a:rPr lang="en-US" dirty="0"/>
              <a:t>Attorney name: email@justiceinaging.org</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7950" y="5687016"/>
            <a:ext cx="499859" cy="499035"/>
          </a:xfrm>
          <a:prstGeom prst="rect">
            <a:avLst/>
          </a:prstGeom>
        </p:spPr>
      </p:pic>
      <p:sp>
        <p:nvSpPr>
          <p:cNvPr id="4" name="Text Placeholder 3"/>
          <p:cNvSpPr>
            <a:spLocks noGrp="1"/>
          </p:cNvSpPr>
          <p:nvPr>
            <p:ph type="body" sz="quarter" idx="14" hasCustomPrompt="1"/>
          </p:nvPr>
        </p:nvSpPr>
        <p:spPr>
          <a:xfrm>
            <a:off x="6957349" y="5782905"/>
            <a:ext cx="2066925" cy="288925"/>
          </a:xfrm>
        </p:spPr>
        <p:txBody>
          <a:bodyPr>
            <a:normAutofit/>
          </a:bodyPr>
          <a:lstStyle>
            <a:lvl1pPr marL="0" indent="0">
              <a:buNone/>
              <a:defRPr sz="1400"/>
            </a:lvl1pPr>
          </a:lstStyle>
          <a:p>
            <a:pPr lvl="0"/>
            <a:r>
              <a:rPr lang="en-US" dirty="0"/>
              <a:t>@</a:t>
            </a:r>
            <a:r>
              <a:rPr lang="en-US" dirty="0" err="1"/>
              <a:t>justiceinaging</a:t>
            </a:r>
            <a:endParaRPr lang="en-US" dirty="0"/>
          </a:p>
        </p:txBody>
      </p:sp>
    </p:spTree>
    <p:extLst>
      <p:ext uri="{BB962C8B-B14F-4D97-AF65-F5344CB8AC3E}">
        <p14:creationId xmlns:p14="http://schemas.microsoft.com/office/powerpoint/2010/main" val="61790991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4356" y="516443"/>
            <a:ext cx="5840293" cy="435690"/>
          </a:xfrm>
        </p:spPr>
        <p:txBody>
          <a:bodyPr/>
          <a:lstStyle>
            <a:lvl1pPr algn="ctr">
              <a:defRPr>
                <a:solidFill>
                  <a:srgbClr val="0367AC"/>
                </a:solidFill>
              </a:defRPr>
            </a:lvl1pPr>
          </a:lstStyle>
          <a:p>
            <a:r>
              <a:rPr lang="en-US" dirty="0"/>
              <a:t>Additional Resources</a:t>
            </a:r>
          </a:p>
        </p:txBody>
      </p:sp>
      <p:sp>
        <p:nvSpPr>
          <p:cNvPr id="5" name="Slide Number Placeholder 4"/>
          <p:cNvSpPr>
            <a:spLocks noGrp="1"/>
          </p:cNvSpPr>
          <p:nvPr>
            <p:ph type="sldNum" sz="quarter" idx="12"/>
          </p:nvPr>
        </p:nvSpPr>
        <p:spPr/>
        <p:txBody>
          <a:bodyPr/>
          <a:lstStyle/>
          <a:p>
            <a:fld id="{D2EB48E8-E68F-4255-92A8-15F70D65ED72}" type="slidenum">
              <a:rPr lang="en-US" smtClean="0"/>
              <a:t>‹#›</a:t>
            </a:fld>
            <a:endParaRPr lang="en-US"/>
          </a:p>
        </p:txBody>
      </p:sp>
      <p:sp>
        <p:nvSpPr>
          <p:cNvPr id="8" name="Text Placeholder 7"/>
          <p:cNvSpPr>
            <a:spLocks noGrp="1"/>
          </p:cNvSpPr>
          <p:nvPr>
            <p:ph type="body" sz="quarter" idx="13" hasCustomPrompt="1"/>
          </p:nvPr>
        </p:nvSpPr>
        <p:spPr>
          <a:xfrm>
            <a:off x="4680034" y="4433608"/>
            <a:ext cx="3512435" cy="552275"/>
          </a:xfrm>
        </p:spPr>
        <p:txBody>
          <a:bodyPr>
            <a:noAutofit/>
          </a:bodyPr>
          <a:lstStyle>
            <a:lvl1pPr marL="0" indent="0" algn="r">
              <a:buNone/>
              <a:defRPr sz="2000">
                <a:solidFill>
                  <a:srgbClr val="0367AC"/>
                </a:solidFill>
              </a:defRPr>
            </a:lvl1pPr>
          </a:lstStyle>
          <a:p>
            <a:pPr lvl="0"/>
            <a:r>
              <a:rPr lang="en-US" dirty="0"/>
              <a:t>Attorney name: email@justiceinaging.org</a:t>
            </a:r>
          </a:p>
          <a:p>
            <a:pPr lvl="0"/>
            <a:endParaRPr lang="en-US" dirty="0"/>
          </a:p>
          <a:p>
            <a:pPr lvl="0"/>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2778" y="5195744"/>
            <a:ext cx="499859" cy="499035"/>
          </a:xfrm>
          <a:prstGeom prst="rect">
            <a:avLst/>
          </a:prstGeom>
        </p:spPr>
      </p:pic>
      <p:sp>
        <p:nvSpPr>
          <p:cNvPr id="7" name="Text Placeholder 6"/>
          <p:cNvSpPr>
            <a:spLocks noGrp="1"/>
          </p:cNvSpPr>
          <p:nvPr>
            <p:ph type="body" sz="quarter" idx="14"/>
          </p:nvPr>
        </p:nvSpPr>
        <p:spPr>
          <a:xfrm>
            <a:off x="932329" y="1258050"/>
            <a:ext cx="7260140" cy="3043996"/>
          </a:xfrm>
        </p:spPr>
        <p:txBody>
          <a:bodyPr/>
          <a:lstStyle>
            <a:lvl1pPr>
              <a:defRPr>
                <a:solidFill>
                  <a:srgbClr val="545454"/>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Text Placeholder 9"/>
          <p:cNvSpPr>
            <a:spLocks noGrp="1"/>
          </p:cNvSpPr>
          <p:nvPr>
            <p:ph type="body" sz="quarter" idx="15" hasCustomPrompt="1"/>
          </p:nvPr>
        </p:nvSpPr>
        <p:spPr>
          <a:xfrm>
            <a:off x="6022637" y="5274044"/>
            <a:ext cx="2169832" cy="342434"/>
          </a:xfrm>
        </p:spPr>
        <p:txBody>
          <a:bodyPr>
            <a:normAutofit/>
          </a:bodyPr>
          <a:lstStyle>
            <a:lvl1pPr marL="0" indent="0">
              <a:buNone/>
              <a:defRPr sz="1800">
                <a:solidFill>
                  <a:srgbClr val="0367AC"/>
                </a:solidFill>
              </a:defRPr>
            </a:lvl1pPr>
          </a:lstStyle>
          <a:p>
            <a:pPr lvl="0"/>
            <a:r>
              <a:rPr lang="en-US" dirty="0"/>
              <a:t>@</a:t>
            </a:r>
            <a:r>
              <a:rPr lang="en-US" dirty="0" err="1"/>
              <a:t>justiceinaging</a:t>
            </a:r>
            <a:endParaRPr lang="en-US" dirty="0"/>
          </a:p>
        </p:txBody>
      </p:sp>
    </p:spTree>
    <p:extLst>
      <p:ext uri="{BB962C8B-B14F-4D97-AF65-F5344CB8AC3E}">
        <p14:creationId xmlns:p14="http://schemas.microsoft.com/office/powerpoint/2010/main" val="50819014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45454"/>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65291" cy="3894951"/>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825625"/>
            <a:ext cx="3886200" cy="3894951"/>
          </a:xfrm>
        </p:spPr>
        <p:txBody>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D2EB48E8-E68F-4255-92A8-15F70D65ED72}" type="slidenum">
              <a:rPr lang="en-US" smtClean="0"/>
              <a:t>‹#›</a:t>
            </a:fld>
            <a:endParaRPr lang="en-US"/>
          </a:p>
        </p:txBody>
      </p:sp>
    </p:spTree>
    <p:extLst>
      <p:ext uri="{BB962C8B-B14F-4D97-AF65-F5344CB8AC3E}">
        <p14:creationId xmlns:p14="http://schemas.microsoft.com/office/powerpoint/2010/main" val="137262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rgbClr val="535353"/>
                </a:solidFill>
              </a:defRPr>
            </a:lvl1pPr>
          </a:lstStyle>
          <a:p>
            <a:r>
              <a:rPr lang="en-US" dirty="0"/>
              <a:t>Title</a:t>
            </a:r>
          </a:p>
        </p:txBody>
      </p:sp>
      <p:sp>
        <p:nvSpPr>
          <p:cNvPr id="3" name="Content Placeholder 2"/>
          <p:cNvSpPr>
            <a:spLocks noGrp="1"/>
          </p:cNvSpPr>
          <p:nvPr>
            <p:ph idx="1"/>
          </p:nvPr>
        </p:nvSpPr>
        <p:spPr>
          <a:xfrm>
            <a:off x="628650" y="1900066"/>
            <a:ext cx="7886700" cy="3792522"/>
          </a:xfrm>
        </p:spPr>
        <p:txBody>
          <a:bodyPr/>
          <a:lstStyle>
            <a:lvl1pPr marL="457200" indent="-457200">
              <a:buFont typeface="Arial" panose="020B0604020202020204" pitchFamily="34" charset="0"/>
              <a:buChar char="•"/>
              <a:defRPr>
                <a:solidFill>
                  <a:srgbClr val="0365A9"/>
                </a:solidFill>
              </a:defRPr>
            </a:lvl1pPr>
            <a:lvl2pPr marL="800100" indent="-342900">
              <a:buSzPct val="75000"/>
              <a:buFont typeface="Wingdings" panose="05000000000000000000" pitchFamily="2" charset="2"/>
              <a:buChar char="§"/>
              <a:defRPr>
                <a:solidFill>
                  <a:srgbClr val="545454"/>
                </a:solidFill>
              </a:defRPr>
            </a:lvl2pPr>
            <a:lvl3pPr marL="1371600" indent="-457200">
              <a:buFont typeface="Arial" panose="020B0604020202020204" pitchFamily="34" charset="0"/>
              <a:buChar char="•"/>
              <a:defRPr>
                <a:solidFill>
                  <a:srgbClr val="0367AC"/>
                </a:solidFill>
              </a:defRPr>
            </a:lvl3pPr>
            <a:lvl4pPr marL="1714500" indent="-342900">
              <a:buSzPct val="65000"/>
              <a:buFont typeface="Wingdings" panose="05000000000000000000" pitchFamily="2" charset="2"/>
              <a:buChar char="§"/>
              <a:defRPr sz="2000" baseline="0">
                <a:solidFill>
                  <a:srgbClr val="C4681A"/>
                </a:solidFill>
              </a:defRPr>
            </a:lvl4pPr>
            <a:lvl5pPr marL="2286000" indent="-457200">
              <a:buFont typeface="Arial" panose="020B0604020202020204" pitchFamily="34" charset="0"/>
              <a:buChar char="•"/>
              <a:defRPr sz="2000" baseline="0">
                <a:solidFill>
                  <a:srgbClr val="5454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457950" y="6189981"/>
            <a:ext cx="2057400" cy="365125"/>
          </a:xfrm>
        </p:spPr>
        <p:txBody>
          <a:bodyPr/>
          <a:lstStyle>
            <a:lvl1pPr>
              <a:defRPr/>
            </a:lvl1pPr>
          </a:lstStyle>
          <a:p>
            <a:fld id="{9249C5EC-6CC0-4AE1-82BC-8CBC08F38F00}" type="slidenum">
              <a:rPr lang="en-US" smtClean="0"/>
              <a:pPr/>
              <a:t>‹#›</a:t>
            </a:fld>
            <a:endParaRPr lang="en-US" dirty="0"/>
          </a:p>
        </p:txBody>
      </p:sp>
    </p:spTree>
    <p:extLst>
      <p:ext uri="{BB962C8B-B14F-4D97-AF65-F5344CB8AC3E}">
        <p14:creationId xmlns:p14="http://schemas.microsoft.com/office/powerpoint/2010/main" val="26792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Mi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57950" y="6189981"/>
            <a:ext cx="2057400" cy="365125"/>
          </a:xfrm>
        </p:spPr>
        <p:txBody>
          <a:bodyPr/>
          <a:lstStyle>
            <a:lvl1pPr>
              <a:defRPr/>
            </a:lvl1pPr>
          </a:lstStyle>
          <a:p>
            <a:fld id="{9249C5EC-6CC0-4AE1-82BC-8CBC08F38F00}" type="slidenum">
              <a:rPr lang="en-US" smtClean="0"/>
              <a:pPr/>
              <a:t>‹#›</a:t>
            </a:fld>
            <a:endParaRPr lang="en-US" dirty="0"/>
          </a:p>
        </p:txBody>
      </p:sp>
      <p:sp>
        <p:nvSpPr>
          <p:cNvPr id="5" name="TextBox 4"/>
          <p:cNvSpPr txBox="1"/>
          <p:nvPr userDrawn="1"/>
        </p:nvSpPr>
        <p:spPr>
          <a:xfrm>
            <a:off x="1181886" y="2128608"/>
            <a:ext cx="6713317" cy="2862322"/>
          </a:xfrm>
          <a:prstGeom prst="rect">
            <a:avLst/>
          </a:prstGeom>
          <a:noFill/>
        </p:spPr>
        <p:txBody>
          <a:bodyPr wrap="square" rtlCol="0">
            <a:spAutoFit/>
          </a:bodyPr>
          <a:lstStyle/>
          <a:p>
            <a:r>
              <a:rPr lang="en-US" sz="2000" dirty="0">
                <a:solidFill>
                  <a:srgbClr val="545454"/>
                </a:solidFill>
              </a:rPr>
              <a:t>Justice in Aging is a national organization that uses the power of law to fight senior poverty by securing access to affordable health care, economic security, and the courts for older adults with limited resources. </a:t>
            </a:r>
          </a:p>
          <a:p>
            <a:endParaRPr lang="en-US" sz="2000" dirty="0">
              <a:solidFill>
                <a:srgbClr val="545454"/>
              </a:solidFill>
            </a:endParaRPr>
          </a:p>
          <a:p>
            <a:r>
              <a:rPr lang="en-US" sz="2000" dirty="0">
                <a:solidFill>
                  <a:srgbClr val="545454"/>
                </a:solidFill>
              </a:rPr>
              <a:t>Since 1972 we’ve focused our efforts primarily on populations that have traditionally lacked legal protection such as women, people of color, LGBT individuals, and people with limited English proficiency.</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15588" y="729562"/>
            <a:ext cx="4445915" cy="858774"/>
          </a:xfrm>
          <a:prstGeom prst="rect">
            <a:avLst/>
          </a:prstGeom>
        </p:spPr>
      </p:pic>
    </p:spTree>
    <p:extLst>
      <p:ext uri="{BB962C8B-B14F-4D97-AF65-F5344CB8AC3E}">
        <p14:creationId xmlns:p14="http://schemas.microsoft.com/office/powerpoint/2010/main" val="227665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ousekeepin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57950" y="6189981"/>
            <a:ext cx="2057400" cy="365125"/>
          </a:xfrm>
        </p:spPr>
        <p:txBody>
          <a:bodyPr/>
          <a:lstStyle>
            <a:lvl1pPr>
              <a:defRPr/>
            </a:lvl1pPr>
          </a:lstStyle>
          <a:p>
            <a:fld id="{9249C5EC-6CC0-4AE1-82BC-8CBC08F38F00}" type="slidenum">
              <a:rPr lang="en-US" smtClean="0"/>
              <a:pPr/>
              <a:t>‹#›</a:t>
            </a:fld>
            <a:endParaRPr lang="en-US" dirty="0"/>
          </a:p>
        </p:txBody>
      </p:sp>
      <p:sp>
        <p:nvSpPr>
          <p:cNvPr id="5" name="TextBox 4"/>
          <p:cNvSpPr txBox="1"/>
          <p:nvPr userDrawn="1"/>
        </p:nvSpPr>
        <p:spPr>
          <a:xfrm>
            <a:off x="1181886" y="2150221"/>
            <a:ext cx="6713317" cy="3477875"/>
          </a:xfrm>
          <a:prstGeom prst="rect">
            <a:avLst/>
          </a:prstGeom>
          <a:noFill/>
        </p:spPr>
        <p:txBody>
          <a:bodyPr wrap="square" rtlCol="0">
            <a:spAutoFit/>
          </a:bodyPr>
          <a:lstStyle/>
          <a:p>
            <a:pPr marL="600075" indent="-257175" defTabSz="342900" fontAlgn="base">
              <a:spcAft>
                <a:spcPct val="0"/>
              </a:spcAft>
              <a:buFont typeface="Arial" panose="020B0604020202020204" pitchFamily="34" charset="0"/>
              <a:buChar char="•"/>
              <a:defRPr/>
            </a:pPr>
            <a:r>
              <a:rPr lang="en-US" sz="2000" dirty="0">
                <a:solidFill>
                  <a:srgbClr val="545454"/>
                </a:solidFill>
                <a:ea typeface="MS PGothic" panose="020B0600070205080204" pitchFamily="34" charset="-128"/>
                <a:cs typeface="Calibri" pitchFamily="34" charset="0"/>
              </a:rPr>
              <a:t>All on mute. Use Questions function for substantive questions and for technical concerns.</a:t>
            </a:r>
          </a:p>
          <a:p>
            <a:pPr marL="342900" defTabSz="342900" fontAlgn="base">
              <a:spcAft>
                <a:spcPct val="0"/>
              </a:spcAft>
              <a:defRPr/>
            </a:pPr>
            <a:endParaRPr lang="en-US" sz="2000" dirty="0">
              <a:solidFill>
                <a:prstClr val="black"/>
              </a:solidFill>
              <a:ea typeface="MS PGothic" panose="020B0600070205080204" pitchFamily="34" charset="-128"/>
              <a:cs typeface="Calibri" pitchFamily="34" charset="0"/>
            </a:endParaRPr>
          </a:p>
          <a:p>
            <a:pPr marL="600075" indent="-257175" defTabSz="342900" fontAlgn="base">
              <a:spcAft>
                <a:spcPct val="0"/>
              </a:spcAft>
              <a:buFont typeface="Arial" panose="020B0604020202020204" pitchFamily="34" charset="0"/>
              <a:buChar char="•"/>
              <a:defRPr/>
            </a:pPr>
            <a:r>
              <a:rPr lang="en-US" sz="2000" dirty="0">
                <a:solidFill>
                  <a:srgbClr val="545454"/>
                </a:solidFill>
                <a:ea typeface="MS PGothic" panose="020B0600070205080204" pitchFamily="34" charset="-128"/>
                <a:cs typeface="Calibri" pitchFamily="34" charset="0"/>
              </a:rPr>
              <a:t>Problems with getting on to the webinar? Send an e-mail to </a:t>
            </a:r>
            <a:r>
              <a:rPr lang="en-US" sz="2000" dirty="0">
                <a:solidFill>
                  <a:prstClr val="black"/>
                </a:solidFill>
                <a:ea typeface="MS PGothic" panose="020B0600070205080204" pitchFamily="34" charset="-128"/>
                <a:cs typeface="Calibri" pitchFamily="34" charset="0"/>
                <a:hlinkClick r:id="rId2"/>
              </a:rPr>
              <a:t>trainings@justiceinaging.org</a:t>
            </a:r>
            <a:r>
              <a:rPr lang="en-US" sz="2000" dirty="0">
                <a:solidFill>
                  <a:srgbClr val="545454"/>
                </a:solidFill>
                <a:ea typeface="MS PGothic" panose="020B0600070205080204" pitchFamily="34" charset="-128"/>
                <a:cs typeface="Calibri" pitchFamily="34" charset="0"/>
              </a:rPr>
              <a:t>.</a:t>
            </a:r>
          </a:p>
          <a:p>
            <a:pPr marL="342900" defTabSz="342900" fontAlgn="base">
              <a:spcAft>
                <a:spcPct val="0"/>
              </a:spcAft>
              <a:defRPr/>
            </a:pPr>
            <a:endParaRPr lang="en-US" sz="2000" dirty="0">
              <a:solidFill>
                <a:prstClr val="black"/>
              </a:solidFill>
              <a:ea typeface="MS PGothic" panose="020B0600070205080204" pitchFamily="34" charset="-128"/>
              <a:cs typeface="Calibri" pitchFamily="34" charset="0"/>
            </a:endParaRPr>
          </a:p>
          <a:p>
            <a:pPr marL="600075" indent="-257175" defTabSz="342900" fontAlgn="base">
              <a:spcAft>
                <a:spcPct val="0"/>
              </a:spcAft>
              <a:buFont typeface="Arial" panose="020B0604020202020204" pitchFamily="34" charset="0"/>
              <a:buChar char="•"/>
              <a:defRPr/>
            </a:pPr>
            <a:r>
              <a:rPr lang="en-US" sz="2000" dirty="0">
                <a:solidFill>
                  <a:srgbClr val="545454"/>
                </a:solidFill>
                <a:ea typeface="MS PGothic" panose="020B0600070205080204" pitchFamily="34" charset="-128"/>
                <a:cs typeface="Calibri" pitchFamily="34" charset="0"/>
              </a:rPr>
              <a:t>Slides and a recording are available at Justice in Aging –</a:t>
            </a:r>
            <a:r>
              <a:rPr lang="en-US" sz="2000" baseline="0" dirty="0">
                <a:solidFill>
                  <a:srgbClr val="545454"/>
                </a:solidFill>
                <a:ea typeface="MS PGothic" panose="020B0600070205080204" pitchFamily="34" charset="-128"/>
                <a:cs typeface="Calibri" pitchFamily="34" charset="0"/>
              </a:rPr>
              <a:t> </a:t>
            </a:r>
            <a:r>
              <a:rPr lang="en-US" sz="2000" dirty="0">
                <a:solidFill>
                  <a:srgbClr val="545454"/>
                </a:solidFill>
                <a:ea typeface="MS PGothic" panose="020B0600070205080204" pitchFamily="34" charset="-128"/>
                <a:cs typeface="Calibri" pitchFamily="34" charset="0"/>
              </a:rPr>
              <a:t>Advocates Resources – Trainings: </a:t>
            </a:r>
            <a:r>
              <a:rPr lang="en-US" sz="2000" dirty="0">
                <a:solidFill>
                  <a:prstClr val="black"/>
                </a:solidFill>
                <a:ea typeface="MS PGothic" panose="020B0600070205080204" pitchFamily="34" charset="-128"/>
                <a:cs typeface="Calibri" pitchFamily="34" charset="0"/>
                <a:hlinkClick r:id="rId3"/>
              </a:rPr>
              <a:t>justiceinaging.org/resources-for-advocates/webinars</a:t>
            </a:r>
            <a:r>
              <a:rPr lang="en-US" sz="2000" dirty="0">
                <a:solidFill>
                  <a:srgbClr val="545454"/>
                </a:solidFill>
                <a:ea typeface="MS PGothic" panose="020B0600070205080204" pitchFamily="34" charset="-128"/>
                <a:cs typeface="Calibri" pitchFamily="34" charset="0"/>
              </a:rPr>
              <a:t>.</a:t>
            </a:r>
            <a:r>
              <a:rPr lang="en-US" sz="2000" baseline="0" dirty="0">
                <a:solidFill>
                  <a:srgbClr val="545454"/>
                </a:solidFill>
                <a:ea typeface="MS PGothic" panose="020B0600070205080204" pitchFamily="34" charset="-128"/>
                <a:cs typeface="Calibri" pitchFamily="34" charset="0"/>
              </a:rPr>
              <a:t> S</a:t>
            </a:r>
            <a:r>
              <a:rPr lang="en-US" sz="2000" dirty="0">
                <a:solidFill>
                  <a:srgbClr val="545454"/>
                </a:solidFill>
                <a:ea typeface="MS PGothic" panose="020B0600070205080204" pitchFamily="34" charset="-128"/>
                <a:cs typeface="Calibri" pitchFamily="34" charset="0"/>
              </a:rPr>
              <a:t>ee also the chat box for this web address.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5588" y="729562"/>
            <a:ext cx="4445915" cy="858774"/>
          </a:xfrm>
          <a:prstGeom prst="rect">
            <a:avLst/>
          </a:prstGeom>
        </p:spPr>
      </p:pic>
    </p:spTree>
    <p:extLst>
      <p:ext uri="{BB962C8B-B14F-4D97-AF65-F5344CB8AC3E}">
        <p14:creationId xmlns:p14="http://schemas.microsoft.com/office/powerpoint/2010/main" val="1730872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ersity &amp; Equity">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457950" y="6189981"/>
            <a:ext cx="2057400" cy="365125"/>
          </a:xfrm>
        </p:spPr>
        <p:txBody>
          <a:bodyPr/>
          <a:lstStyle>
            <a:lvl1pPr>
              <a:defRPr/>
            </a:lvl1pPr>
          </a:lstStyle>
          <a:p>
            <a:fld id="{9249C5EC-6CC0-4AE1-82BC-8CBC08F38F00}" type="slidenum">
              <a:rPr lang="en-US" smtClean="0"/>
              <a:pPr/>
              <a:t>‹#›</a:t>
            </a:fld>
            <a:endParaRPr lang="en-US" dirty="0"/>
          </a:p>
        </p:txBody>
      </p:sp>
      <p:sp>
        <p:nvSpPr>
          <p:cNvPr id="8" name="Rectangle 7"/>
          <p:cNvSpPr/>
          <p:nvPr userDrawn="1"/>
        </p:nvSpPr>
        <p:spPr>
          <a:xfrm>
            <a:off x="628650" y="1345008"/>
            <a:ext cx="7886700" cy="4579715"/>
          </a:xfrm>
          <a:prstGeom prst="rect">
            <a:avLst/>
          </a:prstGeom>
        </p:spPr>
        <p:txBody>
          <a:bodyPr wrap="square">
            <a:spAutoFit/>
          </a:bodyPr>
          <a:lstStyle/>
          <a:p>
            <a:pPr lvl="0" algn="l" defTabSz="914400" rtl="0" eaLnBrk="1" latinLnBrk="0" hangingPunct="1">
              <a:lnSpc>
                <a:spcPct val="90000"/>
              </a:lnSpc>
            </a:pPr>
            <a:r>
              <a:rPr lang="en-US" sz="2400" kern="1200" dirty="0">
                <a:solidFill>
                  <a:srgbClr val="0365A9"/>
                </a:solidFill>
                <a:latin typeface="+mn-lt"/>
                <a:ea typeface="+mn-ea"/>
                <a:cs typeface="+mn-cs"/>
              </a:rPr>
              <a:t>To achieve Justice in Aging, we must:</a:t>
            </a:r>
            <a:r>
              <a:rPr lang="en-US" sz="3200" kern="1200" dirty="0">
                <a:solidFill>
                  <a:srgbClr val="0365A9"/>
                </a:solidFill>
                <a:latin typeface="+mn-lt"/>
                <a:ea typeface="+mn-ea"/>
                <a:cs typeface="+mn-cs"/>
              </a:rPr>
              <a:t> </a:t>
            </a:r>
            <a:br>
              <a:rPr lang="en-US" sz="3200" kern="1200" dirty="0">
                <a:solidFill>
                  <a:srgbClr val="0365A9"/>
                </a:solidFill>
                <a:latin typeface="+mn-lt"/>
                <a:ea typeface="+mn-ea"/>
                <a:cs typeface="+mn-cs"/>
              </a:rPr>
            </a:br>
            <a:endParaRPr lang="en-US" sz="2000" kern="1200" dirty="0">
              <a:solidFill>
                <a:srgbClr val="0365A9"/>
              </a:solidFill>
              <a:latin typeface="+mn-lt"/>
              <a:ea typeface="+mn-ea"/>
              <a:cs typeface="+mn-cs"/>
            </a:endParaRP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Acknowledge systemic racism and discrimination </a:t>
            </a:r>
            <a:br>
              <a:rPr lang="en-US" sz="2000" kern="1200" dirty="0">
                <a:solidFill>
                  <a:srgbClr val="545454"/>
                </a:solidFill>
                <a:latin typeface="+mn-lt"/>
                <a:ea typeface="+mn-ea"/>
                <a:cs typeface="+mn-cs"/>
              </a:rPr>
            </a:br>
            <a:r>
              <a:rPr lang="en-US" sz="2000" kern="1200" dirty="0">
                <a:solidFill>
                  <a:srgbClr val="545454"/>
                </a:solidFill>
                <a:latin typeface="+mn-lt"/>
                <a:ea typeface="+mn-ea"/>
                <a:cs typeface="+mn-cs"/>
              </a:rPr>
              <a:t> </a:t>
            </a: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Address the enduring negative effects of racism and differential treatment </a:t>
            </a:r>
            <a:br>
              <a:rPr lang="en-US" sz="2000" kern="1200" dirty="0">
                <a:solidFill>
                  <a:srgbClr val="545454"/>
                </a:solidFill>
                <a:latin typeface="+mn-lt"/>
                <a:ea typeface="+mn-ea"/>
                <a:cs typeface="+mn-cs"/>
              </a:rPr>
            </a:br>
            <a:endParaRPr lang="en-US" sz="2000" kern="1200" dirty="0">
              <a:solidFill>
                <a:srgbClr val="545454"/>
              </a:solidFill>
              <a:latin typeface="+mn-lt"/>
              <a:ea typeface="+mn-ea"/>
              <a:cs typeface="+mn-cs"/>
            </a:endParaRP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Promote access and equity in economic security, health care, and the courts for our nation’s low-income older adults </a:t>
            </a:r>
            <a:br>
              <a:rPr lang="en-US" sz="2000" kern="1200" dirty="0">
                <a:solidFill>
                  <a:srgbClr val="545454"/>
                </a:solidFill>
                <a:latin typeface="+mn-lt"/>
                <a:ea typeface="+mn-ea"/>
                <a:cs typeface="+mn-cs"/>
              </a:rPr>
            </a:br>
            <a:endParaRPr lang="en-US" sz="2000" kern="1200" dirty="0">
              <a:solidFill>
                <a:srgbClr val="545454"/>
              </a:solidFill>
              <a:latin typeface="+mn-lt"/>
              <a:ea typeface="+mn-ea"/>
              <a:cs typeface="+mn-cs"/>
            </a:endParaRPr>
          </a:p>
          <a:p>
            <a:pPr marL="742950" lvl="1" indent="-285750" algn="l" defTabSz="914400" rtl="0" eaLnBrk="1" latinLnBrk="0" hangingPunct="1">
              <a:lnSpc>
                <a:spcPct val="90000"/>
              </a:lnSpc>
              <a:buFont typeface="Arial" panose="020B0604020202020204" pitchFamily="34" charset="0"/>
              <a:buChar char="•"/>
            </a:pPr>
            <a:r>
              <a:rPr lang="en-US" sz="2000" kern="1200" dirty="0">
                <a:solidFill>
                  <a:srgbClr val="545454"/>
                </a:solidFill>
                <a:latin typeface="+mn-lt"/>
                <a:ea typeface="+mn-ea"/>
                <a:cs typeface="+mn-cs"/>
              </a:rPr>
              <a:t>Recruit, support, and retain a diverse staff and board, including race, ethnicity, gender, gender identity and presentation, sexual orientation, disability, age, economic class</a:t>
            </a:r>
          </a:p>
        </p:txBody>
      </p:sp>
      <p:sp>
        <p:nvSpPr>
          <p:cNvPr id="9" name="TextBox 8"/>
          <p:cNvSpPr txBox="1"/>
          <p:nvPr userDrawn="1"/>
        </p:nvSpPr>
        <p:spPr>
          <a:xfrm>
            <a:off x="628650" y="456307"/>
            <a:ext cx="7771431" cy="756072"/>
          </a:xfrm>
          <a:prstGeom prst="rect">
            <a:avLst/>
          </a:prstGeom>
        </p:spPr>
        <p:txBody>
          <a:bodyPr vert="horz" wrap="square" lIns="91440" tIns="45720" rIns="91440" bIns="45720" rtlCol="0" anchor="ctr">
            <a:normAutofit/>
          </a:bodyPr>
          <a:lstStyle/>
          <a:p>
            <a:pPr algn="ctr"/>
            <a:r>
              <a:rPr lang="en-US" sz="4000" dirty="0">
                <a:solidFill>
                  <a:srgbClr val="545454"/>
                </a:solidFill>
              </a:rPr>
              <a:t>Diversity, Equity, and</a:t>
            </a:r>
            <a:r>
              <a:rPr lang="en-US" sz="4000" baseline="0" dirty="0">
                <a:solidFill>
                  <a:srgbClr val="545454"/>
                </a:solidFill>
              </a:rPr>
              <a:t> Inclusion</a:t>
            </a:r>
            <a:endParaRPr lang="en-US" sz="4000" dirty="0">
              <a:solidFill>
                <a:srgbClr val="545454"/>
              </a:solidFill>
            </a:endParaRPr>
          </a:p>
        </p:txBody>
      </p:sp>
    </p:spTree>
    <p:extLst>
      <p:ext uri="{BB962C8B-B14F-4D97-AF65-F5344CB8AC3E}">
        <p14:creationId xmlns:p14="http://schemas.microsoft.com/office/powerpoint/2010/main" val="382165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ext to Join">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EB48E8-E68F-4255-92A8-15F70D65ED72}" type="slidenum">
              <a:rPr lang="en-US" smtClean="0"/>
              <a:t>‹#›</a:t>
            </a:fld>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022" y="3441638"/>
            <a:ext cx="665814" cy="654400"/>
          </a:xfrm>
          <a:prstGeom prst="rect">
            <a:avLst/>
          </a:prstGeom>
          <a:solidFill>
            <a:srgbClr val="0367AC"/>
          </a:solidFill>
        </p:spPr>
      </p:pic>
      <p:sp>
        <p:nvSpPr>
          <p:cNvPr id="3" name="Rectangle 2"/>
          <p:cNvSpPr/>
          <p:nvPr userDrawn="1"/>
        </p:nvSpPr>
        <p:spPr>
          <a:xfrm>
            <a:off x="985955" y="446050"/>
            <a:ext cx="7798212" cy="1446550"/>
          </a:xfrm>
          <a:prstGeom prst="rect">
            <a:avLst/>
          </a:prstGeom>
        </p:spPr>
        <p:txBody>
          <a:bodyPr wrap="square">
            <a:spAutoFit/>
          </a:bodyPr>
          <a:lstStyle/>
          <a:p>
            <a:pPr marL="342900" indent="0" defTabSz="342900" fontAlgn="base">
              <a:spcAft>
                <a:spcPct val="0"/>
              </a:spcAft>
              <a:buFont typeface="Arial" panose="020B0604020202020204" pitchFamily="34" charset="0"/>
              <a:buNone/>
              <a:defRPr/>
            </a:pPr>
            <a:r>
              <a:rPr lang="en-US" sz="4400" dirty="0">
                <a:solidFill>
                  <a:srgbClr val="545454"/>
                </a:solidFill>
                <a:ea typeface="MS PGothic" panose="020B0600070205080204" pitchFamily="34" charset="-128"/>
                <a:cs typeface="Calibri" pitchFamily="34" charset="0"/>
              </a:rPr>
              <a:t>Interested</a:t>
            </a:r>
            <a:r>
              <a:rPr lang="en-US" sz="4400" baseline="0" dirty="0">
                <a:solidFill>
                  <a:srgbClr val="545454"/>
                </a:solidFill>
                <a:ea typeface="MS PGothic" panose="020B0600070205080204" pitchFamily="34" charset="-128"/>
                <a:cs typeface="Calibri" pitchFamily="34" charset="0"/>
              </a:rPr>
              <a:t> in joining our network?</a:t>
            </a:r>
            <a:r>
              <a:rPr lang="en-US" sz="1800" baseline="0" dirty="0">
                <a:solidFill>
                  <a:srgbClr val="545454"/>
                </a:solidFill>
                <a:ea typeface="MS PGothic" panose="020B0600070205080204" pitchFamily="34" charset="-128"/>
                <a:cs typeface="Calibri" pitchFamily="34" charset="0"/>
              </a:rPr>
              <a:t> </a:t>
            </a:r>
          </a:p>
        </p:txBody>
      </p:sp>
      <p:sp>
        <p:nvSpPr>
          <p:cNvPr id="6" name="Rectangle 5"/>
          <p:cNvSpPr/>
          <p:nvPr userDrawn="1"/>
        </p:nvSpPr>
        <p:spPr>
          <a:xfrm>
            <a:off x="2124929" y="3441638"/>
            <a:ext cx="6100232" cy="1200329"/>
          </a:xfrm>
          <a:prstGeom prst="rect">
            <a:avLst/>
          </a:prstGeom>
        </p:spPr>
        <p:txBody>
          <a:bodyPr wrap="square">
            <a:spAutoFit/>
          </a:bodyPr>
          <a:lstStyle/>
          <a:p>
            <a:pPr marL="342900" indent="0" algn="l" defTabSz="342900" fontAlgn="base">
              <a:spcAft>
                <a:spcPct val="0"/>
              </a:spcAft>
              <a:buFont typeface="Arial" panose="020B0604020202020204" pitchFamily="34" charset="0"/>
              <a:buNone/>
              <a:defRPr/>
            </a:pPr>
            <a:r>
              <a:rPr lang="en-US" sz="3600" dirty="0">
                <a:solidFill>
                  <a:srgbClr val="0367AC"/>
                </a:solidFill>
                <a:ea typeface="MS PGothic" panose="020B0600070205080204" pitchFamily="34" charset="-128"/>
                <a:cs typeface="Calibri" pitchFamily="34" charset="0"/>
              </a:rPr>
              <a:t>Text 51555 with the message</a:t>
            </a:r>
            <a:r>
              <a:rPr lang="en-US" sz="3600" baseline="0" dirty="0">
                <a:solidFill>
                  <a:srgbClr val="0367AC"/>
                </a:solidFill>
                <a:ea typeface="MS PGothic" panose="020B0600070205080204" pitchFamily="34" charset="-128"/>
                <a:cs typeface="Calibri" pitchFamily="34" charset="0"/>
              </a:rPr>
              <a:t> </a:t>
            </a:r>
            <a:r>
              <a:rPr lang="en-US" sz="3600" dirty="0">
                <a:solidFill>
                  <a:srgbClr val="0367AC"/>
                </a:solidFill>
                <a:ea typeface="MS PGothic" panose="020B0600070205080204" pitchFamily="34" charset="-128"/>
                <a:cs typeface="Calibri" pitchFamily="34" charset="0"/>
              </a:rPr>
              <a:t>“4justice” </a:t>
            </a:r>
          </a:p>
        </p:txBody>
      </p:sp>
      <p:sp>
        <p:nvSpPr>
          <p:cNvPr id="7" name="Rectangle 6"/>
          <p:cNvSpPr/>
          <p:nvPr userDrawn="1"/>
        </p:nvSpPr>
        <p:spPr>
          <a:xfrm>
            <a:off x="1544960" y="2121197"/>
            <a:ext cx="6680201" cy="954107"/>
          </a:xfrm>
          <a:prstGeom prst="rect">
            <a:avLst/>
          </a:prstGeom>
        </p:spPr>
        <p:txBody>
          <a:bodyPr wrap="square">
            <a:spAutoFit/>
          </a:bodyPr>
          <a:lstStyle/>
          <a:p>
            <a:pPr marL="342900" indent="0" defTabSz="342900" fontAlgn="base">
              <a:spcAft>
                <a:spcPct val="0"/>
              </a:spcAft>
              <a:buFont typeface="Arial" panose="020B0604020202020204" pitchFamily="34" charset="0"/>
              <a:buNone/>
              <a:defRPr/>
            </a:pPr>
            <a:r>
              <a:rPr lang="en-US" sz="2800" dirty="0">
                <a:solidFill>
                  <a:srgbClr val="0367AC"/>
                </a:solidFill>
                <a:ea typeface="MS PGothic" panose="020B0600070205080204" pitchFamily="34" charset="-128"/>
                <a:cs typeface="Calibri" pitchFamily="34" charset="0"/>
              </a:rPr>
              <a:t>Sign up to receive Justice in Aging trainings and materials.</a:t>
            </a:r>
          </a:p>
        </p:txBody>
      </p:sp>
    </p:spTree>
    <p:extLst>
      <p:ext uri="{BB962C8B-B14F-4D97-AF65-F5344CB8AC3E}">
        <p14:creationId xmlns:p14="http://schemas.microsoft.com/office/powerpoint/2010/main" val="253692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EB48E8-E68F-4255-92A8-15F70D65ED72}" type="slidenum">
              <a:rPr lang="en-US" smtClean="0"/>
              <a:t>‹#›</a:t>
            </a:fld>
            <a:endParaRPr lang="en-US"/>
          </a:p>
        </p:txBody>
      </p:sp>
    </p:spTree>
    <p:extLst>
      <p:ext uri="{BB962C8B-B14F-4D97-AF65-F5344CB8AC3E}">
        <p14:creationId xmlns:p14="http://schemas.microsoft.com/office/powerpoint/2010/main" val="132725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baseline="0">
                <a:solidFill>
                  <a:srgbClr val="545454"/>
                </a:solidFill>
              </a:defRPr>
            </a:lvl1pPr>
          </a:lstStyle>
          <a:p>
            <a:r>
              <a:rPr lang="en-US" dirty="0"/>
              <a:t>Section Title</a:t>
            </a:r>
          </a:p>
        </p:txBody>
      </p:sp>
      <p:sp>
        <p:nvSpPr>
          <p:cNvPr id="3" name="Text Placeholder 2"/>
          <p:cNvSpPr>
            <a:spLocks noGrp="1"/>
          </p:cNvSpPr>
          <p:nvPr>
            <p:ph type="body" idx="1" hasCustomPrompt="1"/>
          </p:nvPr>
        </p:nvSpPr>
        <p:spPr>
          <a:xfrm>
            <a:off x="623888" y="4589465"/>
            <a:ext cx="7886700" cy="573550"/>
          </a:xfrm>
        </p:spPr>
        <p:txBody>
          <a:bodyPr/>
          <a:lstStyle>
            <a:lvl1pPr marL="0" indent="0">
              <a:buNone/>
              <a:defRPr sz="2400">
                <a:solidFill>
                  <a:srgbClr val="0367A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Short description of section</a:t>
            </a:r>
          </a:p>
        </p:txBody>
      </p:sp>
    </p:spTree>
    <p:extLst>
      <p:ext uri="{BB962C8B-B14F-4D97-AF65-F5344CB8AC3E}">
        <p14:creationId xmlns:p14="http://schemas.microsoft.com/office/powerpoint/2010/main" val="280220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6015788"/>
            <a:ext cx="9144000" cy="842212"/>
          </a:xfrm>
          <a:prstGeom prst="rect">
            <a:avLst/>
          </a:prstGeom>
          <a:solidFill>
            <a:srgbClr val="0367AC">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001850"/>
            <a:ext cx="7886700" cy="870087"/>
          </a:xfrm>
        </p:spPr>
        <p:txBody>
          <a:bodyPr anchor="b"/>
          <a:lstStyle>
            <a:lvl1pPr algn="l">
              <a:defRPr sz="6000" baseline="0">
                <a:solidFill>
                  <a:schemeClr val="bg1"/>
                </a:solidFill>
              </a:defRPr>
            </a:lvl1pPr>
          </a:lstStyle>
          <a:p>
            <a:r>
              <a:rPr lang="en-US" dirty="0"/>
              <a:t>Section Title</a:t>
            </a:r>
          </a:p>
        </p:txBody>
      </p:sp>
    </p:spTree>
    <p:extLst>
      <p:ext uri="{BB962C8B-B14F-4D97-AF65-F5344CB8AC3E}">
        <p14:creationId xmlns:p14="http://schemas.microsoft.com/office/powerpoint/2010/main" val="222804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628650" y="1825625"/>
            <a:ext cx="7886700" cy="37862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BEE4A-B035-4D8D-BBC3-FFD35027E98F}" type="slidenum">
              <a:rPr lang="en-US" smtClean="0"/>
              <a:pPr/>
              <a:t>‹#›</a:t>
            </a:fld>
            <a:endParaRPr lang="en-US" dirty="0"/>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28650" y="5921816"/>
            <a:ext cx="2249610" cy="434535"/>
          </a:xfrm>
          <a:prstGeom prst="rect">
            <a:avLst/>
          </a:prstGeom>
        </p:spPr>
      </p:pic>
    </p:spTree>
    <p:extLst>
      <p:ext uri="{BB962C8B-B14F-4D97-AF65-F5344CB8AC3E}">
        <p14:creationId xmlns:p14="http://schemas.microsoft.com/office/powerpoint/2010/main" val="1239043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77" r:id="rId4"/>
    <p:sldLayoutId id="2147483680" r:id="rId5"/>
    <p:sldLayoutId id="2147483675" r:id="rId6"/>
    <p:sldLayoutId id="2147483679" r:id="rId7"/>
    <p:sldLayoutId id="2147483663" r:id="rId8"/>
    <p:sldLayoutId id="2147483670" r:id="rId9"/>
    <p:sldLayoutId id="2147483671" r:id="rId10"/>
    <p:sldLayoutId id="2147483672" r:id="rId11"/>
    <p:sldLayoutId id="2147483676" r:id="rId12"/>
    <p:sldLayoutId id="2147483678" r:id="rId13"/>
    <p:sldLayoutId id="2147483664" r:id="rId14"/>
  </p:sldLayoutIdLst>
  <p:hf hdr="0" ftr="0" dt="0"/>
  <p:txStyles>
    <p:titleStyle>
      <a:lvl1pPr algn="ctr" defTabSz="914400" rtl="0" eaLnBrk="1" latinLnBrk="0" hangingPunct="1">
        <a:lnSpc>
          <a:spcPct val="90000"/>
        </a:lnSpc>
        <a:spcBef>
          <a:spcPct val="0"/>
        </a:spcBef>
        <a:buNone/>
        <a:defRPr sz="4400" kern="1200">
          <a:solidFill>
            <a:srgbClr val="0367A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367AC"/>
          </a:solidFill>
          <a:latin typeface="+mn-lt"/>
          <a:ea typeface="+mn-ea"/>
          <a:cs typeface="+mn-cs"/>
        </a:defRPr>
      </a:lvl1pPr>
      <a:lvl2pPr marL="685800" indent="-228600" algn="l" defTabSz="914400" rtl="0" eaLnBrk="1" latinLnBrk="0" hangingPunct="1">
        <a:lnSpc>
          <a:spcPct val="90000"/>
        </a:lnSpc>
        <a:spcBef>
          <a:spcPts val="500"/>
        </a:spcBef>
        <a:buSzPct val="75000"/>
        <a:buFont typeface="Wingdings" panose="05000000000000000000" pitchFamily="2" charset="2"/>
        <a:buChar char="§"/>
        <a:defRPr sz="2400" kern="1200">
          <a:solidFill>
            <a:srgbClr val="5454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67A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rgbClr val="0367A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rgbClr val="C468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8710" y="1794510"/>
            <a:ext cx="7440929" cy="2137812"/>
          </a:xfrm>
        </p:spPr>
        <p:txBody>
          <a:bodyPr>
            <a:noAutofit/>
          </a:bodyPr>
          <a:lstStyle/>
          <a:p>
            <a:r>
              <a:rPr lang="en-US" sz="4800" dirty="0"/>
              <a:t>Pre-Dispute Arbitration Agreements: Just Say No </a:t>
            </a:r>
          </a:p>
        </p:txBody>
      </p:sp>
      <p:sp>
        <p:nvSpPr>
          <p:cNvPr id="3" name="Text Placeholder 2"/>
          <p:cNvSpPr>
            <a:spLocks noGrp="1"/>
          </p:cNvSpPr>
          <p:nvPr>
            <p:ph type="body" sz="quarter" idx="10"/>
          </p:nvPr>
        </p:nvSpPr>
        <p:spPr>
          <a:xfrm>
            <a:off x="1412565" y="4537710"/>
            <a:ext cx="5959785" cy="1017270"/>
          </a:xfrm>
        </p:spPr>
        <p:txBody>
          <a:bodyPr/>
          <a:lstStyle/>
          <a:p>
            <a:r>
              <a:rPr lang="en-US" sz="2800" dirty="0"/>
              <a:t>Eric Carlson, Justice in Aging</a:t>
            </a:r>
          </a:p>
          <a:p>
            <a:r>
              <a:rPr lang="en-US" sz="2800" dirty="0"/>
              <a:t>Lori </a:t>
            </a:r>
            <a:r>
              <a:rPr lang="en-US" sz="2800" dirty="0" err="1"/>
              <a:t>Smetanka</a:t>
            </a:r>
            <a:r>
              <a:rPr lang="en-US" sz="2800" dirty="0"/>
              <a:t>, Consumer Voice</a:t>
            </a:r>
          </a:p>
        </p:txBody>
      </p:sp>
      <p:sp>
        <p:nvSpPr>
          <p:cNvPr id="4" name="Text Placeholder 3"/>
          <p:cNvSpPr>
            <a:spLocks noGrp="1"/>
          </p:cNvSpPr>
          <p:nvPr>
            <p:ph type="body" sz="quarter" idx="11"/>
          </p:nvPr>
        </p:nvSpPr>
        <p:spPr>
          <a:xfrm>
            <a:off x="3319345" y="5932170"/>
            <a:ext cx="2841425" cy="468630"/>
          </a:xfrm>
        </p:spPr>
        <p:txBody>
          <a:bodyPr>
            <a:normAutofit fontScale="85000" lnSpcReduction="10000"/>
          </a:bodyPr>
          <a:lstStyle/>
          <a:p>
            <a:r>
              <a:rPr lang="en-US" sz="2800" dirty="0"/>
              <a:t>November 5, 2019</a:t>
            </a:r>
          </a:p>
        </p:txBody>
      </p:sp>
    </p:spTree>
    <p:extLst>
      <p:ext uri="{BB962C8B-B14F-4D97-AF65-F5344CB8AC3E}">
        <p14:creationId xmlns:p14="http://schemas.microsoft.com/office/powerpoint/2010/main" val="93319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Regulation:</a:t>
            </a:r>
            <a:br>
              <a:rPr lang="en-US" dirty="0"/>
            </a:br>
            <a:r>
              <a:rPr lang="en-US" dirty="0"/>
              <a:t>Section 483.70(n) </a:t>
            </a:r>
          </a:p>
        </p:txBody>
      </p:sp>
      <p:sp>
        <p:nvSpPr>
          <p:cNvPr id="3" name="Content Placeholder 2"/>
          <p:cNvSpPr>
            <a:spLocks noGrp="1"/>
          </p:cNvSpPr>
          <p:nvPr>
            <p:ph idx="1"/>
          </p:nvPr>
        </p:nvSpPr>
        <p:spPr>
          <a:xfrm>
            <a:off x="628650" y="1900066"/>
            <a:ext cx="7886700" cy="3792522"/>
          </a:xfrm>
        </p:spPr>
        <p:txBody>
          <a:bodyPr>
            <a:normAutofit fontScale="92500" lnSpcReduction="10000"/>
          </a:bodyPr>
          <a:lstStyle/>
          <a:p>
            <a:r>
              <a:rPr lang="en-US" dirty="0"/>
              <a:t>Nursing facility cannot require arbitration agreement as condition of admission or continued stay.</a:t>
            </a:r>
          </a:p>
          <a:p>
            <a:r>
              <a:rPr lang="en-US" dirty="0"/>
              <a:t>Facility must “explicitly inform” resident/representative that arbitration cannot be required.</a:t>
            </a:r>
          </a:p>
          <a:p>
            <a:r>
              <a:rPr lang="en-US" dirty="0"/>
              <a:t>Agreement must “explicitly state” that arbitration cannot be required.</a:t>
            </a:r>
          </a:p>
          <a:p>
            <a:pPr lvl="1"/>
            <a:r>
              <a:rPr lang="en-US" dirty="0"/>
              <a:t>Code of Federal Regulations, Title 42, § 483.70(n).</a:t>
            </a:r>
          </a:p>
          <a:p>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smtClean="0"/>
              <a:pPr/>
              <a:t>10</a:t>
            </a:fld>
            <a:endParaRPr lang="en-US" dirty="0"/>
          </a:p>
        </p:txBody>
      </p:sp>
    </p:spTree>
    <p:extLst>
      <p:ext uri="{BB962C8B-B14F-4D97-AF65-F5344CB8AC3E}">
        <p14:creationId xmlns:p14="http://schemas.microsoft.com/office/powerpoint/2010/main" val="1340586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to Resident/Representative</a:t>
            </a:r>
          </a:p>
        </p:txBody>
      </p:sp>
      <p:sp>
        <p:nvSpPr>
          <p:cNvPr id="3" name="Content Placeholder 2"/>
          <p:cNvSpPr>
            <a:spLocks noGrp="1"/>
          </p:cNvSpPr>
          <p:nvPr>
            <p:ph idx="1"/>
          </p:nvPr>
        </p:nvSpPr>
        <p:spPr/>
        <p:txBody>
          <a:bodyPr>
            <a:normAutofit/>
          </a:bodyPr>
          <a:lstStyle/>
          <a:p>
            <a:r>
              <a:rPr lang="en-US" sz="4000" dirty="0"/>
              <a:t>Arbitration agreement must be explained to resident/representative in manner than they understand.</a:t>
            </a:r>
          </a:p>
          <a:p>
            <a:r>
              <a:rPr lang="en-US" sz="4000" dirty="0"/>
              <a:t>Resident must acknowledge understanding.</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11</a:t>
            </a:fld>
            <a:endParaRPr lang="en-US" dirty="0"/>
          </a:p>
        </p:txBody>
      </p:sp>
    </p:spTree>
    <p:extLst>
      <p:ext uri="{BB962C8B-B14F-4D97-AF65-F5344CB8AC3E}">
        <p14:creationId xmlns:p14="http://schemas.microsoft.com/office/powerpoint/2010/main" val="3544635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Terms</a:t>
            </a:r>
            <a:br>
              <a:rPr lang="en-US" dirty="0"/>
            </a:br>
            <a:r>
              <a:rPr lang="en-US" dirty="0"/>
              <a:t>of Arbitration Agreement</a:t>
            </a:r>
          </a:p>
        </p:txBody>
      </p:sp>
      <p:sp>
        <p:nvSpPr>
          <p:cNvPr id="3" name="Content Placeholder 2"/>
          <p:cNvSpPr>
            <a:spLocks noGrp="1"/>
          </p:cNvSpPr>
          <p:nvPr>
            <p:ph idx="1"/>
          </p:nvPr>
        </p:nvSpPr>
        <p:spPr/>
        <p:txBody>
          <a:bodyPr>
            <a:normAutofit/>
          </a:bodyPr>
          <a:lstStyle/>
          <a:p>
            <a:r>
              <a:rPr lang="en-US" sz="4400" dirty="0"/>
              <a:t>Selection of neutral arbitrator agreed upon by both parties.</a:t>
            </a:r>
          </a:p>
          <a:p>
            <a:r>
              <a:rPr lang="en-US" sz="4400" dirty="0"/>
              <a:t>Location/setting convenient for both parties.</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12</a:t>
            </a:fld>
            <a:endParaRPr lang="en-US" dirty="0"/>
          </a:p>
        </p:txBody>
      </p:sp>
    </p:spTree>
    <p:extLst>
      <p:ext uri="{BB962C8B-B14F-4D97-AF65-F5344CB8AC3E}">
        <p14:creationId xmlns:p14="http://schemas.microsoft.com/office/powerpoint/2010/main" val="286721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Suppressing of Complaints</a:t>
            </a:r>
          </a:p>
        </p:txBody>
      </p:sp>
      <p:sp>
        <p:nvSpPr>
          <p:cNvPr id="3" name="Content Placeholder 2"/>
          <p:cNvSpPr>
            <a:spLocks noGrp="1"/>
          </p:cNvSpPr>
          <p:nvPr>
            <p:ph idx="1"/>
          </p:nvPr>
        </p:nvSpPr>
        <p:spPr/>
        <p:txBody>
          <a:bodyPr>
            <a:normAutofit/>
          </a:bodyPr>
          <a:lstStyle/>
          <a:p>
            <a:r>
              <a:rPr lang="en-US" sz="4000" dirty="0"/>
              <a:t>Cannot limit communications with federal, state or local officials, including</a:t>
            </a:r>
          </a:p>
          <a:p>
            <a:pPr lvl="1"/>
            <a:r>
              <a:rPr lang="en-US" sz="3600" dirty="0"/>
              <a:t>Surveyors</a:t>
            </a:r>
          </a:p>
          <a:p>
            <a:pPr lvl="1"/>
            <a:r>
              <a:rPr lang="en-US" sz="3600" dirty="0"/>
              <a:t>Ombudsman program</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13</a:t>
            </a:fld>
            <a:endParaRPr lang="en-US" dirty="0"/>
          </a:p>
        </p:txBody>
      </p:sp>
    </p:spTree>
    <p:extLst>
      <p:ext uri="{BB962C8B-B14F-4D97-AF65-F5344CB8AC3E}">
        <p14:creationId xmlns:p14="http://schemas.microsoft.com/office/powerpoint/2010/main" val="1943841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Rescind</a:t>
            </a:r>
          </a:p>
        </p:txBody>
      </p:sp>
      <p:sp>
        <p:nvSpPr>
          <p:cNvPr id="3" name="Content Placeholder 2"/>
          <p:cNvSpPr>
            <a:spLocks noGrp="1"/>
          </p:cNvSpPr>
          <p:nvPr>
            <p:ph idx="1"/>
          </p:nvPr>
        </p:nvSpPr>
        <p:spPr/>
        <p:txBody>
          <a:bodyPr>
            <a:normAutofit/>
          </a:bodyPr>
          <a:lstStyle/>
          <a:p>
            <a:r>
              <a:rPr lang="en-US" sz="4000" dirty="0"/>
              <a:t>Agreement must give resident/representative the right to rescind within 30 calendar days of signature date.</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14</a:t>
            </a:fld>
            <a:endParaRPr lang="en-US" dirty="0"/>
          </a:p>
        </p:txBody>
      </p:sp>
    </p:spTree>
    <p:extLst>
      <p:ext uri="{BB962C8B-B14F-4D97-AF65-F5344CB8AC3E}">
        <p14:creationId xmlns:p14="http://schemas.microsoft.com/office/powerpoint/2010/main" val="425308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of Resolution</a:t>
            </a:r>
          </a:p>
        </p:txBody>
      </p:sp>
      <p:sp>
        <p:nvSpPr>
          <p:cNvPr id="3" name="Content Placeholder 2"/>
          <p:cNvSpPr>
            <a:spLocks noGrp="1"/>
          </p:cNvSpPr>
          <p:nvPr>
            <p:ph idx="1"/>
          </p:nvPr>
        </p:nvSpPr>
        <p:spPr/>
        <p:txBody>
          <a:bodyPr>
            <a:normAutofit/>
          </a:bodyPr>
          <a:lstStyle/>
          <a:p>
            <a:r>
              <a:rPr lang="en-US" dirty="0"/>
              <a:t>If arbitration held, arbitration must retain final decision and arbitration agreement for at least five years after resolution.</a:t>
            </a:r>
          </a:p>
          <a:p>
            <a:r>
              <a:rPr lang="en-US" dirty="0"/>
              <a:t>CMS says this will allow them to learn</a:t>
            </a:r>
          </a:p>
          <a:p>
            <a:pPr lvl="1"/>
            <a:r>
              <a:rPr lang="en-US" dirty="0"/>
              <a:t>How facilities are using arbitration, and</a:t>
            </a:r>
          </a:p>
          <a:p>
            <a:pPr lvl="1"/>
            <a:r>
              <a:rPr lang="en-US" dirty="0"/>
              <a:t>How arbitration is affecting residents.</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15</a:t>
            </a:fld>
            <a:endParaRPr lang="en-US" dirty="0"/>
          </a:p>
        </p:txBody>
      </p:sp>
    </p:spTree>
    <p:extLst>
      <p:ext uri="{BB962C8B-B14F-4D97-AF65-F5344CB8AC3E}">
        <p14:creationId xmlns:p14="http://schemas.microsoft.com/office/powerpoint/2010/main" val="1535149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Perspective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0071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a:t>
            </a:r>
          </a:p>
        </p:txBody>
      </p:sp>
      <p:sp>
        <p:nvSpPr>
          <p:cNvPr id="3" name="Content Placeholder 2"/>
          <p:cNvSpPr>
            <a:spLocks noGrp="1"/>
          </p:cNvSpPr>
          <p:nvPr>
            <p:ph idx="1"/>
          </p:nvPr>
        </p:nvSpPr>
        <p:spPr/>
        <p:txBody>
          <a:bodyPr>
            <a:noAutofit/>
          </a:bodyPr>
          <a:lstStyle/>
          <a:p>
            <a:r>
              <a:rPr lang="en-US" sz="9600" dirty="0"/>
              <a:t>Don’t Sign!</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17</a:t>
            </a:fld>
            <a:endParaRPr lang="en-US" dirty="0"/>
          </a:p>
        </p:txBody>
      </p:sp>
    </p:spTree>
    <p:extLst>
      <p:ext uri="{BB962C8B-B14F-4D97-AF65-F5344CB8AC3E}">
        <p14:creationId xmlns:p14="http://schemas.microsoft.com/office/powerpoint/2010/main" val="4086983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You’ve Already Signed</a:t>
            </a:r>
          </a:p>
        </p:txBody>
      </p:sp>
      <p:sp>
        <p:nvSpPr>
          <p:cNvPr id="3" name="Content Placeholder 2"/>
          <p:cNvSpPr>
            <a:spLocks noGrp="1"/>
          </p:cNvSpPr>
          <p:nvPr>
            <p:ph idx="1"/>
          </p:nvPr>
        </p:nvSpPr>
        <p:spPr/>
        <p:txBody>
          <a:bodyPr>
            <a:noAutofit/>
          </a:bodyPr>
          <a:lstStyle/>
          <a:p>
            <a:r>
              <a:rPr lang="en-US" sz="4400" dirty="0"/>
              <a:t>If you have signed, rescind within 30 days.</a:t>
            </a:r>
          </a:p>
          <a:p>
            <a:pPr lvl="1"/>
            <a:r>
              <a:rPr lang="en-US" sz="4000" dirty="0"/>
              <a:t>Document rescission in writing, in manner that verifies date.</a:t>
            </a:r>
          </a:p>
          <a:p>
            <a:pPr lvl="2"/>
            <a:r>
              <a:rPr lang="en-US" sz="3200" dirty="0"/>
              <a:t>E.g., certified mail, e-mail, etc.</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18</a:t>
            </a:fld>
            <a:endParaRPr lang="en-US" dirty="0"/>
          </a:p>
        </p:txBody>
      </p:sp>
    </p:spTree>
    <p:extLst>
      <p:ext uri="{BB962C8B-B14F-4D97-AF65-F5344CB8AC3E}">
        <p14:creationId xmlns:p14="http://schemas.microsoft.com/office/powerpoint/2010/main" val="370133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You Signed More than 30 Days Ago?</a:t>
            </a:r>
          </a:p>
        </p:txBody>
      </p:sp>
      <p:sp>
        <p:nvSpPr>
          <p:cNvPr id="3" name="Content Placeholder 2"/>
          <p:cNvSpPr>
            <a:spLocks noGrp="1"/>
          </p:cNvSpPr>
          <p:nvPr>
            <p:ph idx="1"/>
          </p:nvPr>
        </p:nvSpPr>
        <p:spPr/>
        <p:txBody>
          <a:bodyPr>
            <a:normAutofit/>
          </a:bodyPr>
          <a:lstStyle/>
          <a:p>
            <a:r>
              <a:rPr lang="en-US" sz="3600" dirty="0"/>
              <a:t>Agreement is not invalidated by federal regulations.  CMS “encourage[s]” facilities to give all residents an opportunity to rescind, but does not require any such policy.</a:t>
            </a:r>
          </a:p>
          <a:p>
            <a:pPr lvl="1"/>
            <a:r>
              <a:rPr lang="en-US" sz="3200" dirty="0"/>
              <a:t>84 Fed. Reg. at page 34,729.</a:t>
            </a:r>
          </a:p>
        </p:txBody>
      </p:sp>
      <p:sp>
        <p:nvSpPr>
          <p:cNvPr id="4" name="Slide Number Placeholder 3"/>
          <p:cNvSpPr>
            <a:spLocks noGrp="1"/>
          </p:cNvSpPr>
          <p:nvPr>
            <p:ph type="sldNum" sz="quarter" idx="12"/>
          </p:nvPr>
        </p:nvSpPr>
        <p:spPr/>
        <p:txBody>
          <a:bodyPr/>
          <a:lstStyle/>
          <a:p>
            <a:fld id="{9249C5EC-6CC0-4AE1-82BC-8CBC08F38F00}" type="slidenum">
              <a:rPr lang="en-US" smtClean="0"/>
              <a:pPr/>
              <a:t>19</a:t>
            </a:fld>
            <a:endParaRPr lang="en-US" dirty="0"/>
          </a:p>
        </p:txBody>
      </p:sp>
    </p:spTree>
    <p:extLst>
      <p:ext uri="{BB962C8B-B14F-4D97-AF65-F5344CB8AC3E}">
        <p14:creationId xmlns:p14="http://schemas.microsoft.com/office/powerpoint/2010/main" val="174998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49C5EC-6CC0-4AE1-82BC-8CBC08F38F00}" type="slidenum">
              <a:rPr lang="en-US" smtClean="0"/>
              <a:pPr/>
              <a:t>2</a:t>
            </a:fld>
            <a:endParaRPr lang="en-US" dirty="0"/>
          </a:p>
        </p:txBody>
      </p:sp>
      <p:sp>
        <p:nvSpPr>
          <p:cNvPr id="3" name="Content Placeholder 2"/>
          <p:cNvSpPr>
            <a:spLocks noGrp="1"/>
          </p:cNvSpPr>
          <p:nvPr>
            <p:ph idx="1"/>
          </p:nvPr>
        </p:nvSpPr>
        <p:spPr/>
        <p:txBody>
          <a:bodyPr>
            <a:normAutofit/>
          </a:bodyPr>
          <a:lstStyle/>
          <a:p>
            <a:r>
              <a:rPr lang="en-US" sz="4000" dirty="0"/>
              <a:t>Private process for adjudicating disputes.</a:t>
            </a:r>
          </a:p>
          <a:p>
            <a:r>
              <a:rPr lang="en-US" sz="4000" dirty="0"/>
              <a:t>Choosing arbitration means giving up right to go to court.</a:t>
            </a:r>
          </a:p>
          <a:p>
            <a:r>
              <a:rPr lang="en-US" sz="4000" dirty="0"/>
              <a:t>Very limited right to appeal from arbitration decision.</a:t>
            </a:r>
            <a:endParaRPr lang="en-US" sz="4000" i="1" dirty="0"/>
          </a:p>
        </p:txBody>
      </p:sp>
      <p:sp>
        <p:nvSpPr>
          <p:cNvPr id="4" name="Title 3"/>
          <p:cNvSpPr>
            <a:spLocks noGrp="1"/>
          </p:cNvSpPr>
          <p:nvPr>
            <p:ph type="title"/>
          </p:nvPr>
        </p:nvSpPr>
        <p:spPr/>
        <p:txBody>
          <a:bodyPr/>
          <a:lstStyle/>
          <a:p>
            <a:r>
              <a:rPr lang="en-US" dirty="0"/>
              <a:t>What Is Arbitration?</a:t>
            </a:r>
          </a:p>
        </p:txBody>
      </p:sp>
    </p:spTree>
    <p:extLst>
      <p:ext uri="{BB962C8B-B14F-4D97-AF65-F5344CB8AC3E}">
        <p14:creationId xmlns:p14="http://schemas.microsoft.com/office/powerpoint/2010/main" val="2564447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 Law May Invalidate Arbitration Agreement, Depending on Facts </a:t>
            </a:r>
          </a:p>
        </p:txBody>
      </p:sp>
      <p:sp>
        <p:nvSpPr>
          <p:cNvPr id="3" name="Content Placeholder 2"/>
          <p:cNvSpPr>
            <a:spLocks noGrp="1"/>
          </p:cNvSpPr>
          <p:nvPr>
            <p:ph idx="1"/>
          </p:nvPr>
        </p:nvSpPr>
        <p:spPr/>
        <p:txBody>
          <a:bodyPr>
            <a:normAutofit lnSpcReduction="10000"/>
          </a:bodyPr>
          <a:lstStyle/>
          <a:p>
            <a:r>
              <a:rPr lang="en-US" dirty="0"/>
              <a:t>Unconscionability</a:t>
            </a:r>
          </a:p>
          <a:p>
            <a:pPr lvl="1"/>
            <a:r>
              <a:rPr lang="en-US" dirty="0"/>
              <a:t>Generally requires unfair terms and unfair contracting process.</a:t>
            </a:r>
          </a:p>
          <a:p>
            <a:pPr lvl="1"/>
            <a:endParaRPr lang="en-US" dirty="0"/>
          </a:p>
          <a:p>
            <a:r>
              <a:rPr lang="en-US" dirty="0"/>
              <a:t>Unfair terms:  e.g., expense, limited discovery, limited damages.</a:t>
            </a:r>
          </a:p>
          <a:p>
            <a:r>
              <a:rPr lang="en-US" dirty="0"/>
              <a:t>Unfair process: e.g., mandatory arbitration, limited time, limited education of resident/representative. </a:t>
            </a:r>
          </a:p>
        </p:txBody>
      </p:sp>
      <p:sp>
        <p:nvSpPr>
          <p:cNvPr id="4" name="Slide Number Placeholder 3"/>
          <p:cNvSpPr>
            <a:spLocks noGrp="1"/>
          </p:cNvSpPr>
          <p:nvPr>
            <p:ph type="sldNum" sz="quarter" idx="12"/>
          </p:nvPr>
        </p:nvSpPr>
        <p:spPr/>
        <p:txBody>
          <a:bodyPr/>
          <a:lstStyle/>
          <a:p>
            <a:fld id="{9249C5EC-6CC0-4AE1-82BC-8CBC08F38F00}"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1815105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Defense:</a:t>
            </a:r>
            <a:br>
              <a:rPr lang="en-US" dirty="0"/>
            </a:br>
            <a:r>
              <a:rPr lang="en-US" dirty="0"/>
              <a:t>Resident’s Lack of Capacity </a:t>
            </a:r>
          </a:p>
        </p:txBody>
      </p:sp>
      <p:sp>
        <p:nvSpPr>
          <p:cNvPr id="3" name="Content Placeholder 2"/>
          <p:cNvSpPr>
            <a:spLocks noGrp="1"/>
          </p:cNvSpPr>
          <p:nvPr>
            <p:ph idx="1"/>
          </p:nvPr>
        </p:nvSpPr>
        <p:spPr/>
        <p:txBody>
          <a:bodyPr/>
          <a:lstStyle/>
          <a:p>
            <a:r>
              <a:rPr lang="en-US" sz="4000" dirty="0"/>
              <a:t>Dementia, other cognitive limitations.</a:t>
            </a:r>
          </a:p>
          <a:p>
            <a:r>
              <a:rPr lang="en-US" sz="4000" dirty="0"/>
              <a:t>Generally a question of fact, e.g., assessment, MD reports, testimony of family and friends.</a:t>
            </a:r>
          </a:p>
          <a:p>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smtClean="0"/>
              <a:pPr/>
              <a:t>21</a:t>
            </a:fld>
            <a:endParaRPr lang="en-US" dirty="0"/>
          </a:p>
        </p:txBody>
      </p:sp>
    </p:spTree>
    <p:extLst>
      <p:ext uri="{BB962C8B-B14F-4D97-AF65-F5344CB8AC3E}">
        <p14:creationId xmlns:p14="http://schemas.microsoft.com/office/powerpoint/2010/main" val="407049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Defense:</a:t>
            </a:r>
            <a:br>
              <a:rPr lang="en-US" dirty="0"/>
            </a:br>
            <a:r>
              <a:rPr lang="en-US" dirty="0"/>
              <a:t>Representative Did Not</a:t>
            </a:r>
            <a:br>
              <a:rPr lang="en-US" dirty="0"/>
            </a:br>
            <a:r>
              <a:rPr lang="en-US" dirty="0"/>
              <a:t>Have Authority </a:t>
            </a:r>
          </a:p>
        </p:txBody>
      </p:sp>
      <p:sp>
        <p:nvSpPr>
          <p:cNvPr id="3" name="Content Placeholder 2"/>
          <p:cNvSpPr>
            <a:spLocks noGrp="1"/>
          </p:cNvSpPr>
          <p:nvPr>
            <p:ph idx="1"/>
          </p:nvPr>
        </p:nvSpPr>
        <p:spPr/>
        <p:txBody>
          <a:bodyPr/>
          <a:lstStyle/>
          <a:p>
            <a:r>
              <a:rPr lang="en-US" sz="4000" dirty="0"/>
              <a:t>Signature by family member, but family member without authority to sign, or</a:t>
            </a:r>
          </a:p>
          <a:p>
            <a:r>
              <a:rPr lang="en-US" sz="4000" dirty="0"/>
              <a:t>Power of attorney did not authorize agreement to arbitrate.</a:t>
            </a:r>
          </a:p>
          <a:p>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1263192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Defense:</a:t>
            </a:r>
            <a:br>
              <a:rPr lang="en-US" dirty="0"/>
            </a:br>
            <a:r>
              <a:rPr lang="en-US" dirty="0"/>
              <a:t>Health Care Power of Attorney Did Not Apply</a:t>
            </a:r>
          </a:p>
        </p:txBody>
      </p:sp>
      <p:sp>
        <p:nvSpPr>
          <p:cNvPr id="3" name="Content Placeholder 2"/>
          <p:cNvSpPr>
            <a:spLocks noGrp="1"/>
          </p:cNvSpPr>
          <p:nvPr>
            <p:ph idx="1"/>
          </p:nvPr>
        </p:nvSpPr>
        <p:spPr/>
        <p:txBody>
          <a:bodyPr/>
          <a:lstStyle/>
          <a:p>
            <a:r>
              <a:rPr lang="en-US" dirty="0"/>
              <a:t>Health care powers of attorney apply only to health care decisions.</a:t>
            </a:r>
          </a:p>
          <a:p>
            <a:r>
              <a:rPr lang="en-US" dirty="0"/>
              <a:t>An agreement to arbitrate may not be “health care decision” if agreement not required for admission.</a:t>
            </a:r>
          </a:p>
        </p:txBody>
      </p:sp>
      <p:sp>
        <p:nvSpPr>
          <p:cNvPr id="4" name="Slide Number Placeholder 3"/>
          <p:cNvSpPr>
            <a:spLocks noGrp="1"/>
          </p:cNvSpPr>
          <p:nvPr>
            <p:ph type="sldNum" sz="quarter" idx="12"/>
          </p:nvPr>
        </p:nvSpPr>
        <p:spPr/>
        <p:txBody>
          <a:bodyPr/>
          <a:lstStyle/>
          <a:p>
            <a:fld id="{9249C5EC-6CC0-4AE1-82BC-8CBC08F38F00}" type="slidenum">
              <a:rPr lang="en-US" smtClean="0"/>
              <a:pPr/>
              <a:t>23</a:t>
            </a:fld>
            <a:endParaRPr lang="en-US" dirty="0"/>
          </a:p>
        </p:txBody>
      </p:sp>
    </p:spTree>
    <p:extLst>
      <p:ext uri="{BB962C8B-B14F-4D97-AF65-F5344CB8AC3E}">
        <p14:creationId xmlns:p14="http://schemas.microsoft.com/office/powerpoint/2010/main" val="148828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Defense:</a:t>
            </a:r>
            <a:br>
              <a:rPr lang="en-US" dirty="0"/>
            </a:br>
            <a:r>
              <a:rPr lang="en-US" dirty="0"/>
              <a:t>Impossible to Perform Arbitration</a:t>
            </a:r>
          </a:p>
        </p:txBody>
      </p:sp>
      <p:sp>
        <p:nvSpPr>
          <p:cNvPr id="3" name="Content Placeholder 2"/>
          <p:cNvSpPr>
            <a:spLocks noGrp="1"/>
          </p:cNvSpPr>
          <p:nvPr>
            <p:ph idx="1"/>
          </p:nvPr>
        </p:nvSpPr>
        <p:spPr/>
        <p:txBody>
          <a:bodyPr>
            <a:normAutofit/>
          </a:bodyPr>
          <a:lstStyle/>
          <a:p>
            <a:r>
              <a:rPr lang="en-US" sz="3600" dirty="0"/>
              <a:t>Designated arbitration service is not available to arbitrate the dispute.</a:t>
            </a:r>
          </a:p>
          <a:p>
            <a:r>
              <a:rPr lang="en-US" sz="3600" dirty="0"/>
              <a:t>Only if court finds that the specified arbitration service was essential term of arbitration agreement.</a:t>
            </a:r>
          </a:p>
        </p:txBody>
      </p:sp>
      <p:sp>
        <p:nvSpPr>
          <p:cNvPr id="4" name="Slide Number Placeholder 3"/>
          <p:cNvSpPr>
            <a:spLocks noGrp="1"/>
          </p:cNvSpPr>
          <p:nvPr>
            <p:ph type="sldNum" sz="quarter" idx="12"/>
          </p:nvPr>
        </p:nvSpPr>
        <p:spPr/>
        <p:txBody>
          <a:bodyPr/>
          <a:lstStyle/>
          <a:p>
            <a:fld id="{9249C5EC-6CC0-4AE1-82BC-8CBC08F38F00}" type="slidenum">
              <a:rPr lang="en-US" smtClean="0"/>
              <a:pPr/>
              <a:t>24</a:t>
            </a:fld>
            <a:endParaRPr lang="en-US" dirty="0"/>
          </a:p>
        </p:txBody>
      </p:sp>
    </p:spTree>
    <p:extLst>
      <p:ext uri="{BB962C8B-B14F-4D97-AF65-F5344CB8AC3E}">
        <p14:creationId xmlns:p14="http://schemas.microsoft.com/office/powerpoint/2010/main" val="425856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Defense:</a:t>
            </a:r>
            <a:br>
              <a:rPr lang="en-US" dirty="0"/>
            </a:br>
            <a:r>
              <a:rPr lang="en-US" dirty="0"/>
              <a:t>Agreement Doesn’t Apply to Family Member’s Claims</a:t>
            </a:r>
          </a:p>
        </p:txBody>
      </p:sp>
      <p:sp>
        <p:nvSpPr>
          <p:cNvPr id="3" name="Content Placeholder 2"/>
          <p:cNvSpPr>
            <a:spLocks noGrp="1"/>
          </p:cNvSpPr>
          <p:nvPr>
            <p:ph idx="1"/>
          </p:nvPr>
        </p:nvSpPr>
        <p:spPr/>
        <p:txBody>
          <a:bodyPr/>
          <a:lstStyle/>
          <a:p>
            <a:r>
              <a:rPr lang="en-US" dirty="0"/>
              <a:t>In most states, wrongful death lawsuits are not subject to arbitration agreement signed by resident.</a:t>
            </a:r>
          </a:p>
          <a:p>
            <a:r>
              <a:rPr lang="en-US" dirty="0"/>
              <a:t>Defense may be effective even if family member signed as resident’s representative (but not on family member’s own behalf).</a:t>
            </a:r>
          </a:p>
          <a:p>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smtClean="0"/>
              <a:pPr/>
              <a:t>25</a:t>
            </a:fld>
            <a:endParaRPr lang="en-US" dirty="0"/>
          </a:p>
        </p:txBody>
      </p:sp>
    </p:spTree>
    <p:extLst>
      <p:ext uri="{BB962C8B-B14F-4D97-AF65-F5344CB8AC3E}">
        <p14:creationId xmlns:p14="http://schemas.microsoft.com/office/powerpoint/2010/main" val="1063260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Challenges to Arbitration Regulation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1660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History Lesson</a:t>
            </a:r>
          </a:p>
        </p:txBody>
      </p:sp>
      <p:sp>
        <p:nvSpPr>
          <p:cNvPr id="3" name="Content Placeholder 2"/>
          <p:cNvSpPr>
            <a:spLocks noGrp="1"/>
          </p:cNvSpPr>
          <p:nvPr>
            <p:ph idx="1"/>
          </p:nvPr>
        </p:nvSpPr>
        <p:spPr/>
        <p:txBody>
          <a:bodyPr>
            <a:normAutofit/>
          </a:bodyPr>
          <a:lstStyle/>
          <a:p>
            <a:r>
              <a:rPr lang="en-US" sz="3600" dirty="0"/>
              <a:t>2016 nursing facility regulations barred federally-certified nursing facilities from using pre-dispute arbitration agreements.</a:t>
            </a:r>
          </a:p>
        </p:txBody>
      </p:sp>
      <p:sp>
        <p:nvSpPr>
          <p:cNvPr id="4" name="Slide Number Placeholder 3"/>
          <p:cNvSpPr>
            <a:spLocks noGrp="1"/>
          </p:cNvSpPr>
          <p:nvPr>
            <p:ph type="sldNum" sz="quarter" idx="12"/>
          </p:nvPr>
        </p:nvSpPr>
        <p:spPr/>
        <p:txBody>
          <a:bodyPr/>
          <a:lstStyle/>
          <a:p>
            <a:fld id="{9249C5EC-6CC0-4AE1-82BC-8CBC08F38F00}" type="slidenum">
              <a:rPr lang="en-US" smtClean="0"/>
              <a:pPr/>
              <a:t>27</a:t>
            </a:fld>
            <a:endParaRPr lang="en-US" dirty="0"/>
          </a:p>
        </p:txBody>
      </p:sp>
    </p:spTree>
    <p:extLst>
      <p:ext uri="{BB962C8B-B14F-4D97-AF65-F5344CB8AC3E}">
        <p14:creationId xmlns:p14="http://schemas.microsoft.com/office/powerpoint/2010/main" val="1909721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Facilities Challenged 2016 Regulation</a:t>
            </a:r>
          </a:p>
        </p:txBody>
      </p:sp>
      <p:sp>
        <p:nvSpPr>
          <p:cNvPr id="3" name="Content Placeholder 2"/>
          <p:cNvSpPr>
            <a:spLocks noGrp="1"/>
          </p:cNvSpPr>
          <p:nvPr>
            <p:ph idx="1"/>
          </p:nvPr>
        </p:nvSpPr>
        <p:spPr/>
        <p:txBody>
          <a:bodyPr>
            <a:normAutofit lnSpcReduction="10000"/>
          </a:bodyPr>
          <a:lstStyle/>
          <a:p>
            <a:r>
              <a:rPr lang="en-US" dirty="0"/>
              <a:t>Federal lawsuit in Mississippi.</a:t>
            </a:r>
          </a:p>
          <a:p>
            <a:r>
              <a:rPr lang="en-US" dirty="0"/>
              <a:t>Court issued preliminary injunction against regulation, based on findings that</a:t>
            </a:r>
          </a:p>
          <a:p>
            <a:pPr lvl="1"/>
            <a:r>
              <a:rPr lang="en-US" dirty="0"/>
              <a:t>Regulation conflicted with Federal Arbitration Act, and </a:t>
            </a:r>
          </a:p>
          <a:p>
            <a:pPr lvl="1"/>
            <a:r>
              <a:rPr lang="en-US" dirty="0"/>
              <a:t>CMS did not have authority to issue arbitration regulation.</a:t>
            </a:r>
          </a:p>
          <a:p>
            <a:pPr lvl="2"/>
            <a:r>
              <a:rPr lang="en-US" dirty="0"/>
              <a:t>Am. Health Care </a:t>
            </a:r>
            <a:r>
              <a:rPr lang="en-US" dirty="0" err="1"/>
              <a:t>Ass’n</a:t>
            </a:r>
            <a:r>
              <a:rPr lang="en-US" dirty="0"/>
              <a:t> v. Burwell 217 F. Supp. 3d 921 (N.D. Miss.).</a:t>
            </a:r>
          </a:p>
        </p:txBody>
      </p:sp>
      <p:sp>
        <p:nvSpPr>
          <p:cNvPr id="4" name="Slide Number Placeholder 3"/>
          <p:cNvSpPr>
            <a:spLocks noGrp="1"/>
          </p:cNvSpPr>
          <p:nvPr>
            <p:ph type="sldNum" sz="quarter" idx="12"/>
          </p:nvPr>
        </p:nvSpPr>
        <p:spPr/>
        <p:txBody>
          <a:bodyPr/>
          <a:lstStyle/>
          <a:p>
            <a:fld id="{9249C5EC-6CC0-4AE1-82BC-8CBC08F38F00}" type="slidenum">
              <a:rPr lang="en-US" smtClean="0"/>
              <a:pPr/>
              <a:t>28</a:t>
            </a:fld>
            <a:endParaRPr lang="en-US" dirty="0"/>
          </a:p>
        </p:txBody>
      </p:sp>
    </p:spTree>
    <p:extLst>
      <p:ext uri="{BB962C8B-B14F-4D97-AF65-F5344CB8AC3E}">
        <p14:creationId xmlns:p14="http://schemas.microsoft.com/office/powerpoint/2010/main" val="2904679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Conceded</a:t>
            </a:r>
          </a:p>
        </p:txBody>
      </p:sp>
      <p:sp>
        <p:nvSpPr>
          <p:cNvPr id="3" name="Content Placeholder 2"/>
          <p:cNvSpPr>
            <a:spLocks noGrp="1"/>
          </p:cNvSpPr>
          <p:nvPr>
            <p:ph idx="1"/>
          </p:nvPr>
        </p:nvSpPr>
        <p:spPr/>
        <p:txBody>
          <a:bodyPr>
            <a:normAutofit lnSpcReduction="10000"/>
          </a:bodyPr>
          <a:lstStyle/>
          <a:p>
            <a:r>
              <a:rPr lang="en-US" dirty="0"/>
              <a:t>Did not contest Mississippi litigation any further.</a:t>
            </a:r>
          </a:p>
          <a:p>
            <a:r>
              <a:rPr lang="en-US" dirty="0"/>
              <a:t>Directed surveyors to not enforce regulation.</a:t>
            </a:r>
          </a:p>
          <a:p>
            <a:pPr lvl="1"/>
            <a:r>
              <a:rPr lang="en-US" dirty="0"/>
              <a:t>S &amp; C 17-12-NH (Dec. 9, 2016).</a:t>
            </a:r>
          </a:p>
          <a:p>
            <a:r>
              <a:rPr lang="en-US" dirty="0"/>
              <a:t>Issued proposed regulation that would have authorized NFs to require arbitration as condition of admission.</a:t>
            </a:r>
          </a:p>
          <a:p>
            <a:pPr lvl="1"/>
            <a:r>
              <a:rPr lang="en-US" dirty="0"/>
              <a:t>82 Fed. Reg. 26,649 (June 8, 2017).</a:t>
            </a:r>
          </a:p>
        </p:txBody>
      </p:sp>
      <p:sp>
        <p:nvSpPr>
          <p:cNvPr id="4" name="Slide Number Placeholder 3"/>
          <p:cNvSpPr>
            <a:spLocks noGrp="1"/>
          </p:cNvSpPr>
          <p:nvPr>
            <p:ph type="sldNum" sz="quarter" idx="12"/>
          </p:nvPr>
        </p:nvSpPr>
        <p:spPr/>
        <p:txBody>
          <a:bodyPr/>
          <a:lstStyle/>
          <a:p>
            <a:fld id="{9249C5EC-6CC0-4AE1-82BC-8CBC08F38F00}" type="slidenum">
              <a:rPr lang="en-US" smtClean="0"/>
              <a:pPr/>
              <a:t>29</a:t>
            </a:fld>
            <a:endParaRPr lang="en-US" dirty="0"/>
          </a:p>
        </p:txBody>
      </p:sp>
    </p:spTree>
    <p:extLst>
      <p:ext uri="{BB962C8B-B14F-4D97-AF65-F5344CB8AC3E}">
        <p14:creationId xmlns:p14="http://schemas.microsoft.com/office/powerpoint/2010/main" val="93931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Arbitration Process</a:t>
            </a:r>
          </a:p>
        </p:txBody>
      </p:sp>
      <p:sp>
        <p:nvSpPr>
          <p:cNvPr id="3" name="Content Placeholder 2"/>
          <p:cNvSpPr>
            <a:spLocks noGrp="1"/>
          </p:cNvSpPr>
          <p:nvPr>
            <p:ph idx="1"/>
          </p:nvPr>
        </p:nvSpPr>
        <p:spPr/>
        <p:txBody>
          <a:bodyPr>
            <a:normAutofit/>
          </a:bodyPr>
          <a:lstStyle/>
          <a:p>
            <a:r>
              <a:rPr lang="en-US" dirty="0"/>
              <a:t>Private judge, generally paid by the hour.</a:t>
            </a:r>
          </a:p>
          <a:p>
            <a:r>
              <a:rPr lang="en-US" dirty="0"/>
              <a:t>Procedures for discovery, etc., set by arbitration agreement.</a:t>
            </a:r>
          </a:p>
          <a:p>
            <a:r>
              <a:rPr lang="en-US" dirty="0"/>
              <a:t>Parties generally have much less discovery rights, compared to discovery in court litigation.</a:t>
            </a:r>
          </a:p>
        </p:txBody>
      </p:sp>
      <p:sp>
        <p:nvSpPr>
          <p:cNvPr id="4" name="Slide Number Placeholder 3"/>
          <p:cNvSpPr>
            <a:spLocks noGrp="1"/>
          </p:cNvSpPr>
          <p:nvPr>
            <p:ph type="sldNum" sz="quarter" idx="12"/>
          </p:nvPr>
        </p:nvSpPr>
        <p:spPr/>
        <p:txBody>
          <a:bodyPr/>
          <a:lstStyle/>
          <a:p>
            <a:fld id="{9249C5EC-6CC0-4AE1-82BC-8CBC08F38F00}" type="slidenum">
              <a:rPr lang="en-US" smtClean="0"/>
              <a:pPr/>
              <a:t>3</a:t>
            </a:fld>
            <a:endParaRPr lang="en-US" dirty="0"/>
          </a:p>
        </p:txBody>
      </p:sp>
    </p:spTree>
    <p:extLst>
      <p:ext uri="{BB962C8B-B14F-4D97-AF65-F5344CB8AC3E}">
        <p14:creationId xmlns:p14="http://schemas.microsoft.com/office/powerpoint/2010/main" val="3568881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 y="365126"/>
            <a:ext cx="8321040" cy="1325563"/>
          </a:xfrm>
        </p:spPr>
        <p:txBody>
          <a:bodyPr>
            <a:normAutofit/>
          </a:bodyPr>
          <a:lstStyle/>
          <a:p>
            <a:r>
              <a:rPr lang="en-US" dirty="0"/>
              <a:t>New Lawsuit by Arkansas Nursing Facilities</a:t>
            </a:r>
          </a:p>
        </p:txBody>
      </p:sp>
      <p:sp>
        <p:nvSpPr>
          <p:cNvPr id="3" name="Content Placeholder 2"/>
          <p:cNvSpPr>
            <a:spLocks noGrp="1"/>
          </p:cNvSpPr>
          <p:nvPr>
            <p:ph idx="1"/>
          </p:nvPr>
        </p:nvSpPr>
        <p:spPr/>
        <p:txBody>
          <a:bodyPr>
            <a:normAutofit lnSpcReduction="10000"/>
          </a:bodyPr>
          <a:lstStyle/>
          <a:p>
            <a:r>
              <a:rPr lang="en-US" dirty="0"/>
              <a:t>Facilities claim that</a:t>
            </a:r>
          </a:p>
          <a:p>
            <a:pPr lvl="1"/>
            <a:r>
              <a:rPr lang="en-US" dirty="0"/>
              <a:t>Regulation violates the Federal Arbitration Act, and</a:t>
            </a:r>
          </a:p>
          <a:p>
            <a:pPr lvl="1"/>
            <a:r>
              <a:rPr lang="en-US" dirty="0"/>
              <a:t>CMS has no authority to regulate nursing facility arbitration agreements.</a:t>
            </a:r>
          </a:p>
          <a:p>
            <a:pPr lvl="2"/>
            <a:r>
              <a:rPr lang="en-US" dirty="0"/>
              <a:t>Northport Health Serv. v. U.S. HHS, 5:19-cv-05168 (W.D. Arkansas).</a:t>
            </a:r>
          </a:p>
          <a:p>
            <a:r>
              <a:rPr lang="en-US" dirty="0"/>
              <a:t>CMS has agreed to stay enforcement of regulation through Jan. 17, 2020, for 86 specified nursing facilities.</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smtClean="0"/>
              <a:pPr/>
              <a:t>30</a:t>
            </a:fld>
            <a:endParaRPr lang="en-US" dirty="0"/>
          </a:p>
        </p:txBody>
      </p:sp>
    </p:spTree>
    <p:extLst>
      <p:ext uri="{BB962C8B-B14F-4D97-AF65-F5344CB8AC3E}">
        <p14:creationId xmlns:p14="http://schemas.microsoft.com/office/powerpoint/2010/main" val="1414929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Arbitration Act (FAA)</a:t>
            </a:r>
          </a:p>
        </p:txBody>
      </p:sp>
      <p:sp>
        <p:nvSpPr>
          <p:cNvPr id="3" name="Content Placeholder 2"/>
          <p:cNvSpPr>
            <a:spLocks noGrp="1"/>
          </p:cNvSpPr>
          <p:nvPr>
            <p:ph idx="1"/>
          </p:nvPr>
        </p:nvSpPr>
        <p:spPr/>
        <p:txBody>
          <a:bodyPr/>
          <a:lstStyle/>
          <a:p>
            <a:r>
              <a:rPr lang="en-US" dirty="0"/>
              <a:t>Arbitration agreement “shall be valid, irrevocable, and enforceable, save upon such grounds as exist at law or in equity for the revocation of any contract.”</a:t>
            </a:r>
          </a:p>
          <a:p>
            <a:pPr lvl="1"/>
            <a:r>
              <a:rPr lang="en-US" dirty="0"/>
              <a:t>9 U.S.C. §2.</a:t>
            </a:r>
          </a:p>
        </p:txBody>
      </p:sp>
      <p:sp>
        <p:nvSpPr>
          <p:cNvPr id="4" name="Slide Number Placeholder 3"/>
          <p:cNvSpPr>
            <a:spLocks noGrp="1"/>
          </p:cNvSpPr>
          <p:nvPr>
            <p:ph type="sldNum" sz="quarter" idx="12"/>
          </p:nvPr>
        </p:nvSpPr>
        <p:spPr/>
        <p:txBody>
          <a:bodyPr/>
          <a:lstStyle/>
          <a:p>
            <a:fld id="{9249C5EC-6CC0-4AE1-82BC-8CBC08F38F00}" type="slidenum">
              <a:rPr lang="en-US" smtClean="0"/>
              <a:pPr/>
              <a:t>31</a:t>
            </a:fld>
            <a:endParaRPr lang="en-US" dirty="0"/>
          </a:p>
        </p:txBody>
      </p:sp>
    </p:spTree>
    <p:extLst>
      <p:ext uri="{BB962C8B-B14F-4D97-AF65-F5344CB8AC3E}">
        <p14:creationId xmlns:p14="http://schemas.microsoft.com/office/powerpoint/2010/main" val="125167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Arbitration Act</a:t>
            </a:r>
          </a:p>
        </p:txBody>
      </p:sp>
      <p:sp>
        <p:nvSpPr>
          <p:cNvPr id="3" name="Content Placeholder 2"/>
          <p:cNvSpPr>
            <a:spLocks noGrp="1"/>
          </p:cNvSpPr>
          <p:nvPr>
            <p:ph idx="1"/>
          </p:nvPr>
        </p:nvSpPr>
        <p:spPr/>
        <p:txBody>
          <a:bodyPr/>
          <a:lstStyle/>
          <a:p>
            <a:r>
              <a:rPr lang="en-US" dirty="0"/>
              <a:t>Originally enacted in 1925.</a:t>
            </a:r>
          </a:p>
          <a:p>
            <a:r>
              <a:rPr lang="en-US" dirty="0"/>
              <a:t>Meant to confirm to courts that arbitration agreements could be honored.</a:t>
            </a:r>
          </a:p>
          <a:p>
            <a:r>
              <a:rPr lang="en-US" dirty="0"/>
              <a:t>Focused on commercial arbitration agreements, but courts have applied law broadly to consumer arbitration.</a:t>
            </a:r>
          </a:p>
        </p:txBody>
      </p:sp>
      <p:sp>
        <p:nvSpPr>
          <p:cNvPr id="4" name="Slide Number Placeholder 3"/>
          <p:cNvSpPr>
            <a:spLocks noGrp="1"/>
          </p:cNvSpPr>
          <p:nvPr>
            <p:ph type="sldNum" sz="quarter" idx="12"/>
          </p:nvPr>
        </p:nvSpPr>
        <p:spPr/>
        <p:txBody>
          <a:bodyPr/>
          <a:lstStyle/>
          <a:p>
            <a:fld id="{9249C5EC-6CC0-4AE1-82BC-8CBC08F38F00}" type="slidenum">
              <a:rPr lang="en-US" smtClean="0"/>
              <a:pPr/>
              <a:t>32</a:t>
            </a:fld>
            <a:endParaRPr lang="en-US" dirty="0"/>
          </a:p>
        </p:txBody>
      </p:sp>
    </p:spTree>
    <p:extLst>
      <p:ext uri="{BB962C8B-B14F-4D97-AF65-F5344CB8AC3E}">
        <p14:creationId xmlns:p14="http://schemas.microsoft.com/office/powerpoint/2010/main" val="1973833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FAA to State Laws</a:t>
            </a:r>
          </a:p>
        </p:txBody>
      </p:sp>
      <p:sp>
        <p:nvSpPr>
          <p:cNvPr id="3" name="Content Placeholder 2"/>
          <p:cNvSpPr>
            <a:spLocks noGrp="1"/>
          </p:cNvSpPr>
          <p:nvPr>
            <p:ph idx="1"/>
          </p:nvPr>
        </p:nvSpPr>
        <p:spPr/>
        <p:txBody>
          <a:bodyPr>
            <a:normAutofit/>
          </a:bodyPr>
          <a:lstStyle/>
          <a:p>
            <a:r>
              <a:rPr lang="en-US" sz="4000" dirty="0"/>
              <a:t>State laws OK if applied broadly to all contracts.</a:t>
            </a:r>
          </a:p>
          <a:p>
            <a:pPr lvl="1"/>
            <a:r>
              <a:rPr lang="en-US" sz="3600" dirty="0"/>
              <a:t>E.g., unconscionability, requirements of consent and capacity.</a:t>
            </a:r>
          </a:p>
        </p:txBody>
      </p:sp>
      <p:sp>
        <p:nvSpPr>
          <p:cNvPr id="4" name="Slide Number Placeholder 3"/>
          <p:cNvSpPr>
            <a:spLocks noGrp="1"/>
          </p:cNvSpPr>
          <p:nvPr>
            <p:ph type="sldNum" sz="quarter" idx="12"/>
          </p:nvPr>
        </p:nvSpPr>
        <p:spPr/>
        <p:txBody>
          <a:bodyPr/>
          <a:lstStyle/>
          <a:p>
            <a:fld id="{9249C5EC-6CC0-4AE1-82BC-8CBC08F38F00}" type="slidenum">
              <a:rPr lang="en-US" smtClean="0"/>
              <a:pPr/>
              <a:t>33</a:t>
            </a:fld>
            <a:endParaRPr lang="en-US" dirty="0"/>
          </a:p>
        </p:txBody>
      </p:sp>
    </p:spTree>
    <p:extLst>
      <p:ext uri="{BB962C8B-B14F-4D97-AF65-F5344CB8AC3E}">
        <p14:creationId xmlns:p14="http://schemas.microsoft.com/office/powerpoint/2010/main" val="1195807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FAA Invalidating State Law</a:t>
            </a:r>
          </a:p>
        </p:txBody>
      </p:sp>
      <p:sp>
        <p:nvSpPr>
          <p:cNvPr id="3" name="Content Placeholder 2"/>
          <p:cNvSpPr>
            <a:spLocks noGrp="1"/>
          </p:cNvSpPr>
          <p:nvPr>
            <p:ph idx="1"/>
          </p:nvPr>
        </p:nvSpPr>
        <p:spPr/>
        <p:txBody>
          <a:bodyPr>
            <a:normAutofit lnSpcReduction="10000"/>
          </a:bodyPr>
          <a:lstStyle/>
          <a:p>
            <a:r>
              <a:rPr lang="en-US" dirty="0"/>
              <a:t>State laws potentially struck down if they target arbitration.</a:t>
            </a:r>
          </a:p>
          <a:p>
            <a:r>
              <a:rPr lang="en-US" dirty="0"/>
              <a:t>Supreme Court recently reversed KY ruling that agent’s authority included arbitration agreements only if the power of attorney specifically mentioned arbitration.</a:t>
            </a:r>
          </a:p>
          <a:p>
            <a:pPr lvl="1"/>
            <a:r>
              <a:rPr lang="en-US" dirty="0"/>
              <a:t>Kindred Nursing </a:t>
            </a:r>
            <a:r>
              <a:rPr lang="en-US" dirty="0" err="1"/>
              <a:t>Ctrs</a:t>
            </a:r>
            <a:r>
              <a:rPr lang="en-US" dirty="0"/>
              <a:t>. v. Clark, 137 </a:t>
            </a:r>
            <a:r>
              <a:rPr lang="en-US" dirty="0" err="1"/>
              <a:t>S.Ct</a:t>
            </a:r>
            <a:r>
              <a:rPr lang="en-US" dirty="0"/>
              <a:t>. 1421 (2017). </a:t>
            </a:r>
          </a:p>
          <a:p>
            <a:endParaRPr lang="en-US" dirty="0"/>
          </a:p>
        </p:txBody>
      </p:sp>
      <p:sp>
        <p:nvSpPr>
          <p:cNvPr id="4" name="Slide Number Placeholder 3"/>
          <p:cNvSpPr>
            <a:spLocks noGrp="1"/>
          </p:cNvSpPr>
          <p:nvPr>
            <p:ph type="sldNum" sz="quarter" idx="12"/>
          </p:nvPr>
        </p:nvSpPr>
        <p:spPr/>
        <p:txBody>
          <a:bodyPr/>
          <a:lstStyle/>
          <a:p>
            <a:fld id="{9249C5EC-6CC0-4AE1-82BC-8CBC08F38F00}" type="slidenum">
              <a:rPr lang="en-US" smtClean="0"/>
              <a:pPr/>
              <a:t>34</a:t>
            </a:fld>
            <a:endParaRPr lang="en-US" dirty="0"/>
          </a:p>
        </p:txBody>
      </p:sp>
    </p:spTree>
    <p:extLst>
      <p:ext uri="{BB962C8B-B14F-4D97-AF65-F5344CB8AC3E}">
        <p14:creationId xmlns:p14="http://schemas.microsoft.com/office/powerpoint/2010/main" val="2946124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Validity of Current Regulation</a:t>
            </a:r>
          </a:p>
        </p:txBody>
      </p:sp>
      <p:sp>
        <p:nvSpPr>
          <p:cNvPr id="3" name="Content Placeholder 2"/>
          <p:cNvSpPr>
            <a:spLocks noGrp="1"/>
          </p:cNvSpPr>
          <p:nvPr>
            <p:ph idx="1"/>
          </p:nvPr>
        </p:nvSpPr>
        <p:spPr/>
        <p:txBody>
          <a:bodyPr>
            <a:normAutofit/>
          </a:bodyPr>
          <a:lstStyle/>
          <a:p>
            <a:r>
              <a:rPr lang="en-US" sz="4000" dirty="0"/>
              <a:t>CMS likely will rely on authority to set standards for facilities allowed to participate in Medicare and Medicaid.</a:t>
            </a:r>
          </a:p>
        </p:txBody>
      </p:sp>
      <p:sp>
        <p:nvSpPr>
          <p:cNvPr id="4" name="Slide Number Placeholder 3"/>
          <p:cNvSpPr>
            <a:spLocks noGrp="1"/>
          </p:cNvSpPr>
          <p:nvPr>
            <p:ph type="sldNum" sz="quarter" idx="12"/>
          </p:nvPr>
        </p:nvSpPr>
        <p:spPr/>
        <p:txBody>
          <a:bodyPr/>
          <a:lstStyle/>
          <a:p>
            <a:fld id="{9249C5EC-6CC0-4AE1-82BC-8CBC08F38F00}" type="slidenum">
              <a:rPr lang="en-US" smtClean="0"/>
              <a:pPr/>
              <a:t>35</a:t>
            </a:fld>
            <a:endParaRPr lang="en-US" dirty="0"/>
          </a:p>
        </p:txBody>
      </p:sp>
    </p:spTree>
    <p:extLst>
      <p:ext uri="{BB962C8B-B14F-4D97-AF65-F5344CB8AC3E}">
        <p14:creationId xmlns:p14="http://schemas.microsoft.com/office/powerpoint/2010/main" val="2635712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Pushing Back</a:t>
            </a:r>
            <a:br>
              <a:rPr lang="en-US" dirty="0"/>
            </a:br>
            <a:r>
              <a:rPr lang="en-US" dirty="0"/>
              <a:t>Against Arbitration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6212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50863" y="115888"/>
            <a:ext cx="7886700" cy="1530350"/>
          </a:xfrm>
        </p:spPr>
        <p:txBody>
          <a:bodyPr/>
          <a:lstStyle/>
          <a:p>
            <a:r>
              <a:rPr lang="en-US" altLang="en-US" dirty="0"/>
              <a:t>Falsehood and Truth</a:t>
            </a:r>
          </a:p>
        </p:txBody>
      </p:sp>
      <p:sp>
        <p:nvSpPr>
          <p:cNvPr id="3" name="Content Placeholder 2"/>
          <p:cNvSpPr>
            <a:spLocks noGrp="1"/>
          </p:cNvSpPr>
          <p:nvPr>
            <p:ph sz="half" idx="1"/>
          </p:nvPr>
        </p:nvSpPr>
        <p:spPr>
          <a:xfrm>
            <a:off x="628650" y="1825625"/>
            <a:ext cx="3865563" cy="3895725"/>
          </a:xfrm>
        </p:spPr>
        <p:txBody>
          <a:bodyPr>
            <a:normAutofit fontScale="92500" lnSpcReduction="20000"/>
          </a:bodyPr>
          <a:lstStyle/>
          <a:p>
            <a:pPr>
              <a:defRPr/>
            </a:pPr>
            <a:r>
              <a:rPr lang="en-US" sz="4400" dirty="0">
                <a:solidFill>
                  <a:schemeClr val="accent1">
                    <a:lumMod val="75000"/>
                  </a:schemeClr>
                </a:solidFill>
              </a:rPr>
              <a:t>“Arbitration is more efficient than litigation.”</a:t>
            </a:r>
            <a:r>
              <a:rPr lang="en-US" sz="4400" dirty="0"/>
              <a:t>  </a:t>
            </a:r>
            <a:endParaRPr lang="en-US" sz="4400" dirty="0">
              <a:solidFill>
                <a:srgbClr val="FF0000"/>
              </a:solidFill>
            </a:endParaRPr>
          </a:p>
        </p:txBody>
      </p:sp>
      <p:sp>
        <p:nvSpPr>
          <p:cNvPr id="4" name="Content Placeholder 3"/>
          <p:cNvSpPr>
            <a:spLocks noGrp="1"/>
          </p:cNvSpPr>
          <p:nvPr>
            <p:ph sz="half" idx="2"/>
          </p:nvPr>
        </p:nvSpPr>
        <p:spPr>
          <a:xfrm>
            <a:off x="4629150" y="1825625"/>
            <a:ext cx="3886200" cy="3895725"/>
          </a:xfrm>
        </p:spPr>
        <p:txBody>
          <a:bodyPr>
            <a:normAutofit fontScale="92500" lnSpcReduction="20000"/>
          </a:bodyPr>
          <a:lstStyle/>
          <a:p>
            <a:pPr>
              <a:defRPr/>
            </a:pPr>
            <a:r>
              <a:rPr lang="en-US" sz="4400" dirty="0"/>
              <a:t>There is no good reason for a resident to commit blindly to arbitration for all future disputes.</a:t>
            </a:r>
          </a:p>
        </p:txBody>
      </p:sp>
      <p:sp>
        <p:nvSpPr>
          <p:cNvPr id="22533" name="Slide Number Placeholder 4"/>
          <p:cNvSpPr>
            <a:spLocks noGrp="1"/>
          </p:cNvSpPr>
          <p:nvPr>
            <p:ph type="sldNum" sz="quarter" idx="4294967295"/>
          </p:nvPr>
        </p:nvSpPr>
        <p:spPr>
          <a:xfrm>
            <a:off x="6553200" y="6248400"/>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7328477-AB0B-4957-8468-2E094AB38CA5}" type="slidenum">
              <a:rPr lang="en-US" altLang="en-US">
                <a:solidFill>
                  <a:srgbClr val="898989"/>
                </a:solidFill>
              </a:rPr>
              <a:pPr/>
              <a:t>37</a:t>
            </a:fld>
            <a:endParaRPr lang="en-US" altLang="en-US">
              <a:solidFill>
                <a:srgbClr val="898989"/>
              </a:solidFill>
            </a:endParaRPr>
          </a:p>
        </p:txBody>
      </p:sp>
    </p:spTree>
    <p:extLst>
      <p:ext uri="{BB962C8B-B14F-4D97-AF65-F5344CB8AC3E}">
        <p14:creationId xmlns:p14="http://schemas.microsoft.com/office/powerpoint/2010/main" val="305282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a:t>Strongest Argument Against “Pre-Dispute” Arbitration Agreements</a:t>
            </a:r>
          </a:p>
        </p:txBody>
      </p:sp>
      <p:sp>
        <p:nvSpPr>
          <p:cNvPr id="25603" name="Content Placeholder 2"/>
          <p:cNvSpPr>
            <a:spLocks noGrp="1"/>
          </p:cNvSpPr>
          <p:nvPr>
            <p:ph idx="1"/>
          </p:nvPr>
        </p:nvSpPr>
        <p:spPr/>
        <p:txBody>
          <a:bodyPr/>
          <a:lstStyle/>
          <a:p>
            <a:r>
              <a:rPr lang="en-US" altLang="en-US" sz="4400"/>
              <a:t>Arbitration agreements are best for when dispute already has occurred, and both parties understand what is at stake.</a:t>
            </a:r>
          </a:p>
        </p:txBody>
      </p:sp>
      <p:sp>
        <p:nvSpPr>
          <p:cNvPr id="25604" name="Slide Number Placeholder 3"/>
          <p:cNvSpPr>
            <a:spLocks noGrp="1"/>
          </p:cNvSpPr>
          <p:nvPr>
            <p:ph type="sldNum" sz="quarter" idx="4294967295"/>
          </p:nvPr>
        </p:nvSpPr>
        <p:spPr>
          <a:xfrm>
            <a:off x="6457950" y="6189663"/>
            <a:ext cx="20574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D7B6382-9EFB-4616-9C31-5529747176B1}" type="slidenum">
              <a:rPr lang="en-US" altLang="en-US" smtClean="0">
                <a:solidFill>
                  <a:prstClr val="black"/>
                </a:solidFill>
              </a:rPr>
              <a:pPr/>
              <a:t>38</a:t>
            </a:fld>
            <a:endParaRPr lang="en-US" altLang="en-US">
              <a:solidFill>
                <a:prstClr val="black"/>
              </a:solidFill>
            </a:endParaRPr>
          </a:p>
        </p:txBody>
      </p:sp>
    </p:spTree>
    <p:extLst>
      <p:ext uri="{BB962C8B-B14F-4D97-AF65-F5344CB8AC3E}">
        <p14:creationId xmlns:p14="http://schemas.microsoft.com/office/powerpoint/2010/main" val="3021575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Pre-Dispute Arbitration Generally Is Bad in All Consumer Contexts</a:t>
            </a:r>
          </a:p>
        </p:txBody>
      </p:sp>
      <p:sp>
        <p:nvSpPr>
          <p:cNvPr id="3" name="Content Placeholder 2"/>
          <p:cNvSpPr>
            <a:spLocks noGrp="1"/>
          </p:cNvSpPr>
          <p:nvPr>
            <p:ph idx="1"/>
          </p:nvPr>
        </p:nvSpPr>
        <p:spPr/>
        <p:txBody>
          <a:bodyPr/>
          <a:lstStyle/>
          <a:p>
            <a:r>
              <a:rPr lang="en-US" sz="3600" dirty="0"/>
              <a:t>E.g., medical procedures, construction contacts, retail purchases.</a:t>
            </a:r>
          </a:p>
          <a:p>
            <a:r>
              <a:rPr lang="en-US" sz="3600" dirty="0"/>
              <a:t>Admittedly, may have few options in on-line </a:t>
            </a:r>
            <a:r>
              <a:rPr lang="en-US" sz="3600" dirty="0" err="1"/>
              <a:t>puchases</a:t>
            </a:r>
            <a:r>
              <a:rPr lang="en-US" sz="3600" dirty="0"/>
              <a:t>.</a:t>
            </a:r>
          </a:p>
        </p:txBody>
      </p:sp>
      <p:sp>
        <p:nvSpPr>
          <p:cNvPr id="4" name="Slide Number Placeholder 3"/>
          <p:cNvSpPr>
            <a:spLocks noGrp="1"/>
          </p:cNvSpPr>
          <p:nvPr>
            <p:ph type="sldNum" sz="quarter" idx="12"/>
          </p:nvPr>
        </p:nvSpPr>
        <p:spPr/>
        <p:txBody>
          <a:bodyPr/>
          <a:lstStyle/>
          <a:p>
            <a:fld id="{9249C5EC-6CC0-4AE1-82BC-8CBC08F38F00}" type="slidenum">
              <a:rPr lang="en-US" smtClean="0"/>
              <a:pPr/>
              <a:t>39</a:t>
            </a:fld>
            <a:endParaRPr lang="en-US" dirty="0"/>
          </a:p>
        </p:txBody>
      </p:sp>
    </p:spTree>
    <p:extLst>
      <p:ext uri="{BB962C8B-B14F-4D97-AF65-F5344CB8AC3E}">
        <p14:creationId xmlns:p14="http://schemas.microsoft.com/office/powerpoint/2010/main" val="1752179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OK If Parties Knowingly Choose Arbitration For Known Dispute</a:t>
            </a:r>
          </a:p>
        </p:txBody>
      </p:sp>
      <p:sp>
        <p:nvSpPr>
          <p:cNvPr id="3" name="Content Placeholder 2"/>
          <p:cNvSpPr>
            <a:spLocks noGrp="1"/>
          </p:cNvSpPr>
          <p:nvPr>
            <p:ph idx="1"/>
          </p:nvPr>
        </p:nvSpPr>
        <p:spPr/>
        <p:txBody>
          <a:bodyPr>
            <a:normAutofit/>
          </a:bodyPr>
          <a:lstStyle/>
          <a:p>
            <a:r>
              <a:rPr lang="en-US" sz="4000" dirty="0"/>
              <a:t>Parties and their attorneys can choose to arbitrate known dispute.</a:t>
            </a:r>
          </a:p>
          <a:p>
            <a:pPr lvl="1"/>
            <a:r>
              <a:rPr lang="en-US" sz="3600" dirty="0"/>
              <a:t>For example, two businesses may agree to arbitrate contractual dispute.</a:t>
            </a:r>
          </a:p>
          <a:p>
            <a:endParaRPr lang="en-US" sz="4000" dirty="0"/>
          </a:p>
        </p:txBody>
      </p:sp>
      <p:sp>
        <p:nvSpPr>
          <p:cNvPr id="4" name="Slide Number Placeholder 3"/>
          <p:cNvSpPr>
            <a:spLocks noGrp="1"/>
          </p:cNvSpPr>
          <p:nvPr>
            <p:ph type="sldNum" sz="quarter" idx="12"/>
          </p:nvPr>
        </p:nvSpPr>
        <p:spPr/>
        <p:txBody>
          <a:bodyPr/>
          <a:lstStyle/>
          <a:p>
            <a:fld id="{9249C5EC-6CC0-4AE1-82BC-8CBC08F38F00}" type="slidenum">
              <a:rPr lang="en-US" smtClean="0"/>
              <a:pPr/>
              <a:t>4</a:t>
            </a:fld>
            <a:endParaRPr lang="en-US" dirty="0"/>
          </a:p>
        </p:txBody>
      </p:sp>
    </p:spTree>
    <p:extLst>
      <p:ext uri="{BB962C8B-B14F-4D97-AF65-F5344CB8AC3E}">
        <p14:creationId xmlns:p14="http://schemas.microsoft.com/office/powerpoint/2010/main" val="2814542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a:t>
            </a:r>
          </a:p>
        </p:txBody>
      </p:sp>
      <p:sp>
        <p:nvSpPr>
          <p:cNvPr id="3" name="Content Placeholder 2"/>
          <p:cNvSpPr>
            <a:spLocks noGrp="1"/>
          </p:cNvSpPr>
          <p:nvPr>
            <p:ph idx="1"/>
          </p:nvPr>
        </p:nvSpPr>
        <p:spPr/>
        <p:txBody>
          <a:bodyPr>
            <a:normAutofit/>
          </a:bodyPr>
          <a:lstStyle/>
          <a:p>
            <a:r>
              <a:rPr lang="en-US" sz="4000" dirty="0"/>
              <a:t>Refuse to sign.</a:t>
            </a:r>
          </a:p>
          <a:p>
            <a:r>
              <a:rPr lang="en-US" sz="4000" dirty="0"/>
              <a:t>Rescind as necessary.</a:t>
            </a:r>
          </a:p>
          <a:p>
            <a:r>
              <a:rPr lang="en-US" sz="4000" dirty="0"/>
              <a:t>Monitor federal litigation in Arkansas.</a:t>
            </a:r>
          </a:p>
          <a:p>
            <a:r>
              <a:rPr lang="en-US" sz="4000" dirty="0"/>
              <a:t>Push back against arbitration in all settings</a:t>
            </a:r>
          </a:p>
        </p:txBody>
      </p:sp>
      <p:sp>
        <p:nvSpPr>
          <p:cNvPr id="4" name="Slide Number Placeholder 3"/>
          <p:cNvSpPr>
            <a:spLocks noGrp="1"/>
          </p:cNvSpPr>
          <p:nvPr>
            <p:ph type="sldNum" sz="quarter" idx="12"/>
          </p:nvPr>
        </p:nvSpPr>
        <p:spPr/>
        <p:txBody>
          <a:bodyPr/>
          <a:lstStyle/>
          <a:p>
            <a:fld id="{9249C5EC-6CC0-4AE1-82BC-8CBC08F38F00}"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3526553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normAutofit/>
          </a:bodyPr>
          <a:lstStyle/>
          <a:p>
            <a:r>
              <a:rPr lang="en-US" sz="4800" dirty="0"/>
              <a:t>Eric Carlson</a:t>
            </a:r>
          </a:p>
          <a:p>
            <a:pPr lvl="1"/>
            <a:r>
              <a:rPr lang="en-US" sz="3600" dirty="0">
                <a:solidFill>
                  <a:schemeClr val="bg2">
                    <a:lumMod val="50000"/>
                  </a:schemeClr>
                </a:solidFill>
              </a:rPr>
              <a:t>ecarlson@justiceinaging.org</a:t>
            </a:r>
          </a:p>
          <a:p>
            <a:r>
              <a:rPr lang="en-US" sz="4800" dirty="0"/>
              <a:t>Lori </a:t>
            </a:r>
            <a:r>
              <a:rPr lang="en-US" sz="4800" dirty="0" err="1"/>
              <a:t>Smetanka</a:t>
            </a:r>
            <a:endParaRPr lang="en-US" sz="4800" dirty="0"/>
          </a:p>
          <a:p>
            <a:pPr lvl="1"/>
            <a:r>
              <a:rPr lang="en-US" sz="3200" dirty="0"/>
              <a:t>lsmetanka@theconsumervoice.org</a:t>
            </a:r>
          </a:p>
        </p:txBody>
      </p:sp>
      <p:sp>
        <p:nvSpPr>
          <p:cNvPr id="4" name="Slide Number Placeholder 3"/>
          <p:cNvSpPr>
            <a:spLocks noGrp="1"/>
          </p:cNvSpPr>
          <p:nvPr>
            <p:ph type="sldNum" sz="quarter" idx="12"/>
          </p:nvPr>
        </p:nvSpPr>
        <p:spPr/>
        <p:txBody>
          <a:bodyPr/>
          <a:lstStyle/>
          <a:p>
            <a:fld id="{9249C5EC-6CC0-4AE1-82BC-8CBC08F38F00}"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3083481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Problems Are With Pre-Dispute Arbitration Agreements</a:t>
            </a:r>
            <a:br>
              <a:rPr lang="en-US" dirty="0"/>
            </a:br>
            <a:r>
              <a:rPr lang="en-US" dirty="0"/>
              <a:t>Given to Consumers</a:t>
            </a:r>
          </a:p>
        </p:txBody>
      </p:sp>
      <p:sp>
        <p:nvSpPr>
          <p:cNvPr id="3" name="Content Placeholder 2"/>
          <p:cNvSpPr>
            <a:spLocks noGrp="1"/>
          </p:cNvSpPr>
          <p:nvPr>
            <p:ph idx="1"/>
          </p:nvPr>
        </p:nvSpPr>
        <p:spPr/>
        <p:txBody>
          <a:bodyPr>
            <a:normAutofit/>
          </a:bodyPr>
          <a:lstStyle/>
          <a:p>
            <a:r>
              <a:rPr lang="en-US" sz="3600" dirty="0"/>
              <a:t>Consumer generally “agrees” to arbitration as part of initial agreement to buy a product or service.</a:t>
            </a:r>
          </a:p>
          <a:p>
            <a:r>
              <a:rPr lang="en-US" sz="3600" dirty="0"/>
              <a:t>Terms of arbitration agreement are offered by business on take-it-or-leave-it basis.</a:t>
            </a:r>
          </a:p>
        </p:txBody>
      </p:sp>
      <p:sp>
        <p:nvSpPr>
          <p:cNvPr id="4" name="Slide Number Placeholder 3"/>
          <p:cNvSpPr>
            <a:spLocks noGrp="1"/>
          </p:cNvSpPr>
          <p:nvPr>
            <p:ph type="sldNum" sz="quarter" idx="12"/>
          </p:nvPr>
        </p:nvSpPr>
        <p:spPr/>
        <p:txBody>
          <a:bodyPr/>
          <a:lstStyle/>
          <a:p>
            <a:fld id="{9249C5EC-6CC0-4AE1-82BC-8CBC08F38F00}" type="slidenum">
              <a:rPr lang="en-US" smtClean="0"/>
              <a:pPr/>
              <a:t>5</a:t>
            </a:fld>
            <a:endParaRPr lang="en-US" dirty="0"/>
          </a:p>
        </p:txBody>
      </p:sp>
    </p:spTree>
    <p:extLst>
      <p:ext uri="{BB962C8B-B14F-4D97-AF65-F5344CB8AC3E}">
        <p14:creationId xmlns:p14="http://schemas.microsoft.com/office/powerpoint/2010/main" val="3822282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Pre-Dispute Arbitration Agreements Generally Are Bad for Consumers</a:t>
            </a:r>
          </a:p>
        </p:txBody>
      </p:sp>
      <p:sp>
        <p:nvSpPr>
          <p:cNvPr id="3" name="Content Placeholder 2"/>
          <p:cNvSpPr>
            <a:spLocks noGrp="1"/>
          </p:cNvSpPr>
          <p:nvPr>
            <p:ph idx="1"/>
          </p:nvPr>
        </p:nvSpPr>
        <p:spPr>
          <a:xfrm>
            <a:off x="628650" y="2011680"/>
            <a:ext cx="7886700" cy="3680908"/>
          </a:xfrm>
        </p:spPr>
        <p:txBody>
          <a:bodyPr>
            <a:normAutofit lnSpcReduction="10000"/>
          </a:bodyPr>
          <a:lstStyle/>
          <a:p>
            <a:r>
              <a:rPr lang="en-US" sz="3600" dirty="0"/>
              <a:t>Written terms favor the business.</a:t>
            </a:r>
          </a:p>
          <a:p>
            <a:r>
              <a:rPr lang="en-US" sz="3600" dirty="0"/>
              <a:t>Arbitrator (private judge) may favor the business, since he or she may get a lot of work through the business’ arbitration agreements.</a:t>
            </a:r>
          </a:p>
          <a:p>
            <a:r>
              <a:rPr lang="en-US" sz="3600" dirty="0"/>
              <a:t>Arbitrator may be less empathetic than jury.</a:t>
            </a:r>
          </a:p>
        </p:txBody>
      </p:sp>
      <p:sp>
        <p:nvSpPr>
          <p:cNvPr id="4" name="Slide Number Placeholder 3"/>
          <p:cNvSpPr>
            <a:spLocks noGrp="1"/>
          </p:cNvSpPr>
          <p:nvPr>
            <p:ph type="sldNum" sz="quarter" idx="12"/>
          </p:nvPr>
        </p:nvSpPr>
        <p:spPr/>
        <p:txBody>
          <a:bodyPr/>
          <a:lstStyle/>
          <a:p>
            <a:fld id="{9249C5EC-6CC0-4AE1-82BC-8CBC08F38F00}" type="slidenum">
              <a:rPr lang="en-US" smtClean="0"/>
              <a:pPr/>
              <a:t>6</a:t>
            </a:fld>
            <a:endParaRPr lang="en-US" dirty="0"/>
          </a:p>
        </p:txBody>
      </p:sp>
    </p:spTree>
    <p:extLst>
      <p:ext uri="{BB962C8B-B14F-4D97-AF65-F5344CB8AC3E}">
        <p14:creationId xmlns:p14="http://schemas.microsoft.com/office/powerpoint/2010/main" val="2353908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Facility Arbitration</a:t>
            </a:r>
          </a:p>
        </p:txBody>
      </p:sp>
      <p:sp>
        <p:nvSpPr>
          <p:cNvPr id="3" name="Content Placeholder 2"/>
          <p:cNvSpPr>
            <a:spLocks noGrp="1"/>
          </p:cNvSpPr>
          <p:nvPr>
            <p:ph idx="1"/>
          </p:nvPr>
        </p:nvSpPr>
        <p:spPr/>
        <p:txBody>
          <a:bodyPr>
            <a:normAutofit/>
          </a:bodyPr>
          <a:lstStyle/>
          <a:p>
            <a:r>
              <a:rPr lang="en-US" sz="4000" dirty="0"/>
              <a:t>Signed as part of admission agreement.</a:t>
            </a:r>
          </a:p>
          <a:p>
            <a:r>
              <a:rPr lang="en-US" sz="4000" dirty="0"/>
              <a:t>Binds resident to arbitration for any and all future disputes with nursing facility.</a:t>
            </a:r>
          </a:p>
        </p:txBody>
      </p:sp>
      <p:sp>
        <p:nvSpPr>
          <p:cNvPr id="4" name="Slide Number Placeholder 3"/>
          <p:cNvSpPr>
            <a:spLocks noGrp="1"/>
          </p:cNvSpPr>
          <p:nvPr>
            <p:ph type="sldNum" sz="quarter" idx="12"/>
          </p:nvPr>
        </p:nvSpPr>
        <p:spPr/>
        <p:txBody>
          <a:bodyPr/>
          <a:lstStyle/>
          <a:p>
            <a:fld id="{9249C5EC-6CC0-4AE1-82BC-8CBC08F38F00}" type="slidenum">
              <a:rPr lang="en-US" smtClean="0"/>
              <a:pPr/>
              <a:t>7</a:t>
            </a:fld>
            <a:endParaRPr lang="en-US" dirty="0"/>
          </a:p>
        </p:txBody>
      </p:sp>
    </p:spTree>
    <p:extLst>
      <p:ext uri="{BB962C8B-B14F-4D97-AF65-F5344CB8AC3E}">
        <p14:creationId xmlns:p14="http://schemas.microsoft.com/office/powerpoint/2010/main" val="3418620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Residents Sign Arbitration Agreements?</a:t>
            </a:r>
          </a:p>
        </p:txBody>
      </p:sp>
      <p:sp>
        <p:nvSpPr>
          <p:cNvPr id="3" name="Content Placeholder 2"/>
          <p:cNvSpPr>
            <a:spLocks noGrp="1"/>
          </p:cNvSpPr>
          <p:nvPr>
            <p:ph idx="1"/>
          </p:nvPr>
        </p:nvSpPr>
        <p:spPr/>
        <p:txBody>
          <a:bodyPr>
            <a:normAutofit/>
          </a:bodyPr>
          <a:lstStyle/>
          <a:p>
            <a:r>
              <a:rPr lang="en-US" sz="4000" dirty="0"/>
              <a:t>Don’t notice arbitration provisions.</a:t>
            </a:r>
          </a:p>
          <a:p>
            <a:r>
              <a:rPr lang="en-US" sz="4000" dirty="0"/>
              <a:t>Afraid to do anything that might upset the admissions process (or facility employee).</a:t>
            </a:r>
          </a:p>
        </p:txBody>
      </p:sp>
      <p:sp>
        <p:nvSpPr>
          <p:cNvPr id="4" name="Slide Number Placeholder 3"/>
          <p:cNvSpPr>
            <a:spLocks noGrp="1"/>
          </p:cNvSpPr>
          <p:nvPr>
            <p:ph type="sldNum" sz="quarter" idx="12"/>
          </p:nvPr>
        </p:nvSpPr>
        <p:spPr/>
        <p:txBody>
          <a:bodyPr/>
          <a:lstStyle/>
          <a:p>
            <a:fld id="{9249C5EC-6CC0-4AE1-82BC-8CBC08F38F00}" type="slidenum">
              <a:rPr lang="en-US" smtClean="0"/>
              <a:pPr/>
              <a:t>8</a:t>
            </a:fld>
            <a:endParaRPr lang="en-US" dirty="0"/>
          </a:p>
        </p:txBody>
      </p:sp>
    </p:spTree>
    <p:extLst>
      <p:ext uri="{BB962C8B-B14F-4D97-AF65-F5344CB8AC3E}">
        <p14:creationId xmlns:p14="http://schemas.microsoft.com/office/powerpoint/2010/main" val="330804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Federal Regulation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173643"/>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fontScale="55000" lnSpcReduction="20000"/>
      </a:bodyPr>
      <a:lstStyle>
        <a:defPPr algn="r">
          <a:defRPr dirty="0" smtClean="0">
            <a:solidFill>
              <a:srgbClr val="545454"/>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9089</TotalTime>
  <Words>1462</Words>
  <Application>Microsoft Office PowerPoint</Application>
  <PresentationFormat>On-screen Show (4:3)</PresentationFormat>
  <Paragraphs>188</Paragraphs>
  <Slides>41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Trebuchet MS</vt:lpstr>
      <vt:lpstr>Verdana</vt:lpstr>
      <vt:lpstr>Wingdings</vt:lpstr>
      <vt:lpstr>Office Theme</vt:lpstr>
      <vt:lpstr>Pre-Dispute Arbitration Agreements: Just Say No </vt:lpstr>
      <vt:lpstr>What Is Arbitration?</vt:lpstr>
      <vt:lpstr>Arbitration Process</vt:lpstr>
      <vt:lpstr>OK If Parties Knowingly Choose Arbitration For Known Dispute</vt:lpstr>
      <vt:lpstr>Problems Are With Pre-Dispute Arbitration Agreements Given to Consumers</vt:lpstr>
      <vt:lpstr>Why Pre-Dispute Arbitration Agreements Generally Are Bad for Consumers</vt:lpstr>
      <vt:lpstr>Nursing Facility Arbitration</vt:lpstr>
      <vt:lpstr>Why Do Residents Sign Arbitration Agreements?</vt:lpstr>
      <vt:lpstr>New Federal Regulation</vt:lpstr>
      <vt:lpstr>New Regulation: Section 483.70(n) </vt:lpstr>
      <vt:lpstr>Explanation to Resident/Representative</vt:lpstr>
      <vt:lpstr>Required Terms of Arbitration Agreement</vt:lpstr>
      <vt:lpstr>No Suppressing of Complaints</vt:lpstr>
      <vt:lpstr>Right to Rescind</vt:lpstr>
      <vt:lpstr>Record of Resolution</vt:lpstr>
      <vt:lpstr>Consumer Perspective</vt:lpstr>
      <vt:lpstr>What To Do</vt:lpstr>
      <vt:lpstr>If You’ve Already Signed</vt:lpstr>
      <vt:lpstr>What If You Signed More than 30 Days Ago?</vt:lpstr>
      <vt:lpstr>State Law May Invalidate Arbitration Agreement, Depending on Facts </vt:lpstr>
      <vt:lpstr>Defense: Resident’s Lack of Capacity </vt:lpstr>
      <vt:lpstr>Defense: Representative Did Not Have Authority </vt:lpstr>
      <vt:lpstr>Defense: Health Care Power of Attorney Did Not Apply</vt:lpstr>
      <vt:lpstr>Defense: Impossible to Perform Arbitration</vt:lpstr>
      <vt:lpstr>Defense: Agreement Doesn’t Apply to Family Member’s Claims</vt:lpstr>
      <vt:lpstr>Legal Challenges to Arbitration Regulation</vt:lpstr>
      <vt:lpstr>Short History Lesson</vt:lpstr>
      <vt:lpstr>Nursing Facilities Challenged 2016 Regulation</vt:lpstr>
      <vt:lpstr>CMS Conceded</vt:lpstr>
      <vt:lpstr>New Lawsuit by Arkansas Nursing Facilities</vt:lpstr>
      <vt:lpstr>Federal Arbitration Act (FAA)</vt:lpstr>
      <vt:lpstr>Purpose of Arbitration Act</vt:lpstr>
      <vt:lpstr>Applying FAA to State Laws</vt:lpstr>
      <vt:lpstr>FAA Invalidating State Law</vt:lpstr>
      <vt:lpstr>Validity of Current Regulation</vt:lpstr>
      <vt:lpstr>Pushing Back Against Arbitration</vt:lpstr>
      <vt:lpstr>Falsehood and Truth</vt:lpstr>
      <vt:lpstr>Strongest Argument Against “Pre-Dispute” Arbitration Agreements</vt:lpstr>
      <vt:lpstr>Pre-Dispute Arbitration Generally Is Bad in All Consumer Contexts</vt:lpstr>
      <vt:lpstr>In Summary</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Ayers</dc:creator>
  <cp:lastModifiedBy>Alejandra Ona</cp:lastModifiedBy>
  <cp:revision>391</cp:revision>
  <cp:lastPrinted>2018-02-15T16:18:09Z</cp:lastPrinted>
  <dcterms:created xsi:type="dcterms:W3CDTF">2016-05-25T20:24:35Z</dcterms:created>
  <dcterms:modified xsi:type="dcterms:W3CDTF">2019-11-03T16:30:56Z</dcterms:modified>
</cp:coreProperties>
</file>