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7" r:id="rId4"/>
    <p:sldId id="266" r:id="rId5"/>
    <p:sldId id="268" r:id="rId6"/>
    <p:sldId id="258" r:id="rId7"/>
    <p:sldId id="269" r:id="rId8"/>
    <p:sldId id="264" r:id="rId9"/>
    <p:sldId id="270" r:id="rId10"/>
    <p:sldId id="265" r:id="rId11"/>
    <p:sldId id="263" r:id="rId12"/>
    <p:sldId id="262" r:id="rId13"/>
    <p:sldId id="261" r:id="rId14"/>
    <p:sldId id="259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09" autoAdjust="0"/>
  </p:normalViewPr>
  <p:slideViewPr>
    <p:cSldViewPr snapToGrid="0">
      <p:cViewPr varScale="1">
        <p:scale>
          <a:sx n="50" d="100"/>
          <a:sy n="50" d="100"/>
        </p:scale>
        <p:origin x="4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41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2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9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1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5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4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7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79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1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7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6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3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BAB985-CF36-42E7-B63C-E0890CBD1E8A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033F9B-9115-4637-96A5-C1FDD96A1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Capacity to Consent to Sexual Activity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David Godfrey</a:t>
            </a:r>
          </a:p>
          <a:p>
            <a:r>
              <a:rPr lang="en-US" dirty="0"/>
              <a:t>Senior Attorney </a:t>
            </a:r>
          </a:p>
          <a:p>
            <a:r>
              <a:rPr lang="en-US" dirty="0"/>
              <a:t>ABA Commission on Law and Aging </a:t>
            </a:r>
          </a:p>
        </p:txBody>
      </p:sp>
    </p:spTree>
    <p:extLst>
      <p:ext uri="{BB962C8B-B14F-4D97-AF65-F5344CB8AC3E}">
        <p14:creationId xmlns:p14="http://schemas.microsoft.com/office/powerpoint/2010/main" val="235243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 universally Accepted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most adults capacity can be safely assumed </a:t>
            </a:r>
          </a:p>
          <a:p>
            <a:r>
              <a:rPr lang="en-US" dirty="0"/>
              <a:t>For persons with advanced dementia, significant developmental concerns or serious mental illness capacity should not be assumed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3832845"/>
            <a:ext cx="5435600" cy="25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5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1: Knowledge of Relevant information – including risks and benefits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Potential risks </a:t>
            </a:r>
          </a:p>
          <a:p>
            <a:r>
              <a:rPr lang="en-US" sz="4000" dirty="0"/>
              <a:t>The right to say no</a:t>
            </a:r>
          </a:p>
          <a:p>
            <a:r>
              <a:rPr lang="en-US" sz="4000" dirty="0"/>
              <a:t>The ability to end a relationship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1" y="1891769"/>
            <a:ext cx="4108712" cy="41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3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en-US" dirty="0"/>
              <a:t>2: Understanding </a:t>
            </a:r>
            <a:r>
              <a:rPr lang="en-US" b="1" u="sng" dirty="0"/>
              <a:t>or</a:t>
            </a:r>
            <a:r>
              <a:rPr lang="en-US" dirty="0"/>
              <a:t> Rational Reasoning that reveals a decision is consistent with the individuals values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Past behavior</a:t>
            </a:r>
          </a:p>
          <a:p>
            <a:r>
              <a:rPr lang="en-US" sz="3600" dirty="0"/>
              <a:t>Values </a:t>
            </a:r>
          </a:p>
          <a:p>
            <a:r>
              <a:rPr lang="en-US" sz="3600" dirty="0"/>
              <a:t>Beliefs </a:t>
            </a:r>
          </a:p>
          <a:p>
            <a:r>
              <a:rPr lang="en-US" sz="3600" dirty="0"/>
              <a:t>If inconsistent – can the person describe reasoning for the change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2354789"/>
            <a:ext cx="4635500" cy="22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3: Voluntariness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Not coercion, </a:t>
            </a:r>
          </a:p>
          <a:p>
            <a:r>
              <a:rPr lang="en-US" sz="4400" dirty="0"/>
              <a:t>Unfair persuasion, or </a:t>
            </a:r>
          </a:p>
          <a:p>
            <a:r>
              <a:rPr lang="en-US" sz="4400" dirty="0"/>
              <a:t>Inducement </a:t>
            </a:r>
          </a:p>
          <a:p>
            <a:r>
              <a:rPr lang="en-US" sz="4400" dirty="0"/>
              <a:t>Differences in capacity, raises a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0" y="733670"/>
            <a:ext cx="3146425" cy="31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0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is essential </a:t>
            </a:r>
          </a:p>
          <a:p>
            <a:r>
              <a:rPr lang="en-US" dirty="0"/>
              <a:t>Information </a:t>
            </a:r>
          </a:p>
          <a:p>
            <a:r>
              <a:rPr lang="en-US" dirty="0"/>
              <a:t>Space </a:t>
            </a:r>
          </a:p>
          <a:p>
            <a:r>
              <a:rPr lang="en-US" dirty="0"/>
              <a:t>Guardians –need to be involved – if the guardianship order includes personal decisions – NGA standards – Guardian shall </a:t>
            </a:r>
            <a:r>
              <a:rPr lang="en-US"/>
              <a:t>assure consensual </a:t>
            </a:r>
            <a:r>
              <a:rPr lang="en-US" dirty="0"/>
              <a:t>– ensure safety and health </a:t>
            </a:r>
          </a:p>
          <a:p>
            <a:r>
              <a:rPr lang="en-US" dirty="0"/>
              <a:t>Other fiduciaries –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-1"/>
            <a:ext cx="4724400" cy="40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0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in doubt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Ask for a professional assessment by a psychologist or psychiatrist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0" y="3238500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6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not legal advice and should not be relied on.  </a:t>
            </a:r>
          </a:p>
          <a:p>
            <a:r>
              <a:rPr lang="en-US" dirty="0"/>
              <a:t>The law varies from state to state,  consult attorneys in your state </a:t>
            </a:r>
          </a:p>
          <a:p>
            <a:r>
              <a:rPr lang="en-US" dirty="0"/>
              <a:t>The opinions expressed are mine, and may not reflect the opinion or policy of the American Bar Association.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7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“the ability to do something : a mental, emotional, or physical ability”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4182662"/>
            <a:ext cx="2174874" cy="2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The ability to understand, </a:t>
            </a:r>
          </a:p>
          <a:p>
            <a:r>
              <a:rPr lang="en-US" sz="4400" dirty="0"/>
              <a:t>Including risks and benefits, </a:t>
            </a:r>
          </a:p>
          <a:p>
            <a:r>
              <a:rPr lang="en-US" sz="4400" dirty="0"/>
              <a:t>Make a choice,</a:t>
            </a:r>
          </a:p>
          <a:p>
            <a:r>
              <a:rPr lang="en-US" sz="4400" dirty="0"/>
              <a:t>Communicate the choice.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43200"/>
            <a:ext cx="3611563" cy="36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than, Less than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Being able to say yes</a:t>
            </a:r>
          </a:p>
          <a:p>
            <a:r>
              <a:rPr lang="en-US" dirty="0"/>
              <a:t>Not saying no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Less Than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Being able to justify the choice</a:t>
            </a:r>
          </a:p>
          <a:p>
            <a:r>
              <a:rPr lang="en-US" dirty="0"/>
              <a:t>Being able to explain in detail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4260849"/>
            <a:ext cx="3048254" cy="21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Capacity is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requirement to act in one’s best interest </a:t>
            </a:r>
          </a:p>
          <a:p>
            <a:r>
              <a:rPr lang="en-US" dirty="0"/>
              <a:t>A requirement to make the choice that other’s think you should make </a:t>
            </a:r>
          </a:p>
          <a:p>
            <a:r>
              <a:rPr lang="en-US" dirty="0"/>
              <a:t>A requirement to be able to justify the choice you are making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4066032"/>
            <a:ext cx="4146550" cy="2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2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Volition – Center for Practical Bioethics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resident’s clear, unequivocal, unforced willing participation in an intimate relationship or sexual activity.</a:t>
            </a:r>
          </a:p>
          <a:p>
            <a:r>
              <a:rPr lang="en-US" dirty="0"/>
              <a:t>Freedom from coercion is a trait of volition.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3017693"/>
            <a:ext cx="4167187" cy="33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3993"/>
          </a:xfrm>
        </p:spPr>
        <p:txBody>
          <a:bodyPr/>
          <a:lstStyle/>
          <a:p>
            <a:r>
              <a:rPr lang="en-US" dirty="0"/>
              <a:t>Sexual Contact without Consent is a Crime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5700"/>
            <a:ext cx="9601196" cy="3450168"/>
          </a:xfrm>
        </p:spPr>
        <p:txBody>
          <a:bodyPr/>
          <a:lstStyle/>
          <a:p>
            <a:r>
              <a:rPr lang="en-US" dirty="0"/>
              <a:t>All states recognize spousal or marital rape as a crime</a:t>
            </a:r>
          </a:p>
          <a:p>
            <a:r>
              <a:rPr lang="en-US" dirty="0"/>
              <a:t>Minors are deemed “incapable of consent” without regard to individual abilities – until the age of consent </a:t>
            </a:r>
          </a:p>
          <a:p>
            <a:r>
              <a:rPr lang="en-US" dirty="0"/>
              <a:t>Sexual contact with a person who is unconscious is a crime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0" y="3499491"/>
            <a:ext cx="2511425" cy="26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3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Sexual contact with staff or care providers – automatic NO</a:t>
            </a:r>
          </a:p>
          <a:p>
            <a:r>
              <a:rPr lang="en-US" dirty="0"/>
              <a:t>Any significant imbalance within the relationship  - not an automatic No but a caution.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4384675"/>
            <a:ext cx="67691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89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348</TotalTime>
  <Words>427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Capacity to Consent to Sexual Activity </vt:lpstr>
      <vt:lpstr>Disclaimer </vt:lpstr>
      <vt:lpstr>What Is Capacity</vt:lpstr>
      <vt:lpstr>Tell me More!</vt:lpstr>
      <vt:lpstr>More than, Less than</vt:lpstr>
      <vt:lpstr>What Capacity is Not</vt:lpstr>
      <vt:lpstr>Volition – Center for Practical Bioethics </vt:lpstr>
      <vt:lpstr>Sexual Contact without Consent is a Crime </vt:lpstr>
      <vt:lpstr>Red Flags</vt:lpstr>
      <vt:lpstr>No universally Accepted Criteria</vt:lpstr>
      <vt:lpstr>1: Knowledge of Relevant information – including risks and benefits  </vt:lpstr>
      <vt:lpstr>2: Understanding or Rational Reasoning that reveals a decision is consistent with the individuals values  </vt:lpstr>
      <vt:lpstr>3: Voluntariness  </vt:lpstr>
      <vt:lpstr>Privacy </vt:lpstr>
      <vt:lpstr>When in doubt </vt:lpstr>
    </vt:vector>
  </TitlesOfParts>
  <Company>American Bar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Capacity to Consent to Sexual Activity</dc:title>
  <dc:creator>Godfrey, David</dc:creator>
  <cp:lastModifiedBy>lsmetanka</cp:lastModifiedBy>
  <cp:revision>16</cp:revision>
  <dcterms:created xsi:type="dcterms:W3CDTF">2016-10-04T16:00:02Z</dcterms:created>
  <dcterms:modified xsi:type="dcterms:W3CDTF">2016-10-26T16:42:45Z</dcterms:modified>
</cp:coreProperties>
</file>