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1"/>
  </p:sldMasterIdLst>
  <p:notesMasterIdLst>
    <p:notesMasterId r:id="rId13"/>
  </p:notesMasterIdLst>
  <p:sldIdLst>
    <p:sldId id="256" r:id="rId2"/>
    <p:sldId id="259" r:id="rId3"/>
    <p:sldId id="261" r:id="rId4"/>
    <p:sldId id="257" r:id="rId5"/>
    <p:sldId id="258" r:id="rId6"/>
    <p:sldId id="263" r:id="rId7"/>
    <p:sldId id="267" r:id="rId8"/>
    <p:sldId id="268" r:id="rId9"/>
    <p:sldId id="260" r:id="rId10"/>
    <p:sldId id="262" r:id="rId11"/>
    <p:sldId id="269" r:id="rId12"/>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60"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05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436" y="0"/>
            <a:ext cx="3038372" cy="460538"/>
          </a:xfrm>
          <a:prstGeom prst="rect">
            <a:avLst/>
          </a:prstGeom>
        </p:spPr>
        <p:txBody>
          <a:bodyPr vert="horz" lIns="91440" tIns="45720" rIns="91440" bIns="45720" rtlCol="0"/>
          <a:lstStyle>
            <a:lvl1pPr algn="r">
              <a:defRPr sz="1200"/>
            </a:lvl1pPr>
          </a:lstStyle>
          <a:p>
            <a:fld id="{A126F350-B7F6-45D3-9A80-6299D0E30C35}" type="datetimeFigureOut">
              <a:rPr lang="en-US" smtClean="0"/>
              <a:t>10/31/2016</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1419"/>
            <a:ext cx="5608320" cy="414957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1260"/>
            <a:ext cx="3038372" cy="4605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436" y="8761260"/>
            <a:ext cx="3038372" cy="460538"/>
          </a:xfrm>
          <a:prstGeom prst="rect">
            <a:avLst/>
          </a:prstGeom>
        </p:spPr>
        <p:txBody>
          <a:bodyPr vert="horz" lIns="91440" tIns="45720" rIns="91440" bIns="45720" rtlCol="0" anchor="b"/>
          <a:lstStyle>
            <a:lvl1pPr algn="r">
              <a:defRPr sz="1200"/>
            </a:lvl1pPr>
          </a:lstStyle>
          <a:p>
            <a:fld id="{2BA27A6D-56D5-4494-AB8C-BBAABF285662}" type="slidenum">
              <a:rPr lang="en-US" smtClean="0"/>
              <a:t>‹#›</a:t>
            </a:fld>
            <a:endParaRPr lang="en-US"/>
          </a:p>
        </p:txBody>
      </p:sp>
    </p:spTree>
    <p:extLst>
      <p:ext uri="{BB962C8B-B14F-4D97-AF65-F5344CB8AC3E}">
        <p14:creationId xmlns:p14="http://schemas.microsoft.com/office/powerpoint/2010/main" val="145773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A27A6D-56D5-4494-AB8C-BBAABF285662}" type="slidenum">
              <a:rPr lang="en-US" smtClean="0"/>
              <a:t>4</a:t>
            </a:fld>
            <a:endParaRPr lang="en-US"/>
          </a:p>
        </p:txBody>
      </p:sp>
    </p:spTree>
    <p:extLst>
      <p:ext uri="{BB962C8B-B14F-4D97-AF65-F5344CB8AC3E}">
        <p14:creationId xmlns:p14="http://schemas.microsoft.com/office/powerpoint/2010/main" val="3238548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3200" dirty="0"/>
              <a:t>LTCOP and MFP</a:t>
            </a:r>
          </a:p>
        </p:txBody>
      </p:sp>
      <p:sp>
        <p:nvSpPr>
          <p:cNvPr id="4" name="Slide Number Placeholder 3"/>
          <p:cNvSpPr>
            <a:spLocks noGrp="1"/>
          </p:cNvSpPr>
          <p:nvPr>
            <p:ph type="sldNum" sz="quarter" idx="10"/>
          </p:nvPr>
        </p:nvSpPr>
        <p:spPr/>
        <p:txBody>
          <a:bodyPr/>
          <a:lstStyle/>
          <a:p>
            <a:fld id="{2BA27A6D-56D5-4494-AB8C-BBAABF285662}" type="slidenum">
              <a:rPr lang="en-US" smtClean="0"/>
              <a:t>6</a:t>
            </a:fld>
            <a:endParaRPr lang="en-US"/>
          </a:p>
        </p:txBody>
      </p:sp>
    </p:spTree>
    <p:extLst>
      <p:ext uri="{BB962C8B-B14F-4D97-AF65-F5344CB8AC3E}">
        <p14:creationId xmlns:p14="http://schemas.microsoft.com/office/powerpoint/2010/main" val="1282952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24BAB1-B0A0-4C5D-9859-BDB5804AEA7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5DBB8-8104-4B96-9CAE-9F2BFED551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24BAB1-B0A0-4C5D-9859-BDB5804AEA7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5DBB8-8104-4B96-9CAE-9F2BFED551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224BAB1-B0A0-4C5D-9859-BDB5804AEA7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5DBB8-8104-4B96-9CAE-9F2BFED551F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24BAB1-B0A0-4C5D-9859-BDB5804AEA7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5DBB8-8104-4B96-9CAE-9F2BFED551F8}"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24BAB1-B0A0-4C5D-9859-BDB5804AEA78}"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5DBB8-8104-4B96-9CAE-9F2BFED551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F224BAB1-B0A0-4C5D-9859-BDB5804AEA78}"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5DBB8-8104-4B96-9CAE-9F2BFED551F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24BAB1-B0A0-4C5D-9859-BDB5804AEA78}"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85DBB8-8104-4B96-9CAE-9F2BFED551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24BAB1-B0A0-4C5D-9859-BDB5804AEA78}"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5DBB8-8104-4B96-9CAE-9F2BFED551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224BAB1-B0A0-4C5D-9859-BDB5804AEA78}"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85DBB8-8104-4B96-9CAE-9F2BFED551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224BAB1-B0A0-4C5D-9859-BDB5804AEA78}"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5DBB8-8104-4B96-9CAE-9F2BFED551F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24BAB1-B0A0-4C5D-9859-BDB5804AEA78}"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5DBB8-8104-4B96-9CAE-9F2BFED551F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224BAB1-B0A0-4C5D-9859-BDB5804AEA78}" type="datetimeFigureOut">
              <a:rPr lang="en-US" smtClean="0"/>
              <a:t>10/31/2016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85DBB8-8104-4B96-9CAE-9F2BFED551F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t.gov/ltco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_ftn2"/></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solidFill>
                  <a:schemeClr val="accent1">
                    <a:lumMod val="50000"/>
                  </a:schemeClr>
                </a:solidFill>
              </a:rPr>
              <a:t>Connecticut Nursing Home Closure Practices</a:t>
            </a:r>
          </a:p>
        </p:txBody>
      </p:sp>
      <p:sp>
        <p:nvSpPr>
          <p:cNvPr id="3" name="Subtitle 2"/>
          <p:cNvSpPr>
            <a:spLocks noGrp="1"/>
          </p:cNvSpPr>
          <p:nvPr>
            <p:ph type="subTitle" idx="1"/>
          </p:nvPr>
        </p:nvSpPr>
        <p:spPr/>
        <p:txBody>
          <a:bodyPr>
            <a:normAutofit/>
          </a:bodyPr>
          <a:lstStyle/>
          <a:p>
            <a:r>
              <a:rPr lang="en-US"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581400"/>
            <a:ext cx="1630363" cy="155014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3945191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2706" y="2501153"/>
            <a:ext cx="7520940" cy="3579849"/>
          </a:xfrm>
        </p:spPr>
        <p:txBody>
          <a:bodyPr>
            <a:normAutofit lnSpcReduction="10000"/>
          </a:bodyPr>
          <a:lstStyle/>
          <a:p>
            <a:pPr>
              <a:buClr>
                <a:schemeClr val="accent2"/>
              </a:buClr>
              <a:buFont typeface="Arial" panose="020B0604020202020204" pitchFamily="34" charset="0"/>
              <a:buChar char="•"/>
            </a:pPr>
            <a:r>
              <a:rPr lang="en-US" dirty="0">
                <a:solidFill>
                  <a:schemeClr val="accent1">
                    <a:lumMod val="50000"/>
                  </a:schemeClr>
                </a:solidFill>
              </a:rPr>
              <a:t>All stakeholders agree that the best closure process is one that:</a:t>
            </a:r>
          </a:p>
          <a:p>
            <a:pPr>
              <a:buClr>
                <a:schemeClr val="accent2"/>
              </a:buClr>
              <a:buFont typeface="Arial" panose="020B0604020202020204" pitchFamily="34" charset="0"/>
              <a:buChar char="•"/>
            </a:pPr>
            <a:r>
              <a:rPr lang="en-US" dirty="0">
                <a:solidFill>
                  <a:schemeClr val="accent1">
                    <a:lumMod val="50000"/>
                  </a:schemeClr>
                </a:solidFill>
              </a:rPr>
              <a:t>Knows and Respects Residents’ Rights</a:t>
            </a:r>
          </a:p>
          <a:p>
            <a:pPr marL="285750" indent="-285750">
              <a:buClr>
                <a:schemeClr val="accent2"/>
              </a:buClr>
              <a:buFont typeface="Arial" panose="020B0604020202020204" pitchFamily="34" charset="0"/>
              <a:buChar char="•"/>
            </a:pPr>
            <a:r>
              <a:rPr lang="en-US" dirty="0">
                <a:solidFill>
                  <a:schemeClr val="accent1">
                    <a:lumMod val="50000"/>
                  </a:schemeClr>
                </a:solidFill>
              </a:rPr>
              <a:t>Bias is best left to oneself </a:t>
            </a:r>
          </a:p>
          <a:p>
            <a:pPr marL="285750" indent="-285750">
              <a:buClr>
                <a:schemeClr val="accent2"/>
              </a:buClr>
              <a:buFont typeface="Arial" panose="020B0604020202020204" pitchFamily="34" charset="0"/>
              <a:buChar char="•"/>
            </a:pPr>
            <a:r>
              <a:rPr lang="en-US" dirty="0">
                <a:solidFill>
                  <a:schemeClr val="accent1">
                    <a:lumMod val="50000"/>
                  </a:schemeClr>
                </a:solidFill>
              </a:rPr>
              <a:t>Provides information and ample opportunity to explore all living options</a:t>
            </a:r>
          </a:p>
          <a:p>
            <a:pPr marL="285750" indent="-285750">
              <a:buClr>
                <a:schemeClr val="accent2"/>
              </a:buClr>
              <a:buFont typeface="Arial" panose="020B0604020202020204" pitchFamily="34" charset="0"/>
              <a:buChar char="•"/>
            </a:pPr>
            <a:r>
              <a:rPr lang="en-US" dirty="0">
                <a:solidFill>
                  <a:schemeClr val="accent1">
                    <a:lumMod val="50000"/>
                  </a:schemeClr>
                </a:solidFill>
              </a:rPr>
              <a:t>Resident transitions always based on informed choice </a:t>
            </a:r>
          </a:p>
          <a:p>
            <a:pPr>
              <a:buClr>
                <a:schemeClr val="accent2"/>
              </a:buClr>
              <a:buFont typeface="Arial" panose="020B0604020202020204" pitchFamily="34" charset="0"/>
              <a:buChar char="•"/>
            </a:pPr>
            <a:r>
              <a:rPr lang="en-US" dirty="0">
                <a:solidFill>
                  <a:schemeClr val="accent1">
                    <a:lumMod val="50000"/>
                  </a:schemeClr>
                </a:solidFill>
              </a:rPr>
              <a:t>After the closure and move the resident feels it is a successful transition</a:t>
            </a:r>
          </a:p>
        </p:txBody>
      </p:sp>
      <p:sp>
        <p:nvSpPr>
          <p:cNvPr id="2" name="Title 1"/>
          <p:cNvSpPr>
            <a:spLocks noGrp="1"/>
          </p:cNvSpPr>
          <p:nvPr>
            <p:ph type="title"/>
          </p:nvPr>
        </p:nvSpPr>
        <p:spPr/>
        <p:txBody>
          <a:bodyPr/>
          <a:lstStyle/>
          <a:p>
            <a:r>
              <a:rPr lang="en-US" sz="3200" dirty="0">
                <a:solidFill>
                  <a:schemeClr val="accent1">
                    <a:lumMod val="50000"/>
                  </a:schemeClr>
                </a:solidFill>
              </a:rPr>
              <a:t>Wish</a:t>
            </a:r>
            <a:r>
              <a:rPr lang="en-US" dirty="0">
                <a:solidFill>
                  <a:schemeClr val="accent1">
                    <a:lumMod val="50000"/>
                  </a:schemeClr>
                </a:solidFill>
              </a:rPr>
              <a:t> </a:t>
            </a:r>
            <a:r>
              <a:rPr lang="en-US" sz="3200" dirty="0">
                <a:solidFill>
                  <a:schemeClr val="accent1">
                    <a:lumMod val="50000"/>
                  </a:schemeClr>
                </a:solidFill>
              </a:rPr>
              <a:t>List</a:t>
            </a:r>
          </a:p>
        </p:txBody>
      </p:sp>
      <p:grpSp>
        <p:nvGrpSpPr>
          <p:cNvPr id="4" name="Canvas 7"/>
          <p:cNvGrpSpPr/>
          <p:nvPr/>
        </p:nvGrpSpPr>
        <p:grpSpPr>
          <a:xfrm>
            <a:off x="8382000" y="6074654"/>
            <a:ext cx="668250" cy="721327"/>
            <a:chOff x="0" y="0"/>
            <a:chExt cx="1689100" cy="1188085"/>
          </a:xfrm>
        </p:grpSpPr>
        <p:sp>
          <p:nvSpPr>
            <p:cNvPr id="5" name="Rectangle 4"/>
            <p:cNvSpPr/>
            <p:nvPr/>
          </p:nvSpPr>
          <p:spPr>
            <a:xfrm>
              <a:off x="0" y="0"/>
              <a:ext cx="1689100" cy="1188085"/>
            </a:xfrm>
            <a:prstGeom prst="rect">
              <a:avLst/>
            </a:prstGeom>
            <a:noFill/>
            <a:ln>
              <a:noFill/>
            </a:ln>
          </p:spPr>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38300" cy="1152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225826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a:p>
          <a:p>
            <a:pPr marL="285750" indent="-285750">
              <a:buClr>
                <a:schemeClr val="accent2"/>
              </a:buClr>
              <a:buFont typeface="Arial" panose="020B0604020202020204" pitchFamily="34" charset="0"/>
              <a:buChar char="•"/>
            </a:pPr>
            <a:r>
              <a:rPr lang="en-US" dirty="0">
                <a:solidFill>
                  <a:schemeClr val="accent1">
                    <a:lumMod val="50000"/>
                  </a:schemeClr>
                </a:solidFill>
              </a:rPr>
              <a:t>Nancy Shaffer, State Ombudsman </a:t>
            </a:r>
          </a:p>
          <a:p>
            <a:endParaRPr lang="en-US" dirty="0">
              <a:solidFill>
                <a:schemeClr val="accent1">
                  <a:lumMod val="50000"/>
                </a:schemeClr>
              </a:solidFill>
            </a:endParaRPr>
          </a:p>
          <a:p>
            <a:pPr>
              <a:buClr>
                <a:schemeClr val="accent2"/>
              </a:buClr>
              <a:buFont typeface="Arial" panose="020B0604020202020204" pitchFamily="34" charset="0"/>
              <a:buChar char="•"/>
            </a:pPr>
            <a:r>
              <a:rPr lang="en-US" dirty="0">
                <a:solidFill>
                  <a:schemeClr val="accent1">
                    <a:lumMod val="50000"/>
                  </a:schemeClr>
                </a:solidFill>
                <a:hlinkClick r:id="rId2"/>
              </a:rPr>
              <a:t>www.ct.gov/ltcop</a:t>
            </a:r>
            <a:endParaRPr lang="en-US" dirty="0">
              <a:solidFill>
                <a:schemeClr val="accent1">
                  <a:lumMod val="50000"/>
                </a:schemeClr>
              </a:solidFill>
            </a:endParaRPr>
          </a:p>
          <a:p>
            <a:endParaRPr lang="en-US" dirty="0">
              <a:solidFill>
                <a:schemeClr val="accent1">
                  <a:lumMod val="50000"/>
                </a:schemeClr>
              </a:solidFill>
            </a:endParaRPr>
          </a:p>
          <a:p>
            <a:pPr marL="285750" indent="-285750">
              <a:buClr>
                <a:schemeClr val="accent2"/>
              </a:buClr>
              <a:buFont typeface="Arial" panose="020B0604020202020204" pitchFamily="34" charset="0"/>
              <a:buChar char="•"/>
            </a:pPr>
            <a:r>
              <a:rPr lang="en-US" dirty="0">
                <a:solidFill>
                  <a:schemeClr val="accent1">
                    <a:lumMod val="50000"/>
                  </a:schemeClr>
                </a:solidFill>
              </a:rPr>
              <a:t>860-424-5239 or 866-388-1888</a:t>
            </a:r>
          </a:p>
          <a:p>
            <a:endParaRPr lang="en-US" dirty="0">
              <a:solidFill>
                <a:schemeClr val="accent1">
                  <a:lumMod val="50000"/>
                </a:schemeClr>
              </a:solidFill>
            </a:endParaRPr>
          </a:p>
          <a:p>
            <a:pPr marL="285750" indent="-285750">
              <a:buClr>
                <a:schemeClr val="accent2"/>
              </a:buClr>
              <a:buFont typeface="Arial" panose="020B0604020202020204" pitchFamily="34" charset="0"/>
              <a:buChar char="•"/>
            </a:pPr>
            <a:r>
              <a:rPr lang="en-US" dirty="0">
                <a:solidFill>
                  <a:schemeClr val="accent1">
                    <a:lumMod val="50000"/>
                  </a:schemeClr>
                </a:solidFill>
              </a:rPr>
              <a:t>55 Farmington Avenue, Hartford, CT 06105</a:t>
            </a:r>
          </a:p>
          <a:p>
            <a:endParaRPr lang="en-US" dirty="0">
              <a:solidFill>
                <a:schemeClr val="accent1">
                  <a:lumMod val="50000"/>
                </a:schemeClr>
              </a:solidFill>
            </a:endParaRPr>
          </a:p>
        </p:txBody>
      </p:sp>
      <p:sp>
        <p:nvSpPr>
          <p:cNvPr id="3" name="Title 2"/>
          <p:cNvSpPr>
            <a:spLocks noGrp="1"/>
          </p:cNvSpPr>
          <p:nvPr>
            <p:ph type="title"/>
          </p:nvPr>
        </p:nvSpPr>
        <p:spPr/>
        <p:txBody>
          <a:bodyPr>
            <a:normAutofit fontScale="90000"/>
          </a:bodyPr>
          <a:lstStyle/>
          <a:p>
            <a:r>
              <a:rPr lang="en-US" dirty="0">
                <a:solidFill>
                  <a:schemeClr val="accent1">
                    <a:lumMod val="50000"/>
                  </a:schemeClr>
                </a:solidFill>
              </a:rPr>
              <a:t>Connecticut Long-Term Care Ombudsman Program</a:t>
            </a:r>
          </a:p>
        </p:txBody>
      </p:sp>
      <p:grpSp>
        <p:nvGrpSpPr>
          <p:cNvPr id="4" name="Canvas 7"/>
          <p:cNvGrpSpPr/>
          <p:nvPr/>
        </p:nvGrpSpPr>
        <p:grpSpPr>
          <a:xfrm>
            <a:off x="8352675" y="6019800"/>
            <a:ext cx="668250" cy="721327"/>
            <a:chOff x="0" y="0"/>
            <a:chExt cx="1689100" cy="1188085"/>
          </a:xfrm>
        </p:grpSpPr>
        <p:sp>
          <p:nvSpPr>
            <p:cNvPr id="5" name="Rectangle 4"/>
            <p:cNvSpPr/>
            <p:nvPr/>
          </p:nvSpPr>
          <p:spPr>
            <a:xfrm>
              <a:off x="0" y="0"/>
              <a:ext cx="1689100" cy="1188085"/>
            </a:xfrm>
            <a:prstGeom prst="rect">
              <a:avLst/>
            </a:prstGeom>
            <a:noFill/>
            <a:ln>
              <a:noFill/>
            </a:ln>
          </p:spPr>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38300" cy="1152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1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7520940" cy="3255089"/>
          </a:xfrm>
        </p:spPr>
        <p:txBody>
          <a:bodyPr>
            <a:normAutofit lnSpcReduction="10000"/>
          </a:bodyPr>
          <a:lstStyle/>
          <a:p>
            <a:pPr>
              <a:buClr>
                <a:schemeClr val="accent2"/>
              </a:buClr>
              <a:buFont typeface="Arial" panose="020B0604020202020204" pitchFamily="34" charset="0"/>
              <a:buChar char="•"/>
            </a:pPr>
            <a:r>
              <a:rPr lang="en-US" sz="2000" dirty="0">
                <a:solidFill>
                  <a:schemeClr val="accent1">
                    <a:lumMod val="50000"/>
                  </a:schemeClr>
                </a:solidFill>
              </a:rPr>
              <a:t>Receivership closure in 1999</a:t>
            </a:r>
          </a:p>
          <a:p>
            <a:pPr>
              <a:buClr>
                <a:schemeClr val="accent2"/>
              </a:buClr>
              <a:buFont typeface="Arial" panose="020B0604020202020204" pitchFamily="34" charset="0"/>
              <a:buChar char="•"/>
            </a:pPr>
            <a:r>
              <a:rPr lang="en-US" sz="2000" dirty="0">
                <a:solidFill>
                  <a:schemeClr val="accent1">
                    <a:lumMod val="50000"/>
                  </a:schemeClr>
                </a:solidFill>
              </a:rPr>
              <a:t>High proportion of Medicaid recipients</a:t>
            </a:r>
          </a:p>
          <a:p>
            <a:pPr>
              <a:buClr>
                <a:schemeClr val="accent2"/>
              </a:buClr>
              <a:buFont typeface="Arial" panose="020B0604020202020204" pitchFamily="34" charset="0"/>
              <a:buChar char="•"/>
            </a:pPr>
            <a:r>
              <a:rPr lang="en-US" sz="2000" dirty="0">
                <a:solidFill>
                  <a:schemeClr val="accent1">
                    <a:lumMod val="50000"/>
                  </a:schemeClr>
                </a:solidFill>
              </a:rPr>
              <a:t>High proportion of significant acuity-physical and mental health</a:t>
            </a:r>
          </a:p>
          <a:p>
            <a:pPr>
              <a:buClr>
                <a:schemeClr val="accent2"/>
              </a:buClr>
              <a:buFont typeface="Arial" panose="020B0604020202020204" pitchFamily="34" charset="0"/>
              <a:buChar char="•"/>
            </a:pPr>
            <a:r>
              <a:rPr lang="en-US" sz="2000" dirty="0">
                <a:solidFill>
                  <a:schemeClr val="accent1">
                    <a:lumMod val="50000"/>
                  </a:schemeClr>
                </a:solidFill>
              </a:rPr>
              <a:t>Large number of residents transferring quickly</a:t>
            </a:r>
          </a:p>
          <a:p>
            <a:pPr>
              <a:buClr>
                <a:schemeClr val="accent2"/>
              </a:buClr>
              <a:buFont typeface="Arial" panose="020B0604020202020204" pitchFamily="34" charset="0"/>
              <a:buChar char="•"/>
            </a:pPr>
            <a:r>
              <a:rPr lang="en-US" sz="2000" dirty="0">
                <a:solidFill>
                  <a:schemeClr val="accent1">
                    <a:lumMod val="50000"/>
                  </a:schemeClr>
                </a:solidFill>
              </a:rPr>
              <a:t>Questions of appropriate discharge planning</a:t>
            </a:r>
          </a:p>
          <a:p>
            <a:pPr>
              <a:buClr>
                <a:schemeClr val="accent2"/>
              </a:buClr>
              <a:buFont typeface="Arial" panose="020B0604020202020204" pitchFamily="34" charset="0"/>
              <a:buChar char="•"/>
            </a:pPr>
            <a:r>
              <a:rPr lang="en-US" sz="2000" dirty="0">
                <a:solidFill>
                  <a:schemeClr val="accent1">
                    <a:lumMod val="50000"/>
                  </a:schemeClr>
                </a:solidFill>
              </a:rPr>
              <a:t>Questions of residents pressured to move quickly</a:t>
            </a:r>
          </a:p>
          <a:p>
            <a:pPr>
              <a:buClr>
                <a:schemeClr val="accent2"/>
              </a:buClr>
              <a:buFont typeface="Arial" panose="020B0604020202020204" pitchFamily="34" charset="0"/>
              <a:buChar char="•"/>
            </a:pPr>
            <a:r>
              <a:rPr lang="en-US" sz="2000" dirty="0">
                <a:solidFill>
                  <a:schemeClr val="accent1">
                    <a:lumMod val="50000"/>
                  </a:schemeClr>
                </a:solidFill>
              </a:rPr>
              <a:t>Grant St Workgroup convened by the State Ombudsman-DSS, DMHAS, CLS, BRS, LMHA’s</a:t>
            </a:r>
          </a:p>
          <a:p>
            <a:pPr>
              <a:buClr>
                <a:schemeClr val="accent2"/>
              </a:buClr>
              <a:buFont typeface="Arial" panose="020B0604020202020204" pitchFamily="34" charset="0"/>
              <a:buChar char="•"/>
            </a:pPr>
            <a:r>
              <a:rPr lang="en-US" sz="2000" dirty="0">
                <a:solidFill>
                  <a:schemeClr val="accent1">
                    <a:lumMod val="50000"/>
                  </a:schemeClr>
                </a:solidFill>
              </a:rPr>
              <a:t>Model became foundation for future CT closure interventions</a:t>
            </a:r>
          </a:p>
        </p:txBody>
      </p:sp>
      <p:sp>
        <p:nvSpPr>
          <p:cNvPr id="2" name="Title 1"/>
          <p:cNvSpPr>
            <a:spLocks noGrp="1"/>
          </p:cNvSpPr>
          <p:nvPr>
            <p:ph type="title"/>
          </p:nvPr>
        </p:nvSpPr>
        <p:spPr>
          <a:xfrm>
            <a:off x="304800" y="228600"/>
            <a:ext cx="8382000" cy="1524000"/>
          </a:xfrm>
        </p:spPr>
        <p:txBody>
          <a:bodyPr>
            <a:normAutofit fontScale="90000"/>
          </a:bodyPr>
          <a:lstStyle/>
          <a:p>
            <a:r>
              <a:rPr lang="en-US" sz="3200" dirty="0">
                <a:solidFill>
                  <a:schemeClr val="accent1">
                    <a:lumMod val="50000"/>
                  </a:schemeClr>
                </a:solidFill>
              </a:rPr>
              <a:t>Foundation of CT Closure Interventions</a:t>
            </a:r>
            <a:br>
              <a:rPr lang="en-US" sz="3200" dirty="0">
                <a:solidFill>
                  <a:schemeClr val="accent1">
                    <a:lumMod val="50000"/>
                  </a:schemeClr>
                </a:solidFill>
              </a:rPr>
            </a:br>
            <a:r>
              <a:rPr lang="en-US" sz="2700" dirty="0">
                <a:solidFill>
                  <a:schemeClr val="accent1">
                    <a:lumMod val="50000"/>
                  </a:schemeClr>
                </a:solidFill>
              </a:rPr>
              <a:t>Grant Street Rehabilitation Center</a:t>
            </a:r>
            <a:br>
              <a:rPr lang="en-US" sz="2700" dirty="0">
                <a:solidFill>
                  <a:schemeClr val="accent1">
                    <a:lumMod val="50000"/>
                  </a:schemeClr>
                </a:solidFill>
              </a:rPr>
            </a:br>
            <a:r>
              <a:rPr lang="en-US" sz="2700" dirty="0">
                <a:solidFill>
                  <a:schemeClr val="accent1">
                    <a:lumMod val="50000"/>
                  </a:schemeClr>
                </a:solidFill>
              </a:rPr>
              <a:t>Relocation Study</a:t>
            </a:r>
            <a:br>
              <a:rPr lang="en-US" sz="2700" dirty="0"/>
            </a:br>
            <a:endParaRPr lang="en-US" sz="2700" dirty="0"/>
          </a:p>
        </p:txBody>
      </p:sp>
      <p:grpSp>
        <p:nvGrpSpPr>
          <p:cNvPr id="4" name="Canvas 7"/>
          <p:cNvGrpSpPr/>
          <p:nvPr/>
        </p:nvGrpSpPr>
        <p:grpSpPr>
          <a:xfrm>
            <a:off x="8382000" y="6011499"/>
            <a:ext cx="668250" cy="721327"/>
            <a:chOff x="0" y="0"/>
            <a:chExt cx="1689100" cy="1188085"/>
          </a:xfrm>
        </p:grpSpPr>
        <p:sp>
          <p:nvSpPr>
            <p:cNvPr id="5" name="Rectangle 4"/>
            <p:cNvSpPr/>
            <p:nvPr/>
          </p:nvSpPr>
          <p:spPr>
            <a:xfrm>
              <a:off x="0" y="0"/>
              <a:ext cx="1689100" cy="1188085"/>
            </a:xfrm>
            <a:prstGeom prst="rect">
              <a:avLst/>
            </a:prstGeom>
            <a:noFill/>
            <a:ln>
              <a:noFill/>
            </a:ln>
          </p:spPr>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38300" cy="1152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527906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a:p>
          <a:p>
            <a:pPr>
              <a:buClr>
                <a:schemeClr val="accent2"/>
              </a:buClr>
              <a:buFont typeface="Arial" panose="020B0604020202020204" pitchFamily="34" charset="0"/>
              <a:buChar char="•"/>
            </a:pPr>
            <a:r>
              <a:rPr lang="en-US" dirty="0">
                <a:solidFill>
                  <a:schemeClr val="accent1">
                    <a:lumMod val="50000"/>
                  </a:schemeClr>
                </a:solidFill>
              </a:rPr>
              <a:t>CT Nursing Home Financial Advisory Council</a:t>
            </a:r>
          </a:p>
          <a:p>
            <a:endParaRPr lang="en-US" dirty="0">
              <a:solidFill>
                <a:schemeClr val="accent1">
                  <a:lumMod val="50000"/>
                </a:schemeClr>
              </a:solidFill>
            </a:endParaRPr>
          </a:p>
          <a:p>
            <a:pPr>
              <a:buClr>
                <a:schemeClr val="accent2"/>
              </a:buClr>
              <a:buFont typeface="Arial" panose="020B0604020202020204" pitchFamily="34" charset="0"/>
              <a:buChar char="•"/>
            </a:pPr>
            <a:r>
              <a:rPr lang="en-US" dirty="0">
                <a:solidFill>
                  <a:schemeClr val="accent1">
                    <a:lumMod val="50000"/>
                  </a:schemeClr>
                </a:solidFill>
              </a:rPr>
              <a:t>Distressed Nursing Home Conferences</a:t>
            </a:r>
          </a:p>
          <a:p>
            <a:endParaRPr lang="en-US" dirty="0">
              <a:solidFill>
                <a:schemeClr val="accent1">
                  <a:lumMod val="50000"/>
                </a:schemeClr>
              </a:solidFill>
            </a:endParaRPr>
          </a:p>
          <a:p>
            <a:pPr marL="285750" indent="-285750">
              <a:buClr>
                <a:schemeClr val="accent2"/>
              </a:buClr>
              <a:buFont typeface="Arial" panose="020B0604020202020204" pitchFamily="34" charset="0"/>
              <a:buChar char="•"/>
            </a:pPr>
            <a:r>
              <a:rPr lang="en-US" dirty="0">
                <a:solidFill>
                  <a:schemeClr val="accent1">
                    <a:lumMod val="50000"/>
                  </a:schemeClr>
                </a:solidFill>
              </a:rPr>
              <a:t>CT General Statute 17b-352, Certificate of Need</a:t>
            </a:r>
          </a:p>
          <a:p>
            <a:endParaRPr lang="en-US" dirty="0">
              <a:solidFill>
                <a:schemeClr val="accent1">
                  <a:lumMod val="50000"/>
                </a:schemeClr>
              </a:solidFill>
            </a:endParaRPr>
          </a:p>
          <a:p>
            <a:pPr marL="285750" indent="-285750">
              <a:buClr>
                <a:schemeClr val="accent2"/>
              </a:buClr>
              <a:buFont typeface="Arial" panose="020B0604020202020204" pitchFamily="34" charset="0"/>
              <a:buChar char="•"/>
            </a:pPr>
            <a:r>
              <a:rPr lang="en-US" dirty="0">
                <a:solidFill>
                  <a:schemeClr val="accent1">
                    <a:lumMod val="50000"/>
                  </a:schemeClr>
                </a:solidFill>
              </a:rPr>
              <a:t>CT General Statute 19a-533, Waiting Lists</a:t>
            </a:r>
          </a:p>
          <a:p>
            <a:endParaRPr lang="en-US" dirty="0">
              <a:solidFill>
                <a:schemeClr val="accent1">
                  <a:lumMod val="50000"/>
                </a:schemeClr>
              </a:solidFill>
            </a:endParaRPr>
          </a:p>
        </p:txBody>
      </p:sp>
      <p:sp>
        <p:nvSpPr>
          <p:cNvPr id="2" name="Title 1"/>
          <p:cNvSpPr>
            <a:spLocks noGrp="1"/>
          </p:cNvSpPr>
          <p:nvPr>
            <p:ph type="title"/>
          </p:nvPr>
        </p:nvSpPr>
        <p:spPr/>
        <p:txBody>
          <a:bodyPr>
            <a:normAutofit/>
          </a:bodyPr>
          <a:lstStyle/>
          <a:p>
            <a:r>
              <a:rPr lang="en-US" sz="3600" dirty="0">
                <a:solidFill>
                  <a:schemeClr val="accent1">
                    <a:lumMod val="50000"/>
                  </a:schemeClr>
                </a:solidFill>
              </a:rPr>
              <a:t>Current CT Interventions</a:t>
            </a:r>
          </a:p>
        </p:txBody>
      </p:sp>
      <p:grpSp>
        <p:nvGrpSpPr>
          <p:cNvPr id="4" name="Canvas 7"/>
          <p:cNvGrpSpPr/>
          <p:nvPr/>
        </p:nvGrpSpPr>
        <p:grpSpPr>
          <a:xfrm>
            <a:off x="8305800" y="5967162"/>
            <a:ext cx="668250" cy="721327"/>
            <a:chOff x="0" y="0"/>
            <a:chExt cx="1689100" cy="1188085"/>
          </a:xfrm>
        </p:grpSpPr>
        <p:sp>
          <p:nvSpPr>
            <p:cNvPr id="5" name="Rectangle 4"/>
            <p:cNvSpPr/>
            <p:nvPr/>
          </p:nvSpPr>
          <p:spPr>
            <a:xfrm>
              <a:off x="0" y="0"/>
              <a:ext cx="1689100" cy="1188085"/>
            </a:xfrm>
            <a:prstGeom prst="rect">
              <a:avLst/>
            </a:prstGeom>
            <a:noFill/>
            <a:ln>
              <a:noFill/>
            </a:ln>
          </p:spPr>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38300" cy="1152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499785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738" y="2133600"/>
            <a:ext cx="8778240" cy="3431323"/>
          </a:xfrm>
          <a:noFill/>
          <a:scene3d>
            <a:camera prst="orthographicFront"/>
            <a:lightRig rig="sunset" dir="t"/>
          </a:scene3d>
        </p:spPr>
        <p:txBody>
          <a:bodyPr>
            <a:normAutofit fontScale="40000" lnSpcReduction="20000"/>
          </a:bodyPr>
          <a:lstStyle/>
          <a:p>
            <a:pPr marL="0" indent="0" algn="just">
              <a:buNone/>
            </a:pPr>
            <a:r>
              <a:rPr lang="en-US" sz="4000" b="1" dirty="0">
                <a:solidFill>
                  <a:schemeClr val="accent1">
                    <a:lumMod val="50000"/>
                  </a:schemeClr>
                </a:solidFill>
              </a:rPr>
              <a:t>PUBLIC ACT 14-55, SECTION 2:  SUMMARY</a:t>
            </a:r>
          </a:p>
          <a:p>
            <a:pPr marL="0" indent="0" algn="just">
              <a:buNone/>
            </a:pPr>
            <a:r>
              <a:rPr lang="en-US" sz="3500" b="1" dirty="0">
                <a:solidFill>
                  <a:schemeClr val="accent1">
                    <a:lumMod val="50000"/>
                  </a:schemeClr>
                </a:solidFill>
              </a:rPr>
              <a:t> </a:t>
            </a:r>
          </a:p>
          <a:p>
            <a:pPr marL="0" indent="0" algn="just">
              <a:buNone/>
            </a:pPr>
            <a:r>
              <a:rPr lang="en-US" sz="4000" dirty="0">
                <a:solidFill>
                  <a:schemeClr val="accent1">
                    <a:lumMod val="50000"/>
                  </a:schemeClr>
                </a:solidFill>
              </a:rPr>
              <a:t>Public Act 14-55, section 2 </a:t>
            </a:r>
            <a:r>
              <a:rPr lang="en-US" sz="4000" baseline="30000" dirty="0">
                <a:solidFill>
                  <a:schemeClr val="accent1">
                    <a:lumMod val="50000"/>
                  </a:schemeClr>
                </a:solidFill>
                <a:hlinkClick r:id="rId3" action="ppaction://hlinkfile"/>
              </a:rPr>
              <a:t>[1]</a:t>
            </a:r>
            <a:r>
              <a:rPr lang="en-US" sz="4000" dirty="0">
                <a:solidFill>
                  <a:schemeClr val="accent1">
                    <a:lumMod val="50000"/>
                  </a:schemeClr>
                </a:solidFill>
              </a:rPr>
              <a:t> and section 17-339 of the Connecticut General Statutes</a:t>
            </a:r>
            <a:r>
              <a:rPr lang="en-US" sz="4000" baseline="30000" dirty="0">
                <a:solidFill>
                  <a:schemeClr val="accent1">
                    <a:lumMod val="50000"/>
                  </a:schemeClr>
                </a:solidFill>
                <a:hlinkClick r:id="rId4" action="ppaction://hlinkfile"/>
              </a:rPr>
              <a:t>[2]</a:t>
            </a:r>
            <a:r>
              <a:rPr lang="en-US" sz="4000" dirty="0">
                <a:solidFill>
                  <a:schemeClr val="accent1">
                    <a:lumMod val="50000"/>
                  </a:schemeClr>
                </a:solidFill>
              </a:rPr>
              <a:t> directs a Nursing Home Financial Advisory Committee that examines financial solvency of and quality care provided by nursing homes.  The committee members shall include the following: the Commissioner of Social Services or designee, the Commissioner of the Department of Public Health or designee, the Secretary of the Office of Policy and Management or designee, the Executive Director of the Connecticut Health and Education Facilities Authority, Long Term Care Ombudsman, and two members appointed by the Governor, one of whom shall be a representative of not-for-profit nursing homes and one of whom shall be a representative of for-profit nursing homes.  Additionally, the Labor Commissioner may appoint a nonvoting member to the committee.  The legislation directs the Commissioner of Social Services and the Commissioner of Public Health or their designee’s to co-chair the committee and meet quarterly.</a:t>
            </a:r>
          </a:p>
          <a:p>
            <a:pPr marL="0" indent="0" algn="just">
              <a:buNone/>
            </a:pPr>
            <a:endParaRPr lang="en-US" sz="4000" dirty="0">
              <a:solidFill>
                <a:schemeClr val="accent1">
                  <a:lumMod val="50000"/>
                </a:schemeClr>
              </a:solidFill>
            </a:endParaRPr>
          </a:p>
          <a:p>
            <a:pPr marL="0" indent="0" algn="just">
              <a:buNone/>
            </a:pPr>
            <a:r>
              <a:rPr lang="en-US" sz="4000" dirty="0">
                <a:solidFill>
                  <a:schemeClr val="accent1">
                    <a:lumMod val="50000"/>
                  </a:schemeClr>
                </a:solidFill>
              </a:rPr>
              <a:t> </a:t>
            </a:r>
            <a:endParaRPr lang="en-US" sz="4000" dirty="0">
              <a:solidFill>
                <a:schemeClr val="accent2">
                  <a:lumMod val="50000"/>
                </a:schemeClr>
              </a:solidFill>
            </a:endParaRPr>
          </a:p>
        </p:txBody>
      </p:sp>
      <p:sp>
        <p:nvSpPr>
          <p:cNvPr id="2" name="Title 1"/>
          <p:cNvSpPr>
            <a:spLocks noGrp="1"/>
          </p:cNvSpPr>
          <p:nvPr>
            <p:ph type="title"/>
          </p:nvPr>
        </p:nvSpPr>
        <p:spPr>
          <a:xfrm>
            <a:off x="445191" y="329128"/>
            <a:ext cx="8229600" cy="1252728"/>
          </a:xfrm>
        </p:spPr>
        <p:txBody>
          <a:bodyPr>
            <a:normAutofit/>
          </a:bodyPr>
          <a:lstStyle/>
          <a:p>
            <a:br>
              <a:rPr lang="en-US" sz="3200" dirty="0">
                <a:solidFill>
                  <a:schemeClr val="accent1">
                    <a:lumMod val="50000"/>
                  </a:schemeClr>
                </a:solidFill>
              </a:rPr>
            </a:br>
            <a:r>
              <a:rPr lang="en-US" sz="3200" dirty="0">
                <a:solidFill>
                  <a:schemeClr val="accent1">
                    <a:lumMod val="50000"/>
                  </a:schemeClr>
                </a:solidFill>
              </a:rPr>
              <a:t>CT Nursing Home Financial Advisory Council </a:t>
            </a:r>
          </a:p>
        </p:txBody>
      </p:sp>
      <p:grpSp>
        <p:nvGrpSpPr>
          <p:cNvPr id="4" name="Canvas 7"/>
          <p:cNvGrpSpPr/>
          <p:nvPr/>
        </p:nvGrpSpPr>
        <p:grpSpPr>
          <a:xfrm>
            <a:off x="6840858" y="318247"/>
            <a:ext cx="2005522" cy="1384573"/>
            <a:chOff x="0" y="-1683194"/>
            <a:chExt cx="6561592" cy="2871279"/>
          </a:xfrm>
        </p:grpSpPr>
        <p:sp>
          <p:nvSpPr>
            <p:cNvPr id="5" name="Rectangle 4"/>
            <p:cNvSpPr/>
            <p:nvPr/>
          </p:nvSpPr>
          <p:spPr>
            <a:xfrm>
              <a:off x="0" y="0"/>
              <a:ext cx="1689100" cy="1188085"/>
            </a:xfrm>
            <a:prstGeom prst="rect">
              <a:avLst/>
            </a:prstGeom>
            <a:noFill/>
            <a:ln>
              <a:noFill/>
            </a:ln>
          </p:spPr>
        </p:sp>
        <p:pic>
          <p:nvPicPr>
            <p:cNvPr id="6"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23293" y="-1683194"/>
              <a:ext cx="1638299" cy="11525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
        <p:nvSpPr>
          <p:cNvPr id="9" name="TextBox 8"/>
          <p:cNvSpPr txBox="1"/>
          <p:nvPr/>
        </p:nvSpPr>
        <p:spPr>
          <a:xfrm>
            <a:off x="6781800" y="6201101"/>
            <a:ext cx="184731" cy="369332"/>
          </a:xfrm>
          <a:prstGeom prst="rect">
            <a:avLst/>
          </a:prstGeom>
          <a:noFill/>
        </p:spPr>
        <p:txBody>
          <a:bodyPr wrap="none" rtlCol="0">
            <a:spAutoFit/>
          </a:bodyPr>
          <a:lstStyle/>
          <a:p>
            <a:endParaRPr lang="en-US" dirty="0"/>
          </a:p>
        </p:txBody>
      </p:sp>
      <p:sp>
        <p:nvSpPr>
          <p:cNvPr id="11" name="TextBox 10"/>
          <p:cNvSpPr txBox="1"/>
          <p:nvPr/>
        </p:nvSpPr>
        <p:spPr>
          <a:xfrm>
            <a:off x="292258" y="4794866"/>
            <a:ext cx="8549640" cy="1569660"/>
          </a:xfrm>
          <a:prstGeom prst="rect">
            <a:avLst/>
          </a:prstGeom>
          <a:solidFill>
            <a:srgbClr val="FFFF00"/>
          </a:solidFill>
        </p:spPr>
        <p:txBody>
          <a:bodyPr wrap="square" rtlCol="0">
            <a:spAutoFit/>
          </a:bodyPr>
          <a:lstStyle/>
          <a:p>
            <a:pPr algn="just"/>
            <a:r>
              <a:rPr lang="en-US" sz="1600" dirty="0">
                <a:solidFill>
                  <a:schemeClr val="accent1">
                    <a:lumMod val="50000"/>
                  </a:schemeClr>
                </a:solidFill>
              </a:rPr>
              <a:t>Committee responsibilities include (1) evaluating any information and data available, including, but not limited to , (A) quality of care, (B) acuity, (C) census, and (D) staffing levels of nursing homes operating in the state to assess the overall infrastructure and projected needs of such homes, and (2) recommend appropriate action consistent with the goals, strategies, and long-term care needs set forth in the strategic plan developed pursuant to subsection (c) of  section 17b-369 to the Commissioner of Social Services and the Commissioner of Public Health.</a:t>
            </a:r>
          </a:p>
        </p:txBody>
      </p:sp>
    </p:spTree>
    <p:extLst>
      <p:ext uri="{BB962C8B-B14F-4D97-AF65-F5344CB8AC3E}">
        <p14:creationId xmlns:p14="http://schemas.microsoft.com/office/powerpoint/2010/main" val="23169945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285750" indent="-285750">
              <a:buClr>
                <a:schemeClr val="accent2"/>
              </a:buClr>
              <a:buFont typeface="Arial" panose="020B0604020202020204" pitchFamily="34" charset="0"/>
              <a:buChar char="•"/>
            </a:pPr>
            <a:r>
              <a:rPr lang="en-US" dirty="0">
                <a:solidFill>
                  <a:schemeClr val="accent1">
                    <a:lumMod val="50000"/>
                  </a:schemeClr>
                </a:solidFill>
              </a:rPr>
              <a:t>Issues of financial solvency as it relates to quality of care</a:t>
            </a:r>
          </a:p>
          <a:p>
            <a:pPr>
              <a:buClr>
                <a:schemeClr val="accent2"/>
              </a:buClr>
              <a:buFont typeface="Arial" panose="020B0604020202020204" pitchFamily="34" charset="0"/>
              <a:buChar char="•"/>
            </a:pPr>
            <a:r>
              <a:rPr lang="en-US" dirty="0">
                <a:solidFill>
                  <a:schemeClr val="accent1">
                    <a:lumMod val="50000"/>
                  </a:schemeClr>
                </a:solidFill>
              </a:rPr>
              <a:t>Getting ahead of the curve</a:t>
            </a:r>
          </a:p>
          <a:p>
            <a:pPr>
              <a:buClr>
                <a:schemeClr val="accent2"/>
              </a:buClr>
              <a:buFont typeface="Arial" panose="020B0604020202020204" pitchFamily="34" charset="0"/>
              <a:buChar char="•"/>
            </a:pPr>
            <a:r>
              <a:rPr lang="en-US" dirty="0">
                <a:solidFill>
                  <a:schemeClr val="accent1">
                    <a:lumMod val="50000"/>
                  </a:schemeClr>
                </a:solidFill>
              </a:rPr>
              <a:t>“Bad” nursing home closures vs “good” nursing home closures-right sizing in the right way</a:t>
            </a:r>
          </a:p>
          <a:p>
            <a:endParaRPr lang="en-US" dirty="0">
              <a:solidFill>
                <a:schemeClr val="accent1">
                  <a:lumMod val="50000"/>
                </a:schemeClr>
              </a:solidFill>
            </a:endParaRPr>
          </a:p>
          <a:p>
            <a:endParaRPr lang="en-US" dirty="0"/>
          </a:p>
        </p:txBody>
      </p:sp>
      <p:sp>
        <p:nvSpPr>
          <p:cNvPr id="2" name="Title 1"/>
          <p:cNvSpPr>
            <a:spLocks noGrp="1"/>
          </p:cNvSpPr>
          <p:nvPr>
            <p:ph type="title"/>
          </p:nvPr>
        </p:nvSpPr>
        <p:spPr/>
        <p:txBody>
          <a:bodyPr>
            <a:noAutofit/>
          </a:bodyPr>
          <a:lstStyle/>
          <a:p>
            <a:r>
              <a:rPr lang="en-US" sz="3200" dirty="0">
                <a:solidFill>
                  <a:schemeClr val="accent1">
                    <a:lumMod val="50000"/>
                  </a:schemeClr>
                </a:solidFill>
              </a:rPr>
              <a:t>CT Nursing Home Financial Advisory Council </a:t>
            </a:r>
          </a:p>
        </p:txBody>
      </p:sp>
      <p:grpSp>
        <p:nvGrpSpPr>
          <p:cNvPr id="4" name="Canvas 7"/>
          <p:cNvGrpSpPr/>
          <p:nvPr/>
        </p:nvGrpSpPr>
        <p:grpSpPr>
          <a:xfrm>
            <a:off x="8305800" y="5958117"/>
            <a:ext cx="668250" cy="721327"/>
            <a:chOff x="0" y="0"/>
            <a:chExt cx="1689100" cy="1188085"/>
          </a:xfrm>
        </p:grpSpPr>
        <p:sp>
          <p:nvSpPr>
            <p:cNvPr id="5" name="Rectangle 4"/>
            <p:cNvSpPr/>
            <p:nvPr/>
          </p:nvSpPr>
          <p:spPr>
            <a:xfrm>
              <a:off x="0" y="0"/>
              <a:ext cx="1689100" cy="1188085"/>
            </a:xfrm>
            <a:prstGeom prst="rect">
              <a:avLst/>
            </a:prstGeom>
            <a:noFill/>
            <a:ln>
              <a:noFill/>
            </a:ln>
          </p:spPr>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38300" cy="1152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184231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04278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flipV="1">
            <a:off x="381000" y="2667000"/>
            <a:ext cx="8991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altLang="zh-CN" sz="1800" b="0" i="0" u="none" strike="noStrike" cap="none" normalizeH="0" baseline="0" dirty="0">
              <a:ln>
                <a:noFill/>
              </a:ln>
              <a:solidFill>
                <a:schemeClr val="tx1"/>
              </a:solidFill>
              <a:effectLst/>
              <a:latin typeface="Arial" pitchFamily="34" charset="0"/>
              <a:cs typeface="Arial" pitchFamily="34" charset="0"/>
            </a:endParaRPr>
          </a:p>
        </p:txBody>
      </p:sp>
      <p:grpSp>
        <p:nvGrpSpPr>
          <p:cNvPr id="7" name="Canvas 7"/>
          <p:cNvGrpSpPr/>
          <p:nvPr/>
        </p:nvGrpSpPr>
        <p:grpSpPr>
          <a:xfrm>
            <a:off x="8374530" y="6024283"/>
            <a:ext cx="668250" cy="721327"/>
            <a:chOff x="0" y="0"/>
            <a:chExt cx="1689100" cy="1188085"/>
          </a:xfrm>
        </p:grpSpPr>
        <p:sp>
          <p:nvSpPr>
            <p:cNvPr id="8" name="Rectangle 7"/>
            <p:cNvSpPr/>
            <p:nvPr/>
          </p:nvSpPr>
          <p:spPr>
            <a:xfrm>
              <a:off x="0" y="0"/>
              <a:ext cx="1689100" cy="1188085"/>
            </a:xfrm>
            <a:prstGeom prst="rect">
              <a:avLst/>
            </a:prstGeom>
            <a:noFill/>
            <a:ln>
              <a:noFill/>
            </a:ln>
          </p:spPr>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38300" cy="1152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
        <p:nvSpPr>
          <p:cNvPr id="12" name="Content Placeholder 2"/>
          <p:cNvSpPr txBox="1">
            <a:spLocks/>
          </p:cNvSpPr>
          <p:nvPr/>
        </p:nvSpPr>
        <p:spPr>
          <a:xfrm>
            <a:off x="697256" y="2594784"/>
            <a:ext cx="7408333" cy="3450696"/>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US" dirty="0"/>
          </a:p>
          <a:p>
            <a:pPr>
              <a:buClr>
                <a:schemeClr val="accent2"/>
              </a:buClr>
              <a:buFont typeface="Arial" panose="020B0604020202020204" pitchFamily="34" charset="0"/>
              <a:buChar char="•"/>
            </a:pPr>
            <a:r>
              <a:rPr lang="en-US" dirty="0">
                <a:solidFill>
                  <a:schemeClr val="accent1">
                    <a:lumMod val="50000"/>
                  </a:schemeClr>
                </a:solidFill>
              </a:rPr>
              <a:t>Regularly scheduled conference call with AAG, DSS, DPH, LTCOP to review:</a:t>
            </a:r>
          </a:p>
          <a:p>
            <a:pPr>
              <a:buClr>
                <a:schemeClr val="accent2"/>
              </a:buClr>
              <a:buFont typeface="Arial" panose="020B0604020202020204" pitchFamily="34" charset="0"/>
              <a:buChar char="•"/>
            </a:pPr>
            <a:r>
              <a:rPr lang="en-US" dirty="0">
                <a:solidFill>
                  <a:schemeClr val="accent1">
                    <a:lumMod val="50000"/>
                  </a:schemeClr>
                </a:solidFill>
              </a:rPr>
              <a:t>Current financial nursing home bankruptcies, receiverships, closures</a:t>
            </a:r>
          </a:p>
          <a:p>
            <a:pPr>
              <a:buClr>
                <a:schemeClr val="accent2"/>
              </a:buClr>
              <a:buFont typeface="Arial" panose="020B0604020202020204" pitchFamily="34" charset="0"/>
              <a:buChar char="•"/>
            </a:pPr>
            <a:r>
              <a:rPr lang="en-US" dirty="0">
                <a:solidFill>
                  <a:schemeClr val="accent1">
                    <a:lumMod val="50000"/>
                  </a:schemeClr>
                </a:solidFill>
              </a:rPr>
              <a:t>Nursing homes with signs of financial problems/potential for interventions </a:t>
            </a:r>
          </a:p>
        </p:txBody>
      </p:sp>
      <p:sp>
        <p:nvSpPr>
          <p:cNvPr id="13" name="Title 1"/>
          <p:cNvSpPr txBox="1">
            <a:spLocks/>
          </p:cNvSpPr>
          <p:nvPr/>
        </p:nvSpPr>
        <p:spPr>
          <a:xfrm>
            <a:off x="285524" y="354857"/>
            <a:ext cx="8413082" cy="2030506"/>
          </a:xfrm>
          <a:prstGeom prst="rect">
            <a:avLst/>
          </a:prstGeom>
        </p:spPr>
        <p:txBody>
          <a:bodyPr>
            <a:normAutofit fontScale="975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chemeClr val="accent1">
                    <a:lumMod val="50000"/>
                  </a:schemeClr>
                </a:solidFill>
              </a:rPr>
              <a:t>Distressed Nursing Homes </a:t>
            </a:r>
          </a:p>
          <a:p>
            <a:r>
              <a:rPr lang="en-US" sz="4000" dirty="0">
                <a:solidFill>
                  <a:schemeClr val="accent1">
                    <a:lumMod val="50000"/>
                  </a:schemeClr>
                </a:solidFill>
              </a:rPr>
              <a:t>Conferences</a:t>
            </a:r>
          </a:p>
        </p:txBody>
      </p:sp>
    </p:spTree>
    <p:extLst>
      <p:ext uri="{BB962C8B-B14F-4D97-AF65-F5344CB8AC3E}">
        <p14:creationId xmlns:p14="http://schemas.microsoft.com/office/powerpoint/2010/main" val="1372657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a:buClr>
                <a:schemeClr val="accent2"/>
              </a:buClr>
              <a:buFont typeface="Arial" panose="020B0604020202020204" pitchFamily="34" charset="0"/>
              <a:buChar char="•"/>
            </a:pPr>
            <a:r>
              <a:rPr lang="en-US" dirty="0">
                <a:solidFill>
                  <a:schemeClr val="accent1">
                    <a:lumMod val="50000"/>
                  </a:schemeClr>
                </a:solidFill>
              </a:rPr>
              <a:t>19a-532 outlines process for filing for a </a:t>
            </a:r>
            <a:r>
              <a:rPr lang="en-US" dirty="0" err="1">
                <a:solidFill>
                  <a:schemeClr val="accent1">
                    <a:lumMod val="50000"/>
                  </a:schemeClr>
                </a:solidFill>
              </a:rPr>
              <a:t>CoN</a:t>
            </a:r>
            <a:endParaRPr lang="en-US" dirty="0">
              <a:solidFill>
                <a:schemeClr val="accent1">
                  <a:lumMod val="50000"/>
                </a:schemeClr>
              </a:solidFill>
            </a:endParaRPr>
          </a:p>
          <a:p>
            <a:pPr marL="285750" indent="-285750">
              <a:buClr>
                <a:schemeClr val="accent2"/>
              </a:buClr>
              <a:buFont typeface="Arial" panose="020B0604020202020204" pitchFamily="34" charset="0"/>
              <a:buChar char="•"/>
            </a:pPr>
            <a:r>
              <a:rPr lang="en-US" dirty="0">
                <a:solidFill>
                  <a:schemeClr val="accent1">
                    <a:lumMod val="50000"/>
                  </a:schemeClr>
                </a:solidFill>
              </a:rPr>
              <a:t> Letter of Intent (</a:t>
            </a:r>
            <a:r>
              <a:rPr lang="en-US" dirty="0" err="1">
                <a:solidFill>
                  <a:schemeClr val="accent1">
                    <a:lumMod val="50000"/>
                  </a:schemeClr>
                </a:solidFill>
              </a:rPr>
              <a:t>LoI</a:t>
            </a:r>
            <a:r>
              <a:rPr lang="en-US" dirty="0">
                <a:solidFill>
                  <a:schemeClr val="accent1">
                    <a:lumMod val="50000"/>
                  </a:schemeClr>
                </a:solidFill>
              </a:rPr>
              <a:t>) filed with DSS</a:t>
            </a:r>
          </a:p>
          <a:p>
            <a:pPr>
              <a:buClr>
                <a:schemeClr val="accent2"/>
              </a:buClr>
              <a:buFont typeface="Arial" panose="020B0604020202020204" pitchFamily="34" charset="0"/>
              <a:buChar char="•"/>
            </a:pPr>
            <a:r>
              <a:rPr lang="en-US" dirty="0">
                <a:solidFill>
                  <a:schemeClr val="accent1">
                    <a:lumMod val="50000"/>
                  </a:schemeClr>
                </a:solidFill>
              </a:rPr>
              <a:t>Certificate of Need application </a:t>
            </a:r>
          </a:p>
          <a:p>
            <a:pPr marL="285750" indent="-285750">
              <a:buClr>
                <a:schemeClr val="accent2"/>
              </a:buClr>
              <a:buFont typeface="Arial" panose="020B0604020202020204" pitchFamily="34" charset="0"/>
              <a:buChar char="•"/>
            </a:pPr>
            <a:r>
              <a:rPr lang="en-US" dirty="0">
                <a:solidFill>
                  <a:schemeClr val="accent1">
                    <a:lumMod val="50000"/>
                  </a:schemeClr>
                </a:solidFill>
              </a:rPr>
              <a:t>Public Hearing</a:t>
            </a:r>
          </a:p>
          <a:p>
            <a:pPr marL="285750" indent="-285750">
              <a:buClr>
                <a:schemeClr val="accent2"/>
              </a:buClr>
              <a:buFont typeface="Arial" panose="020B0604020202020204" pitchFamily="34" charset="0"/>
              <a:buChar char="•"/>
            </a:pPr>
            <a:r>
              <a:rPr lang="en-US" dirty="0">
                <a:solidFill>
                  <a:schemeClr val="accent1">
                    <a:lumMod val="50000"/>
                  </a:schemeClr>
                </a:solidFill>
              </a:rPr>
              <a:t> DSS determines whether to grant closure</a:t>
            </a:r>
          </a:p>
          <a:p>
            <a:endParaRPr lang="en-US" dirty="0"/>
          </a:p>
        </p:txBody>
      </p:sp>
      <p:sp>
        <p:nvSpPr>
          <p:cNvPr id="3" name="Title 2"/>
          <p:cNvSpPr>
            <a:spLocks noGrp="1"/>
          </p:cNvSpPr>
          <p:nvPr>
            <p:ph type="title"/>
          </p:nvPr>
        </p:nvSpPr>
        <p:spPr/>
        <p:txBody>
          <a:bodyPr/>
          <a:lstStyle/>
          <a:p>
            <a:r>
              <a:rPr lang="en-US" dirty="0">
                <a:solidFill>
                  <a:schemeClr val="accent1">
                    <a:lumMod val="50000"/>
                  </a:schemeClr>
                </a:solidFill>
              </a:rPr>
              <a:t>Certificate of Need</a:t>
            </a:r>
          </a:p>
        </p:txBody>
      </p:sp>
      <p:grpSp>
        <p:nvGrpSpPr>
          <p:cNvPr id="4" name="Canvas 7"/>
          <p:cNvGrpSpPr/>
          <p:nvPr/>
        </p:nvGrpSpPr>
        <p:grpSpPr>
          <a:xfrm>
            <a:off x="8382000" y="6019800"/>
            <a:ext cx="668250" cy="721327"/>
            <a:chOff x="0" y="0"/>
            <a:chExt cx="1689100" cy="1188085"/>
          </a:xfrm>
        </p:grpSpPr>
        <p:sp>
          <p:nvSpPr>
            <p:cNvPr id="5" name="Rectangle 4"/>
            <p:cNvSpPr/>
            <p:nvPr/>
          </p:nvSpPr>
          <p:spPr>
            <a:xfrm>
              <a:off x="0" y="0"/>
              <a:ext cx="1689100" cy="1188085"/>
            </a:xfrm>
            <a:prstGeom prst="rect">
              <a:avLst/>
            </a:prstGeom>
            <a:noFill/>
            <a:ln>
              <a:noFill/>
            </a:ln>
          </p:spPr>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38300" cy="1152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27959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Waiting Lists</a:t>
            </a:r>
          </a:p>
        </p:txBody>
      </p:sp>
      <p:sp>
        <p:nvSpPr>
          <p:cNvPr id="3" name="Content Placeholder 2"/>
          <p:cNvSpPr txBox="1">
            <a:spLocks/>
          </p:cNvSpPr>
          <p:nvPr/>
        </p:nvSpPr>
        <p:spPr>
          <a:xfrm>
            <a:off x="609600" y="2286000"/>
            <a:ext cx="7408333" cy="3450696"/>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US" dirty="0"/>
          </a:p>
          <a:p>
            <a:pPr>
              <a:buClr>
                <a:schemeClr val="accent2"/>
              </a:buClr>
              <a:buFont typeface="Arial" panose="020B0604020202020204" pitchFamily="34" charset="0"/>
              <a:buChar char="•"/>
            </a:pPr>
            <a:r>
              <a:rPr lang="en-US" dirty="0">
                <a:solidFill>
                  <a:schemeClr val="accent1">
                    <a:lumMod val="50000"/>
                  </a:schemeClr>
                </a:solidFill>
              </a:rPr>
              <a:t>2011 “BURS” receivership-4 nursing homes close</a:t>
            </a:r>
          </a:p>
          <a:p>
            <a:pPr>
              <a:buClr>
                <a:schemeClr val="accent2"/>
              </a:buClr>
              <a:buFont typeface="Arial" panose="020B0604020202020204" pitchFamily="34" charset="0"/>
              <a:buChar char="•"/>
            </a:pPr>
            <a:r>
              <a:rPr lang="en-US" dirty="0">
                <a:solidFill>
                  <a:schemeClr val="accent1">
                    <a:lumMod val="50000"/>
                  </a:schemeClr>
                </a:solidFill>
              </a:rPr>
              <a:t>Issues of bed availability prompted Ombudsman to propose legislation to provide opportunity for resident to relocate to first choice facility from another facility </a:t>
            </a:r>
          </a:p>
          <a:p>
            <a:endParaRPr lang="en-US" dirty="0"/>
          </a:p>
          <a:p>
            <a:endParaRPr lang="en-US" dirty="0"/>
          </a:p>
        </p:txBody>
      </p:sp>
      <p:grpSp>
        <p:nvGrpSpPr>
          <p:cNvPr id="4" name="Canvas 7"/>
          <p:cNvGrpSpPr/>
          <p:nvPr/>
        </p:nvGrpSpPr>
        <p:grpSpPr>
          <a:xfrm>
            <a:off x="8381999" y="6064623"/>
            <a:ext cx="668250" cy="721327"/>
            <a:chOff x="0" y="0"/>
            <a:chExt cx="1689100" cy="1188085"/>
          </a:xfrm>
        </p:grpSpPr>
        <p:sp>
          <p:nvSpPr>
            <p:cNvPr id="5" name="Rectangle 4"/>
            <p:cNvSpPr/>
            <p:nvPr/>
          </p:nvSpPr>
          <p:spPr>
            <a:xfrm>
              <a:off x="0" y="0"/>
              <a:ext cx="1689100" cy="1188085"/>
            </a:xfrm>
            <a:prstGeom prst="rect">
              <a:avLst/>
            </a:prstGeom>
            <a:noFill/>
            <a:ln>
              <a:noFill/>
            </a:ln>
          </p:spPr>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38300" cy="11525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65106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en-US" dirty="0"/>
          </a:p>
          <a:p>
            <a:pPr>
              <a:buClr>
                <a:schemeClr val="accent2"/>
              </a:buClr>
              <a:buFont typeface="Arial" panose="020B0604020202020204" pitchFamily="34" charset="0"/>
              <a:buChar char="•"/>
            </a:pPr>
            <a:r>
              <a:rPr lang="en-US" dirty="0">
                <a:solidFill>
                  <a:schemeClr val="accent1">
                    <a:lumMod val="50000"/>
                  </a:schemeClr>
                </a:solidFill>
              </a:rPr>
              <a:t>Closures take on a life of their own!</a:t>
            </a:r>
          </a:p>
          <a:p>
            <a:endParaRPr lang="en-US" dirty="0">
              <a:solidFill>
                <a:schemeClr val="accent1">
                  <a:lumMod val="50000"/>
                </a:schemeClr>
              </a:solidFill>
            </a:endParaRPr>
          </a:p>
          <a:p>
            <a:pPr>
              <a:buClr>
                <a:schemeClr val="accent2"/>
              </a:buClr>
              <a:buFont typeface="Arial" panose="020B0604020202020204" pitchFamily="34" charset="0"/>
              <a:buChar char="•"/>
            </a:pPr>
            <a:r>
              <a:rPr lang="en-US" dirty="0">
                <a:solidFill>
                  <a:schemeClr val="accent1">
                    <a:lumMod val="50000"/>
                  </a:schemeClr>
                </a:solidFill>
              </a:rPr>
              <a:t>Business/State Interests vs Residents Interests</a:t>
            </a:r>
          </a:p>
          <a:p>
            <a:endParaRPr lang="en-US" dirty="0">
              <a:solidFill>
                <a:schemeClr val="accent1">
                  <a:lumMod val="50000"/>
                </a:schemeClr>
              </a:solidFill>
            </a:endParaRPr>
          </a:p>
          <a:p>
            <a:pPr>
              <a:buClr>
                <a:schemeClr val="accent2"/>
              </a:buClr>
              <a:buFont typeface="Arial" panose="020B0604020202020204" pitchFamily="34" charset="0"/>
              <a:buChar char="•"/>
            </a:pPr>
            <a:r>
              <a:rPr lang="en-US" dirty="0">
                <a:solidFill>
                  <a:schemeClr val="accent1">
                    <a:lumMod val="50000"/>
                  </a:schemeClr>
                </a:solidFill>
              </a:rPr>
              <a:t>Collaboration and vigilance</a:t>
            </a:r>
          </a:p>
          <a:p>
            <a:endParaRPr lang="en-US" dirty="0">
              <a:solidFill>
                <a:schemeClr val="accent1">
                  <a:lumMod val="50000"/>
                </a:schemeClr>
              </a:solidFill>
            </a:endParaRPr>
          </a:p>
          <a:p>
            <a:pPr marL="285750" indent="-285750">
              <a:buClr>
                <a:schemeClr val="accent2"/>
              </a:buClr>
              <a:buFont typeface="Arial" panose="020B0604020202020204" pitchFamily="34" charset="0"/>
              <a:buChar char="•"/>
            </a:pPr>
            <a:r>
              <a:rPr lang="en-US" dirty="0">
                <a:solidFill>
                  <a:schemeClr val="accent1">
                    <a:lumMod val="50000"/>
                  </a:schemeClr>
                </a:solidFill>
              </a:rPr>
              <a:t>LTCOP and MFP collaboration=good resident transitions</a:t>
            </a:r>
          </a:p>
          <a:p>
            <a:pPr marL="0" indent="0">
              <a:buNone/>
            </a:pPr>
            <a:endParaRPr lang="en-US" dirty="0">
              <a:solidFill>
                <a:schemeClr val="accent1">
                  <a:lumMod val="50000"/>
                </a:schemeClr>
              </a:solidFill>
            </a:endParaRPr>
          </a:p>
        </p:txBody>
      </p:sp>
      <p:sp>
        <p:nvSpPr>
          <p:cNvPr id="2" name="Title 1"/>
          <p:cNvSpPr>
            <a:spLocks noGrp="1"/>
          </p:cNvSpPr>
          <p:nvPr>
            <p:ph type="title"/>
          </p:nvPr>
        </p:nvSpPr>
        <p:spPr/>
        <p:txBody>
          <a:bodyPr>
            <a:normAutofit fontScale="90000"/>
          </a:bodyPr>
          <a:lstStyle/>
          <a:p>
            <a:r>
              <a:rPr lang="en-US" sz="4000" dirty="0">
                <a:solidFill>
                  <a:schemeClr val="accent1">
                    <a:lumMod val="50000"/>
                  </a:schemeClr>
                </a:solidFill>
              </a:rPr>
              <a:t>Ombudsman Program Lessons Learned</a:t>
            </a:r>
          </a:p>
        </p:txBody>
      </p:sp>
      <p:grpSp>
        <p:nvGrpSpPr>
          <p:cNvPr id="4" name="Canvas 7"/>
          <p:cNvGrpSpPr/>
          <p:nvPr/>
        </p:nvGrpSpPr>
        <p:grpSpPr>
          <a:xfrm>
            <a:off x="8382000" y="5945413"/>
            <a:ext cx="668250" cy="721327"/>
            <a:chOff x="0" y="0"/>
            <a:chExt cx="1689100" cy="1188085"/>
          </a:xfrm>
        </p:grpSpPr>
        <p:sp>
          <p:nvSpPr>
            <p:cNvPr id="5" name="Rectangle 4"/>
            <p:cNvSpPr/>
            <p:nvPr/>
          </p:nvSpPr>
          <p:spPr>
            <a:xfrm>
              <a:off x="0" y="0"/>
              <a:ext cx="1689100" cy="1188085"/>
            </a:xfrm>
            <a:prstGeom prst="rect">
              <a:avLst/>
            </a:prstGeom>
            <a:noFill/>
            <a:ln>
              <a:noFill/>
            </a:ln>
          </p:spPr>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38299" cy="11525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007901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1964</TotalTime>
  <Words>453</Words>
  <Application>Microsoft Office PowerPoint</Application>
  <PresentationFormat>On-screen Show (4:3)</PresentationFormat>
  <Paragraphs>78</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Candara</vt:lpstr>
      <vt:lpstr>华文楷体</vt:lpstr>
      <vt:lpstr>Symbol</vt:lpstr>
      <vt:lpstr>Times New Roman</vt:lpstr>
      <vt:lpstr>Waveform</vt:lpstr>
      <vt:lpstr>Connecticut Nursing Home Closure Practices</vt:lpstr>
      <vt:lpstr>Foundation of CT Closure Interventions Grant Street Rehabilitation Center Relocation Study </vt:lpstr>
      <vt:lpstr>Current CT Interventions</vt:lpstr>
      <vt:lpstr> CT Nursing Home Financial Advisory Council </vt:lpstr>
      <vt:lpstr>CT Nursing Home Financial Advisory Council </vt:lpstr>
      <vt:lpstr>PowerPoint Presentation</vt:lpstr>
      <vt:lpstr>Certificate of Need</vt:lpstr>
      <vt:lpstr>Waiting Lists</vt:lpstr>
      <vt:lpstr>Ombudsman Program Lessons Learned</vt:lpstr>
      <vt:lpstr>Wish List</vt:lpstr>
      <vt:lpstr>Connecticut Long-Term Care Ombudsman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Nursing Home Closure Practices</dc:title>
  <dc:creator>PCS</dc:creator>
  <cp:lastModifiedBy>lsmetanka</cp:lastModifiedBy>
  <cp:revision>53</cp:revision>
  <cp:lastPrinted>2016-10-28T17:59:25Z</cp:lastPrinted>
  <dcterms:created xsi:type="dcterms:W3CDTF">2016-10-27T12:03:43Z</dcterms:created>
  <dcterms:modified xsi:type="dcterms:W3CDTF">2016-10-31T15:57:26Z</dcterms:modified>
</cp:coreProperties>
</file>