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7" r:id="rId2"/>
    <p:sldId id="261" r:id="rId3"/>
    <p:sldId id="268" r:id="rId4"/>
    <p:sldId id="269" r:id="rId5"/>
    <p:sldId id="280" r:id="rId6"/>
    <p:sldId id="270" r:id="rId7"/>
    <p:sldId id="274" r:id="rId8"/>
    <p:sldId id="275" r:id="rId9"/>
    <p:sldId id="278" r:id="rId10"/>
    <p:sldId id="276" r:id="rId11"/>
  </p:sldIdLst>
  <p:sldSz cx="12188825"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D4D4C"/>
    <a:srgbClr val="1D9789"/>
    <a:srgbClr val="BC6724"/>
    <a:srgbClr val="9E9F9E"/>
    <a:srgbClr val="247AB4"/>
    <a:srgbClr val="C696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43" autoAdjust="0"/>
    <p:restoredTop sz="94709" autoAdjust="0"/>
  </p:normalViewPr>
  <p:slideViewPr>
    <p:cSldViewPr snapToGrid="0" snapToObjects="1">
      <p:cViewPr varScale="1">
        <p:scale>
          <a:sx n="92" d="100"/>
          <a:sy n="92" d="100"/>
        </p:scale>
        <p:origin x="328" y="60"/>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DE404-0917-4066-953F-160D022F57F5}"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7F1B72F5-244D-4940-AD38-8C45B0EA56F5}">
      <dgm:prSet phldrT="[Text]"/>
      <dgm:spPr/>
      <dgm:t>
        <a:bodyPr/>
        <a:lstStyle/>
        <a:p>
          <a:r>
            <a:rPr lang="en-US" dirty="0"/>
            <a:t>Low investment/</a:t>
          </a:r>
        </a:p>
        <a:p>
          <a:r>
            <a:rPr lang="en-US" dirty="0"/>
            <a:t>High turnover</a:t>
          </a:r>
        </a:p>
      </dgm:t>
    </dgm:pt>
    <dgm:pt modelId="{3B9FFF5B-3346-43B9-B0D2-47DAAC91B87E}" type="parTrans" cxnId="{494BA3F0-15FE-4F29-8F29-7D4C875D12DC}">
      <dgm:prSet/>
      <dgm:spPr/>
      <dgm:t>
        <a:bodyPr/>
        <a:lstStyle/>
        <a:p>
          <a:endParaRPr lang="en-US"/>
        </a:p>
      </dgm:t>
    </dgm:pt>
    <dgm:pt modelId="{BB865F0A-3471-454A-8FDE-10BD48E7EBED}" type="sibTrans" cxnId="{494BA3F0-15FE-4F29-8F29-7D4C875D12DC}">
      <dgm:prSet/>
      <dgm:spPr/>
      <dgm:t>
        <a:bodyPr/>
        <a:lstStyle/>
        <a:p>
          <a:endParaRPr lang="en-US"/>
        </a:p>
      </dgm:t>
    </dgm:pt>
    <dgm:pt modelId="{E5B314E4-034D-48E2-BDD9-AF9E7BFE7871}">
      <dgm:prSet phldrT="[Text]"/>
      <dgm:spPr/>
      <dgm:t>
        <a:bodyPr/>
        <a:lstStyle/>
        <a:p>
          <a:r>
            <a:rPr lang="en-US" dirty="0"/>
            <a:t>High Investment/</a:t>
          </a:r>
        </a:p>
        <a:p>
          <a:r>
            <a:rPr lang="en-US" dirty="0"/>
            <a:t>Low turnover</a:t>
          </a:r>
        </a:p>
      </dgm:t>
    </dgm:pt>
    <dgm:pt modelId="{3DAE731E-C58C-4FD1-801B-F99518968AA4}" type="parTrans" cxnId="{D2BFC237-41A5-42D7-AAC8-228C40FA24F4}">
      <dgm:prSet/>
      <dgm:spPr/>
      <dgm:t>
        <a:bodyPr/>
        <a:lstStyle/>
        <a:p>
          <a:endParaRPr lang="en-US"/>
        </a:p>
      </dgm:t>
    </dgm:pt>
    <dgm:pt modelId="{62CCF4F6-5E50-459A-84C3-3C57D0D7C669}" type="sibTrans" cxnId="{D2BFC237-41A5-42D7-AAC8-228C40FA24F4}">
      <dgm:prSet/>
      <dgm:spPr/>
      <dgm:t>
        <a:bodyPr/>
        <a:lstStyle/>
        <a:p>
          <a:endParaRPr lang="en-US"/>
        </a:p>
      </dgm:t>
    </dgm:pt>
    <dgm:pt modelId="{42E095CE-B06B-448A-942E-767E65A9D7F8}" type="pres">
      <dgm:prSet presAssocID="{080DE404-0917-4066-953F-160D022F57F5}" presName="compositeShape" presStyleCnt="0">
        <dgm:presLayoutVars>
          <dgm:chMax val="2"/>
          <dgm:dir/>
          <dgm:resizeHandles val="exact"/>
        </dgm:presLayoutVars>
      </dgm:prSet>
      <dgm:spPr/>
    </dgm:pt>
    <dgm:pt modelId="{1F81CFF5-F3C5-4BB8-83CA-0B7ED3B334FC}" type="pres">
      <dgm:prSet presAssocID="{080DE404-0917-4066-953F-160D022F57F5}" presName="divider" presStyleLbl="fgShp" presStyleIdx="0" presStyleCnt="1"/>
      <dgm:spPr/>
    </dgm:pt>
    <dgm:pt modelId="{92FB3C91-AE1F-4573-804C-38C6040A77D2}" type="pres">
      <dgm:prSet presAssocID="{7F1B72F5-244D-4940-AD38-8C45B0EA56F5}" presName="downArrow" presStyleLbl="node1" presStyleIdx="0" presStyleCnt="2"/>
      <dgm:spPr/>
    </dgm:pt>
    <dgm:pt modelId="{C19E62F6-9A7C-4924-82D5-7EC0284CAB5C}" type="pres">
      <dgm:prSet presAssocID="{7F1B72F5-244D-4940-AD38-8C45B0EA56F5}" presName="downArrowText" presStyleLbl="revTx" presStyleIdx="0" presStyleCnt="2">
        <dgm:presLayoutVars>
          <dgm:bulletEnabled val="1"/>
        </dgm:presLayoutVars>
      </dgm:prSet>
      <dgm:spPr/>
    </dgm:pt>
    <dgm:pt modelId="{76C5F339-437F-4C52-8EFC-EAA42B777440}" type="pres">
      <dgm:prSet presAssocID="{E5B314E4-034D-48E2-BDD9-AF9E7BFE7871}" presName="upArrow" presStyleLbl="node1" presStyleIdx="1" presStyleCnt="2"/>
      <dgm:spPr/>
    </dgm:pt>
    <dgm:pt modelId="{E7E4F470-CAB5-49E1-BE18-2F8FB646F0B9}" type="pres">
      <dgm:prSet presAssocID="{E5B314E4-034D-48E2-BDD9-AF9E7BFE7871}" presName="upArrowText" presStyleLbl="revTx" presStyleIdx="1" presStyleCnt="2">
        <dgm:presLayoutVars>
          <dgm:bulletEnabled val="1"/>
        </dgm:presLayoutVars>
      </dgm:prSet>
      <dgm:spPr/>
    </dgm:pt>
  </dgm:ptLst>
  <dgm:cxnLst>
    <dgm:cxn modelId="{D265AD8E-11F8-4819-9447-637851473E3E}" type="presOf" srcId="{E5B314E4-034D-48E2-BDD9-AF9E7BFE7871}" destId="{E7E4F470-CAB5-49E1-BE18-2F8FB646F0B9}" srcOrd="0" destOrd="0" presId="urn:microsoft.com/office/officeart/2005/8/layout/arrow3"/>
    <dgm:cxn modelId="{394C1F82-4E50-4BA0-BE77-A8B78395DD8E}" type="presOf" srcId="{7F1B72F5-244D-4940-AD38-8C45B0EA56F5}" destId="{C19E62F6-9A7C-4924-82D5-7EC0284CAB5C}" srcOrd="0" destOrd="0" presId="urn:microsoft.com/office/officeart/2005/8/layout/arrow3"/>
    <dgm:cxn modelId="{494BA3F0-15FE-4F29-8F29-7D4C875D12DC}" srcId="{080DE404-0917-4066-953F-160D022F57F5}" destId="{7F1B72F5-244D-4940-AD38-8C45B0EA56F5}" srcOrd="0" destOrd="0" parTransId="{3B9FFF5B-3346-43B9-B0D2-47DAAC91B87E}" sibTransId="{BB865F0A-3471-454A-8FDE-10BD48E7EBED}"/>
    <dgm:cxn modelId="{D2BFC237-41A5-42D7-AAC8-228C40FA24F4}" srcId="{080DE404-0917-4066-953F-160D022F57F5}" destId="{E5B314E4-034D-48E2-BDD9-AF9E7BFE7871}" srcOrd="1" destOrd="0" parTransId="{3DAE731E-C58C-4FD1-801B-F99518968AA4}" sibTransId="{62CCF4F6-5E50-459A-84C3-3C57D0D7C669}"/>
    <dgm:cxn modelId="{B53C398C-F5FD-428E-9B1F-FFCF753565E7}" type="presOf" srcId="{080DE404-0917-4066-953F-160D022F57F5}" destId="{42E095CE-B06B-448A-942E-767E65A9D7F8}" srcOrd="0" destOrd="0" presId="urn:microsoft.com/office/officeart/2005/8/layout/arrow3"/>
    <dgm:cxn modelId="{F833EBC4-1C06-4D16-AB2A-D86C889A7E67}" type="presParOf" srcId="{42E095CE-B06B-448A-942E-767E65A9D7F8}" destId="{1F81CFF5-F3C5-4BB8-83CA-0B7ED3B334FC}" srcOrd="0" destOrd="0" presId="urn:microsoft.com/office/officeart/2005/8/layout/arrow3"/>
    <dgm:cxn modelId="{C1D830E2-34D1-4811-9092-246F11ECCDC5}" type="presParOf" srcId="{42E095CE-B06B-448A-942E-767E65A9D7F8}" destId="{92FB3C91-AE1F-4573-804C-38C6040A77D2}" srcOrd="1" destOrd="0" presId="urn:microsoft.com/office/officeart/2005/8/layout/arrow3"/>
    <dgm:cxn modelId="{23C556B6-FFE4-4DA8-9257-755D22E776FC}" type="presParOf" srcId="{42E095CE-B06B-448A-942E-767E65A9D7F8}" destId="{C19E62F6-9A7C-4924-82D5-7EC0284CAB5C}" srcOrd="2" destOrd="0" presId="urn:microsoft.com/office/officeart/2005/8/layout/arrow3"/>
    <dgm:cxn modelId="{2AC45B06-2AC8-44DD-970A-05DF9F6D94CC}" type="presParOf" srcId="{42E095CE-B06B-448A-942E-767E65A9D7F8}" destId="{76C5F339-437F-4C52-8EFC-EAA42B777440}" srcOrd="3" destOrd="0" presId="urn:microsoft.com/office/officeart/2005/8/layout/arrow3"/>
    <dgm:cxn modelId="{3915C3CC-E4C4-4386-BAB7-517A735BEE93}" type="presParOf" srcId="{42E095CE-B06B-448A-942E-767E65A9D7F8}" destId="{E7E4F470-CAB5-49E1-BE18-2F8FB646F0B9}"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1CFF5-F3C5-4BB8-83CA-0B7ED3B334FC}">
      <dsp:nvSpPr>
        <dsp:cNvPr id="0" name=""/>
        <dsp:cNvSpPr/>
      </dsp:nvSpPr>
      <dsp:spPr>
        <a:xfrm rot="21300000">
          <a:off x="397305" y="1235051"/>
          <a:ext cx="7092088" cy="620477"/>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FB3C91-AE1F-4573-804C-38C6040A77D2}">
      <dsp:nvSpPr>
        <dsp:cNvPr id="0" name=""/>
        <dsp:cNvSpPr/>
      </dsp:nvSpPr>
      <dsp:spPr>
        <a:xfrm>
          <a:off x="946404" y="154529"/>
          <a:ext cx="2366010" cy="1236232"/>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E62F6-9A7C-4924-82D5-7EC0284CAB5C}">
      <dsp:nvSpPr>
        <dsp:cNvPr id="0" name=""/>
        <dsp:cNvSpPr/>
      </dsp:nvSpPr>
      <dsp:spPr>
        <a:xfrm>
          <a:off x="4179951" y="0"/>
          <a:ext cx="2523744" cy="129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Low investment/</a:t>
          </a:r>
        </a:p>
        <a:p>
          <a:pPr marL="0" lvl="0" indent="0" algn="ctr" defTabSz="1022350">
            <a:lnSpc>
              <a:spcPct val="90000"/>
            </a:lnSpc>
            <a:spcBef>
              <a:spcPct val="0"/>
            </a:spcBef>
            <a:spcAft>
              <a:spcPct val="35000"/>
            </a:spcAft>
            <a:buNone/>
          </a:pPr>
          <a:r>
            <a:rPr lang="en-US" sz="2300" kern="1200" dirty="0"/>
            <a:t>High turnover</a:t>
          </a:r>
        </a:p>
      </dsp:txBody>
      <dsp:txXfrm>
        <a:off x="4179951" y="0"/>
        <a:ext cx="2523744" cy="1298044"/>
      </dsp:txXfrm>
    </dsp:sp>
    <dsp:sp modelId="{76C5F339-437F-4C52-8EFC-EAA42B777440}">
      <dsp:nvSpPr>
        <dsp:cNvPr id="0" name=""/>
        <dsp:cNvSpPr/>
      </dsp:nvSpPr>
      <dsp:spPr>
        <a:xfrm>
          <a:off x="4574286" y="1699819"/>
          <a:ext cx="2366010" cy="1236232"/>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4F470-CAB5-49E1-BE18-2F8FB646F0B9}">
      <dsp:nvSpPr>
        <dsp:cNvPr id="0" name=""/>
        <dsp:cNvSpPr/>
      </dsp:nvSpPr>
      <dsp:spPr>
        <a:xfrm>
          <a:off x="1183005" y="1792536"/>
          <a:ext cx="2523744" cy="129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High Investment/</a:t>
          </a:r>
        </a:p>
        <a:p>
          <a:pPr marL="0" lvl="0" indent="0" algn="ctr" defTabSz="1022350">
            <a:lnSpc>
              <a:spcPct val="90000"/>
            </a:lnSpc>
            <a:spcBef>
              <a:spcPct val="0"/>
            </a:spcBef>
            <a:spcAft>
              <a:spcPct val="35000"/>
            </a:spcAft>
            <a:buNone/>
          </a:pPr>
          <a:r>
            <a:rPr lang="en-US" sz="2300" kern="1200" dirty="0"/>
            <a:t>Low turnover</a:t>
          </a:r>
        </a:p>
      </dsp:txBody>
      <dsp:txXfrm>
        <a:off x="1183005" y="1792536"/>
        <a:ext cx="2523744" cy="1298044"/>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33AAA8D-1F14-4591-A1BD-E703273C1741}" type="datetimeFigureOut">
              <a:rPr lang="en-US" smtClean="0"/>
              <a:t>11/4/2016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A47430E-5461-4057-B47A-A943B9240D9F}" type="slidenum">
              <a:rPr lang="en-US" smtClean="0"/>
              <a:t>‹#›</a:t>
            </a:fld>
            <a:endParaRPr lang="en-US"/>
          </a:p>
        </p:txBody>
      </p:sp>
    </p:spTree>
    <p:extLst>
      <p:ext uri="{BB962C8B-B14F-4D97-AF65-F5344CB8AC3E}">
        <p14:creationId xmlns:p14="http://schemas.microsoft.com/office/powerpoint/2010/main" val="33425991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32FBEC6-AE66-194F-8EDE-03B135096FC9}" type="datetimeFigureOut">
              <a:rPr lang="en-US" smtClean="0"/>
              <a:t>11/4/2016</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DE7C297-BA23-8D48-B839-760B4375F73B}" type="slidenum">
              <a:rPr lang="en-US" smtClean="0"/>
              <a:t>‹#›</a:t>
            </a:fld>
            <a:endParaRPr lang="en-US" dirty="0"/>
          </a:p>
        </p:txBody>
      </p:sp>
    </p:spTree>
    <p:extLst>
      <p:ext uri="{BB962C8B-B14F-4D97-AF65-F5344CB8AC3E}">
        <p14:creationId xmlns:p14="http://schemas.microsoft.com/office/powerpoint/2010/main" val="18452116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44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716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7956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dirty="0"/>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F107CF-63AD-48AE-9498-6C7C3DEDD340}" type="datetime1">
              <a:rPr lang="en-US" smtClean="0"/>
              <a:t>11/4/2016</a:t>
            </a:fld>
            <a:endParaRPr lang="en-US" dirty="0"/>
          </a:p>
        </p:txBody>
      </p:sp>
      <p:sp>
        <p:nvSpPr>
          <p:cNvPr id="5" name="Footer Placeholder 4"/>
          <p:cNvSpPr>
            <a:spLocks noGrp="1"/>
          </p:cNvSpPr>
          <p:nvPr>
            <p:ph type="ftr" sz="quarter" idx="11"/>
          </p:nvPr>
        </p:nvSpPr>
        <p:spPr/>
        <p:txBody>
          <a:bodyPr/>
          <a:lstStyle/>
          <a:p>
            <a:r>
              <a:rPr lang="en-US" dirty="0"/>
              <a:t>2016 Consumer Voice Conference</a:t>
            </a:r>
          </a:p>
        </p:txBody>
      </p:sp>
      <p:sp>
        <p:nvSpPr>
          <p:cNvPr id="6" name="Slide Number Placeholder 5"/>
          <p:cNvSpPr>
            <a:spLocks noGrp="1"/>
          </p:cNvSpPr>
          <p:nvPr>
            <p:ph type="sldNum" sz="quarter" idx="12"/>
          </p:nvPr>
        </p:nvSpPr>
        <p:spPr/>
        <p:txBody>
          <a:bodyPr/>
          <a:lstStyle/>
          <a:p>
            <a:fld id="{18687698-C4D5-404D-BF9C-284220A9527B}" type="slidenum">
              <a:rPr lang="en-US" smtClean="0"/>
              <a:t>‹#›</a:t>
            </a:fld>
            <a:endParaRPr lang="en-US" dirty="0"/>
          </a:p>
        </p:txBody>
      </p:sp>
    </p:spTree>
    <p:extLst>
      <p:ext uri="{BB962C8B-B14F-4D97-AF65-F5344CB8AC3E}">
        <p14:creationId xmlns:p14="http://schemas.microsoft.com/office/powerpoint/2010/main" val="32791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6E293A-978C-4A06-B691-D547437B3C36}" type="datetime1">
              <a:rPr lang="en-US" smtClean="0"/>
              <a:t>11/4/2016</a:t>
            </a:fld>
            <a:endParaRPr lang="en-US" dirty="0"/>
          </a:p>
        </p:txBody>
      </p:sp>
      <p:sp>
        <p:nvSpPr>
          <p:cNvPr id="5" name="Footer Placeholder 4"/>
          <p:cNvSpPr>
            <a:spLocks noGrp="1"/>
          </p:cNvSpPr>
          <p:nvPr>
            <p:ph type="ftr" sz="quarter" idx="11"/>
          </p:nvPr>
        </p:nvSpPr>
        <p:spPr/>
        <p:txBody>
          <a:bodyPr/>
          <a:lstStyle/>
          <a:p>
            <a:r>
              <a:rPr lang="en-US" dirty="0"/>
              <a:t>2016 Consumer Voice Conference</a:t>
            </a:r>
          </a:p>
        </p:txBody>
      </p:sp>
      <p:sp>
        <p:nvSpPr>
          <p:cNvPr id="6" name="Slide Number Placeholder 5"/>
          <p:cNvSpPr>
            <a:spLocks noGrp="1"/>
          </p:cNvSpPr>
          <p:nvPr>
            <p:ph type="sldNum" sz="quarter" idx="12"/>
          </p:nvPr>
        </p:nvSpPr>
        <p:spPr/>
        <p:txBody>
          <a:bodyPr/>
          <a:lstStyle/>
          <a:p>
            <a:fld id="{18687698-C4D5-404D-BF9C-284220A9527B}" type="slidenum">
              <a:rPr lang="en-US" smtClean="0"/>
              <a:t>‹#›</a:t>
            </a:fld>
            <a:endParaRPr lang="en-US" dirty="0"/>
          </a:p>
        </p:txBody>
      </p:sp>
    </p:spTree>
    <p:extLst>
      <p:ext uri="{BB962C8B-B14F-4D97-AF65-F5344CB8AC3E}">
        <p14:creationId xmlns:p14="http://schemas.microsoft.com/office/powerpoint/2010/main" val="310341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7D0D13-5C54-48C5-879C-E2393A9CA7CA}" type="datetime1">
              <a:rPr lang="en-US" smtClean="0"/>
              <a:t>11/4/2016</a:t>
            </a:fld>
            <a:endParaRPr lang="en-US" dirty="0"/>
          </a:p>
        </p:txBody>
      </p:sp>
      <p:sp>
        <p:nvSpPr>
          <p:cNvPr id="5" name="Footer Placeholder 4"/>
          <p:cNvSpPr>
            <a:spLocks noGrp="1"/>
          </p:cNvSpPr>
          <p:nvPr>
            <p:ph type="ftr" sz="quarter" idx="11"/>
          </p:nvPr>
        </p:nvSpPr>
        <p:spPr/>
        <p:txBody>
          <a:bodyPr/>
          <a:lstStyle/>
          <a:p>
            <a:r>
              <a:rPr lang="en-US" dirty="0"/>
              <a:t>2016 Consumer Voice Conference</a:t>
            </a:r>
          </a:p>
        </p:txBody>
      </p:sp>
      <p:sp>
        <p:nvSpPr>
          <p:cNvPr id="6" name="Slide Number Placeholder 5"/>
          <p:cNvSpPr>
            <a:spLocks noGrp="1"/>
          </p:cNvSpPr>
          <p:nvPr>
            <p:ph type="sldNum" sz="quarter" idx="12"/>
          </p:nvPr>
        </p:nvSpPr>
        <p:spPr/>
        <p:txBody>
          <a:bodyPr/>
          <a:lstStyle/>
          <a:p>
            <a:fld id="{18687698-C4D5-404D-BF9C-284220A9527B}" type="slidenum">
              <a:rPr lang="en-US" smtClean="0"/>
              <a:t>‹#›</a:t>
            </a:fld>
            <a:endParaRPr lang="en-US" dirty="0"/>
          </a:p>
        </p:txBody>
      </p:sp>
    </p:spTree>
    <p:extLst>
      <p:ext uri="{BB962C8B-B14F-4D97-AF65-F5344CB8AC3E}">
        <p14:creationId xmlns:p14="http://schemas.microsoft.com/office/powerpoint/2010/main" val="132361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7370B2-F174-4A0F-AE0F-80A6AB183FB7}" type="datetime1">
              <a:rPr lang="en-US" smtClean="0"/>
              <a:t>11/4/2016</a:t>
            </a:fld>
            <a:endParaRPr lang="en-US" dirty="0"/>
          </a:p>
        </p:txBody>
      </p:sp>
      <p:sp>
        <p:nvSpPr>
          <p:cNvPr id="5" name="Footer Placeholder 4"/>
          <p:cNvSpPr>
            <a:spLocks noGrp="1"/>
          </p:cNvSpPr>
          <p:nvPr>
            <p:ph type="ftr" sz="quarter" idx="11"/>
          </p:nvPr>
        </p:nvSpPr>
        <p:spPr/>
        <p:txBody>
          <a:bodyPr/>
          <a:lstStyle/>
          <a:p>
            <a:r>
              <a:rPr lang="en-US" dirty="0"/>
              <a:t>2016 Consumer Voice Conference</a:t>
            </a:r>
          </a:p>
        </p:txBody>
      </p:sp>
      <p:sp>
        <p:nvSpPr>
          <p:cNvPr id="6" name="Slide Number Placeholder 5"/>
          <p:cNvSpPr>
            <a:spLocks noGrp="1"/>
          </p:cNvSpPr>
          <p:nvPr>
            <p:ph type="sldNum" sz="quarter" idx="12"/>
          </p:nvPr>
        </p:nvSpPr>
        <p:spPr/>
        <p:txBody>
          <a:bodyPr/>
          <a:lstStyle/>
          <a:p>
            <a:fld id="{18687698-C4D5-404D-BF9C-284220A9527B}" type="slidenum">
              <a:rPr lang="en-US" smtClean="0"/>
              <a:t>‹#›</a:t>
            </a:fld>
            <a:endParaRPr lang="en-US" dirty="0"/>
          </a:p>
        </p:txBody>
      </p:sp>
    </p:spTree>
    <p:extLst>
      <p:ext uri="{BB962C8B-B14F-4D97-AF65-F5344CB8AC3E}">
        <p14:creationId xmlns:p14="http://schemas.microsoft.com/office/powerpoint/2010/main" val="319546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7C86F9-C5AB-4583-8AB1-4A7FE4A18B7E}" type="datetime1">
              <a:rPr lang="en-US" smtClean="0"/>
              <a:t>11/4/2016</a:t>
            </a:fld>
            <a:endParaRPr lang="en-US" dirty="0"/>
          </a:p>
        </p:txBody>
      </p:sp>
      <p:sp>
        <p:nvSpPr>
          <p:cNvPr id="5" name="Footer Placeholder 4"/>
          <p:cNvSpPr>
            <a:spLocks noGrp="1"/>
          </p:cNvSpPr>
          <p:nvPr>
            <p:ph type="ftr" sz="quarter" idx="11"/>
          </p:nvPr>
        </p:nvSpPr>
        <p:spPr/>
        <p:txBody>
          <a:bodyPr/>
          <a:lstStyle/>
          <a:p>
            <a:r>
              <a:rPr lang="en-US" dirty="0"/>
              <a:t>2016 Consumer Voice Conference</a:t>
            </a:r>
          </a:p>
        </p:txBody>
      </p:sp>
      <p:sp>
        <p:nvSpPr>
          <p:cNvPr id="6" name="Slide Number Placeholder 5"/>
          <p:cNvSpPr>
            <a:spLocks noGrp="1"/>
          </p:cNvSpPr>
          <p:nvPr>
            <p:ph type="sldNum" sz="quarter" idx="12"/>
          </p:nvPr>
        </p:nvSpPr>
        <p:spPr/>
        <p:txBody>
          <a:bodyPr/>
          <a:lstStyle/>
          <a:p>
            <a:fld id="{18687698-C4D5-404D-BF9C-284220A9527B}" type="slidenum">
              <a:rPr lang="en-US" smtClean="0"/>
              <a:t>‹#›</a:t>
            </a:fld>
            <a:endParaRPr lang="en-US" dirty="0"/>
          </a:p>
        </p:txBody>
      </p:sp>
    </p:spTree>
    <p:extLst>
      <p:ext uri="{BB962C8B-B14F-4D97-AF65-F5344CB8AC3E}">
        <p14:creationId xmlns:p14="http://schemas.microsoft.com/office/powerpoint/2010/main" val="299256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CE2D5A-6AA5-4FA4-A7FD-D823595964F1}" type="datetime1">
              <a:rPr lang="en-US" smtClean="0"/>
              <a:t>11/4/2016</a:t>
            </a:fld>
            <a:endParaRPr lang="en-US" dirty="0"/>
          </a:p>
        </p:txBody>
      </p:sp>
      <p:sp>
        <p:nvSpPr>
          <p:cNvPr id="6" name="Footer Placeholder 5"/>
          <p:cNvSpPr>
            <a:spLocks noGrp="1"/>
          </p:cNvSpPr>
          <p:nvPr>
            <p:ph type="ftr" sz="quarter" idx="11"/>
          </p:nvPr>
        </p:nvSpPr>
        <p:spPr/>
        <p:txBody>
          <a:bodyPr/>
          <a:lstStyle/>
          <a:p>
            <a:r>
              <a:rPr lang="en-US" dirty="0"/>
              <a:t>2016 Consumer Voice Conference</a:t>
            </a:r>
          </a:p>
        </p:txBody>
      </p:sp>
      <p:sp>
        <p:nvSpPr>
          <p:cNvPr id="7" name="Slide Number Placeholder 6"/>
          <p:cNvSpPr>
            <a:spLocks noGrp="1"/>
          </p:cNvSpPr>
          <p:nvPr>
            <p:ph type="sldNum" sz="quarter" idx="12"/>
          </p:nvPr>
        </p:nvSpPr>
        <p:spPr/>
        <p:txBody>
          <a:bodyPr/>
          <a:lstStyle/>
          <a:p>
            <a:fld id="{18687698-C4D5-404D-BF9C-284220A9527B}" type="slidenum">
              <a:rPr lang="en-US" smtClean="0"/>
              <a:t>‹#›</a:t>
            </a:fld>
            <a:endParaRPr lang="en-US" dirty="0"/>
          </a:p>
        </p:txBody>
      </p:sp>
    </p:spTree>
    <p:extLst>
      <p:ext uri="{BB962C8B-B14F-4D97-AF65-F5344CB8AC3E}">
        <p14:creationId xmlns:p14="http://schemas.microsoft.com/office/powerpoint/2010/main" val="223010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A47CD6-DB93-4696-BCA0-5E170388E91F}" type="datetime1">
              <a:rPr lang="en-US" smtClean="0"/>
              <a:t>11/4/2016</a:t>
            </a:fld>
            <a:endParaRPr lang="en-US" dirty="0"/>
          </a:p>
        </p:txBody>
      </p:sp>
      <p:sp>
        <p:nvSpPr>
          <p:cNvPr id="8" name="Footer Placeholder 7"/>
          <p:cNvSpPr>
            <a:spLocks noGrp="1"/>
          </p:cNvSpPr>
          <p:nvPr>
            <p:ph type="ftr" sz="quarter" idx="11"/>
          </p:nvPr>
        </p:nvSpPr>
        <p:spPr/>
        <p:txBody>
          <a:bodyPr/>
          <a:lstStyle/>
          <a:p>
            <a:r>
              <a:rPr lang="en-US" dirty="0"/>
              <a:t>2016 Consumer Voice Conference</a:t>
            </a:r>
          </a:p>
        </p:txBody>
      </p:sp>
      <p:sp>
        <p:nvSpPr>
          <p:cNvPr id="9" name="Slide Number Placeholder 8"/>
          <p:cNvSpPr>
            <a:spLocks noGrp="1"/>
          </p:cNvSpPr>
          <p:nvPr>
            <p:ph type="sldNum" sz="quarter" idx="12"/>
          </p:nvPr>
        </p:nvSpPr>
        <p:spPr/>
        <p:txBody>
          <a:bodyPr/>
          <a:lstStyle/>
          <a:p>
            <a:fld id="{18687698-C4D5-404D-BF9C-284220A9527B}" type="slidenum">
              <a:rPr lang="en-US" smtClean="0"/>
              <a:t>‹#›</a:t>
            </a:fld>
            <a:endParaRPr lang="en-US" dirty="0"/>
          </a:p>
        </p:txBody>
      </p:sp>
    </p:spTree>
    <p:extLst>
      <p:ext uri="{BB962C8B-B14F-4D97-AF65-F5344CB8AC3E}">
        <p14:creationId xmlns:p14="http://schemas.microsoft.com/office/powerpoint/2010/main" val="173808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212B47-CC4F-49B0-9959-4161CB4B7A26}" type="datetime1">
              <a:rPr lang="en-US" smtClean="0"/>
              <a:t>11/4/2016</a:t>
            </a:fld>
            <a:endParaRPr lang="en-US" dirty="0"/>
          </a:p>
        </p:txBody>
      </p:sp>
      <p:sp>
        <p:nvSpPr>
          <p:cNvPr id="4" name="Footer Placeholder 3"/>
          <p:cNvSpPr>
            <a:spLocks noGrp="1"/>
          </p:cNvSpPr>
          <p:nvPr>
            <p:ph type="ftr" sz="quarter" idx="11"/>
          </p:nvPr>
        </p:nvSpPr>
        <p:spPr/>
        <p:txBody>
          <a:bodyPr/>
          <a:lstStyle/>
          <a:p>
            <a:r>
              <a:rPr lang="en-US" dirty="0"/>
              <a:t>2016 Consumer Voice Conference</a:t>
            </a:r>
          </a:p>
        </p:txBody>
      </p:sp>
      <p:sp>
        <p:nvSpPr>
          <p:cNvPr id="5" name="Slide Number Placeholder 4"/>
          <p:cNvSpPr>
            <a:spLocks noGrp="1"/>
          </p:cNvSpPr>
          <p:nvPr>
            <p:ph type="sldNum" sz="quarter" idx="12"/>
          </p:nvPr>
        </p:nvSpPr>
        <p:spPr/>
        <p:txBody>
          <a:bodyPr/>
          <a:lstStyle/>
          <a:p>
            <a:fld id="{18687698-C4D5-404D-BF9C-284220A9527B}" type="slidenum">
              <a:rPr lang="en-US" smtClean="0"/>
              <a:t>‹#›</a:t>
            </a:fld>
            <a:endParaRPr lang="en-US" dirty="0"/>
          </a:p>
        </p:txBody>
      </p:sp>
    </p:spTree>
    <p:extLst>
      <p:ext uri="{BB962C8B-B14F-4D97-AF65-F5344CB8AC3E}">
        <p14:creationId xmlns:p14="http://schemas.microsoft.com/office/powerpoint/2010/main" val="373168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517D9-0D98-44FF-B3E5-4AB3703C7C33}" type="datetime1">
              <a:rPr lang="en-US" smtClean="0"/>
              <a:t>11/4/2016</a:t>
            </a:fld>
            <a:endParaRPr lang="en-US" dirty="0"/>
          </a:p>
        </p:txBody>
      </p:sp>
      <p:sp>
        <p:nvSpPr>
          <p:cNvPr id="3" name="Footer Placeholder 2"/>
          <p:cNvSpPr>
            <a:spLocks noGrp="1"/>
          </p:cNvSpPr>
          <p:nvPr>
            <p:ph type="ftr" sz="quarter" idx="11"/>
          </p:nvPr>
        </p:nvSpPr>
        <p:spPr/>
        <p:txBody>
          <a:bodyPr/>
          <a:lstStyle/>
          <a:p>
            <a:r>
              <a:rPr lang="en-US" dirty="0"/>
              <a:t>2016 Consumer Voice Conference</a:t>
            </a:r>
          </a:p>
        </p:txBody>
      </p:sp>
      <p:sp>
        <p:nvSpPr>
          <p:cNvPr id="4" name="Slide Number Placeholder 3"/>
          <p:cNvSpPr>
            <a:spLocks noGrp="1"/>
          </p:cNvSpPr>
          <p:nvPr>
            <p:ph type="sldNum" sz="quarter" idx="12"/>
          </p:nvPr>
        </p:nvSpPr>
        <p:spPr/>
        <p:txBody>
          <a:bodyPr/>
          <a:lstStyle/>
          <a:p>
            <a:fld id="{18687698-C4D5-404D-BF9C-284220A9527B}" type="slidenum">
              <a:rPr lang="en-US" smtClean="0"/>
              <a:t>‹#›</a:t>
            </a:fld>
            <a:endParaRPr lang="en-US" dirty="0"/>
          </a:p>
        </p:txBody>
      </p:sp>
    </p:spTree>
    <p:extLst>
      <p:ext uri="{BB962C8B-B14F-4D97-AF65-F5344CB8AC3E}">
        <p14:creationId xmlns:p14="http://schemas.microsoft.com/office/powerpoint/2010/main" val="47665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E8D35-10AC-4666-A4F5-471DE679F975}" type="datetime1">
              <a:rPr lang="en-US" smtClean="0"/>
              <a:t>11/4/2016</a:t>
            </a:fld>
            <a:endParaRPr lang="en-US" dirty="0"/>
          </a:p>
        </p:txBody>
      </p:sp>
      <p:sp>
        <p:nvSpPr>
          <p:cNvPr id="6" name="Footer Placeholder 5"/>
          <p:cNvSpPr>
            <a:spLocks noGrp="1"/>
          </p:cNvSpPr>
          <p:nvPr>
            <p:ph type="ftr" sz="quarter" idx="11"/>
          </p:nvPr>
        </p:nvSpPr>
        <p:spPr/>
        <p:txBody>
          <a:bodyPr/>
          <a:lstStyle/>
          <a:p>
            <a:r>
              <a:rPr lang="en-US" dirty="0"/>
              <a:t>2016 Consumer Voice Conference</a:t>
            </a:r>
          </a:p>
        </p:txBody>
      </p:sp>
      <p:sp>
        <p:nvSpPr>
          <p:cNvPr id="7" name="Slide Number Placeholder 6"/>
          <p:cNvSpPr>
            <a:spLocks noGrp="1"/>
          </p:cNvSpPr>
          <p:nvPr>
            <p:ph type="sldNum" sz="quarter" idx="12"/>
          </p:nvPr>
        </p:nvSpPr>
        <p:spPr/>
        <p:txBody>
          <a:bodyPr/>
          <a:lstStyle/>
          <a:p>
            <a:fld id="{18687698-C4D5-404D-BF9C-284220A9527B}" type="slidenum">
              <a:rPr lang="en-US" smtClean="0"/>
              <a:t>‹#›</a:t>
            </a:fld>
            <a:endParaRPr lang="en-US" dirty="0"/>
          </a:p>
        </p:txBody>
      </p:sp>
    </p:spTree>
    <p:extLst>
      <p:ext uri="{BB962C8B-B14F-4D97-AF65-F5344CB8AC3E}">
        <p14:creationId xmlns:p14="http://schemas.microsoft.com/office/powerpoint/2010/main" val="269778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7CD70-AD4A-483F-AB69-0DBF3EF6EF26}" type="datetime1">
              <a:rPr lang="en-US" smtClean="0"/>
              <a:t>11/4/2016</a:t>
            </a:fld>
            <a:endParaRPr lang="en-US" dirty="0"/>
          </a:p>
        </p:txBody>
      </p:sp>
      <p:sp>
        <p:nvSpPr>
          <p:cNvPr id="6" name="Footer Placeholder 5"/>
          <p:cNvSpPr>
            <a:spLocks noGrp="1"/>
          </p:cNvSpPr>
          <p:nvPr>
            <p:ph type="ftr" sz="quarter" idx="11"/>
          </p:nvPr>
        </p:nvSpPr>
        <p:spPr/>
        <p:txBody>
          <a:bodyPr/>
          <a:lstStyle/>
          <a:p>
            <a:r>
              <a:rPr lang="en-US" dirty="0"/>
              <a:t>2016 Consumer Voice Conference</a:t>
            </a:r>
          </a:p>
        </p:txBody>
      </p:sp>
      <p:sp>
        <p:nvSpPr>
          <p:cNvPr id="7" name="Slide Number Placeholder 6"/>
          <p:cNvSpPr>
            <a:spLocks noGrp="1"/>
          </p:cNvSpPr>
          <p:nvPr>
            <p:ph type="sldNum" sz="quarter" idx="12"/>
          </p:nvPr>
        </p:nvSpPr>
        <p:spPr/>
        <p:txBody>
          <a:bodyPr/>
          <a:lstStyle/>
          <a:p>
            <a:fld id="{18687698-C4D5-404D-BF9C-284220A9527B}" type="slidenum">
              <a:rPr lang="en-US" smtClean="0"/>
              <a:t>‹#›</a:t>
            </a:fld>
            <a:endParaRPr lang="en-US" dirty="0"/>
          </a:p>
        </p:txBody>
      </p:sp>
    </p:spTree>
    <p:extLst>
      <p:ext uri="{BB962C8B-B14F-4D97-AF65-F5344CB8AC3E}">
        <p14:creationId xmlns:p14="http://schemas.microsoft.com/office/powerpoint/2010/main" val="37993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7BF5D-EB24-40EA-AA4F-E690C8EDC554}" type="datetime1">
              <a:rPr lang="en-US" smtClean="0"/>
              <a:t>11/4/2016</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aseline="30000" dirty="0">
                <a:solidFill>
                  <a:schemeClr val="tx1">
                    <a:lumMod val="85000"/>
                    <a:lumOff val="15000"/>
                  </a:schemeClr>
                </a:solidFill>
                <a:latin typeface="Arial"/>
                <a:cs typeface="Arial"/>
              </a:rPr>
              <a:t>2016 Consumer Voice Conference</a:t>
            </a:r>
            <a:endParaRPr lang="en-US" dirty="0">
              <a:solidFill>
                <a:schemeClr val="tx1">
                  <a:lumMod val="85000"/>
                  <a:lumOff val="15000"/>
                </a:schemeClr>
              </a:solidFill>
              <a:latin typeface="Arial"/>
              <a:cs typeface="Aria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87698-C4D5-404D-BF9C-284220A9527B}" type="slidenum">
              <a:rPr lang="en-US" smtClean="0"/>
              <a:t>‹#›</a:t>
            </a:fld>
            <a:endParaRPr lang="en-US" dirty="0"/>
          </a:p>
        </p:txBody>
      </p:sp>
    </p:spTree>
    <p:extLst>
      <p:ext uri="{BB962C8B-B14F-4D97-AF65-F5344CB8AC3E}">
        <p14:creationId xmlns:p14="http://schemas.microsoft.com/office/powerpoint/2010/main" val="2225153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072907" y="6477000"/>
            <a:ext cx="2279893" cy="246221"/>
          </a:xfrm>
          <a:prstGeom prst="rect">
            <a:avLst/>
          </a:prstGeom>
          <a:noFill/>
        </p:spPr>
        <p:txBody>
          <a:bodyPr wrap="square" rtlCol="0">
            <a:spAutoFit/>
          </a:bodyPr>
          <a:lstStyle/>
          <a:p>
            <a:r>
              <a:rPr lang="en-US" sz="1000" dirty="0">
                <a:solidFill>
                  <a:schemeClr val="tx1">
                    <a:lumMod val="50000"/>
                  </a:schemeClr>
                </a:solidFill>
                <a:cs typeface="Arial"/>
              </a:rPr>
              <a:t>© PHI 2016. All Rights Reserved.</a:t>
            </a:r>
          </a:p>
        </p:txBody>
      </p:sp>
      <p:sp>
        <p:nvSpPr>
          <p:cNvPr id="7" name="Title 6"/>
          <p:cNvSpPr>
            <a:spLocks noGrp="1"/>
          </p:cNvSpPr>
          <p:nvPr>
            <p:ph type="ctrTitle"/>
          </p:nvPr>
        </p:nvSpPr>
        <p:spPr>
          <a:xfrm>
            <a:off x="914162" y="1808225"/>
            <a:ext cx="10360501" cy="1129957"/>
          </a:xfrm>
        </p:spPr>
        <p:txBody>
          <a:bodyPr anchor="t">
            <a:normAutofit fontScale="90000"/>
          </a:bodyPr>
          <a:lstStyle/>
          <a:p>
            <a:pPr>
              <a:lnSpc>
                <a:spcPct val="150000"/>
              </a:lnSpc>
            </a:pPr>
            <a:r>
              <a:rPr lang="en-US" sz="3600" b="1" dirty="0">
                <a:solidFill>
                  <a:schemeClr val="bg1"/>
                </a:solidFill>
              </a:rPr>
              <a:t>Culture Change through Coaching Supervision</a:t>
            </a:r>
            <a:br>
              <a:rPr lang="en-US" sz="3600" b="1" dirty="0">
                <a:solidFill>
                  <a:schemeClr val="bg1"/>
                </a:solidFill>
              </a:rPr>
            </a:br>
            <a:r>
              <a:rPr lang="en-US" sz="1300" i="1" dirty="0">
                <a:solidFill>
                  <a:schemeClr val="bg1"/>
                </a:solidFill>
              </a:rPr>
              <a:t>The PHI Coaching Approach</a:t>
            </a:r>
            <a:r>
              <a:rPr lang="en-US" sz="1300" i="1" baseline="30000" dirty="0">
                <a:solidFill>
                  <a:schemeClr val="bg1"/>
                </a:solidFill>
              </a:rPr>
              <a:t>®</a:t>
            </a:r>
            <a:r>
              <a:rPr lang="en-US" sz="1300" i="1" dirty="0">
                <a:solidFill>
                  <a:schemeClr val="bg1"/>
                </a:solidFill>
              </a:rPr>
              <a:t> is designed to help organizations manage change, build teams, and deliver quality person-directed services</a:t>
            </a:r>
            <a:endParaRPr lang="en-US" sz="1300" b="1" dirty="0">
              <a:solidFill>
                <a:schemeClr val="bg1"/>
              </a:solidFill>
            </a:endParaRPr>
          </a:p>
        </p:txBody>
      </p:sp>
      <p:sp>
        <p:nvSpPr>
          <p:cNvPr id="14" name="Title 6"/>
          <p:cNvSpPr txBox="1">
            <a:spLocks/>
          </p:cNvSpPr>
          <p:nvPr/>
        </p:nvSpPr>
        <p:spPr>
          <a:xfrm>
            <a:off x="914162" y="2617694"/>
            <a:ext cx="10360501" cy="1355912"/>
          </a:xfrm>
          <a:prstGeom prst="rect">
            <a:avLst/>
          </a:prstGeom>
        </p:spPr>
        <p:txBody>
          <a:bodyPr vert="horz" lIns="91440" tIns="45720" rIns="91440" bIns="45720" rtlCol="0" anchor="t">
            <a:normAutofit fontScale="3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en-US" sz="1800" b="1" dirty="0">
              <a:solidFill>
                <a:schemeClr val="bg1"/>
              </a:solidFill>
            </a:endParaRPr>
          </a:p>
          <a:p>
            <a:pPr algn="l">
              <a:lnSpc>
                <a:spcPct val="150000"/>
              </a:lnSpc>
            </a:pPr>
            <a:endParaRPr lang="en-US" sz="3600" b="1" dirty="0">
              <a:solidFill>
                <a:schemeClr val="bg1"/>
              </a:solidFill>
            </a:endParaRPr>
          </a:p>
          <a:p>
            <a:pPr algn="l">
              <a:lnSpc>
                <a:spcPct val="150000"/>
              </a:lnSpc>
            </a:pPr>
            <a:r>
              <a:rPr lang="en-US" sz="3600" b="1" dirty="0">
                <a:solidFill>
                  <a:schemeClr val="bg1"/>
                </a:solidFill>
              </a:rPr>
              <a:t>Daniel R. Wilson</a:t>
            </a:r>
          </a:p>
          <a:p>
            <a:pPr algn="l">
              <a:lnSpc>
                <a:spcPct val="150000"/>
              </a:lnSpc>
            </a:pPr>
            <a:r>
              <a:rPr lang="en-US" sz="3600" b="1" dirty="0">
                <a:solidFill>
                  <a:schemeClr val="bg1"/>
                </a:solidFill>
              </a:rPr>
              <a:t>Director of Federal Affairs</a:t>
            </a:r>
          </a:p>
          <a:p>
            <a:pPr algn="l">
              <a:lnSpc>
                <a:spcPct val="150000"/>
              </a:lnSpc>
            </a:pPr>
            <a:br>
              <a:rPr lang="en-US" sz="1600" dirty="0">
                <a:solidFill>
                  <a:schemeClr val="bg1"/>
                </a:solidFill>
              </a:rPr>
            </a:br>
            <a:endParaRPr lang="en-US" sz="1600" b="1" dirty="0">
              <a:solidFill>
                <a:schemeClr val="bg1"/>
              </a:solidFill>
            </a:endParaRPr>
          </a:p>
        </p:txBody>
      </p:sp>
      <p:sp>
        <p:nvSpPr>
          <p:cNvPr id="2" name="Footer Placeholder 1"/>
          <p:cNvSpPr>
            <a:spLocks noGrp="1"/>
          </p:cNvSpPr>
          <p:nvPr>
            <p:ph type="ftr" sz="quarter" idx="11"/>
          </p:nvPr>
        </p:nvSpPr>
        <p:spPr/>
        <p:txBody>
          <a:bodyPr/>
          <a:lstStyle/>
          <a:p>
            <a:r>
              <a:rPr lang="en-US" dirty="0"/>
              <a:t>2016 Consumer Voice Conference</a:t>
            </a:r>
          </a:p>
        </p:txBody>
      </p:sp>
    </p:spTree>
    <p:extLst>
      <p:ext uri="{BB962C8B-B14F-4D97-AF65-F5344CB8AC3E}">
        <p14:creationId xmlns:p14="http://schemas.microsoft.com/office/powerpoint/2010/main" val="260196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72907" y="6477000"/>
            <a:ext cx="2279893" cy="246221"/>
          </a:xfrm>
          <a:prstGeom prst="rect">
            <a:avLst/>
          </a:prstGeom>
          <a:noFill/>
        </p:spPr>
        <p:txBody>
          <a:bodyPr wrap="square" rtlCol="0">
            <a:spAutoFit/>
          </a:bodyPr>
          <a:lstStyle/>
          <a:p>
            <a:r>
              <a:rPr lang="en-US" sz="1000" dirty="0">
                <a:solidFill>
                  <a:srgbClr val="9E9F9E"/>
                </a:solidFill>
                <a:cs typeface="Arial"/>
              </a:rPr>
              <a:t>© PHI 2016. All Rights Reserved.</a:t>
            </a:r>
          </a:p>
        </p:txBody>
      </p:sp>
      <p:sp>
        <p:nvSpPr>
          <p:cNvPr id="7" name="Title 1"/>
          <p:cNvSpPr>
            <a:spLocks noGrp="1"/>
          </p:cNvSpPr>
          <p:nvPr>
            <p:ph type="title"/>
          </p:nvPr>
        </p:nvSpPr>
        <p:spPr>
          <a:xfrm>
            <a:off x="962833" y="1459006"/>
            <a:ext cx="10360501" cy="4706470"/>
          </a:xfrm>
        </p:spPr>
        <p:txBody>
          <a:bodyPr>
            <a:normAutofit/>
          </a:bodyPr>
          <a:lstStyle/>
          <a:p>
            <a:pPr algn="ctr"/>
            <a:r>
              <a:rPr lang="en-US" sz="3200" dirty="0">
                <a:solidFill>
                  <a:schemeClr val="bg1"/>
                </a:solidFill>
                <a:latin typeface="Bodoni MT" panose="02070603080606020203" pitchFamily="18" charset="0"/>
              </a:rPr>
              <a:t>Contact Information</a:t>
            </a:r>
            <a:br>
              <a:rPr lang="en-US" sz="2000" cap="none" dirty="0">
                <a:solidFill>
                  <a:schemeClr val="bg1"/>
                </a:solidFill>
                <a:latin typeface="Bodoni MT" panose="02070603080606020203" pitchFamily="18" charset="0"/>
              </a:rPr>
            </a:br>
            <a:br>
              <a:rPr lang="en-US" sz="2000" cap="none" dirty="0">
                <a:solidFill>
                  <a:schemeClr val="bg1"/>
                </a:solidFill>
                <a:latin typeface="Bodoni MT" panose="02070603080606020203" pitchFamily="18" charset="0"/>
              </a:rPr>
            </a:br>
            <a:r>
              <a:rPr lang="en-US" sz="2400" dirty="0">
                <a:solidFill>
                  <a:schemeClr val="bg1"/>
                </a:solidFill>
                <a:latin typeface="Bodoni MT" panose="02070603080606020203" pitchFamily="18" charset="0"/>
              </a:rPr>
              <a:t>Susan Misiorski</a:t>
            </a:r>
            <a:br>
              <a:rPr lang="en-US" sz="2400" dirty="0">
                <a:solidFill>
                  <a:schemeClr val="bg1"/>
                </a:solidFill>
                <a:latin typeface="Bodoni MT" panose="02070603080606020203" pitchFamily="18" charset="0"/>
              </a:rPr>
            </a:br>
            <a:r>
              <a:rPr lang="en-US" sz="2400" dirty="0">
                <a:solidFill>
                  <a:schemeClr val="bg1"/>
                </a:solidFill>
                <a:latin typeface="Bodoni MT" panose="02070603080606020203" pitchFamily="18" charset="0"/>
              </a:rPr>
              <a:t>National Director, Coaching and Consulting, PHI</a:t>
            </a:r>
            <a:br>
              <a:rPr lang="en-US" sz="2400" dirty="0">
                <a:solidFill>
                  <a:schemeClr val="bg1"/>
                </a:solidFill>
                <a:latin typeface="Bodoni MT" panose="02070603080606020203" pitchFamily="18" charset="0"/>
              </a:rPr>
            </a:br>
            <a:r>
              <a:rPr lang="en-US" sz="2400" dirty="0">
                <a:solidFill>
                  <a:schemeClr val="bg1"/>
                </a:solidFill>
                <a:latin typeface="Bodoni MT" panose="02070603080606020203" pitchFamily="18" charset="0"/>
              </a:rPr>
              <a:t>603-860-2167</a:t>
            </a:r>
            <a:br>
              <a:rPr lang="en-US" sz="2400" dirty="0">
                <a:solidFill>
                  <a:schemeClr val="bg1"/>
                </a:solidFill>
                <a:latin typeface="Bodoni MT" panose="02070603080606020203" pitchFamily="18" charset="0"/>
              </a:rPr>
            </a:br>
            <a:r>
              <a:rPr lang="en-US" sz="2400" dirty="0">
                <a:solidFill>
                  <a:srgbClr val="0070C0"/>
                </a:solidFill>
                <a:latin typeface="Bodoni MT" panose="02070603080606020203" pitchFamily="18" charset="0"/>
              </a:rPr>
              <a:t>SMISiorski@PHINATIONAL.ORG</a:t>
            </a:r>
            <a:br>
              <a:rPr lang="en-US" sz="2400" dirty="0">
                <a:latin typeface="Bodoni MT" panose="02070603080606020203" pitchFamily="18" charset="0"/>
              </a:rPr>
            </a:br>
            <a:br>
              <a:rPr lang="en-US" sz="2400" dirty="0">
                <a:latin typeface="Bodoni MT" panose="02070603080606020203" pitchFamily="18" charset="0"/>
              </a:rPr>
            </a:br>
            <a:r>
              <a:rPr lang="en-US" sz="2400" dirty="0">
                <a:solidFill>
                  <a:schemeClr val="bg1"/>
                </a:solidFill>
                <a:latin typeface="Bodoni MT" panose="02070603080606020203" pitchFamily="18" charset="0"/>
              </a:rPr>
              <a:t>Daniel R. Wilson</a:t>
            </a:r>
            <a:br>
              <a:rPr lang="en-US" sz="2400" dirty="0">
                <a:solidFill>
                  <a:schemeClr val="bg1"/>
                </a:solidFill>
                <a:latin typeface="Bodoni MT" panose="02070603080606020203" pitchFamily="18" charset="0"/>
              </a:rPr>
            </a:br>
            <a:r>
              <a:rPr lang="en-US" sz="2400" dirty="0">
                <a:solidFill>
                  <a:schemeClr val="bg1"/>
                </a:solidFill>
                <a:latin typeface="Bodoni MT" panose="02070603080606020203" pitchFamily="18" charset="0"/>
              </a:rPr>
              <a:t>Director, Federal Affairs</a:t>
            </a:r>
            <a:br>
              <a:rPr lang="en-US" sz="2400" dirty="0">
                <a:solidFill>
                  <a:schemeClr val="bg1"/>
                </a:solidFill>
                <a:latin typeface="Bodoni MT" panose="02070603080606020203" pitchFamily="18" charset="0"/>
              </a:rPr>
            </a:br>
            <a:r>
              <a:rPr lang="en-US" sz="2400" dirty="0">
                <a:solidFill>
                  <a:schemeClr val="bg1"/>
                </a:solidFill>
                <a:latin typeface="Bodoni MT" panose="02070603080606020203" pitchFamily="18" charset="0"/>
              </a:rPr>
              <a:t>202-740-3510</a:t>
            </a:r>
            <a:br>
              <a:rPr lang="en-US" sz="2400" dirty="0">
                <a:solidFill>
                  <a:schemeClr val="bg1"/>
                </a:solidFill>
                <a:latin typeface="Bodoni MT" panose="02070603080606020203" pitchFamily="18" charset="0"/>
              </a:rPr>
            </a:br>
            <a:r>
              <a:rPr lang="en-US" sz="2400" dirty="0">
                <a:solidFill>
                  <a:srgbClr val="0070C0"/>
                </a:solidFill>
                <a:latin typeface="Bodoni MT" panose="02070603080606020203" pitchFamily="18" charset="0"/>
              </a:rPr>
              <a:t>Dwilson@phinational.org</a:t>
            </a:r>
            <a:endParaRPr lang="en-US" sz="2400" cap="none" dirty="0">
              <a:solidFill>
                <a:srgbClr val="0070C0"/>
              </a:solidFill>
              <a:latin typeface="Bodoni MT" panose="02070603080606020203" pitchFamily="18" charset="0"/>
            </a:endParaRPr>
          </a:p>
        </p:txBody>
      </p:sp>
      <p:sp>
        <p:nvSpPr>
          <p:cNvPr id="2" name="Footer Placeholder 1"/>
          <p:cNvSpPr>
            <a:spLocks noGrp="1"/>
          </p:cNvSpPr>
          <p:nvPr>
            <p:ph type="ftr" sz="quarter" idx="11"/>
          </p:nvPr>
        </p:nvSpPr>
        <p:spPr/>
        <p:txBody>
          <a:bodyPr/>
          <a:lstStyle/>
          <a:p>
            <a:r>
              <a:rPr lang="en-US" dirty="0"/>
              <a:t>2016 Consumer Voice Conference</a:t>
            </a:r>
          </a:p>
        </p:txBody>
      </p:sp>
    </p:spTree>
    <p:extLst>
      <p:ext uri="{BB962C8B-B14F-4D97-AF65-F5344CB8AC3E}">
        <p14:creationId xmlns:p14="http://schemas.microsoft.com/office/powerpoint/2010/main" val="65205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72907" y="6477000"/>
            <a:ext cx="2279893" cy="246221"/>
          </a:xfrm>
          <a:prstGeom prst="rect">
            <a:avLst/>
          </a:prstGeom>
          <a:noFill/>
        </p:spPr>
        <p:txBody>
          <a:bodyPr wrap="square" rtlCol="0">
            <a:spAutoFit/>
          </a:bodyPr>
          <a:lstStyle/>
          <a:p>
            <a:r>
              <a:rPr lang="en-US" sz="1000" dirty="0">
                <a:solidFill>
                  <a:srgbClr val="9E9F9E"/>
                </a:solidFill>
                <a:cs typeface="Arial"/>
              </a:rPr>
              <a:t>© PHI 2016. All Rights Reserved.</a:t>
            </a:r>
          </a:p>
        </p:txBody>
      </p:sp>
      <p:sp>
        <p:nvSpPr>
          <p:cNvPr id="7" name="Title 1"/>
          <p:cNvSpPr>
            <a:spLocks noGrp="1"/>
          </p:cNvSpPr>
          <p:nvPr>
            <p:ph type="title"/>
          </p:nvPr>
        </p:nvSpPr>
        <p:spPr>
          <a:xfrm>
            <a:off x="962833" y="1459006"/>
            <a:ext cx="10360501" cy="4706470"/>
          </a:xfrm>
        </p:spPr>
        <p:txBody>
          <a:bodyPr>
            <a:normAutofit fontScale="90000"/>
          </a:bodyPr>
          <a:lstStyle/>
          <a:p>
            <a:pPr algn="ctr"/>
            <a:r>
              <a:rPr lang="en-US" sz="3600" cap="none" dirty="0">
                <a:solidFill>
                  <a:schemeClr val="bg1"/>
                </a:solidFill>
                <a:latin typeface="Bodoni MT" panose="02070603080606020203" pitchFamily="18" charset="0"/>
              </a:rPr>
              <a:t>“Culture Change”</a:t>
            </a:r>
            <a:br>
              <a:rPr lang="en-US" sz="3600" cap="none" dirty="0">
                <a:solidFill>
                  <a:schemeClr val="bg1"/>
                </a:solidFill>
                <a:latin typeface="Bodoni MT" panose="02070603080606020203" pitchFamily="18" charset="0"/>
              </a:rPr>
            </a:br>
            <a:br>
              <a:rPr lang="en-US" sz="3600" cap="none" dirty="0">
                <a:solidFill>
                  <a:schemeClr val="bg1"/>
                </a:solidFill>
                <a:latin typeface="Bodoni MT" panose="02070603080606020203" pitchFamily="18" charset="0"/>
              </a:rPr>
            </a:br>
            <a:r>
              <a:rPr lang="en-US" sz="3600" cap="none" dirty="0">
                <a:solidFill>
                  <a:schemeClr val="bg1"/>
                </a:solidFill>
                <a:latin typeface="Bodoni MT" panose="02070603080606020203" pitchFamily="18" charset="0"/>
              </a:rPr>
              <a:t>An attempt to alter significantly the fundamental customs, values, and basic assumptions of the paradigm under which an organization has been functioning</a:t>
            </a:r>
            <a:br>
              <a:rPr lang="en-US" sz="3600" cap="none" dirty="0">
                <a:solidFill>
                  <a:schemeClr val="bg1"/>
                </a:solidFill>
              </a:rPr>
            </a:br>
            <a:br>
              <a:rPr lang="en-US" sz="3600" cap="none" dirty="0">
                <a:solidFill>
                  <a:schemeClr val="bg1"/>
                </a:solidFill>
              </a:rPr>
            </a:br>
            <a:br>
              <a:rPr lang="en-US" sz="3600" cap="none" dirty="0">
                <a:solidFill>
                  <a:schemeClr val="bg1"/>
                </a:solidFill>
              </a:rPr>
            </a:br>
            <a:br>
              <a:rPr lang="en-US" sz="3600" cap="none" dirty="0">
                <a:solidFill>
                  <a:schemeClr val="bg1"/>
                </a:solidFill>
              </a:rPr>
            </a:br>
            <a:r>
              <a:rPr lang="en-US" sz="1400" cap="none" dirty="0">
                <a:solidFill>
                  <a:schemeClr val="bg1"/>
                </a:solidFill>
              </a:rPr>
              <a:t>From “Intentional Revolutions”: A Seven Point Strategy for Organizational Transformation. Nevis, Lancourt and Vassallo</a:t>
            </a:r>
            <a:br>
              <a:rPr lang="en-US" sz="3600" cap="none" dirty="0">
                <a:solidFill>
                  <a:schemeClr val="bg1"/>
                </a:solidFill>
              </a:rPr>
            </a:br>
            <a:br>
              <a:rPr lang="en-US" sz="3600" cap="none" dirty="0">
                <a:solidFill>
                  <a:schemeClr val="bg1"/>
                </a:solidFill>
              </a:rPr>
            </a:br>
            <a:endParaRPr lang="en-US" sz="3600" cap="none" dirty="0">
              <a:solidFill>
                <a:schemeClr val="bg1"/>
              </a:solidFill>
            </a:endParaRPr>
          </a:p>
        </p:txBody>
      </p:sp>
      <p:sp>
        <p:nvSpPr>
          <p:cNvPr id="2" name="Footer Placeholder 1"/>
          <p:cNvSpPr>
            <a:spLocks noGrp="1"/>
          </p:cNvSpPr>
          <p:nvPr>
            <p:ph type="ftr" sz="quarter" idx="11"/>
          </p:nvPr>
        </p:nvSpPr>
        <p:spPr/>
        <p:txBody>
          <a:bodyPr/>
          <a:lstStyle/>
          <a:p>
            <a:r>
              <a:rPr lang="en-US" dirty="0"/>
              <a:t>2016 Consumer Voice Conference</a:t>
            </a:r>
          </a:p>
        </p:txBody>
      </p:sp>
    </p:spTree>
    <p:extLst>
      <p:ext uri="{BB962C8B-B14F-4D97-AF65-F5344CB8AC3E}">
        <p14:creationId xmlns:p14="http://schemas.microsoft.com/office/powerpoint/2010/main" val="146615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72907" y="6477000"/>
            <a:ext cx="2279893" cy="246221"/>
          </a:xfrm>
          <a:prstGeom prst="rect">
            <a:avLst/>
          </a:prstGeom>
          <a:noFill/>
        </p:spPr>
        <p:txBody>
          <a:bodyPr wrap="square" rtlCol="0">
            <a:spAutoFit/>
          </a:bodyPr>
          <a:lstStyle/>
          <a:p>
            <a:r>
              <a:rPr lang="en-US" sz="1000" dirty="0">
                <a:solidFill>
                  <a:srgbClr val="9E9F9E"/>
                </a:solidFill>
                <a:cs typeface="Arial"/>
              </a:rPr>
              <a:t>© PHI 2016. All Rights Reserved.</a:t>
            </a:r>
          </a:p>
        </p:txBody>
      </p:sp>
      <p:sp>
        <p:nvSpPr>
          <p:cNvPr id="7" name="Title 1"/>
          <p:cNvSpPr>
            <a:spLocks noGrp="1"/>
          </p:cNvSpPr>
          <p:nvPr>
            <p:ph type="title"/>
          </p:nvPr>
        </p:nvSpPr>
        <p:spPr>
          <a:xfrm>
            <a:off x="962833" y="1459006"/>
            <a:ext cx="10360501" cy="4706470"/>
          </a:xfrm>
        </p:spPr>
        <p:txBody>
          <a:bodyPr>
            <a:normAutofit fontScale="90000"/>
          </a:bodyPr>
          <a:lstStyle/>
          <a:p>
            <a:pPr algn="ctr"/>
            <a:r>
              <a:rPr lang="en-US" sz="4400" cap="none" dirty="0">
                <a:solidFill>
                  <a:schemeClr val="bg1"/>
                </a:solidFill>
                <a:latin typeface="Bodoni MT" panose="02070603080606020203" pitchFamily="18" charset="0"/>
              </a:rPr>
              <a:t>Why Culture Change??</a:t>
            </a:r>
            <a:br>
              <a:rPr lang="en-US" sz="3600" cap="none" dirty="0">
                <a:solidFill>
                  <a:schemeClr val="bg1"/>
                </a:solidFill>
                <a:latin typeface="Bodoni MT" panose="02070603080606020203" pitchFamily="18" charset="0"/>
              </a:rPr>
            </a:br>
            <a:br>
              <a:rPr lang="en-US" sz="3600" cap="none" dirty="0">
                <a:solidFill>
                  <a:schemeClr val="bg1"/>
                </a:solidFill>
                <a:latin typeface="Bodoni MT" panose="02070603080606020203" pitchFamily="18" charset="0"/>
              </a:rPr>
            </a:br>
            <a:r>
              <a:rPr lang="en-US" sz="4400" cap="none" dirty="0">
                <a:solidFill>
                  <a:schemeClr val="bg1"/>
                </a:solidFill>
                <a:latin typeface="Bodoni MT" panose="02070603080606020203" pitchFamily="18" charset="0"/>
              </a:rPr>
              <a:t>“If you always do what you’ve always done, you’ll always get what you’ve already gotten”</a:t>
            </a:r>
            <a:br>
              <a:rPr lang="en-US" sz="3600" cap="none" dirty="0">
                <a:solidFill>
                  <a:schemeClr val="bg1"/>
                </a:solidFill>
                <a:latin typeface="Bodoni MT" panose="02070603080606020203" pitchFamily="18" charset="0"/>
              </a:rPr>
            </a:br>
            <a:br>
              <a:rPr lang="en-US" sz="3600" cap="none" dirty="0">
                <a:solidFill>
                  <a:schemeClr val="bg1"/>
                </a:solidFill>
              </a:rPr>
            </a:br>
            <a:br>
              <a:rPr lang="en-US" sz="3600" cap="none" dirty="0">
                <a:solidFill>
                  <a:schemeClr val="bg1"/>
                </a:solidFill>
              </a:rPr>
            </a:br>
            <a:br>
              <a:rPr lang="en-US" sz="3600" cap="none" dirty="0">
                <a:solidFill>
                  <a:schemeClr val="bg1"/>
                </a:solidFill>
              </a:rPr>
            </a:br>
            <a:br>
              <a:rPr lang="en-US" sz="3600" cap="none" dirty="0">
                <a:solidFill>
                  <a:schemeClr val="bg1"/>
                </a:solidFill>
              </a:rPr>
            </a:br>
            <a:br>
              <a:rPr lang="en-US" sz="3600" cap="none" dirty="0">
                <a:solidFill>
                  <a:schemeClr val="bg1"/>
                </a:solidFill>
              </a:rPr>
            </a:br>
            <a:endParaRPr lang="en-US" sz="3600" cap="none" dirty="0">
              <a:solidFill>
                <a:schemeClr val="bg1"/>
              </a:solidFill>
            </a:endParaRPr>
          </a:p>
        </p:txBody>
      </p:sp>
      <p:sp>
        <p:nvSpPr>
          <p:cNvPr id="2" name="Footer Placeholder 1"/>
          <p:cNvSpPr>
            <a:spLocks noGrp="1"/>
          </p:cNvSpPr>
          <p:nvPr>
            <p:ph type="ftr" sz="quarter" idx="11"/>
          </p:nvPr>
        </p:nvSpPr>
        <p:spPr/>
        <p:txBody>
          <a:bodyPr/>
          <a:lstStyle/>
          <a:p>
            <a:r>
              <a:rPr lang="en-US" dirty="0"/>
              <a:t>2016 Consumer Voice Conference</a:t>
            </a:r>
          </a:p>
        </p:txBody>
      </p:sp>
    </p:spTree>
    <p:extLst>
      <p:ext uri="{BB962C8B-B14F-4D97-AF65-F5344CB8AC3E}">
        <p14:creationId xmlns:p14="http://schemas.microsoft.com/office/powerpoint/2010/main" val="21946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72907" y="6477000"/>
            <a:ext cx="2279893" cy="246221"/>
          </a:xfrm>
          <a:prstGeom prst="rect">
            <a:avLst/>
          </a:prstGeom>
          <a:noFill/>
        </p:spPr>
        <p:txBody>
          <a:bodyPr wrap="square" rtlCol="0">
            <a:spAutoFit/>
          </a:bodyPr>
          <a:lstStyle/>
          <a:p>
            <a:r>
              <a:rPr lang="en-US" sz="1000" dirty="0">
                <a:solidFill>
                  <a:srgbClr val="9E9F9E"/>
                </a:solidFill>
                <a:cs typeface="Arial"/>
              </a:rPr>
              <a:t>© PHI 2016. All Rights Reserved.</a:t>
            </a:r>
          </a:p>
        </p:txBody>
      </p:sp>
      <p:sp>
        <p:nvSpPr>
          <p:cNvPr id="7" name="Title 1"/>
          <p:cNvSpPr>
            <a:spLocks noGrp="1"/>
          </p:cNvSpPr>
          <p:nvPr>
            <p:ph type="title"/>
          </p:nvPr>
        </p:nvSpPr>
        <p:spPr>
          <a:xfrm>
            <a:off x="962833" y="1459006"/>
            <a:ext cx="10360501" cy="4706470"/>
          </a:xfrm>
        </p:spPr>
        <p:txBody>
          <a:bodyPr>
            <a:normAutofit fontScale="90000"/>
          </a:bodyPr>
          <a:lstStyle/>
          <a:p>
            <a:pPr algn="ctr"/>
            <a:r>
              <a:rPr lang="en-US" sz="3600" cap="none" dirty="0">
                <a:solidFill>
                  <a:schemeClr val="bg1"/>
                </a:solidFill>
                <a:latin typeface="Bodoni MT" panose="02070603080606020203" pitchFamily="18" charset="0"/>
              </a:rPr>
              <a:t>What’s Been Missing?</a:t>
            </a:r>
            <a:br>
              <a:rPr lang="en-US" sz="3600" cap="none" dirty="0">
                <a:solidFill>
                  <a:schemeClr val="bg1"/>
                </a:solidFill>
                <a:latin typeface="Bodoni MT" panose="02070603080606020203" pitchFamily="18" charset="0"/>
              </a:rPr>
            </a:br>
            <a:br>
              <a:rPr lang="en-US" sz="3600" cap="none" dirty="0">
                <a:solidFill>
                  <a:schemeClr val="bg1"/>
                </a:solidFill>
                <a:latin typeface="Bodoni MT" panose="02070603080606020203" pitchFamily="18" charset="0"/>
              </a:rPr>
            </a:br>
            <a:r>
              <a:rPr lang="en-US" sz="3600" cap="none" dirty="0">
                <a:solidFill>
                  <a:schemeClr val="bg1"/>
                </a:solidFill>
                <a:latin typeface="Bodoni MT" panose="02070603080606020203" pitchFamily="18" charset="0"/>
              </a:rPr>
              <a:t>Getting to the Root of the Issue</a:t>
            </a:r>
            <a:br>
              <a:rPr lang="en-US" sz="3600" cap="none" dirty="0">
                <a:solidFill>
                  <a:schemeClr val="bg1"/>
                </a:solidFill>
                <a:latin typeface="Bodoni MT" panose="02070603080606020203" pitchFamily="18" charset="0"/>
              </a:rPr>
            </a:br>
            <a:br>
              <a:rPr lang="en-US" sz="3600" cap="none" dirty="0">
                <a:solidFill>
                  <a:schemeClr val="bg1"/>
                </a:solidFill>
                <a:latin typeface="Bodoni MT" panose="02070603080606020203" pitchFamily="18" charset="0"/>
              </a:rPr>
            </a:br>
            <a:r>
              <a:rPr lang="en-US" sz="3100" cap="none" dirty="0">
                <a:solidFill>
                  <a:schemeClr val="bg1"/>
                </a:solidFill>
                <a:latin typeface="Bodoni MT" panose="02070603080606020203" pitchFamily="18" charset="0"/>
              </a:rPr>
              <a:t>Most of our change efforts have been aimed at improving programs and/ or practices</a:t>
            </a:r>
            <a:br>
              <a:rPr lang="en-US" sz="3100" cap="none" dirty="0">
                <a:solidFill>
                  <a:schemeClr val="bg1"/>
                </a:solidFill>
                <a:latin typeface="Bodoni MT" panose="02070603080606020203" pitchFamily="18" charset="0"/>
              </a:rPr>
            </a:br>
            <a:br>
              <a:rPr lang="en-US" sz="3100" cap="none" dirty="0">
                <a:solidFill>
                  <a:schemeClr val="bg1"/>
                </a:solidFill>
                <a:latin typeface="Bodoni MT" panose="02070603080606020203" pitchFamily="18" charset="0"/>
              </a:rPr>
            </a:br>
            <a:r>
              <a:rPr lang="en-US" sz="3100" cap="none" dirty="0">
                <a:solidFill>
                  <a:schemeClr val="bg1"/>
                </a:solidFill>
                <a:latin typeface="Bodoni MT" panose="02070603080606020203" pitchFamily="18" charset="0"/>
              </a:rPr>
              <a:t>We have not changed fundamentally the cultural norms guiding how people relate to one another, solve problems, and ensure accountability</a:t>
            </a:r>
            <a:br>
              <a:rPr lang="en-US" sz="3100" cap="none" dirty="0">
                <a:solidFill>
                  <a:schemeClr val="bg1"/>
                </a:solidFill>
                <a:latin typeface="Bodoni MT" panose="02070603080606020203" pitchFamily="18" charset="0"/>
              </a:rPr>
            </a:br>
            <a:br>
              <a:rPr lang="en-US" sz="3100" cap="none" dirty="0">
                <a:solidFill>
                  <a:schemeClr val="bg1"/>
                </a:solidFill>
                <a:latin typeface="Bodoni MT" panose="02070603080606020203" pitchFamily="18" charset="0"/>
              </a:rPr>
            </a:br>
            <a:br>
              <a:rPr lang="en-US" sz="3600" cap="none" dirty="0">
                <a:solidFill>
                  <a:schemeClr val="bg1"/>
                </a:solidFill>
              </a:rPr>
            </a:br>
            <a:br>
              <a:rPr lang="en-US" sz="3600" cap="none" dirty="0">
                <a:solidFill>
                  <a:schemeClr val="bg1"/>
                </a:solidFill>
              </a:rPr>
            </a:br>
            <a:br>
              <a:rPr lang="en-US" sz="3600" cap="none" dirty="0">
                <a:solidFill>
                  <a:schemeClr val="bg1"/>
                </a:solidFill>
              </a:rPr>
            </a:br>
            <a:br>
              <a:rPr lang="en-US" sz="3600" cap="none" dirty="0">
                <a:solidFill>
                  <a:schemeClr val="bg1"/>
                </a:solidFill>
              </a:rPr>
            </a:br>
            <a:br>
              <a:rPr lang="en-US" sz="3600" cap="none" dirty="0">
                <a:solidFill>
                  <a:schemeClr val="bg1"/>
                </a:solidFill>
              </a:rPr>
            </a:br>
            <a:endParaRPr lang="en-US" sz="3600" cap="none" dirty="0">
              <a:solidFill>
                <a:schemeClr val="bg1"/>
              </a:solidFill>
            </a:endParaRPr>
          </a:p>
        </p:txBody>
      </p:sp>
      <p:sp>
        <p:nvSpPr>
          <p:cNvPr id="2" name="Footer Placeholder 1"/>
          <p:cNvSpPr>
            <a:spLocks noGrp="1"/>
          </p:cNvSpPr>
          <p:nvPr>
            <p:ph type="ftr" sz="quarter" idx="11"/>
          </p:nvPr>
        </p:nvSpPr>
        <p:spPr/>
        <p:txBody>
          <a:bodyPr/>
          <a:lstStyle/>
          <a:p>
            <a:r>
              <a:rPr lang="en-US" dirty="0"/>
              <a:t>2016 Consumer Voice Conference</a:t>
            </a:r>
          </a:p>
        </p:txBody>
      </p:sp>
    </p:spTree>
    <p:extLst>
      <p:ext uri="{BB962C8B-B14F-4D97-AF65-F5344CB8AC3E}">
        <p14:creationId xmlns:p14="http://schemas.microsoft.com/office/powerpoint/2010/main" val="247549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72907" y="6477000"/>
            <a:ext cx="2279893" cy="246221"/>
          </a:xfrm>
          <a:prstGeom prst="rect">
            <a:avLst/>
          </a:prstGeom>
          <a:noFill/>
        </p:spPr>
        <p:txBody>
          <a:bodyPr wrap="square" rtlCol="0">
            <a:spAutoFit/>
          </a:bodyPr>
          <a:lstStyle/>
          <a:p>
            <a:r>
              <a:rPr lang="en-US" sz="1000" dirty="0">
                <a:solidFill>
                  <a:srgbClr val="9E9F9E"/>
                </a:solidFill>
                <a:cs typeface="Arial"/>
              </a:rPr>
              <a:t>© PHI 2016. All Rights Reserved.</a:t>
            </a:r>
          </a:p>
        </p:txBody>
      </p:sp>
      <p:sp>
        <p:nvSpPr>
          <p:cNvPr id="7" name="Title 1"/>
          <p:cNvSpPr>
            <a:spLocks noGrp="1"/>
          </p:cNvSpPr>
          <p:nvPr>
            <p:ph type="title"/>
          </p:nvPr>
        </p:nvSpPr>
        <p:spPr>
          <a:xfrm>
            <a:off x="962833" y="1459006"/>
            <a:ext cx="10360501" cy="4706470"/>
          </a:xfrm>
        </p:spPr>
        <p:txBody>
          <a:bodyPr>
            <a:normAutofit fontScale="90000"/>
          </a:bodyPr>
          <a:lstStyle/>
          <a:p>
            <a:pPr algn="ctr"/>
            <a:r>
              <a:rPr lang="en-US" sz="3600" cap="none" dirty="0">
                <a:solidFill>
                  <a:schemeClr val="bg1"/>
                </a:solidFill>
                <a:latin typeface="Bodoni MT" panose="02070603080606020203" pitchFamily="18" charset="0"/>
                <a:cs typeface="Arial" panose="020B0604020202020204" pitchFamily="34" charset="0"/>
              </a:rPr>
              <a:t>For more than 20 years, PHI has been leading the culture change movement through our Coaching and Consulting Services using the PHI Coaching Approach.</a:t>
            </a:r>
            <a:br>
              <a:rPr lang="en-US" sz="3600" cap="none" dirty="0">
                <a:solidFill>
                  <a:schemeClr val="bg1"/>
                </a:solidFill>
                <a:latin typeface="Bodoni MT" panose="02070603080606020203" pitchFamily="18" charset="0"/>
                <a:cs typeface="Arial" panose="020B0604020202020204" pitchFamily="34" charset="0"/>
              </a:rPr>
            </a:br>
            <a:br>
              <a:rPr lang="en-US" sz="3600" cap="none" dirty="0">
                <a:solidFill>
                  <a:schemeClr val="bg1"/>
                </a:solidFill>
                <a:latin typeface="Bodoni MT" panose="02070603080606020203" pitchFamily="18" charset="0"/>
                <a:cs typeface="Arial" panose="020B0604020202020204" pitchFamily="34" charset="0"/>
              </a:rPr>
            </a:br>
            <a:r>
              <a:rPr lang="en-US" sz="3600" cap="none" dirty="0">
                <a:solidFill>
                  <a:schemeClr val="bg1"/>
                </a:solidFill>
                <a:latin typeface="Bodoni MT" panose="02070603080606020203" pitchFamily="18" charset="0"/>
                <a:cs typeface="Arial" panose="020B0604020202020204" pitchFamily="34" charset="0"/>
              </a:rPr>
              <a:t>The Affordable Healthcare Act (ACA) called for the development of best practices in skilled nursing facilities and nursing facilities that are involved in the culture change movement.</a:t>
            </a:r>
            <a:br>
              <a:rPr lang="en-US" sz="3100" cap="none" dirty="0">
                <a:solidFill>
                  <a:schemeClr val="bg1"/>
                </a:solidFill>
                <a:latin typeface="Bodoni MT" panose="02070603080606020203" pitchFamily="18" charset="0"/>
                <a:cs typeface="Arial" panose="020B0604020202020204" pitchFamily="34" charset="0"/>
              </a:rPr>
            </a:br>
            <a:br>
              <a:rPr lang="en-US" sz="3100" cap="none" dirty="0">
                <a:solidFill>
                  <a:schemeClr val="bg1"/>
                </a:solidFill>
                <a:latin typeface="Arial" panose="020B0604020202020204" pitchFamily="34" charset="0"/>
                <a:cs typeface="Arial" panose="020B0604020202020204" pitchFamily="34" charset="0"/>
              </a:rPr>
            </a:br>
            <a:br>
              <a:rPr lang="en-US" sz="3600" cap="none" dirty="0">
                <a:solidFill>
                  <a:schemeClr val="bg1"/>
                </a:solidFill>
              </a:rPr>
            </a:br>
            <a:br>
              <a:rPr lang="en-US" sz="3600" cap="none" dirty="0">
                <a:solidFill>
                  <a:schemeClr val="bg1"/>
                </a:solidFill>
              </a:rPr>
            </a:br>
            <a:br>
              <a:rPr lang="en-US" sz="3600" cap="none" dirty="0">
                <a:solidFill>
                  <a:schemeClr val="bg1"/>
                </a:solidFill>
              </a:rPr>
            </a:br>
            <a:br>
              <a:rPr lang="en-US" sz="3600" cap="none" dirty="0">
                <a:solidFill>
                  <a:schemeClr val="bg1"/>
                </a:solidFill>
              </a:rPr>
            </a:br>
            <a:br>
              <a:rPr lang="en-US" sz="3600" cap="none" dirty="0">
                <a:solidFill>
                  <a:schemeClr val="bg1"/>
                </a:solidFill>
              </a:rPr>
            </a:br>
            <a:endParaRPr lang="en-US" sz="3600" cap="none" dirty="0">
              <a:solidFill>
                <a:schemeClr val="bg1"/>
              </a:solidFill>
            </a:endParaRPr>
          </a:p>
        </p:txBody>
      </p:sp>
      <p:sp>
        <p:nvSpPr>
          <p:cNvPr id="2" name="Footer Placeholder 1"/>
          <p:cNvSpPr>
            <a:spLocks noGrp="1"/>
          </p:cNvSpPr>
          <p:nvPr>
            <p:ph type="ftr" sz="quarter" idx="11"/>
          </p:nvPr>
        </p:nvSpPr>
        <p:spPr/>
        <p:txBody>
          <a:bodyPr/>
          <a:lstStyle/>
          <a:p>
            <a:r>
              <a:rPr lang="en-US" dirty="0"/>
              <a:t>2016 Consumer Voice Conference</a:t>
            </a:r>
          </a:p>
        </p:txBody>
      </p:sp>
    </p:spTree>
    <p:extLst>
      <p:ext uri="{BB962C8B-B14F-4D97-AF65-F5344CB8AC3E}">
        <p14:creationId xmlns:p14="http://schemas.microsoft.com/office/powerpoint/2010/main" val="366724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72907" y="6477000"/>
            <a:ext cx="2279893" cy="246221"/>
          </a:xfrm>
          <a:prstGeom prst="rect">
            <a:avLst/>
          </a:prstGeom>
          <a:noFill/>
        </p:spPr>
        <p:txBody>
          <a:bodyPr wrap="square" rtlCol="0">
            <a:spAutoFit/>
          </a:bodyPr>
          <a:lstStyle/>
          <a:p>
            <a:r>
              <a:rPr lang="en-US" sz="1000" dirty="0">
                <a:solidFill>
                  <a:srgbClr val="9E9F9E"/>
                </a:solidFill>
                <a:cs typeface="Arial"/>
              </a:rPr>
              <a:t>© PHI 2016. All Rights Reserved.</a:t>
            </a:r>
          </a:p>
        </p:txBody>
      </p:sp>
      <p:sp>
        <p:nvSpPr>
          <p:cNvPr id="7" name="Title 1"/>
          <p:cNvSpPr>
            <a:spLocks noGrp="1"/>
          </p:cNvSpPr>
          <p:nvPr>
            <p:ph type="title"/>
          </p:nvPr>
        </p:nvSpPr>
        <p:spPr>
          <a:xfrm>
            <a:off x="962833" y="1459006"/>
            <a:ext cx="10360501" cy="4706470"/>
          </a:xfrm>
        </p:spPr>
        <p:txBody>
          <a:bodyPr>
            <a:normAutofit fontScale="90000"/>
          </a:bodyPr>
          <a:lstStyle/>
          <a:p>
            <a:r>
              <a:rPr lang="en-US" sz="3600" cap="none" dirty="0">
                <a:solidFill>
                  <a:schemeClr val="bg1"/>
                </a:solidFill>
                <a:latin typeface="Bodoni MT" panose="02070603080606020203" pitchFamily="18" charset="0"/>
              </a:rPr>
              <a:t>                          Coaching Supervision</a:t>
            </a:r>
            <a:br>
              <a:rPr lang="en-US" sz="3600" cap="none" dirty="0">
                <a:solidFill>
                  <a:schemeClr val="bg1"/>
                </a:solidFill>
                <a:latin typeface="Bodoni MT" panose="02070603080606020203" pitchFamily="18" charset="0"/>
              </a:rPr>
            </a:br>
            <a:br>
              <a:rPr lang="en-US" sz="3600" cap="none" dirty="0">
                <a:solidFill>
                  <a:schemeClr val="bg1"/>
                </a:solidFill>
                <a:latin typeface="Bodoni MT" panose="02070603080606020203" pitchFamily="18" charset="0"/>
              </a:rPr>
            </a:br>
            <a:r>
              <a:rPr lang="en-US" sz="2700" cap="none" dirty="0">
                <a:solidFill>
                  <a:schemeClr val="bg1"/>
                </a:solidFill>
                <a:latin typeface="Bodoni MT" panose="02070603080606020203" pitchFamily="18" charset="0"/>
              </a:rPr>
              <a:t>Builds on strengths</a:t>
            </a:r>
            <a:br>
              <a:rPr lang="en-US" sz="2700" cap="none" dirty="0">
                <a:solidFill>
                  <a:schemeClr val="bg1"/>
                </a:solidFill>
                <a:latin typeface="Bodoni MT" panose="02070603080606020203" pitchFamily="18" charset="0"/>
              </a:rPr>
            </a:br>
            <a:br>
              <a:rPr lang="en-US" sz="2700" cap="none" dirty="0">
                <a:solidFill>
                  <a:schemeClr val="bg1"/>
                </a:solidFill>
                <a:latin typeface="Bodoni MT" panose="02070603080606020203" pitchFamily="18" charset="0"/>
              </a:rPr>
            </a:br>
            <a:r>
              <a:rPr lang="en-US" sz="2700" cap="none" dirty="0">
                <a:solidFill>
                  <a:schemeClr val="bg1"/>
                </a:solidFill>
                <a:latin typeface="Bodoni MT" panose="02070603080606020203" pitchFamily="18" charset="0"/>
              </a:rPr>
              <a:t>Addresses the underlying communication patterns that create the workplace climate.</a:t>
            </a:r>
            <a:br>
              <a:rPr lang="en-US" sz="2700" cap="none" dirty="0">
                <a:solidFill>
                  <a:schemeClr val="bg1"/>
                </a:solidFill>
                <a:latin typeface="Bodoni MT" panose="02070603080606020203" pitchFamily="18" charset="0"/>
              </a:rPr>
            </a:br>
            <a:br>
              <a:rPr lang="en-US" sz="2700" cap="none" dirty="0">
                <a:solidFill>
                  <a:schemeClr val="bg1"/>
                </a:solidFill>
                <a:latin typeface="Bodoni MT" panose="02070603080606020203" pitchFamily="18" charset="0"/>
              </a:rPr>
            </a:br>
            <a:r>
              <a:rPr lang="en-US" sz="2700" cap="none" dirty="0">
                <a:solidFill>
                  <a:schemeClr val="bg1"/>
                </a:solidFill>
                <a:latin typeface="Bodoni MT" panose="02070603080606020203" pitchFamily="18" charset="0"/>
              </a:rPr>
              <a:t>Supports all existing programs</a:t>
            </a:r>
            <a:br>
              <a:rPr lang="en-US" sz="2700" cap="none" dirty="0">
                <a:solidFill>
                  <a:schemeClr val="bg1"/>
                </a:solidFill>
                <a:latin typeface="Bodoni MT" panose="02070603080606020203" pitchFamily="18" charset="0"/>
              </a:rPr>
            </a:br>
            <a:br>
              <a:rPr lang="en-US" sz="2700" cap="none" dirty="0">
                <a:solidFill>
                  <a:schemeClr val="bg1"/>
                </a:solidFill>
                <a:latin typeface="Bodoni MT" panose="02070603080606020203" pitchFamily="18" charset="0"/>
              </a:rPr>
            </a:br>
            <a:r>
              <a:rPr lang="en-US" sz="2700" cap="none" dirty="0">
                <a:solidFill>
                  <a:schemeClr val="bg1"/>
                </a:solidFill>
                <a:latin typeface="Bodoni MT" panose="02070603080606020203" pitchFamily="18" charset="0"/>
              </a:rPr>
              <a:t>Is not an additional task/responsibility. It is a more effective and more efficient way of being in our current roles.</a:t>
            </a:r>
            <a:br>
              <a:rPr lang="en-US" sz="2700" cap="none" dirty="0">
                <a:solidFill>
                  <a:schemeClr val="bg1"/>
                </a:solidFill>
              </a:rPr>
            </a:br>
            <a:br>
              <a:rPr lang="en-US" sz="3600" cap="none" dirty="0">
                <a:solidFill>
                  <a:schemeClr val="bg1"/>
                </a:solidFill>
              </a:rPr>
            </a:br>
            <a:br>
              <a:rPr lang="en-US" sz="3600" cap="none" dirty="0">
                <a:solidFill>
                  <a:schemeClr val="bg1"/>
                </a:solidFill>
              </a:rPr>
            </a:br>
            <a:br>
              <a:rPr lang="en-US" sz="3600" cap="none" dirty="0">
                <a:solidFill>
                  <a:schemeClr val="bg1"/>
                </a:solidFill>
              </a:rPr>
            </a:br>
            <a:br>
              <a:rPr lang="en-US" sz="3600" cap="none" dirty="0">
                <a:solidFill>
                  <a:schemeClr val="bg1"/>
                </a:solidFill>
              </a:rPr>
            </a:br>
            <a:br>
              <a:rPr lang="en-US" sz="3600" cap="none" dirty="0">
                <a:solidFill>
                  <a:schemeClr val="bg1"/>
                </a:solidFill>
              </a:rPr>
            </a:br>
            <a:endParaRPr lang="en-US" sz="3600" cap="none" dirty="0">
              <a:solidFill>
                <a:schemeClr val="bg1"/>
              </a:solidFill>
            </a:endParaRPr>
          </a:p>
        </p:txBody>
      </p:sp>
      <p:sp>
        <p:nvSpPr>
          <p:cNvPr id="2" name="Footer Placeholder 1"/>
          <p:cNvSpPr>
            <a:spLocks noGrp="1"/>
          </p:cNvSpPr>
          <p:nvPr>
            <p:ph type="ftr" sz="quarter" idx="11"/>
          </p:nvPr>
        </p:nvSpPr>
        <p:spPr/>
        <p:txBody>
          <a:bodyPr/>
          <a:lstStyle/>
          <a:p>
            <a:r>
              <a:rPr lang="en-US" dirty="0"/>
              <a:t>2016 Consumer Voice Conference</a:t>
            </a:r>
          </a:p>
        </p:txBody>
      </p:sp>
    </p:spTree>
    <p:extLst>
      <p:ext uri="{BB962C8B-B14F-4D97-AF65-F5344CB8AC3E}">
        <p14:creationId xmlns:p14="http://schemas.microsoft.com/office/powerpoint/2010/main" val="222550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72907" y="6477000"/>
            <a:ext cx="2279893" cy="246221"/>
          </a:xfrm>
          <a:prstGeom prst="rect">
            <a:avLst/>
          </a:prstGeom>
          <a:noFill/>
        </p:spPr>
        <p:txBody>
          <a:bodyPr wrap="square" rtlCol="0">
            <a:spAutoFit/>
          </a:bodyPr>
          <a:lstStyle/>
          <a:p>
            <a:r>
              <a:rPr lang="en-US" sz="1000" dirty="0">
                <a:solidFill>
                  <a:srgbClr val="9E9F9E"/>
                </a:solidFill>
                <a:cs typeface="Arial"/>
              </a:rPr>
              <a:t>© PHI 2016. All Rights Reserved.</a:t>
            </a:r>
          </a:p>
        </p:txBody>
      </p:sp>
      <p:sp>
        <p:nvSpPr>
          <p:cNvPr id="7" name="Title 1"/>
          <p:cNvSpPr>
            <a:spLocks noGrp="1"/>
          </p:cNvSpPr>
          <p:nvPr>
            <p:ph type="title"/>
          </p:nvPr>
        </p:nvSpPr>
        <p:spPr>
          <a:xfrm>
            <a:off x="962833" y="1459006"/>
            <a:ext cx="10360501" cy="4706470"/>
          </a:xfrm>
        </p:spPr>
        <p:txBody>
          <a:bodyPr>
            <a:normAutofit/>
          </a:bodyPr>
          <a:lstStyle/>
          <a:p>
            <a:r>
              <a:rPr lang="en-US" sz="2200" dirty="0">
                <a:solidFill>
                  <a:schemeClr val="bg1"/>
                </a:solidFill>
                <a:latin typeface="Bodoni MT" panose="02070603080606020203" pitchFamily="18" charset="0"/>
              </a:rPr>
              <a:t>Essential Element of Support: Participation in Decision Making</a:t>
            </a:r>
            <a:br>
              <a:rPr lang="en-US" sz="2000" dirty="0">
                <a:solidFill>
                  <a:schemeClr val="bg1"/>
                </a:solidFill>
                <a:latin typeface="Bodoni MT" panose="02070603080606020203" pitchFamily="18" charset="0"/>
              </a:rPr>
            </a:br>
            <a:br>
              <a:rPr lang="en-US" sz="2000" dirty="0">
                <a:latin typeface="Bodoni MT" panose="02070603080606020203" pitchFamily="18" charset="0"/>
              </a:rPr>
            </a:br>
            <a:br>
              <a:rPr lang="en-US" sz="2000" dirty="0">
                <a:latin typeface="Bodoni MT" panose="02070603080606020203" pitchFamily="18" charset="0"/>
              </a:rPr>
            </a:br>
            <a:r>
              <a:rPr lang="en-US" sz="2800" dirty="0">
                <a:solidFill>
                  <a:schemeClr val="bg1"/>
                </a:solidFill>
                <a:latin typeface="Bodoni MT" panose="02070603080606020203" pitchFamily="18" charset="0"/>
              </a:rPr>
              <a:t>Quality Improvement Workgroups</a:t>
            </a:r>
            <a:br>
              <a:rPr lang="en-US" sz="2800" dirty="0">
                <a:solidFill>
                  <a:schemeClr val="bg1"/>
                </a:solidFill>
                <a:latin typeface="Bodoni MT" panose="02070603080606020203" pitchFamily="18" charset="0"/>
              </a:rPr>
            </a:br>
            <a:br>
              <a:rPr lang="en-US" sz="2800" dirty="0">
                <a:solidFill>
                  <a:schemeClr val="bg1"/>
                </a:solidFill>
                <a:latin typeface="Bodoni MT" panose="02070603080606020203" pitchFamily="18" charset="0"/>
              </a:rPr>
            </a:br>
            <a:br>
              <a:rPr lang="en-US" sz="2800" dirty="0">
                <a:solidFill>
                  <a:schemeClr val="bg1"/>
                </a:solidFill>
                <a:latin typeface="Bodoni MT" panose="02070603080606020203" pitchFamily="18" charset="0"/>
              </a:rPr>
            </a:br>
            <a:r>
              <a:rPr lang="en-US" sz="2800" dirty="0">
                <a:solidFill>
                  <a:schemeClr val="bg1"/>
                </a:solidFill>
                <a:latin typeface="Bodoni MT" panose="02070603080606020203" pitchFamily="18" charset="0"/>
              </a:rPr>
              <a:t>Care Planning</a:t>
            </a:r>
            <a:br>
              <a:rPr lang="en-US" sz="2800" dirty="0">
                <a:solidFill>
                  <a:schemeClr val="bg1"/>
                </a:solidFill>
                <a:latin typeface="Bodoni MT" panose="02070603080606020203" pitchFamily="18" charset="0"/>
              </a:rPr>
            </a:br>
            <a:br>
              <a:rPr lang="en-US" sz="2800" dirty="0">
                <a:solidFill>
                  <a:schemeClr val="bg1"/>
                </a:solidFill>
                <a:latin typeface="Bodoni MT" panose="02070603080606020203" pitchFamily="18" charset="0"/>
              </a:rPr>
            </a:br>
            <a:br>
              <a:rPr lang="en-US" sz="2800" dirty="0">
                <a:solidFill>
                  <a:schemeClr val="bg1"/>
                </a:solidFill>
                <a:latin typeface="Bodoni MT" panose="02070603080606020203" pitchFamily="18" charset="0"/>
              </a:rPr>
            </a:br>
            <a:r>
              <a:rPr lang="en-US" sz="2800" dirty="0">
                <a:solidFill>
                  <a:schemeClr val="bg1"/>
                </a:solidFill>
                <a:latin typeface="Bodoni MT" panose="02070603080606020203" pitchFamily="18" charset="0"/>
              </a:rPr>
              <a:t>Decisions that impact daily practice</a:t>
            </a:r>
            <a:br>
              <a:rPr lang="en-US" sz="2000" dirty="0"/>
            </a:br>
            <a:endParaRPr lang="en-US" sz="2000" cap="none" dirty="0">
              <a:solidFill>
                <a:schemeClr val="bg1"/>
              </a:solidFill>
            </a:endParaRPr>
          </a:p>
        </p:txBody>
      </p:sp>
      <p:sp>
        <p:nvSpPr>
          <p:cNvPr id="2" name="Footer Placeholder 1"/>
          <p:cNvSpPr>
            <a:spLocks noGrp="1"/>
          </p:cNvSpPr>
          <p:nvPr>
            <p:ph type="ftr" sz="quarter" idx="11"/>
          </p:nvPr>
        </p:nvSpPr>
        <p:spPr/>
        <p:txBody>
          <a:bodyPr/>
          <a:lstStyle/>
          <a:p>
            <a:r>
              <a:rPr lang="en-US" dirty="0"/>
              <a:t>2016 Consumer Voice Conference</a:t>
            </a:r>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9928" y="1884217"/>
            <a:ext cx="4098897" cy="3171105"/>
          </a:xfrm>
          <a:prstGeom prst="rect">
            <a:avLst/>
          </a:prstGeom>
        </p:spPr>
      </p:pic>
    </p:spTree>
    <p:extLst>
      <p:ext uri="{BB962C8B-B14F-4D97-AF65-F5344CB8AC3E}">
        <p14:creationId xmlns:p14="http://schemas.microsoft.com/office/powerpoint/2010/main" val="398895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72907" y="6477000"/>
            <a:ext cx="2279893" cy="246221"/>
          </a:xfrm>
          <a:prstGeom prst="rect">
            <a:avLst/>
          </a:prstGeom>
          <a:noFill/>
        </p:spPr>
        <p:txBody>
          <a:bodyPr wrap="square" rtlCol="0">
            <a:spAutoFit/>
          </a:bodyPr>
          <a:lstStyle/>
          <a:p>
            <a:r>
              <a:rPr lang="en-US" sz="1000" dirty="0">
                <a:solidFill>
                  <a:srgbClr val="9E9F9E"/>
                </a:solidFill>
                <a:cs typeface="Arial"/>
              </a:rPr>
              <a:t>© PHI 2016. All Rights Reserved.</a:t>
            </a:r>
          </a:p>
        </p:txBody>
      </p:sp>
      <p:sp>
        <p:nvSpPr>
          <p:cNvPr id="7" name="Title 1"/>
          <p:cNvSpPr>
            <a:spLocks noGrp="1"/>
          </p:cNvSpPr>
          <p:nvPr>
            <p:ph type="title"/>
          </p:nvPr>
        </p:nvSpPr>
        <p:spPr>
          <a:xfrm>
            <a:off x="962833" y="1459006"/>
            <a:ext cx="10360501" cy="4706470"/>
          </a:xfrm>
        </p:spPr>
        <p:txBody>
          <a:bodyPr>
            <a:normAutofit/>
          </a:bodyPr>
          <a:lstStyle/>
          <a:p>
            <a:pPr algn="ctr" fontAlgn="t"/>
            <a:r>
              <a:rPr lang="en-US" sz="2800" dirty="0">
                <a:solidFill>
                  <a:schemeClr val="bg1"/>
                </a:solidFill>
                <a:latin typeface="Bodoni MT" panose="02070603080606020203" pitchFamily="18" charset="0"/>
              </a:rPr>
              <a:t>Essential Element Opportunity:  Training</a:t>
            </a:r>
            <a:br>
              <a:rPr lang="en-US" sz="3600" dirty="0"/>
            </a:br>
            <a:br>
              <a:rPr lang="en-US" b="0" dirty="0"/>
            </a:br>
            <a:endParaRPr lang="en-US" sz="3600" cap="none" dirty="0">
              <a:solidFill>
                <a:schemeClr val="bg1"/>
              </a:solidFill>
            </a:endParaRPr>
          </a:p>
        </p:txBody>
      </p:sp>
      <p:sp>
        <p:nvSpPr>
          <p:cNvPr id="2" name="Footer Placeholder 1"/>
          <p:cNvSpPr>
            <a:spLocks noGrp="1"/>
          </p:cNvSpPr>
          <p:nvPr>
            <p:ph type="ftr" sz="quarter" idx="11"/>
          </p:nvPr>
        </p:nvSpPr>
        <p:spPr/>
        <p:txBody>
          <a:bodyPr/>
          <a:lstStyle/>
          <a:p>
            <a:r>
              <a:rPr lang="en-US" dirty="0"/>
              <a:t>2016 Consumer Voice Conference</a:t>
            </a:r>
          </a:p>
        </p:txBody>
      </p:sp>
      <p:graphicFrame>
        <p:nvGraphicFramePr>
          <p:cNvPr id="8" name="Content Placeholder 2"/>
          <p:cNvGraphicFramePr>
            <a:graphicFrameLocks/>
          </p:cNvGraphicFramePr>
          <p:nvPr>
            <p:extLst>
              <p:ext uri="{D42A27DB-BD31-4B8C-83A1-F6EECF244321}">
                <p14:modId xmlns:p14="http://schemas.microsoft.com/office/powerpoint/2010/main" val="524539736"/>
              </p:ext>
            </p:extLst>
          </p:nvPr>
        </p:nvGraphicFramePr>
        <p:xfrm>
          <a:off x="1660712" y="2776818"/>
          <a:ext cx="7886700" cy="3090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51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72907" y="6477000"/>
            <a:ext cx="2279893" cy="246221"/>
          </a:xfrm>
          <a:prstGeom prst="rect">
            <a:avLst/>
          </a:prstGeom>
          <a:noFill/>
        </p:spPr>
        <p:txBody>
          <a:bodyPr wrap="square" rtlCol="0">
            <a:spAutoFit/>
          </a:bodyPr>
          <a:lstStyle/>
          <a:p>
            <a:r>
              <a:rPr lang="en-US" sz="1000" dirty="0">
                <a:solidFill>
                  <a:srgbClr val="9E9F9E"/>
                </a:solidFill>
                <a:cs typeface="Arial"/>
              </a:rPr>
              <a:t>© PHI 2016. All Rights Reserved.</a:t>
            </a:r>
          </a:p>
        </p:txBody>
      </p:sp>
      <p:sp>
        <p:nvSpPr>
          <p:cNvPr id="7" name="Title 1"/>
          <p:cNvSpPr>
            <a:spLocks noGrp="1"/>
          </p:cNvSpPr>
          <p:nvPr>
            <p:ph type="title"/>
          </p:nvPr>
        </p:nvSpPr>
        <p:spPr>
          <a:xfrm>
            <a:off x="962833" y="1459006"/>
            <a:ext cx="10360501" cy="4706470"/>
          </a:xfrm>
        </p:spPr>
        <p:txBody>
          <a:bodyPr>
            <a:normAutofit/>
          </a:bodyPr>
          <a:lstStyle/>
          <a:p>
            <a:pPr algn="ctr" fontAlgn="t"/>
            <a:r>
              <a:rPr lang="en-US" sz="2000" dirty="0">
                <a:solidFill>
                  <a:schemeClr val="bg1"/>
                </a:solidFill>
                <a:latin typeface="Bodoni MT" panose="02070603080606020203" pitchFamily="18" charset="0"/>
              </a:rPr>
              <a:t>Essential Element:  </a:t>
            </a:r>
            <a:r>
              <a:rPr lang="en-US" sz="2000" i="1" dirty="0">
                <a:solidFill>
                  <a:schemeClr val="accent1"/>
                </a:solidFill>
                <a:latin typeface="Bodoni MT" panose="02070603080606020203" pitchFamily="18" charset="0"/>
              </a:rPr>
              <a:t>Support</a:t>
            </a:r>
            <a:br>
              <a:rPr lang="en-US" b="0" dirty="0"/>
            </a:br>
            <a:endParaRPr lang="en-US" sz="3600" cap="none" dirty="0">
              <a:solidFill>
                <a:schemeClr val="bg1"/>
              </a:solidFill>
            </a:endParaRPr>
          </a:p>
        </p:txBody>
      </p:sp>
      <p:sp>
        <p:nvSpPr>
          <p:cNvPr id="2" name="Footer Placeholder 1"/>
          <p:cNvSpPr>
            <a:spLocks noGrp="1"/>
          </p:cNvSpPr>
          <p:nvPr>
            <p:ph type="ftr" sz="quarter" idx="11"/>
          </p:nvPr>
        </p:nvSpPr>
        <p:spPr/>
        <p:txBody>
          <a:bodyPr/>
          <a:lstStyle/>
          <a:p>
            <a:r>
              <a:rPr lang="en-US" dirty="0"/>
              <a:t>2016 Consumer Voice Conference</a:t>
            </a:r>
          </a:p>
        </p:txBody>
      </p:sp>
      <p:pic>
        <p:nvPicPr>
          <p:cNvPr id="9" name="Picture 8"/>
          <p:cNvPicPr>
            <a:picLocks noChangeAspect="1"/>
          </p:cNvPicPr>
          <p:nvPr/>
        </p:nvPicPr>
        <p:blipFill>
          <a:blip r:embed="rId4"/>
          <a:stretch>
            <a:fillRect/>
          </a:stretch>
        </p:blipFill>
        <p:spPr>
          <a:xfrm>
            <a:off x="4267200" y="1801906"/>
            <a:ext cx="3657600" cy="4417358"/>
          </a:xfrm>
          <a:prstGeom prst="rect">
            <a:avLst/>
          </a:prstGeom>
        </p:spPr>
      </p:pic>
    </p:spTree>
    <p:extLst>
      <p:ext uri="{BB962C8B-B14F-4D97-AF65-F5344CB8AC3E}">
        <p14:creationId xmlns:p14="http://schemas.microsoft.com/office/powerpoint/2010/main" val="3064826092"/>
      </p:ext>
    </p:extLst>
  </p:cSld>
  <p:clrMapOvr>
    <a:masterClrMapping/>
  </p:clrMapOvr>
</p:sld>
</file>

<file path=ppt/theme/theme1.xml><?xml version="1.0" encoding="utf-8"?>
<a:theme xmlns:a="http://schemas.openxmlformats.org/drawingml/2006/main" name="Office Theme">
  <a:themeElements>
    <a:clrScheme name="PHI master">
      <a:dk1>
        <a:srgbClr val="4C4D4C"/>
      </a:dk1>
      <a:lt1>
        <a:srgbClr val="FFFFFF"/>
      </a:lt1>
      <a:dk2>
        <a:srgbClr val="898A89"/>
      </a:dk2>
      <a:lt2>
        <a:srgbClr val="EEECE1"/>
      </a:lt2>
      <a:accent1>
        <a:srgbClr val="2B8DC0"/>
      </a:accent1>
      <a:accent2>
        <a:srgbClr val="C7792F"/>
      </a:accent2>
      <a:accent3>
        <a:srgbClr val="1AA79B"/>
      </a:accent3>
      <a:accent4>
        <a:srgbClr val="D1A430"/>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1519</TotalTime>
  <Words>204</Words>
  <Application>Microsoft Office PowerPoint</Application>
  <PresentationFormat>Custom</PresentationFormat>
  <Paragraphs>39</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Bodoni MT</vt:lpstr>
      <vt:lpstr>Calibri</vt:lpstr>
      <vt:lpstr>Office Theme</vt:lpstr>
      <vt:lpstr>Culture Change through Coaching Supervision The PHI Coaching Approach® is designed to help organizations manage change, build teams, and deliver quality person-directed services</vt:lpstr>
      <vt:lpstr>“Culture Change”  An attempt to alter significantly the fundamental customs, values, and basic assumptions of the paradigm under which an organization has been functioning    From “Intentional Revolutions”: A Seven Point Strategy for Organizational Transformation. Nevis, Lancourt and Vassallo  </vt:lpstr>
      <vt:lpstr>Why Culture Change??  “If you always do what you’ve always done, you’ll always get what you’ve already gotten”      </vt:lpstr>
      <vt:lpstr>What’s Been Missing?  Getting to the Root of the Issue  Most of our change efforts have been aimed at improving programs and/ or practices  We have not changed fundamentally the cultural norms guiding how people relate to one another, solve problems, and ensure accountability       </vt:lpstr>
      <vt:lpstr>For more than 20 years, PHI has been leading the culture change movement through our Coaching and Consulting Services using the PHI Coaching Approach.  The Affordable Healthcare Act (ACA) called for the development of best practices in skilled nursing facilities and nursing facilities that are involved in the culture change movement.       </vt:lpstr>
      <vt:lpstr>                          Coaching Supervision  Builds on strengths  Addresses the underlying communication patterns that create the workplace climate.  Supports all existing programs  Is not an additional task/responsibility. It is a more effective and more efficient way of being in our current roles.      </vt:lpstr>
      <vt:lpstr>Essential Element of Support: Participation in Decision Making   Quality Improvement Workgroups   Care Planning   Decisions that impact daily practice </vt:lpstr>
      <vt:lpstr>Essential Element Opportunity:  Training  </vt:lpstr>
      <vt:lpstr>Essential Element:  Support </vt:lpstr>
      <vt:lpstr>Contact Information  Susan Misiorski National Director, Coaching and Consulting, PHI 603-860-2167 SMISiorski@PHINATIONAL.ORG  Daniel R. Wilson Director, Federal Affairs 202-740-3510 Dwilson@phinational.org</vt:lpstr>
    </vt:vector>
  </TitlesOfParts>
  <Company>RD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Renata Dmytrowski</dc:creator>
  <cp:lastModifiedBy>Daniel Wilson</cp:lastModifiedBy>
  <cp:revision>85</cp:revision>
  <cp:lastPrinted>2016-11-04T11:38:10Z</cp:lastPrinted>
  <dcterms:created xsi:type="dcterms:W3CDTF">2016-09-16T17:12:20Z</dcterms:created>
  <dcterms:modified xsi:type="dcterms:W3CDTF">2016-11-04T11:57:32Z</dcterms:modified>
</cp:coreProperties>
</file>