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5"/>
    <p:sldMasterId id="2147483702" r:id="rId6"/>
    <p:sldMasterId id="2147483705" r:id="rId7"/>
  </p:sldMasterIdLst>
  <p:notesMasterIdLst>
    <p:notesMasterId r:id="rId15"/>
  </p:notesMasterIdLst>
  <p:handoutMasterIdLst>
    <p:handoutMasterId r:id="rId16"/>
  </p:handoutMasterIdLst>
  <p:sldIdLst>
    <p:sldId id="256" r:id="rId8"/>
    <p:sldId id="278" r:id="rId9"/>
    <p:sldId id="273" r:id="rId10"/>
    <p:sldId id="263" r:id="rId11"/>
    <p:sldId id="277" r:id="rId12"/>
    <p:sldId id="274" r:id="rId13"/>
    <p:sldId id="276"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Default Section" id="{6A19B5E2-3737-4D54-ABAB-038ADBE36635}">
          <p14:sldIdLst>
            <p14:sldId id="256"/>
            <p14:sldId id="278"/>
            <p14:sldId id="273"/>
            <p14:sldId id="263"/>
            <p14:sldId id="277"/>
            <p14:sldId id="274"/>
            <p14:sldId id="276"/>
          </p14:sldIdLst>
        </p14:section>
      </p14:sectionLst>
    </p:ext>
    <p:ext uri="{EFAFB233-063F-42B5-8137-9DF3F51BA10A}">
      <p15:sldGuideLst xmlns="" xmlns:p15="http://schemas.microsoft.com/office/powerpoint/2012/main">
        <p15:guide id="1" orient="horz" pos="3827">
          <p15:clr>
            <a:srgbClr val="A4A3A4"/>
          </p15:clr>
        </p15:guide>
        <p15:guide id="2" orient="horz" pos="816">
          <p15:clr>
            <a:srgbClr val="A4A3A4"/>
          </p15:clr>
        </p15:guide>
        <p15:guide id="3" pos="590">
          <p15:clr>
            <a:srgbClr val="A4A3A4"/>
          </p15:clr>
        </p15:guide>
        <p15:guide id="4" pos="5184">
          <p15:clr>
            <a:srgbClr val="A4A3A4"/>
          </p15:clr>
        </p15:guide>
        <p15:guide id="5" pos="2880">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moore" initials="jm" lastIdx="15" clrIdx="0"/>
  <p:cmAuthor id="1" name="lritter" initials="l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22E2F"/>
    <a:srgbClr val="C9CBDD"/>
    <a:srgbClr val="D1CBDB"/>
    <a:srgbClr val="CCC4E2"/>
    <a:srgbClr val="F8DDCE"/>
    <a:srgbClr val="C2D5EC"/>
    <a:srgbClr val="CEC8DE"/>
    <a:srgbClr val="D8D3E5"/>
    <a:srgbClr val="D0CA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181" autoAdjust="0"/>
    <p:restoredTop sz="73691" autoAdjust="0"/>
  </p:normalViewPr>
  <p:slideViewPr>
    <p:cSldViewPr snapToGrid="0">
      <p:cViewPr varScale="1">
        <p:scale>
          <a:sx n="67" d="100"/>
          <a:sy n="67" d="100"/>
        </p:scale>
        <p:origin x="-1264" y="-112"/>
      </p:cViewPr>
      <p:guideLst>
        <p:guide orient="horz" pos="3827"/>
        <p:guide orient="horz" pos="816"/>
        <p:guide pos="590"/>
        <p:guide pos="5184"/>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7" d="100"/>
          <a:sy n="77" d="100"/>
        </p:scale>
        <p:origin x="2736"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2.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commentAuthors" Target="commentAuthors.xml"/><Relationship Id="rId19" Type="http://schemas.openxmlformats.org/officeDocument/2006/relationships/presProps" Target="presProp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slideMaster" Target="slideMasters/slideMaster3.xml"/><Relationship Id="rId8"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extBox 5"/>
          <p:cNvSpPr txBox="1">
            <a:spLocks noChangeArrowheads="1"/>
          </p:cNvSpPr>
          <p:nvPr/>
        </p:nvSpPr>
        <p:spPr bwMode="auto">
          <a:xfrm>
            <a:off x="-88900" y="9045575"/>
            <a:ext cx="7010400" cy="246063"/>
          </a:xfrm>
          <a:prstGeom prst="rect">
            <a:avLst/>
          </a:prstGeom>
          <a:noFill/>
          <a:ln w="9525">
            <a:noFill/>
            <a:miter lim="800000"/>
            <a:headEnd/>
            <a:tailEnd/>
          </a:ln>
        </p:spPr>
        <p:txBody>
          <a:bodyPr lIns="93176" tIns="46588" rIns="93176" bIns="46588">
            <a:spAutoFit/>
          </a:bodyPr>
          <a:lstStyle/>
          <a:p>
            <a:pPr algn="r" defTabSz="932362">
              <a:defRPr/>
            </a:pPr>
            <a:r>
              <a:rPr lang="en-US" sz="1000" dirty="0"/>
              <a:t>Altarum             </a:t>
            </a:r>
            <a:fld id="{0BF74603-6D7E-4CEE-A5E6-4E396368579F}" type="datetime4">
              <a:rPr lang="en-US" sz="1000"/>
              <a:pPr algn="r" defTabSz="932362">
                <a:defRPr/>
              </a:pPr>
              <a:t>September 13, 2016</a:t>
            </a:fld>
            <a:r>
              <a:rPr lang="en-US" sz="1000" dirty="0"/>
              <a:t>          Altarum. </a:t>
            </a:r>
            <a:fld id="{84B0F049-B649-42DA-97D8-4A5FC7B8366A}" type="slidenum">
              <a:rPr lang="en-US" sz="1000"/>
              <a:pPr algn="r" defTabSz="932362">
                <a:defRPr/>
              </a:pPr>
              <a:t>‹#›</a:t>
            </a:fld>
            <a:endParaRPr lang="en-US" sz="1000" dirty="0"/>
          </a:p>
        </p:txBody>
      </p:sp>
    </p:spTree>
    <p:extLst>
      <p:ext uri="{BB962C8B-B14F-4D97-AF65-F5344CB8AC3E}">
        <p14:creationId xmlns:p14="http://schemas.microsoft.com/office/powerpoint/2010/main" val="1669670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wrap="square" lIns="92117" tIns="46058" rIns="92117" bIns="46058" numCol="1" anchor="ctr" anchorCtr="0" compatLnSpc="1">
            <a:prstTxWarp prst="textNoShape">
              <a:avLst/>
            </a:prstTxWarp>
          </a:bodyPr>
          <a:lstStyle/>
          <a:p>
            <a:pPr lvl="0"/>
            <a:endParaRPr lang="en-US" noProof="0" smtClean="0"/>
          </a:p>
        </p:txBody>
      </p:sp>
      <p:sp>
        <p:nvSpPr>
          <p:cNvPr id="5" name="Notes Placeholder 4"/>
          <p:cNvSpPr>
            <a:spLocks noGrp="1"/>
          </p:cNvSpPr>
          <p:nvPr>
            <p:ph type="body" sz="quarter" idx="3"/>
          </p:nvPr>
        </p:nvSpPr>
        <p:spPr bwMode="auto">
          <a:xfrm>
            <a:off x="701675" y="4416425"/>
            <a:ext cx="5607050" cy="4183063"/>
          </a:xfrm>
          <a:prstGeom prst="rect">
            <a:avLst/>
          </a:prstGeom>
          <a:noFill/>
          <a:ln w="9525">
            <a:noFill/>
            <a:miter lim="800000"/>
            <a:headEnd/>
            <a:tailEnd/>
          </a:ln>
        </p:spPr>
        <p:txBody>
          <a:bodyPr vert="horz" wrap="square" lIns="93176" tIns="46588" rIns="93176" bIns="4658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 name="TextBox 7"/>
          <p:cNvSpPr txBox="1">
            <a:spLocks noChangeArrowheads="1"/>
          </p:cNvSpPr>
          <p:nvPr/>
        </p:nvSpPr>
        <p:spPr bwMode="auto">
          <a:xfrm>
            <a:off x="-112713" y="9045575"/>
            <a:ext cx="7010401" cy="246063"/>
          </a:xfrm>
          <a:prstGeom prst="rect">
            <a:avLst/>
          </a:prstGeom>
          <a:noFill/>
          <a:ln w="9525">
            <a:noFill/>
            <a:miter lim="800000"/>
            <a:headEnd/>
            <a:tailEnd/>
          </a:ln>
        </p:spPr>
        <p:txBody>
          <a:bodyPr lIns="93176" tIns="46588" rIns="93176" bIns="46588">
            <a:spAutoFit/>
          </a:bodyPr>
          <a:lstStyle/>
          <a:p>
            <a:pPr algn="r" defTabSz="932362">
              <a:defRPr/>
            </a:pPr>
            <a:r>
              <a:rPr lang="en-US" sz="1000" dirty="0"/>
              <a:t>Altarum             </a:t>
            </a:r>
            <a:fld id="{0E5C74DB-00AF-4AE0-81E5-093AE3BBDA2B}" type="datetime4">
              <a:rPr lang="en-US" sz="1000"/>
              <a:pPr algn="r" defTabSz="932362">
                <a:defRPr/>
              </a:pPr>
              <a:t>September 13, 2016</a:t>
            </a:fld>
            <a:r>
              <a:rPr lang="en-US" sz="1000" dirty="0"/>
              <a:t>          Altarum. </a:t>
            </a:r>
            <a:fld id="{1C6A85BC-131D-4125-9551-6258868F9D5F}" type="slidenum">
              <a:rPr lang="en-US" sz="1000"/>
              <a:pPr algn="r" defTabSz="932362">
                <a:defRPr/>
              </a:pPr>
              <a:t>‹#›</a:t>
            </a:fld>
            <a:endParaRPr lang="en-US" sz="1000" dirty="0"/>
          </a:p>
        </p:txBody>
      </p:sp>
    </p:spTree>
    <p:extLst>
      <p:ext uri="{BB962C8B-B14F-4D97-AF65-F5344CB8AC3E}">
        <p14:creationId xmlns:p14="http://schemas.microsoft.com/office/powerpoint/2010/main" val="1696177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pitchFamily="-111" charset="-128"/>
        <a:cs typeface="ＭＳ Ｐゴシック" pitchFamily="31" charset="-128"/>
      </a:defRPr>
    </a:lvl1pPr>
    <a:lvl2pPr marL="4572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pitchFamily="-111"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a:noFill/>
          <a:ln/>
        </p:spPr>
        <p:txBody>
          <a:bodyPr/>
          <a:lstStyle/>
          <a:p>
            <a:pPr eaLnBrk="1" hangingPunct="1">
              <a:spcBef>
                <a:spcPct val="0"/>
              </a:spcBef>
            </a:pPr>
            <a:endParaRPr lang="en-US" smtClean="0"/>
          </a:p>
        </p:txBody>
      </p:sp>
      <p:sp>
        <p:nvSpPr>
          <p:cNvPr id="17412" name="Slide Number Placeholder 3"/>
          <p:cNvSpPr>
            <a:spLocks noGrp="1"/>
          </p:cNvSpPr>
          <p:nvPr>
            <p:ph type="sldNum" sz="quarter" idx="4294967295"/>
          </p:nvPr>
        </p:nvSpPr>
        <p:spPr bwMode="auto">
          <a:xfrm>
            <a:off x="3971925" y="8829675"/>
            <a:ext cx="3036888" cy="465138"/>
          </a:xfrm>
          <a:prstGeom prst="rect">
            <a:avLst/>
          </a:prstGeom>
          <a:noFill/>
          <a:ln>
            <a:miter lim="800000"/>
            <a:headEnd/>
            <a:tailEnd/>
          </a:ln>
        </p:spPr>
        <p:txBody>
          <a:bodyPr lIns="93176" tIns="46588" rIns="93176" bIns="46588"/>
          <a:lstStyle/>
          <a:p>
            <a:pPr defTabSz="931863"/>
            <a:fld id="{36FC585A-481E-4ED9-BA5F-CB8AD17B6F10}" type="slidenum">
              <a:rPr lang="en-US">
                <a:latin typeface="Calibri" pitchFamily="34" charset="0"/>
              </a:rPr>
              <a:pPr defTabSz="931863"/>
              <a:t>1</a:t>
            </a:fld>
            <a:endParaRPr lang="en-US">
              <a:latin typeface="Calibri" pitchFamily="34" charset="0"/>
            </a:endParaRPr>
          </a:p>
        </p:txBody>
      </p:sp>
    </p:spTree>
    <p:extLst>
      <p:ext uri="{BB962C8B-B14F-4D97-AF65-F5344CB8AC3E}">
        <p14:creationId xmlns:p14="http://schemas.microsoft.com/office/powerpoint/2010/main" val="4084551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898950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09320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328743"/>
            <a:ext cx="5607050" cy="4183063"/>
          </a:xfrm>
        </p:spPr>
        <p:txBody>
          <a:bodyPr/>
          <a:lstStyle/>
          <a:p>
            <a:r>
              <a:rPr lang="en-US" dirty="0" smtClean="0"/>
              <a:t>If</a:t>
            </a:r>
            <a:r>
              <a:rPr lang="en-US" baseline="0" dirty="0" smtClean="0"/>
              <a:t> you’re just looking at older people and people with physical disabilities, we are at about 40% spending on </a:t>
            </a:r>
            <a:r>
              <a:rPr lang="en-US" baseline="0" dirty="0" err="1" smtClean="0"/>
              <a:t>hcbs</a:t>
            </a:r>
            <a:r>
              <a:rPr lang="en-US" baseline="0" dirty="0" smtClean="0"/>
              <a:t>, with 50% of older adults with disabilities receiving institutional care </a:t>
            </a:r>
          </a:p>
          <a:p>
            <a:endParaRPr lang="en-US" baseline="0" dirty="0" smtClean="0"/>
          </a:p>
          <a:p>
            <a:r>
              <a:rPr lang="en-US" baseline="0" dirty="0" smtClean="0"/>
              <a:t>Recent Kaiser survey of Medicaid programs across states found that </a:t>
            </a:r>
            <a:r>
              <a:rPr lang="en-US" dirty="0" smtClean="0"/>
              <a:t>Nineteen (19) states in FY 2016 and 18 states in FY 2017 report they include or will include specific rebalancing incentives (performance targets and/or financial incentives) in managed care contracts to encourage MCOs that cover LTSS to expand access to HCBS</a:t>
            </a:r>
          </a:p>
          <a:p>
            <a:endParaRPr lang="en-US" dirty="0" smtClean="0"/>
          </a:p>
          <a:p>
            <a:r>
              <a:rPr lang="en-US" baseline="0" dirty="0" smtClean="0"/>
              <a:t>41.6% of nursing home residents are over the age of 85 , and people over the age of 85 are the fastest growing demographic </a:t>
            </a:r>
          </a:p>
          <a:p>
            <a:r>
              <a:rPr lang="en-US" baseline="0" dirty="0" smtClean="0"/>
              <a:t>From KFF: </a:t>
            </a:r>
          </a:p>
          <a:p>
            <a:pPr fontAlgn="base"/>
            <a:r>
              <a:rPr lang="en-US" sz="1200" b="1" i="0" kern="1200" dirty="0" smtClean="0">
                <a:solidFill>
                  <a:schemeClr val="tx1"/>
                </a:solidFill>
                <a:effectLst/>
                <a:latin typeface="+mn-lt"/>
                <a:ea typeface="ＭＳ Ｐゴシック" pitchFamily="-111" charset="-128"/>
                <a:cs typeface="ＭＳ Ｐゴシック" pitchFamily="31" charset="-128"/>
              </a:rPr>
              <a:t>In 2015, all states reported using cost controls in § 1915 (c) waivers, such as restrictive financial and functional eligibility standards, enrollment limits, or waiting lists.</a:t>
            </a:r>
            <a:r>
              <a:rPr lang="en-US" sz="1200" b="0" i="0" kern="1200" dirty="0" smtClean="0">
                <a:solidFill>
                  <a:schemeClr val="tx1"/>
                </a:solidFill>
                <a:effectLst/>
                <a:latin typeface="+mn-lt"/>
                <a:ea typeface="ＭＳ Ｐゴシック" pitchFamily="-111" charset="-128"/>
                <a:cs typeface="ＭＳ Ｐゴシック" pitchFamily="31" charset="-128"/>
              </a:rPr>
              <a:t> About 25 percent of § 1915 (c) waiver programs used financial eligibility standards that were more restrictive than those used to determine eligibility for Medicaid coverage for institutional care. However, six § 1915 (c) waivers used more restrictive functional eligibility criteria than those used for institutional care. More than one half of states offering personal care state plan services (59%, or 20 states) had some form of cost controls in place, with the majority utilizing service unit limitations. Over half of states (59%, or 30 states) had some form of expenditure or service restriction in place in their home health state plan programs.</a:t>
            </a:r>
          </a:p>
          <a:p>
            <a:endParaRPr lang="en-US" dirty="0" smtClean="0"/>
          </a:p>
          <a:p>
            <a:endParaRPr lang="en-US" dirty="0" smtClean="0"/>
          </a:p>
          <a:p>
            <a:r>
              <a:rPr lang="en-US" sz="1200" b="1" i="0" kern="1200" dirty="0" smtClean="0">
                <a:solidFill>
                  <a:schemeClr val="tx1"/>
                </a:solidFill>
                <a:effectLst/>
                <a:latin typeface="+mn-lt"/>
                <a:ea typeface="ＭＳ Ｐゴシック" pitchFamily="-111" charset="-128"/>
                <a:cs typeface="ＭＳ Ｐゴシック" pitchFamily="31" charset="-128"/>
              </a:rPr>
              <a:t>In 2015, more than 640,000 people were on 133 § 1915 (c) waiver waiting lists, and the average waiting time exceeded two years.</a:t>
            </a:r>
            <a:r>
              <a:rPr lang="en-US" sz="1200" b="0" i="0" kern="1200" dirty="0" smtClean="0">
                <a:solidFill>
                  <a:schemeClr val="tx1"/>
                </a:solidFill>
                <a:effectLst/>
                <a:latin typeface="+mn-lt"/>
                <a:ea typeface="ＭＳ Ｐゴシック" pitchFamily="-111" charset="-128"/>
                <a:cs typeface="ＭＳ Ｐゴシック" pitchFamily="31" charset="-128"/>
              </a:rPr>
              <a:t> The growth in the number of people on waiting lists grew by 10 percent from 2014 to 2015, outpacing the growth rate of 8.5 percent in the previous period.</a:t>
            </a:r>
            <a:r>
              <a:rPr lang="en-US" dirty="0" smtClean="0"/>
              <a:t/>
            </a:r>
            <a:br>
              <a:rPr lang="en-US" dirty="0" smtClean="0"/>
            </a:br>
            <a:endParaRPr lang="en-US" dirty="0"/>
          </a:p>
        </p:txBody>
      </p:sp>
    </p:spTree>
    <p:extLst>
      <p:ext uri="{BB962C8B-B14F-4D97-AF65-F5344CB8AC3E}">
        <p14:creationId xmlns:p14="http://schemas.microsoft.com/office/powerpoint/2010/main" val="3916054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sz="1200" b="0" i="0" kern="1200" dirty="0" smtClean="0">
                <a:solidFill>
                  <a:schemeClr val="tx1"/>
                </a:solidFill>
                <a:effectLst/>
                <a:latin typeface="+mn-lt"/>
                <a:ea typeface="ＭＳ Ｐゴシック" pitchFamily="-111" charset="-128"/>
                <a:cs typeface="ＭＳ Ｐゴシック" pitchFamily="31" charset="-128"/>
              </a:rPr>
              <a:t>to focus on the resident as the locus of control and support the resident in making their own choices and having control over their daily lives” </a:t>
            </a:r>
          </a:p>
          <a:p>
            <a:endParaRPr lang="en-US" dirty="0" smtClean="0"/>
          </a:p>
          <a:p>
            <a:r>
              <a:rPr lang="en-US" dirty="0" smtClean="0"/>
              <a:t>that the resident has the right to participate in the care planning process, including the right to identify individuals or roles to be included in the planning process, the right to request meetings and the right to request revisions to the person-centered plan of care.</a:t>
            </a:r>
            <a:endParaRPr lang="en-US" dirty="0"/>
          </a:p>
        </p:txBody>
      </p:sp>
    </p:spTree>
    <p:extLst>
      <p:ext uri="{BB962C8B-B14F-4D97-AF65-F5344CB8AC3E}">
        <p14:creationId xmlns:p14="http://schemas.microsoft.com/office/powerpoint/2010/main" val="7100270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Challenge of culture change</a:t>
            </a:r>
            <a:r>
              <a:rPr lang="en-US" baseline="0" dirty="0" smtClean="0"/>
              <a:t> is respond to OBRA 87 and Olmstead </a:t>
            </a:r>
            <a:endParaRPr lang="en-US" dirty="0" smtClean="0"/>
          </a:p>
          <a:p>
            <a:endParaRPr lang="en-US" dirty="0" smtClean="0"/>
          </a:p>
          <a:p>
            <a:r>
              <a:rPr lang="en-US" dirty="0" smtClean="0"/>
              <a:t>Bipartisan Policy Center’s report on Housing</a:t>
            </a:r>
            <a:r>
              <a:rPr lang="en-US" baseline="0" dirty="0" smtClean="0"/>
              <a:t> referred to this as a shift from aging in place to aging with options </a:t>
            </a:r>
          </a:p>
          <a:p>
            <a:r>
              <a:rPr lang="en-US" baseline="0" dirty="0" smtClean="0"/>
              <a:t>--means we’re going to see a wider variety of settings including congregate housing plus services </a:t>
            </a:r>
            <a:endParaRPr lang="en-US" dirty="0" smtClean="0"/>
          </a:p>
          <a:p>
            <a:endParaRPr lang="en-US" dirty="0" smtClean="0"/>
          </a:p>
          <a:p>
            <a:r>
              <a:rPr lang="en-US" dirty="0" smtClean="0"/>
              <a:t>Look at NH final </a:t>
            </a:r>
            <a:r>
              <a:rPr lang="en-US" dirty="0" err="1" smtClean="0"/>
              <a:t>reg</a:t>
            </a:r>
            <a:r>
              <a:rPr lang="en-US" dirty="0" smtClean="0"/>
              <a:t> </a:t>
            </a:r>
          </a:p>
          <a:p>
            <a:endParaRPr lang="en-US" dirty="0" smtClean="0"/>
          </a:p>
          <a:p>
            <a:r>
              <a:rPr lang="en-US" dirty="0" smtClean="0"/>
              <a:t>Examine and analyzed, care plans should reflect what they want </a:t>
            </a:r>
          </a:p>
          <a:p>
            <a:endParaRPr lang="en-US" dirty="0" smtClean="0"/>
          </a:p>
          <a:p>
            <a:r>
              <a:rPr lang="en-US" dirty="0" smtClean="0"/>
              <a:t>Nursing home</a:t>
            </a:r>
            <a:r>
              <a:rPr lang="en-US" baseline="0" dirty="0" smtClean="0"/>
              <a:t> services into different forms of housing </a:t>
            </a:r>
          </a:p>
          <a:p>
            <a:endParaRPr lang="en-US" baseline="0" dirty="0" smtClean="0"/>
          </a:p>
          <a:p>
            <a:endParaRPr lang="en-US" baseline="0" dirty="0" smtClean="0"/>
          </a:p>
          <a:p>
            <a:r>
              <a:rPr lang="en-US" baseline="0" dirty="0" smtClean="0"/>
              <a:t>Movement towards congregate settings that aren’t nursing homes—</a:t>
            </a:r>
            <a:r>
              <a:rPr lang="en-US" baseline="0" dirty="0" err="1" smtClean="0"/>
              <a:t>hoursing</a:t>
            </a:r>
            <a:r>
              <a:rPr lang="en-US" baseline="0" dirty="0" smtClean="0"/>
              <a:t> plus services </a:t>
            </a:r>
          </a:p>
          <a:p>
            <a:r>
              <a:rPr lang="en-US" baseline="0" dirty="0"/>
              <a:t>	</a:t>
            </a:r>
            <a:r>
              <a:rPr lang="en-US" baseline="0" dirty="0" smtClean="0"/>
              <a:t>most housing stock isn’t suitable for people with disabilities</a:t>
            </a:r>
          </a:p>
          <a:p>
            <a:endParaRPr lang="en-US" baseline="0" dirty="0" smtClean="0"/>
          </a:p>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Person-Centered Care: Person-centered care means to focus on the resident as the locus of control and support the resident in making their own choices; having control over their daily lives</a:t>
            </a:r>
          </a:p>
          <a:p>
            <a:endParaRPr lang="en-US" baseline="0" dirty="0" smtClean="0"/>
          </a:p>
          <a:p>
            <a:endParaRPr lang="en-US" baseline="0" dirty="0" smtClean="0"/>
          </a:p>
          <a:p>
            <a:endParaRPr lang="en-US" baseline="0" dirty="0" smtClean="0"/>
          </a:p>
        </p:txBody>
      </p:sp>
    </p:spTree>
    <p:extLst>
      <p:ext uri="{BB962C8B-B14F-4D97-AF65-F5344CB8AC3E}">
        <p14:creationId xmlns:p14="http://schemas.microsoft.com/office/powerpoint/2010/main" val="6760780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259030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54199" y="1945793"/>
            <a:ext cx="6375401" cy="1470025"/>
          </a:xfrm>
        </p:spPr>
        <p:txBody>
          <a:bodyPr/>
          <a:lstStyle>
            <a:lvl1pPr algn="r" defTabSz="914400" rtl="0" eaLnBrk="1" latinLnBrk="0" hangingPunct="1">
              <a:lnSpc>
                <a:spcPct val="90000"/>
              </a:lnSpc>
              <a:spcBef>
                <a:spcPts val="0"/>
              </a:spcBef>
              <a:spcAft>
                <a:spcPts val="1800"/>
              </a:spcAft>
              <a:buNone/>
              <a:defRPr lang="en-US" sz="3600" b="1" kern="1200" dirty="0" smtClean="0">
                <a:solidFill>
                  <a:schemeClr val="tx1"/>
                </a:solidFill>
                <a:latin typeface="Arial" pitchFamily="34" charset="0"/>
                <a:ea typeface="+mj-ea"/>
                <a:cs typeface="Arial"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854199" y="3517900"/>
            <a:ext cx="6375401" cy="1752600"/>
          </a:xfrm>
        </p:spPr>
        <p:txBody>
          <a:bodyPr>
            <a:normAutofit/>
          </a:bodyPr>
          <a:lstStyle>
            <a:lvl1pPr marL="0" indent="0" algn="r">
              <a:buNone/>
              <a:defRPr lang="en-US" sz="2300" kern="1200" dirty="0" smtClean="0">
                <a:solidFill>
                  <a:schemeClr val="tx1"/>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DB51B8-E1B2-4C78-851D-6C78F37486C1}" type="datetimeFigureOut">
              <a:rPr lang="en-US" smtClean="0"/>
              <a:t>9/13/16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19850C-4B89-4986-AE6A-337FB02EDA95}" type="slidenum">
              <a:rPr lang="en-US" smtClean="0"/>
              <a:t>‹#›</a:t>
            </a:fld>
            <a:endParaRPr lang="en-US"/>
          </a:p>
        </p:txBody>
      </p:sp>
    </p:spTree>
    <p:extLst>
      <p:ext uri="{BB962C8B-B14F-4D97-AF65-F5344CB8AC3E}">
        <p14:creationId xmlns:p14="http://schemas.microsoft.com/office/powerpoint/2010/main" val="2311427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DB51B8-E1B2-4C78-851D-6C78F37486C1}" type="datetimeFigureOut">
              <a:rPr lang="en-US" smtClean="0"/>
              <a:t>9/13/16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19850C-4B89-4986-AE6A-337FB02EDA95}" type="slidenum">
              <a:rPr lang="en-US" smtClean="0"/>
              <a:t>‹#›</a:t>
            </a:fld>
            <a:endParaRPr lang="en-US"/>
          </a:p>
        </p:txBody>
      </p:sp>
    </p:spTree>
    <p:extLst>
      <p:ext uri="{BB962C8B-B14F-4D97-AF65-F5344CB8AC3E}">
        <p14:creationId xmlns:p14="http://schemas.microsoft.com/office/powerpoint/2010/main" val="2677672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DB51B8-E1B2-4C78-851D-6C78F37486C1}" type="datetimeFigureOut">
              <a:rPr lang="en-US" smtClean="0"/>
              <a:t>9/13/16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19850C-4B89-4986-AE6A-337FB02EDA95}" type="slidenum">
              <a:rPr lang="en-US" smtClean="0"/>
              <a:t>‹#›</a:t>
            </a:fld>
            <a:endParaRPr lang="en-US"/>
          </a:p>
        </p:txBody>
      </p:sp>
    </p:spTree>
    <p:extLst>
      <p:ext uri="{BB962C8B-B14F-4D97-AF65-F5344CB8AC3E}">
        <p14:creationId xmlns:p14="http://schemas.microsoft.com/office/powerpoint/2010/main" val="41662089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DB51B8-E1B2-4C78-851D-6C78F37486C1}" type="datetimeFigureOut">
              <a:rPr lang="en-US" smtClean="0"/>
              <a:t>9/13/16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19850C-4B89-4986-AE6A-337FB02EDA95}" type="slidenum">
              <a:rPr lang="en-US" smtClean="0"/>
              <a:t>‹#›</a:t>
            </a:fld>
            <a:endParaRPr lang="en-US"/>
          </a:p>
        </p:txBody>
      </p:sp>
    </p:spTree>
    <p:extLst>
      <p:ext uri="{BB962C8B-B14F-4D97-AF65-F5344CB8AC3E}">
        <p14:creationId xmlns:p14="http://schemas.microsoft.com/office/powerpoint/2010/main" val="8396035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DB51B8-E1B2-4C78-851D-6C78F37486C1}" type="datetimeFigureOut">
              <a:rPr lang="en-US" smtClean="0"/>
              <a:t>9/13/16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19850C-4B89-4986-AE6A-337FB02EDA95}" type="slidenum">
              <a:rPr lang="en-US" smtClean="0"/>
              <a:t>‹#›</a:t>
            </a:fld>
            <a:endParaRPr lang="en-US"/>
          </a:p>
        </p:txBody>
      </p:sp>
    </p:spTree>
    <p:extLst>
      <p:ext uri="{BB962C8B-B14F-4D97-AF65-F5344CB8AC3E}">
        <p14:creationId xmlns:p14="http://schemas.microsoft.com/office/powerpoint/2010/main" val="1283413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C1D211A-3564-4A34-BE99-DD6746EBCCC6}" type="datetimeFigureOut">
              <a:rPr lang="en-US" smtClean="0"/>
              <a:t>9/13/16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CAA9FF0-3129-4DDD-9960-1EDC3B964EFD}" type="slidenum">
              <a:rPr lang="en-US" smtClean="0"/>
              <a:t>‹#›</a:t>
            </a:fld>
            <a:endParaRPr lang="en-US"/>
          </a:p>
        </p:txBody>
      </p:sp>
    </p:spTree>
    <p:extLst>
      <p:ext uri="{BB962C8B-B14F-4D97-AF65-F5344CB8AC3E}">
        <p14:creationId xmlns:p14="http://schemas.microsoft.com/office/powerpoint/2010/main" val="2897684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ADB51B8-E1B2-4C78-851D-6C78F37486C1}" type="datetimeFigureOut">
              <a:rPr lang="en-US" smtClean="0"/>
              <a:t>9/13/16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19850C-4B89-4986-AE6A-337FB02EDA95}" type="slidenum">
              <a:rPr lang="en-US" smtClean="0"/>
              <a:t>‹#›</a:t>
            </a:fld>
            <a:endParaRPr lang="en-US"/>
          </a:p>
        </p:txBody>
      </p:sp>
    </p:spTree>
    <p:extLst>
      <p:ext uri="{BB962C8B-B14F-4D97-AF65-F5344CB8AC3E}">
        <p14:creationId xmlns:p14="http://schemas.microsoft.com/office/powerpoint/2010/main" val="2950399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DB51B8-E1B2-4C78-851D-6C78F37486C1}" type="datetimeFigureOut">
              <a:rPr lang="en-US" smtClean="0"/>
              <a:t>9/13/16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19850C-4B89-4986-AE6A-337FB02EDA95}" type="slidenum">
              <a:rPr lang="en-US" smtClean="0"/>
              <a:t>‹#›</a:t>
            </a:fld>
            <a:endParaRPr lang="en-US"/>
          </a:p>
        </p:txBody>
      </p:sp>
    </p:spTree>
    <p:extLst>
      <p:ext uri="{BB962C8B-B14F-4D97-AF65-F5344CB8AC3E}">
        <p14:creationId xmlns:p14="http://schemas.microsoft.com/office/powerpoint/2010/main" val="3632300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DB51B8-E1B2-4C78-851D-6C78F37486C1}" type="datetimeFigureOut">
              <a:rPr lang="en-US" smtClean="0"/>
              <a:t>9/13/16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19850C-4B89-4986-AE6A-337FB02EDA95}" type="slidenum">
              <a:rPr lang="en-US" smtClean="0"/>
              <a:t>‹#›</a:t>
            </a:fld>
            <a:endParaRPr lang="en-US"/>
          </a:p>
        </p:txBody>
      </p:sp>
    </p:spTree>
    <p:extLst>
      <p:ext uri="{BB962C8B-B14F-4D97-AF65-F5344CB8AC3E}">
        <p14:creationId xmlns:p14="http://schemas.microsoft.com/office/powerpoint/2010/main" val="1337404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DB51B8-E1B2-4C78-851D-6C78F37486C1}" type="datetimeFigureOut">
              <a:rPr lang="en-US" smtClean="0"/>
              <a:t>9/13/16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19850C-4B89-4986-AE6A-337FB02EDA95}" type="slidenum">
              <a:rPr lang="en-US" smtClean="0"/>
              <a:t>‹#›</a:t>
            </a:fld>
            <a:endParaRPr lang="en-US"/>
          </a:p>
        </p:txBody>
      </p:sp>
    </p:spTree>
    <p:extLst>
      <p:ext uri="{BB962C8B-B14F-4D97-AF65-F5344CB8AC3E}">
        <p14:creationId xmlns:p14="http://schemas.microsoft.com/office/powerpoint/2010/main" val="567433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ADB51B8-E1B2-4C78-851D-6C78F37486C1}" type="datetimeFigureOut">
              <a:rPr lang="en-US" smtClean="0"/>
              <a:t>9/13/16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19850C-4B89-4986-AE6A-337FB02EDA95}" type="slidenum">
              <a:rPr lang="en-US" smtClean="0"/>
              <a:t>‹#›</a:t>
            </a:fld>
            <a:endParaRPr lang="en-US"/>
          </a:p>
        </p:txBody>
      </p:sp>
    </p:spTree>
    <p:extLst>
      <p:ext uri="{BB962C8B-B14F-4D97-AF65-F5344CB8AC3E}">
        <p14:creationId xmlns:p14="http://schemas.microsoft.com/office/powerpoint/2010/main" val="38362194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ADB51B8-E1B2-4C78-851D-6C78F37486C1}" type="datetimeFigureOut">
              <a:rPr lang="en-US" smtClean="0"/>
              <a:t>9/13/16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19850C-4B89-4986-AE6A-337FB02EDA95}" type="slidenum">
              <a:rPr lang="en-US" smtClean="0"/>
              <a:t>‹#›</a:t>
            </a:fld>
            <a:endParaRPr lang="en-US"/>
          </a:p>
        </p:txBody>
      </p:sp>
    </p:spTree>
    <p:extLst>
      <p:ext uri="{BB962C8B-B14F-4D97-AF65-F5344CB8AC3E}">
        <p14:creationId xmlns:p14="http://schemas.microsoft.com/office/powerpoint/2010/main" val="324078543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14.xml"/><Relationship Id="rId12" Type="http://schemas.openxmlformats.org/officeDocument/2006/relationships/theme" Target="../theme/theme3.xml"/><Relationship Id="rId1" Type="http://schemas.openxmlformats.org/officeDocument/2006/relationships/slideLayout" Target="../slideLayouts/slideLayout4.xml"/><Relationship Id="rId2" Type="http://schemas.openxmlformats.org/officeDocument/2006/relationships/slideLayout" Target="../slideLayouts/slideLayout5.xml"/><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slideLayout" Target="../slideLayouts/slideLayout8.xml"/><Relationship Id="rId6" Type="http://schemas.openxmlformats.org/officeDocument/2006/relationships/slideLayout" Target="../slideLayouts/slideLayout9.xml"/><Relationship Id="rId7" Type="http://schemas.openxmlformats.org/officeDocument/2006/relationships/slideLayout" Target="../slideLayouts/slideLayout10.xml"/><Relationship Id="rId8" Type="http://schemas.openxmlformats.org/officeDocument/2006/relationships/slideLayout" Target="../slideLayouts/slideLayout11.xml"/><Relationship Id="rId9" Type="http://schemas.openxmlformats.org/officeDocument/2006/relationships/slideLayout" Target="../slideLayouts/slideLayout12.xml"/><Relationship Id="rId10"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8" name="TextBox 7"/>
          <p:cNvSpPr txBox="1"/>
          <p:nvPr userDrawn="1"/>
        </p:nvSpPr>
        <p:spPr>
          <a:xfrm>
            <a:off x="4951939" y="6273180"/>
            <a:ext cx="3398806" cy="430887"/>
          </a:xfrm>
          <a:prstGeom prst="rect">
            <a:avLst/>
          </a:prstGeom>
          <a:noFill/>
        </p:spPr>
        <p:txBody>
          <a:bodyPr wrap="square" lIns="0" tIns="0" rIns="0" bIns="0" rtlCol="0">
            <a:spAutoFit/>
          </a:bodyPr>
          <a:lstStyle/>
          <a:p>
            <a:r>
              <a:rPr lang="en-US" sz="700" i="1" dirty="0" smtClean="0"/>
              <a:t>Altarum</a:t>
            </a:r>
            <a:r>
              <a:rPr lang="en-US" sz="700" i="1" baseline="0" dirty="0" smtClean="0"/>
              <a:t> Institute integrates independent research and client-centered consulting to deliver comprehensive, systems-based solutions that improve health and health care. A nonprofit, Altarum serves clients in both the public and private sectors. </a:t>
            </a:r>
          </a:p>
          <a:p>
            <a:r>
              <a:rPr lang="en-US" sz="700" i="1" baseline="0" dirty="0" smtClean="0"/>
              <a:t>For more information, visit </a:t>
            </a:r>
            <a:r>
              <a:rPr lang="en-US" sz="700" b="1" i="1" baseline="0" dirty="0" smtClean="0"/>
              <a:t>www.altarum.org</a:t>
            </a:r>
            <a:endParaRPr lang="en-US" sz="700" b="1" i="1" dirty="0"/>
          </a:p>
        </p:txBody>
      </p:sp>
      <p:sp>
        <p:nvSpPr>
          <p:cNvPr id="1027" name="Title Placeholder 1"/>
          <p:cNvSpPr>
            <a:spLocks noGrp="1"/>
          </p:cNvSpPr>
          <p:nvPr>
            <p:ph type="title"/>
          </p:nvPr>
        </p:nvSpPr>
        <p:spPr bwMode="auto">
          <a:xfrm>
            <a:off x="1941512" y="2479675"/>
            <a:ext cx="6288088" cy="925513"/>
          </a:xfrm>
          <a:prstGeom prst="rect">
            <a:avLst/>
          </a:prstGeom>
          <a:noFill/>
          <a:ln w="9525">
            <a:noFill/>
            <a:miter lim="800000"/>
            <a:headEnd/>
            <a:tailEnd/>
          </a:ln>
        </p:spPr>
        <p:txBody>
          <a:bodyPr vert="horz" wrap="square" lIns="0" tIns="45720" rIns="0" bIns="45720" numCol="1" anchor="b" anchorCtr="0" compatLnSpc="1">
            <a:prstTxWarp prst="textNoShape">
              <a:avLst/>
            </a:prstTxWarp>
          </a:bodyPr>
          <a:lstStyle/>
          <a:p>
            <a:pPr lvl="0"/>
            <a:r>
              <a:rPr lang="en-US" dirty="0" smtClean="0"/>
              <a:t>Click to edit Master title Space</a:t>
            </a:r>
          </a:p>
        </p:txBody>
      </p:sp>
      <p:sp>
        <p:nvSpPr>
          <p:cNvPr id="1028" name="Text Placeholder 2"/>
          <p:cNvSpPr>
            <a:spLocks noGrp="1"/>
          </p:cNvSpPr>
          <p:nvPr>
            <p:ph type="body" idx="1"/>
          </p:nvPr>
        </p:nvSpPr>
        <p:spPr bwMode="auto">
          <a:xfrm>
            <a:off x="1935162" y="3508375"/>
            <a:ext cx="6294438" cy="218757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en-US" smtClean="0"/>
              <a:t>Click to edit Master text styles</a:t>
            </a:r>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Lst>
  <p:timing>
    <p:tnLst>
      <p:par>
        <p:cTn xmlns:p14="http://schemas.microsoft.com/office/powerpoint/2010/main" id="1" dur="indefinite" restart="never" nodeType="tmRoot"/>
      </p:par>
    </p:tnLst>
  </p:timing>
  <p:txStyles>
    <p:titleStyle>
      <a:lvl1pPr algn="r" rtl="0" eaLnBrk="0" fontAlgn="base" hangingPunct="0">
        <a:lnSpc>
          <a:spcPct val="90000"/>
        </a:lnSpc>
        <a:spcBef>
          <a:spcPct val="0"/>
        </a:spcBef>
        <a:spcAft>
          <a:spcPts val="1800"/>
        </a:spcAft>
        <a:defRPr sz="3600" b="1" kern="1200">
          <a:solidFill>
            <a:schemeClr val="tx1"/>
          </a:solidFill>
          <a:latin typeface="Arial" pitchFamily="34" charset="0"/>
          <a:ea typeface="Arial" pitchFamily="-111" charset="0"/>
          <a:cs typeface="Arial" pitchFamily="34" charset="0"/>
        </a:defRPr>
      </a:lvl1pPr>
      <a:lvl2pPr algn="r" rtl="0" eaLnBrk="0" fontAlgn="base" hangingPunct="0">
        <a:lnSpc>
          <a:spcPct val="90000"/>
        </a:lnSpc>
        <a:spcBef>
          <a:spcPct val="0"/>
        </a:spcBef>
        <a:spcAft>
          <a:spcPts val="1800"/>
        </a:spcAft>
        <a:defRPr sz="3600" b="1">
          <a:solidFill>
            <a:schemeClr val="tx1"/>
          </a:solidFill>
          <a:latin typeface="Arial" pitchFamily="34" charset="0"/>
          <a:ea typeface="Arial" pitchFamily="-111" charset="0"/>
          <a:cs typeface="Arial" pitchFamily="34" charset="0"/>
        </a:defRPr>
      </a:lvl2pPr>
      <a:lvl3pPr algn="r" rtl="0" eaLnBrk="0" fontAlgn="base" hangingPunct="0">
        <a:lnSpc>
          <a:spcPct val="90000"/>
        </a:lnSpc>
        <a:spcBef>
          <a:spcPct val="0"/>
        </a:spcBef>
        <a:spcAft>
          <a:spcPts val="1800"/>
        </a:spcAft>
        <a:defRPr sz="3600" b="1">
          <a:solidFill>
            <a:schemeClr val="tx1"/>
          </a:solidFill>
          <a:latin typeface="Arial" pitchFamily="34" charset="0"/>
          <a:ea typeface="Arial" pitchFamily="-111" charset="0"/>
          <a:cs typeface="Arial" pitchFamily="34" charset="0"/>
        </a:defRPr>
      </a:lvl3pPr>
      <a:lvl4pPr algn="r" rtl="0" eaLnBrk="0" fontAlgn="base" hangingPunct="0">
        <a:lnSpc>
          <a:spcPct val="90000"/>
        </a:lnSpc>
        <a:spcBef>
          <a:spcPct val="0"/>
        </a:spcBef>
        <a:spcAft>
          <a:spcPts val="1800"/>
        </a:spcAft>
        <a:defRPr sz="3600" b="1">
          <a:solidFill>
            <a:schemeClr val="tx1"/>
          </a:solidFill>
          <a:latin typeface="Arial" pitchFamily="34" charset="0"/>
          <a:ea typeface="Arial" pitchFamily="-111" charset="0"/>
          <a:cs typeface="Arial" pitchFamily="34" charset="0"/>
        </a:defRPr>
      </a:lvl4pPr>
      <a:lvl5pPr algn="r" rtl="0" eaLnBrk="0" fontAlgn="base" hangingPunct="0">
        <a:lnSpc>
          <a:spcPct val="90000"/>
        </a:lnSpc>
        <a:spcBef>
          <a:spcPct val="0"/>
        </a:spcBef>
        <a:spcAft>
          <a:spcPts val="1800"/>
        </a:spcAft>
        <a:defRPr sz="3600" b="1">
          <a:solidFill>
            <a:schemeClr val="tx1"/>
          </a:solidFill>
          <a:latin typeface="Arial" pitchFamily="34" charset="0"/>
          <a:ea typeface="Arial" pitchFamily="-111" charset="0"/>
          <a:cs typeface="Arial" pitchFamily="34" charset="0"/>
        </a:defRPr>
      </a:lvl5pPr>
      <a:lvl6pPr marL="457200" algn="r" rtl="0" fontAlgn="base">
        <a:lnSpc>
          <a:spcPct val="90000"/>
        </a:lnSpc>
        <a:spcBef>
          <a:spcPct val="0"/>
        </a:spcBef>
        <a:spcAft>
          <a:spcPts val="1800"/>
        </a:spcAft>
        <a:defRPr sz="3600" b="1">
          <a:solidFill>
            <a:schemeClr val="tx1"/>
          </a:solidFill>
          <a:latin typeface="Arial" pitchFamily="34" charset="0"/>
          <a:cs typeface="Arial" pitchFamily="34" charset="0"/>
        </a:defRPr>
      </a:lvl6pPr>
      <a:lvl7pPr marL="914400" algn="r" rtl="0" fontAlgn="base">
        <a:lnSpc>
          <a:spcPct val="90000"/>
        </a:lnSpc>
        <a:spcBef>
          <a:spcPct val="0"/>
        </a:spcBef>
        <a:spcAft>
          <a:spcPts val="1800"/>
        </a:spcAft>
        <a:defRPr sz="3600" b="1">
          <a:solidFill>
            <a:schemeClr val="tx1"/>
          </a:solidFill>
          <a:latin typeface="Arial" pitchFamily="34" charset="0"/>
          <a:cs typeface="Arial" pitchFamily="34" charset="0"/>
        </a:defRPr>
      </a:lvl7pPr>
      <a:lvl8pPr marL="1371600" algn="r" rtl="0" fontAlgn="base">
        <a:lnSpc>
          <a:spcPct val="90000"/>
        </a:lnSpc>
        <a:spcBef>
          <a:spcPct val="0"/>
        </a:spcBef>
        <a:spcAft>
          <a:spcPts val="1800"/>
        </a:spcAft>
        <a:defRPr sz="3600" b="1">
          <a:solidFill>
            <a:schemeClr val="tx1"/>
          </a:solidFill>
          <a:latin typeface="Arial" pitchFamily="34" charset="0"/>
          <a:cs typeface="Arial" pitchFamily="34" charset="0"/>
        </a:defRPr>
      </a:lvl8pPr>
      <a:lvl9pPr marL="1828800" algn="r" rtl="0" fontAlgn="base">
        <a:lnSpc>
          <a:spcPct val="90000"/>
        </a:lnSpc>
        <a:spcBef>
          <a:spcPct val="0"/>
        </a:spcBef>
        <a:spcAft>
          <a:spcPts val="1800"/>
        </a:spcAft>
        <a:defRPr sz="3600" b="1">
          <a:solidFill>
            <a:schemeClr val="tx1"/>
          </a:solidFill>
          <a:latin typeface="Arial" pitchFamily="34" charset="0"/>
          <a:cs typeface="Arial" pitchFamily="34" charset="0"/>
        </a:defRPr>
      </a:lvl9pPr>
    </p:titleStyle>
    <p:bodyStyle>
      <a:lvl1pPr marL="342900" indent="-342900" algn="r" rtl="0" eaLnBrk="0" fontAlgn="base" hangingPunct="0">
        <a:lnSpc>
          <a:spcPct val="95000"/>
        </a:lnSpc>
        <a:spcBef>
          <a:spcPct val="0"/>
        </a:spcBef>
        <a:spcAft>
          <a:spcPts val="1800"/>
        </a:spcAft>
        <a:defRPr sz="2300" kern="1200">
          <a:solidFill>
            <a:schemeClr val="tx1"/>
          </a:solidFill>
          <a:latin typeface="Arial" pitchFamily="34" charset="0"/>
          <a:ea typeface="Arial" pitchFamily="-111" charset="0"/>
          <a:cs typeface="Arial" pitchFamily="34" charset="0"/>
        </a:defRPr>
      </a:lvl1pPr>
      <a:lvl2pPr marL="742950" indent="-285750" algn="r" rtl="0" eaLnBrk="0" fontAlgn="base" hangingPunct="0">
        <a:spcBef>
          <a:spcPct val="20000"/>
        </a:spcBef>
        <a:spcAft>
          <a:spcPct val="0"/>
        </a:spcAft>
        <a:defRPr sz="2300" kern="1200">
          <a:solidFill>
            <a:schemeClr val="tx1"/>
          </a:solidFill>
          <a:latin typeface="+mn-lt"/>
          <a:ea typeface="Arial" pitchFamily="-111" charset="0"/>
          <a:cs typeface="Arial" charset="0"/>
        </a:defRPr>
      </a:lvl2pPr>
      <a:lvl3pPr marL="1143000" indent="-228600" algn="r" rtl="0" eaLnBrk="0" fontAlgn="base" hangingPunct="0">
        <a:spcBef>
          <a:spcPct val="20000"/>
        </a:spcBef>
        <a:spcAft>
          <a:spcPct val="0"/>
        </a:spcAft>
        <a:defRPr sz="2300" kern="1200">
          <a:solidFill>
            <a:schemeClr val="tx1"/>
          </a:solidFill>
          <a:latin typeface="+mn-lt"/>
          <a:ea typeface="Arial" pitchFamily="-111" charset="0"/>
          <a:cs typeface="Arial" charset="0"/>
        </a:defRPr>
      </a:lvl3pPr>
      <a:lvl4pPr marL="1600200" indent="-228600" algn="r" rtl="0" eaLnBrk="0" fontAlgn="base" hangingPunct="0">
        <a:spcBef>
          <a:spcPct val="20000"/>
        </a:spcBef>
        <a:spcAft>
          <a:spcPct val="0"/>
        </a:spcAft>
        <a:defRPr sz="2300" kern="1200">
          <a:solidFill>
            <a:schemeClr val="tx1"/>
          </a:solidFill>
          <a:latin typeface="+mn-lt"/>
          <a:ea typeface="Arial" pitchFamily="-111" charset="0"/>
          <a:cs typeface="Arial" charset="0"/>
        </a:defRPr>
      </a:lvl4pPr>
      <a:lvl5pPr marL="2057400" indent="-228600" algn="r" rtl="0" eaLnBrk="0" fontAlgn="base" hangingPunct="0">
        <a:spcBef>
          <a:spcPct val="20000"/>
        </a:spcBef>
        <a:spcAft>
          <a:spcPct val="0"/>
        </a:spcAft>
        <a:defRPr sz="2300" kern="1200">
          <a:solidFill>
            <a:schemeClr val="tx1"/>
          </a:solidFill>
          <a:latin typeface="+mn-lt"/>
          <a:ea typeface="Arial" pitchFamily="-111" charset="0"/>
          <a:cs typeface="Arial"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TopStripe01.jpg"/>
          <p:cNvPicPr>
            <a:picLocks noChangeAspect="1"/>
          </p:cNvPicPr>
          <p:nvPr userDrawn="1"/>
        </p:nvPicPr>
        <p:blipFill>
          <a:blip r:embed="rId3"/>
          <a:stretch>
            <a:fillRect/>
          </a:stretch>
        </p:blipFill>
        <p:spPr>
          <a:xfrm>
            <a:off x="0" y="0"/>
            <a:ext cx="9144000" cy="937260"/>
          </a:xfrm>
          <a:prstGeom prst="rect">
            <a:avLst/>
          </a:prstGeom>
        </p:spPr>
      </p:pic>
      <p:sp>
        <p:nvSpPr>
          <p:cNvPr id="8" name="TextBox 7"/>
          <p:cNvSpPr txBox="1"/>
          <p:nvPr userDrawn="1"/>
        </p:nvSpPr>
        <p:spPr>
          <a:xfrm>
            <a:off x="8305800" y="6564313"/>
            <a:ext cx="665163" cy="246062"/>
          </a:xfrm>
          <a:prstGeom prst="rect">
            <a:avLst/>
          </a:prstGeom>
          <a:noFill/>
        </p:spPr>
        <p:txBody>
          <a:bodyPr lIns="0" rIns="0">
            <a:spAutoFit/>
          </a:bodyPr>
          <a:lstStyle/>
          <a:p>
            <a:pPr algn="r">
              <a:defRPr/>
            </a:pPr>
            <a:fld id="{68AE9C68-7B83-44DA-82A6-B93BF71329E2}" type="slidenum">
              <a:rPr lang="en-US" sz="1000">
                <a:solidFill>
                  <a:srgbClr val="000000"/>
                </a:solidFill>
              </a:rPr>
              <a:pPr algn="r">
                <a:defRPr/>
              </a:pPr>
              <a:t>‹#›</a:t>
            </a:fld>
            <a:endParaRPr lang="en-US" sz="1000" dirty="0">
              <a:solidFill>
                <a:srgbClr val="000000"/>
              </a:solidFill>
            </a:endParaRPr>
          </a:p>
        </p:txBody>
      </p:sp>
      <p:pic>
        <p:nvPicPr>
          <p:cNvPr id="9" name="Picture 7" descr="Altarum logo.png"/>
          <p:cNvPicPr>
            <a:picLocks noChangeAspect="1"/>
          </p:cNvPicPr>
          <p:nvPr userDrawn="1"/>
        </p:nvPicPr>
        <p:blipFill>
          <a:blip r:embed="rId4" cstate="print"/>
          <a:srcRect/>
          <a:stretch>
            <a:fillRect/>
          </a:stretch>
        </p:blipFill>
        <p:spPr bwMode="auto">
          <a:xfrm>
            <a:off x="931863" y="6278196"/>
            <a:ext cx="1587050" cy="404017"/>
          </a:xfrm>
          <a:prstGeom prst="rect">
            <a:avLst/>
          </a:prstGeom>
          <a:noFill/>
          <a:ln w="9525">
            <a:noFill/>
            <a:miter lim="800000"/>
            <a:headEnd/>
            <a:tailEnd/>
          </a:ln>
        </p:spPr>
      </p:pic>
      <p:cxnSp>
        <p:nvCxnSpPr>
          <p:cNvPr id="10" name="Straight Connector 9"/>
          <p:cNvCxnSpPr/>
          <p:nvPr userDrawn="1"/>
        </p:nvCxnSpPr>
        <p:spPr>
          <a:xfrm>
            <a:off x="0" y="6161623"/>
            <a:ext cx="9144000" cy="0"/>
          </a:xfrm>
          <a:prstGeom prst="line">
            <a:avLst/>
          </a:prstGeom>
          <a:ln w="25400" cmpd="sng">
            <a:solidFill>
              <a:srgbClr val="C00000"/>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936625" y="84857"/>
            <a:ext cx="7292975" cy="657015"/>
          </a:xfrm>
          <a:prstGeom prst="rect">
            <a:avLst/>
          </a:prstGeom>
        </p:spPr>
        <p:txBody>
          <a:bodyPr vert="horz" lIns="0" tIns="0" rIns="0" bIns="0" rtlCol="0" anchor="b"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31862" y="1295400"/>
            <a:ext cx="7297737" cy="4525963"/>
          </a:xfrm>
          <a:prstGeom prst="rect">
            <a:avLst/>
          </a:prstGeom>
        </p:spPr>
        <p:txBody>
          <a:bodyPr vert="horz" lIns="0" tIns="0" rIns="0" bIns="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89130283"/>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spcBef>
          <a:spcPct val="0"/>
        </a:spcBef>
        <a:buNone/>
        <a:defRPr sz="23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rgbClr val="FF0000"/>
        </a:buClr>
        <a:buSzPct val="70000"/>
        <a:buFont typeface="Wingdings 3" pitchFamily="18" charset="2"/>
        <a:buChar char="p"/>
        <a:defRPr sz="2000" kern="1200">
          <a:solidFill>
            <a:schemeClr val="tx1"/>
          </a:solidFill>
          <a:latin typeface="Arial" pitchFamily="34" charset="0"/>
          <a:ea typeface="+mn-ea"/>
          <a:cs typeface="Arial" pitchFamily="34" charset="0"/>
        </a:defRPr>
      </a:lvl1pPr>
      <a:lvl2pPr marL="631825" indent="-285750" algn="l" defTabSz="914400" rtl="0" eaLnBrk="1" latinLnBrk="0" hangingPunct="1">
        <a:spcBef>
          <a:spcPct val="20000"/>
        </a:spcBef>
        <a:buClr>
          <a:srgbClr val="FF0000"/>
        </a:buClr>
        <a:buFont typeface="Wingdings" pitchFamily="2" charset="2"/>
        <a:buChar char="§"/>
        <a:defRPr sz="2000" kern="1200">
          <a:solidFill>
            <a:schemeClr val="tx1"/>
          </a:solidFill>
          <a:latin typeface="Arial" pitchFamily="34" charset="0"/>
          <a:ea typeface="+mn-ea"/>
          <a:cs typeface="Arial" pitchFamily="34" charset="0"/>
        </a:defRPr>
      </a:lvl2pPr>
      <a:lvl3pPr marL="917575" indent="-228600" algn="l" defTabSz="914400" rtl="0" eaLnBrk="1" latinLnBrk="0" hangingPunct="1">
        <a:spcBef>
          <a:spcPct val="20000"/>
        </a:spcBef>
        <a:buClr>
          <a:srgbClr val="FF0000"/>
        </a:buClr>
        <a:buFont typeface="Arial" pitchFamily="34" charset="0"/>
        <a:buChar char="•"/>
        <a:defRPr sz="2000" kern="1200">
          <a:solidFill>
            <a:schemeClr val="tx1"/>
          </a:solidFill>
          <a:latin typeface="Arial" pitchFamily="34" charset="0"/>
          <a:ea typeface="+mn-ea"/>
          <a:cs typeface="Arial" pitchFamily="34" charset="0"/>
        </a:defRPr>
      </a:lvl3pPr>
      <a:lvl4pPr marL="1201738" indent="-228600" algn="l" defTabSz="914400" rtl="0" eaLnBrk="1" latinLnBrk="0" hangingPunct="1">
        <a:spcBef>
          <a:spcPct val="20000"/>
        </a:spcBef>
        <a:buClr>
          <a:srgbClr val="FF0000"/>
        </a:buClr>
        <a:buFont typeface="Arial" pitchFamily="34" charset="0"/>
        <a:buChar char="–"/>
        <a:defRPr sz="2000" kern="1200">
          <a:solidFill>
            <a:schemeClr val="tx1"/>
          </a:solidFill>
          <a:latin typeface="Arial" pitchFamily="34" charset="0"/>
          <a:ea typeface="+mn-ea"/>
          <a:cs typeface="Arial" pitchFamily="34" charset="0"/>
        </a:defRPr>
      </a:lvl4pPr>
      <a:lvl5pPr marL="1487488" indent="-288925" algn="l" defTabSz="914400" rtl="0" eaLnBrk="1" latinLnBrk="0" hangingPunct="1">
        <a:spcBef>
          <a:spcPct val="20000"/>
        </a:spcBef>
        <a:buClr>
          <a:srgbClr val="FF0000"/>
        </a:buClr>
        <a:buFont typeface="Arial" pitchFamily="34" charset="0"/>
        <a:buChar char="»"/>
        <a:tabLst/>
        <a:defRPr sz="20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DB51B8-E1B2-4C78-851D-6C78F37486C1}" type="datetimeFigureOut">
              <a:rPr lang="en-US" smtClean="0"/>
              <a:t>9/13/16</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19850C-4B89-4986-AE6A-337FB02EDA95}" type="slidenum">
              <a:rPr lang="en-US" smtClean="0"/>
              <a:t>‹#›</a:t>
            </a:fld>
            <a:endParaRPr lang="en-US"/>
          </a:p>
        </p:txBody>
      </p:sp>
    </p:spTree>
    <p:extLst>
      <p:ext uri="{BB962C8B-B14F-4D97-AF65-F5344CB8AC3E}">
        <p14:creationId xmlns:p14="http://schemas.microsoft.com/office/powerpoint/2010/main" val="3864607731"/>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Elizabeth.blair@Altarum.org"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3.xml"/><Relationship Id="rId3"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Nursing Homes and Long-Term Care Reform </a:t>
            </a:r>
            <a:endParaRPr lang="en-US" dirty="0"/>
          </a:p>
        </p:txBody>
      </p:sp>
      <p:sp>
        <p:nvSpPr>
          <p:cNvPr id="5" name="Subtitle 4"/>
          <p:cNvSpPr>
            <a:spLocks noGrp="1"/>
          </p:cNvSpPr>
          <p:nvPr>
            <p:ph type="subTitle" idx="1"/>
          </p:nvPr>
        </p:nvSpPr>
        <p:spPr/>
        <p:txBody>
          <a:bodyPr>
            <a:normAutofit fontScale="70000" lnSpcReduction="20000"/>
          </a:bodyPr>
          <a:lstStyle/>
          <a:p>
            <a:r>
              <a:rPr lang="en-US" dirty="0" smtClean="0"/>
              <a:t>Elizabeth Blair</a:t>
            </a:r>
          </a:p>
          <a:p>
            <a:r>
              <a:rPr lang="en-US" dirty="0" smtClean="0"/>
              <a:t>Center for Elder Care and Advanced Illness</a:t>
            </a:r>
          </a:p>
          <a:p>
            <a:r>
              <a:rPr lang="en-US" dirty="0" smtClean="0"/>
              <a:t>Altarum Institute</a:t>
            </a:r>
          </a:p>
          <a:p>
            <a:r>
              <a:rPr lang="en-US" dirty="0" smtClean="0">
                <a:hlinkClick r:id="rId3"/>
              </a:rPr>
              <a:t>Elizabeth.blair@Altarum.org</a:t>
            </a:r>
            <a:r>
              <a:rPr lang="en-US" dirty="0" smtClean="0"/>
              <a:t>  </a:t>
            </a:r>
          </a:p>
          <a:p>
            <a:endParaRPr lang="en-US" dirty="0"/>
          </a:p>
        </p:txBody>
      </p:sp>
    </p:spTree>
  </p:cSld>
  <p:clrMapOvr>
    <a:masterClrMapping/>
  </p:clrMapOvr>
  <p:transition xmlns:p14="http://schemas.microsoft.com/office/powerpoint/2010/main" spd="med">
    <p:zoom/>
  </p:transitio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p:cNvPicPr>
            <a:picLocks noGrp="1" noChangeAspect="1"/>
          </p:cNvPicPr>
          <p:nvPr>
            <p:ph idx="1"/>
          </p:nvPr>
        </p:nvPicPr>
        <p:blipFill>
          <a:blip r:embed="rId3"/>
          <a:stretch>
            <a:fillRect/>
          </a:stretch>
        </p:blipFill>
        <p:spPr>
          <a:xfrm>
            <a:off x="109789" y="965200"/>
            <a:ext cx="3814511" cy="3432079"/>
          </a:xfrm>
          <a:prstGeom prst="rect">
            <a:avLst/>
          </a:prstGeom>
        </p:spPr>
      </p:pic>
      <p:pic>
        <p:nvPicPr>
          <p:cNvPr id="5" name="Picture 4"/>
          <p:cNvPicPr>
            <a:picLocks noChangeAspect="1"/>
          </p:cNvPicPr>
          <p:nvPr/>
        </p:nvPicPr>
        <p:blipFill>
          <a:blip r:embed="rId4"/>
          <a:stretch>
            <a:fillRect/>
          </a:stretch>
        </p:blipFill>
        <p:spPr>
          <a:xfrm>
            <a:off x="5588000" y="965200"/>
            <a:ext cx="3400461" cy="5356478"/>
          </a:xfrm>
          <a:prstGeom prst="rect">
            <a:avLst/>
          </a:prstGeom>
        </p:spPr>
      </p:pic>
      <p:pic>
        <p:nvPicPr>
          <p:cNvPr id="6" name="Picture 5"/>
          <p:cNvPicPr>
            <a:picLocks noChangeAspect="1"/>
          </p:cNvPicPr>
          <p:nvPr/>
        </p:nvPicPr>
        <p:blipFill>
          <a:blip r:embed="rId5"/>
          <a:stretch>
            <a:fillRect/>
          </a:stretch>
        </p:blipFill>
        <p:spPr>
          <a:xfrm>
            <a:off x="25400" y="4533900"/>
            <a:ext cx="5422900" cy="1524000"/>
          </a:xfrm>
          <a:prstGeom prst="rect">
            <a:avLst/>
          </a:prstGeom>
        </p:spPr>
      </p:pic>
    </p:spTree>
    <p:extLst>
      <p:ext uri="{BB962C8B-B14F-4D97-AF65-F5344CB8AC3E}">
        <p14:creationId xmlns:p14="http://schemas.microsoft.com/office/powerpoint/2010/main" val="157205196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387350" y="458996"/>
            <a:ext cx="8286750" cy="5770354"/>
          </a:xfrm>
          <a:prstGeom prst="rect">
            <a:avLst/>
          </a:prstGeom>
        </p:spPr>
      </p:pic>
    </p:spTree>
    <p:extLst>
      <p:ext uri="{BB962C8B-B14F-4D97-AF65-F5344CB8AC3E}">
        <p14:creationId xmlns:p14="http://schemas.microsoft.com/office/powerpoint/2010/main" val="334365497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Older Adults Using LTSS </a:t>
            </a:r>
            <a:endParaRPr lang="en-US" sz="3200" dirty="0"/>
          </a:p>
        </p:txBody>
      </p:sp>
      <p:pic>
        <p:nvPicPr>
          <p:cNvPr id="5" name="Picture 4"/>
          <p:cNvPicPr>
            <a:picLocks noChangeAspect="1"/>
          </p:cNvPicPr>
          <p:nvPr/>
        </p:nvPicPr>
        <p:blipFill>
          <a:blip r:embed="rId3"/>
          <a:stretch>
            <a:fillRect/>
          </a:stretch>
        </p:blipFill>
        <p:spPr>
          <a:xfrm>
            <a:off x="1250461" y="985976"/>
            <a:ext cx="6350736" cy="4793501"/>
          </a:xfrm>
          <a:prstGeom prst="rect">
            <a:avLst/>
          </a:prstGeom>
        </p:spPr>
      </p:pic>
    </p:spTree>
    <p:extLst>
      <p:ext uri="{BB962C8B-B14F-4D97-AF65-F5344CB8AC3E}">
        <p14:creationId xmlns:p14="http://schemas.microsoft.com/office/powerpoint/2010/main" val="412559360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0925" y="326157"/>
            <a:ext cx="7292975" cy="657015"/>
          </a:xfrm>
        </p:spPr>
        <p:txBody>
          <a:bodyPr>
            <a:noAutofit/>
          </a:bodyPr>
          <a:lstStyle/>
          <a:p>
            <a:r>
              <a:rPr lang="en-US" sz="2400" dirty="0" smtClean="0"/>
              <a:t>Current Directions </a:t>
            </a:r>
            <a:br>
              <a:rPr lang="en-US" sz="2400" dirty="0" smtClean="0"/>
            </a:br>
            <a:r>
              <a:rPr lang="en-US" sz="2400" dirty="0"/>
              <a:t>	</a:t>
            </a:r>
          </a:p>
        </p:txBody>
      </p:sp>
      <p:sp>
        <p:nvSpPr>
          <p:cNvPr id="3" name="Content Placeholder 2"/>
          <p:cNvSpPr>
            <a:spLocks noGrp="1"/>
          </p:cNvSpPr>
          <p:nvPr>
            <p:ph idx="1"/>
          </p:nvPr>
        </p:nvSpPr>
        <p:spPr>
          <a:xfrm>
            <a:off x="931862" y="1295400"/>
            <a:ext cx="7196137" cy="4525963"/>
          </a:xfrm>
        </p:spPr>
        <p:txBody>
          <a:bodyPr/>
          <a:lstStyle/>
          <a:p>
            <a:r>
              <a:rPr lang="en-US" dirty="0" smtClean="0"/>
              <a:t>CMS Regulations strongly emphasize person-centeredness</a:t>
            </a:r>
          </a:p>
          <a:p>
            <a:endParaRPr lang="en-US" dirty="0" smtClean="0"/>
          </a:p>
          <a:p>
            <a:r>
              <a:rPr lang="en-US" dirty="0" smtClean="0"/>
              <a:t>Potential convergence on LTSS Financing </a:t>
            </a:r>
          </a:p>
          <a:p>
            <a:endParaRPr lang="en-US" dirty="0"/>
          </a:p>
        </p:txBody>
      </p:sp>
    </p:spTree>
    <p:extLst>
      <p:ext uri="{BB962C8B-B14F-4D97-AF65-F5344CB8AC3E}">
        <p14:creationId xmlns:p14="http://schemas.microsoft.com/office/powerpoint/2010/main" val="260767758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1862" y="0"/>
            <a:ext cx="7292975" cy="657015"/>
          </a:xfrm>
          <a:prstGeom prst="rect">
            <a:avLst/>
          </a:prstGeom>
        </p:spPr>
        <p:txBody>
          <a:bodyPr>
            <a:normAutofit/>
          </a:bodyPr>
          <a:lstStyle/>
          <a:p>
            <a:pPr algn="ctr"/>
            <a:r>
              <a:rPr lang="en-US" dirty="0" smtClean="0"/>
              <a:t>Not Just Aging in Place, But Aging with Options</a:t>
            </a:r>
            <a:endParaRPr lang="en-US" dirty="0"/>
          </a:p>
        </p:txBody>
      </p:sp>
      <p:sp>
        <p:nvSpPr>
          <p:cNvPr id="6" name="Content Placeholder 5"/>
          <p:cNvSpPr>
            <a:spLocks noGrp="1"/>
          </p:cNvSpPr>
          <p:nvPr>
            <p:ph idx="1"/>
          </p:nvPr>
        </p:nvSpPr>
        <p:spPr/>
        <p:txBody>
          <a:bodyPr>
            <a:normAutofit/>
          </a:bodyPr>
          <a:lstStyle/>
          <a:p>
            <a:r>
              <a:rPr lang="en-US" dirty="0" smtClean="0"/>
              <a:t>Affordable housing is </a:t>
            </a:r>
            <a:r>
              <a:rPr lang="en-US" dirty="0"/>
              <a:t>scarce </a:t>
            </a:r>
            <a:endParaRPr lang="en-US" dirty="0" smtClean="0"/>
          </a:p>
          <a:p>
            <a:endParaRPr lang="en-US" dirty="0" smtClean="0"/>
          </a:p>
          <a:p>
            <a:r>
              <a:rPr lang="en-US" dirty="0" smtClean="0"/>
              <a:t>Most housing isn’t suitable for people with disabilities</a:t>
            </a:r>
          </a:p>
          <a:p>
            <a:pPr lvl="1"/>
            <a:r>
              <a:rPr lang="en-US" dirty="0" smtClean="0"/>
              <a:t>Harvard </a:t>
            </a:r>
            <a:r>
              <a:rPr lang="en-US" dirty="0"/>
              <a:t>Joint </a:t>
            </a:r>
            <a:r>
              <a:rPr lang="en-US" dirty="0" smtClean="0"/>
              <a:t>Center </a:t>
            </a:r>
            <a:r>
              <a:rPr lang="en-US" dirty="0"/>
              <a:t>for Housing Studies reports that only 57% of homes have more than one feature of universal design </a:t>
            </a:r>
          </a:p>
          <a:p>
            <a:pPr lvl="1"/>
            <a:r>
              <a:rPr lang="en-US" dirty="0"/>
              <a:t>Only 1 percent of houses today have the five features necessary for universal design. </a:t>
            </a:r>
            <a:endParaRPr lang="en-US" dirty="0" smtClean="0"/>
          </a:p>
          <a:p>
            <a:pPr marL="346075" lvl="1" indent="0">
              <a:buNone/>
            </a:pPr>
            <a:endParaRPr lang="en-US" dirty="0"/>
          </a:p>
          <a:p>
            <a:pPr lvl="1"/>
            <a:endParaRPr lang="en-US" dirty="0"/>
          </a:p>
        </p:txBody>
      </p:sp>
    </p:spTree>
    <p:extLst>
      <p:ext uri="{BB962C8B-B14F-4D97-AF65-F5344CB8AC3E}">
        <p14:creationId xmlns:p14="http://schemas.microsoft.com/office/powerpoint/2010/main" val="84976395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Nursing homes should not be left behind</a:t>
            </a:r>
          </a:p>
          <a:p>
            <a:endParaRPr lang="en-US" dirty="0" smtClean="0"/>
          </a:p>
          <a:p>
            <a:r>
              <a:rPr lang="en-US" dirty="0"/>
              <a:t>Culture change </a:t>
            </a:r>
            <a:r>
              <a:rPr lang="en-US" dirty="0" smtClean="0"/>
              <a:t>can help nursing homes meet the challenges of OBRA </a:t>
            </a:r>
            <a:r>
              <a:rPr lang="fr-FR" dirty="0" smtClean="0"/>
              <a:t>’</a:t>
            </a:r>
            <a:r>
              <a:rPr lang="en-US" dirty="0" smtClean="0"/>
              <a:t>87 and Olmstead </a:t>
            </a:r>
            <a:endParaRPr lang="en-US" dirty="0"/>
          </a:p>
          <a:p>
            <a:pPr marL="0" indent="0">
              <a:buNone/>
            </a:pPr>
            <a:endParaRPr lang="en-US" dirty="0" smtClean="0"/>
          </a:p>
          <a:p>
            <a:r>
              <a:rPr lang="en-US" dirty="0" smtClean="0"/>
              <a:t>We would benefit from a demonstration to help understand how culture change could be implemented and evaluated </a:t>
            </a:r>
          </a:p>
          <a:p>
            <a:endParaRPr lang="en-US" dirty="0"/>
          </a:p>
        </p:txBody>
      </p:sp>
      <p:sp>
        <p:nvSpPr>
          <p:cNvPr id="4" name="TextBox 3"/>
          <p:cNvSpPr txBox="1"/>
          <p:nvPr/>
        </p:nvSpPr>
        <p:spPr>
          <a:xfrm>
            <a:off x="3302000" y="3979333"/>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68151277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ltarum - title">
  <a:themeElements>
    <a:clrScheme name="Altarum - title 2">
      <a:dk1>
        <a:srgbClr val="000000"/>
      </a:dk1>
      <a:lt1>
        <a:srgbClr val="FFFFFF"/>
      </a:lt1>
      <a:dk2>
        <a:srgbClr val="DFCB89"/>
      </a:dk2>
      <a:lt2>
        <a:srgbClr val="7CB4D9"/>
      </a:lt2>
      <a:accent1>
        <a:srgbClr val="EEC585"/>
      </a:accent1>
      <a:accent2>
        <a:srgbClr val="A8C5A6"/>
      </a:accent2>
      <a:accent3>
        <a:srgbClr val="FFFFFF"/>
      </a:accent3>
      <a:accent4>
        <a:srgbClr val="000000"/>
      </a:accent4>
      <a:accent5>
        <a:srgbClr val="F5DFC2"/>
      </a:accent5>
      <a:accent6>
        <a:srgbClr val="98B296"/>
      </a:accent6>
      <a:hlink>
        <a:srgbClr val="E22E2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ltarum - titl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
      <a:clrScheme name="Altarum - title 2">
        <a:dk1>
          <a:srgbClr val="000000"/>
        </a:dk1>
        <a:lt1>
          <a:srgbClr val="FFFFFF"/>
        </a:lt1>
        <a:dk2>
          <a:srgbClr val="DFCB89"/>
        </a:dk2>
        <a:lt2>
          <a:srgbClr val="7CB4D9"/>
        </a:lt2>
        <a:accent1>
          <a:srgbClr val="EEC585"/>
        </a:accent1>
        <a:accent2>
          <a:srgbClr val="A8C5A6"/>
        </a:accent2>
        <a:accent3>
          <a:srgbClr val="FFFFFF"/>
        </a:accent3>
        <a:accent4>
          <a:srgbClr val="000000"/>
        </a:accent4>
        <a:accent5>
          <a:srgbClr val="F5DFC2"/>
        </a:accent5>
        <a:accent6>
          <a:srgbClr val="98B296"/>
        </a:accent6>
        <a:hlink>
          <a:srgbClr val="E22E2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Status xmlns="FF9CF943-6252-4EA5-83CA-4133BBEE4E3E" xsi:nil="true"/>
    <Owner xmlns="FF9CF943-6252-4EA5-83CA-4133BBEE4E3E" xsi:nil="true"/>
    <Description0 xmlns="FF9CF943-6252-4EA5-83CA-4133BBEE4E3E" xsi:nil="true"/>
    <_dlc_DocId xmlns="c72f5334-2fb3-4f3d-ad64-54f553dc08a1">3YCSQDTYHPU4-21-64</_dlc_DocId>
    <_dlc_DocIdUrl xmlns="c72f5334-2fb3-4f3d-ad64-54f553dc08a1">
      <Url>https://onestop.altarum.org/sites/DPA/_layouts/DocIdRedir.aspx?ID=3YCSQDTYHPU4-21-64</Url>
      <Description>3YCSQDTYHPU4-21-64</Description>
    </_dlc_DocIdUrl>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1D77EB62B475946A347A3AD224A43E5" ma:contentTypeVersion="15" ma:contentTypeDescription="Create a new document." ma:contentTypeScope="" ma:versionID="226efcdaa85eef30430c4f9aca43fdad">
  <xsd:schema xmlns:xsd="http://www.w3.org/2001/XMLSchema" xmlns:xs="http://www.w3.org/2001/XMLSchema" xmlns:p="http://schemas.microsoft.com/office/2006/metadata/properties" xmlns:ns2="c72f5334-2fb3-4f3d-ad64-54f553dc08a1" xmlns:ns3="FF9CF943-6252-4EA5-83CA-4133BBEE4E3E" targetNamespace="http://schemas.microsoft.com/office/2006/metadata/properties" ma:root="true" ma:fieldsID="95f97292b7e1f0f30317e0c25a6684a8" ns2:_="" ns3:_="">
    <xsd:import namespace="c72f5334-2fb3-4f3d-ad64-54f553dc08a1"/>
    <xsd:import namespace="FF9CF943-6252-4EA5-83CA-4133BBEE4E3E"/>
    <xsd:element name="properties">
      <xsd:complexType>
        <xsd:sequence>
          <xsd:element name="documentManagement">
            <xsd:complexType>
              <xsd:all>
                <xsd:element ref="ns2:_dlc_DocId" minOccurs="0"/>
                <xsd:element ref="ns2:_dlc_DocIdUrl" minOccurs="0"/>
                <xsd:element ref="ns2:_dlc_DocIdPersistId" minOccurs="0"/>
                <xsd:element ref="ns3:Owner" minOccurs="0"/>
                <xsd:element ref="ns3:Description0" minOccurs="0"/>
                <xsd:element ref="ns3: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2f5334-2fb3-4f3d-ad64-54f553dc08a1"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FF9CF943-6252-4EA5-83CA-4133BBEE4E3E" elementFormDefault="qualified">
    <xsd:import namespace="http://schemas.microsoft.com/office/2006/documentManagement/types"/>
    <xsd:import namespace="http://schemas.microsoft.com/office/infopath/2007/PartnerControls"/>
    <xsd:element name="Owner" ma:index="11" nillable="true" ma:displayName="Owner" ma:internalName="Owner" ma:readOnly="false">
      <xsd:simpleType>
        <xsd:restriction base="dms:Text"/>
      </xsd:simpleType>
    </xsd:element>
    <xsd:element name="Description0" ma:index="12" nillable="true" ma:displayName="Description" ma:internalName="Description0" ma:readOnly="false">
      <xsd:simpleType>
        <xsd:restriction base="dms:Note">
          <xsd:maxLength value="255"/>
        </xsd:restriction>
      </xsd:simpleType>
    </xsd:element>
    <xsd:element name="Status" ma:index="13" nillable="true" ma:displayName="Status" ma:format="Dropdown" ma:internalName="Status" ma:readOnly="false">
      <xsd:simpleType>
        <xsd:restriction base="dms:Choice">
          <xsd:enumeration value="Rough"/>
          <xsd:enumeration value="Draft"/>
          <xsd:enumeration value="In Review"/>
          <xsd:enumeration value="Final"/>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7D0F2B0-418D-4574-A00C-9C0FBA08E5D8}">
  <ds:schemaRefs>
    <ds:schemaRef ds:uri="http://schemas.microsoft.com/sharepoint/v3/contenttype/forms"/>
  </ds:schemaRefs>
</ds:datastoreItem>
</file>

<file path=customXml/itemProps2.xml><?xml version="1.0" encoding="utf-8"?>
<ds:datastoreItem xmlns:ds="http://schemas.openxmlformats.org/officeDocument/2006/customXml" ds:itemID="{D318CE1A-B396-4A4D-AAC1-87655A7F5EF6}">
  <ds:schemaRefs>
    <ds:schemaRef ds:uri="http://purl.org/dc/elements/1.1/"/>
    <ds:schemaRef ds:uri="http://purl.org/dc/dcmitype/"/>
    <ds:schemaRef ds:uri="FF9CF943-6252-4EA5-83CA-4133BBEE4E3E"/>
    <ds:schemaRef ds:uri="http://schemas.microsoft.com/office/infopath/2007/PartnerControls"/>
    <ds:schemaRef ds:uri="http://purl.org/dc/terms/"/>
    <ds:schemaRef ds:uri="http://www.w3.org/XML/1998/namespace"/>
    <ds:schemaRef ds:uri="http://schemas.microsoft.com/office/2006/metadata/properties"/>
    <ds:schemaRef ds:uri="http://schemas.microsoft.com/office/2006/documentManagement/types"/>
    <ds:schemaRef ds:uri="http://schemas.openxmlformats.org/package/2006/metadata/core-properties"/>
    <ds:schemaRef ds:uri="c72f5334-2fb3-4f3d-ad64-54f553dc08a1"/>
  </ds:schemaRefs>
</ds:datastoreItem>
</file>

<file path=customXml/itemProps3.xml><?xml version="1.0" encoding="utf-8"?>
<ds:datastoreItem xmlns:ds="http://schemas.openxmlformats.org/officeDocument/2006/customXml" ds:itemID="{8EE30856-D65F-46BB-B2E0-3F07519236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2f5334-2fb3-4f3d-ad64-54f553dc08a1"/>
    <ds:schemaRef ds:uri="FF9CF943-6252-4EA5-83CA-4133BBEE4E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9E47925A-98D2-42C7-AA0D-31E5B499CE88}">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9030</TotalTime>
  <Words>453</Words>
  <Application>Microsoft Macintosh PowerPoint</Application>
  <PresentationFormat>On-screen Show (4:3)</PresentationFormat>
  <Paragraphs>53</Paragraphs>
  <Slides>7</Slides>
  <Notes>7</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Altarum - title</vt:lpstr>
      <vt:lpstr>Custom Design</vt:lpstr>
      <vt:lpstr>1_Custom Design</vt:lpstr>
      <vt:lpstr>Nursing Homes and Long-Term Care Reform </vt:lpstr>
      <vt:lpstr>PowerPoint Presentation</vt:lpstr>
      <vt:lpstr>PowerPoint Presentation</vt:lpstr>
      <vt:lpstr>Older Adults Using LTSS </vt:lpstr>
      <vt:lpstr>Current Directions   </vt:lpstr>
      <vt:lpstr>Not Just Aging in Place, But Aging with Options</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Altarum PowerPoint Template 102013</dc:title>
  <dc:creator>annie</dc:creator>
  <cp:lastModifiedBy>Admin</cp:lastModifiedBy>
  <cp:revision>491</cp:revision>
  <dcterms:created xsi:type="dcterms:W3CDTF">2009-06-09T01:45:09Z</dcterms:created>
  <dcterms:modified xsi:type="dcterms:W3CDTF">2016-09-13T08:59:25Z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0x01010051D77EB62B475946A347A3AD224A43E5</vt:lpwstr>
  </property>
  <property fmtid="{D5CDD505-2E9C-101B-9397-08002B2CF9AE}" pid="3" name="_dlc_DocIdItemGuid">
    <vt:lpwstr>ed0ae9b1-c4a1-46e8-9bde-21dce0122c9d</vt:lpwstr>
  </property>
</Properties>
</file>