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492" r:id="rId2"/>
    <p:sldId id="505" r:id="rId3"/>
    <p:sldId id="568" r:id="rId4"/>
    <p:sldId id="503" r:id="rId5"/>
    <p:sldId id="565" r:id="rId6"/>
    <p:sldId id="586" r:id="rId7"/>
    <p:sldId id="578" r:id="rId8"/>
    <p:sldId id="518" r:id="rId9"/>
    <p:sldId id="517" r:id="rId10"/>
    <p:sldId id="579" r:id="rId11"/>
    <p:sldId id="580" r:id="rId12"/>
    <p:sldId id="582" r:id="rId13"/>
    <p:sldId id="583" r:id="rId14"/>
    <p:sldId id="581" r:id="rId15"/>
    <p:sldId id="584" r:id="rId16"/>
    <p:sldId id="585" r:id="rId1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Markus Hodin" initials="RMH" lastIdx="4" clrIdx="0">
    <p:extLst>
      <p:ext uri="{19B8F6BF-5375-455C-9EA6-DF929625EA0E}">
        <p15:presenceInfo xmlns:p15="http://schemas.microsoft.com/office/powerpoint/2012/main" userId="Renee Markus Ho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E5"/>
    <a:srgbClr val="2D2D2D"/>
    <a:srgbClr val="558BFF"/>
    <a:srgbClr val="833474"/>
    <a:srgbClr val="1EAEE1"/>
    <a:srgbClr val="EC8353"/>
    <a:srgbClr val="048910"/>
    <a:srgbClr val="E0E824"/>
    <a:srgbClr val="0D2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6391" autoAdjust="0"/>
  </p:normalViewPr>
  <p:slideViewPr>
    <p:cSldViewPr snapToGrid="0" snapToObjects="1" showGuides="1">
      <p:cViewPr varScale="1">
        <p:scale>
          <a:sx n="94" d="100"/>
          <a:sy n="94" d="100"/>
        </p:scale>
        <p:origin x="1512" y="78"/>
      </p:cViewPr>
      <p:guideLst>
        <p:guide orient="horz" pos="1620"/>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46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7T17:20:02.952" idx="3">
    <p:pos x="3124" y="452"/>
    <p:text>I would use another, non-cardiac example. Perhaps something related to an older adult or person with disability.</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C8D542-34CE-A844-861F-3E08FD25D1AA}" type="datetimeFigureOut">
              <a:rPr lang="en-US" smtClean="0"/>
              <a:pPr/>
              <a:t>10/31/2017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B6CB6F7-9362-5149-8EC2-82A27BD2C87D}" type="slidenum">
              <a:rPr lang="en-US" smtClean="0"/>
              <a:pPr/>
              <a:t>‹#›</a:t>
            </a:fld>
            <a:endParaRPr lang="en-US"/>
          </a:p>
        </p:txBody>
      </p:sp>
    </p:spTree>
    <p:extLst>
      <p:ext uri="{BB962C8B-B14F-4D97-AF65-F5344CB8AC3E}">
        <p14:creationId xmlns:p14="http://schemas.microsoft.com/office/powerpoint/2010/main" val="34157016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Century Gothic" panose="020B0502020202020204" pitchFamily="34" charset="0"/>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Century Gothic" panose="020B0502020202020204" pitchFamily="34" charset="0"/>
                <a:ea typeface="+mn-ea"/>
                <a:cs typeface="+mn-cs"/>
              </a:defRPr>
            </a:lvl1pPr>
          </a:lstStyle>
          <a:p>
            <a:pPr>
              <a:defRPr/>
            </a:pPr>
            <a:fld id="{53651957-BED7-554E-8F07-88961DB9DA70}" type="datetime1">
              <a:rPr lang="en-US"/>
              <a:pPr>
                <a:defRPr/>
              </a:pPr>
              <a:t>10/31/2017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Century Gothic" panose="020B0502020202020204"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Century Gothic" panose="020B0502020202020204" pitchFamily="34" charset="0"/>
                <a:ea typeface="+mn-ea"/>
                <a:cs typeface="+mn-cs"/>
              </a:defRPr>
            </a:lvl1pPr>
          </a:lstStyle>
          <a:p>
            <a:pPr>
              <a:defRPr/>
            </a:pPr>
            <a:fld id="{C86ADA97-DEAA-454F-B741-4D7184FE182A}" type="slidenum">
              <a:rPr lang="en-US"/>
              <a:pPr>
                <a:defRPr/>
              </a:pPr>
              <a:t>‹#›</a:t>
            </a:fld>
            <a:endParaRPr lang="en-US" dirty="0"/>
          </a:p>
        </p:txBody>
      </p:sp>
    </p:spTree>
    <p:extLst>
      <p:ext uri="{BB962C8B-B14F-4D97-AF65-F5344CB8AC3E}">
        <p14:creationId xmlns:p14="http://schemas.microsoft.com/office/powerpoint/2010/main" val="423138807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Century Gothic" panose="020B0502020202020204" pitchFamily="34" charset="0"/>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Century Gothic" panose="020B0502020202020204" pitchFamily="34"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Century Gothic" panose="020B0502020202020204" pitchFamily="34"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Century Gothic" panose="020B0502020202020204" pitchFamily="34"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Century Gothic" panose="020B0502020202020204"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3</a:t>
            </a:fld>
            <a:endParaRPr lang="en-US" dirty="0"/>
          </a:p>
        </p:txBody>
      </p:sp>
    </p:spTree>
    <p:extLst>
      <p:ext uri="{BB962C8B-B14F-4D97-AF65-F5344CB8AC3E}">
        <p14:creationId xmlns:p14="http://schemas.microsoft.com/office/powerpoint/2010/main" val="161589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9</a:t>
            </a:fld>
            <a:endParaRPr lang="en-US" dirty="0"/>
          </a:p>
        </p:txBody>
      </p:sp>
    </p:spTree>
    <p:extLst>
      <p:ext uri="{BB962C8B-B14F-4D97-AF65-F5344CB8AC3E}">
        <p14:creationId xmlns:p14="http://schemas.microsoft.com/office/powerpoint/2010/main" val="110203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An “elevator pitch” is a message brief enough that it could be delivered in the time it takes to ride an elevator with someone.</a:t>
            </a:r>
          </a:p>
          <a:p>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The 27-9-3 “Elevator Pitch” is a user-friendly process for creating messages that will engage key stakeholders and decision-makers.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10</a:t>
            </a:fld>
            <a:endParaRPr lang="en-US" dirty="0"/>
          </a:p>
        </p:txBody>
      </p:sp>
    </p:spTree>
    <p:extLst>
      <p:ext uri="{BB962C8B-B14F-4D97-AF65-F5344CB8AC3E}">
        <p14:creationId xmlns:p14="http://schemas.microsoft.com/office/powerpoint/2010/main" val="39841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start with five</a:t>
            </a:r>
            <a:r>
              <a:rPr lang="en-US" baseline="0" dirty="0" smtClean="0"/>
              <a:t> questions:</a:t>
            </a:r>
          </a:p>
          <a:p>
            <a:pPr marL="228600" indent="-228600">
              <a:buAutoNum type="arabicParenR"/>
            </a:pPr>
            <a:r>
              <a:rPr lang="en-US" dirty="0" smtClean="0"/>
              <a:t>Who is the audience for your particular message? </a:t>
            </a:r>
          </a:p>
          <a:p>
            <a:pPr marL="0" indent="0">
              <a:buNone/>
            </a:pPr>
            <a:endParaRPr lang="en-US" dirty="0" smtClean="0"/>
          </a:p>
          <a:p>
            <a:r>
              <a:rPr lang="en-US" dirty="0" smtClean="0"/>
              <a:t>2) What might appeal to their direct self-interest?  </a:t>
            </a:r>
          </a:p>
          <a:p>
            <a:r>
              <a:rPr lang="en-US" dirty="0" smtClean="0"/>
              <a:t>	What’s in it for them? </a:t>
            </a:r>
          </a:p>
          <a:p>
            <a:r>
              <a:rPr lang="en-US" dirty="0" smtClean="0"/>
              <a:t>	Why should they care?</a:t>
            </a:r>
          </a:p>
          <a:p>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3) What do you want your audience to think or understand about your issue?</a:t>
            </a:r>
          </a:p>
          <a:p>
            <a:endParaRPr lang="en-US" dirty="0" smtClean="0"/>
          </a:p>
          <a:p>
            <a:r>
              <a:rPr lang="en-US" dirty="0" smtClean="0"/>
              <a:t>4) How do you want them to feel about what you have said?</a:t>
            </a:r>
          </a:p>
          <a:p>
            <a:endParaRPr lang="en-US" dirty="0" smtClean="0"/>
          </a:p>
          <a:p>
            <a:r>
              <a:rPr lang="en-US" dirty="0" smtClean="0"/>
              <a:t>5) What do you want them to do after they hear your message?</a:t>
            </a:r>
          </a:p>
          <a:p>
            <a:endParaRPr lang="en-US" dirty="0" smtClean="0"/>
          </a:p>
          <a:p>
            <a:r>
              <a:rPr lang="en-US" dirty="0" smtClean="0"/>
              <a:t>Now you’re ready to craft your</a:t>
            </a:r>
            <a:r>
              <a:rPr lang="en-US" baseline="0" dirty="0" smtClean="0"/>
              <a:t> message using the 27-9-3 Rule.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11</a:t>
            </a:fld>
            <a:endParaRPr lang="en-US" dirty="0"/>
          </a:p>
        </p:txBody>
      </p:sp>
    </p:spTree>
    <p:extLst>
      <p:ext uri="{BB962C8B-B14F-4D97-AF65-F5344CB8AC3E}">
        <p14:creationId xmlns:p14="http://schemas.microsoft.com/office/powerpoint/2010/main" val="406599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Created by some Vermont lawmakers several years ago, the 27-9-3 rule requires you to make your persuasive point in no more than 27 words within a time frame no longer than 9 seconds with no more than 3 points discussed. </a:t>
            </a:r>
          </a:p>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12</a:t>
            </a:fld>
            <a:endParaRPr lang="en-US" dirty="0"/>
          </a:p>
        </p:txBody>
      </p:sp>
    </p:spTree>
    <p:extLst>
      <p:ext uri="{BB962C8B-B14F-4D97-AF65-F5344CB8AC3E}">
        <p14:creationId xmlns:p14="http://schemas.microsoft.com/office/powerpoint/2010/main" val="371385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14</a:t>
            </a:fld>
            <a:endParaRPr lang="en-US" dirty="0"/>
          </a:p>
        </p:txBody>
      </p:sp>
    </p:spTree>
    <p:extLst>
      <p:ext uri="{BB962C8B-B14F-4D97-AF65-F5344CB8AC3E}">
        <p14:creationId xmlns:p14="http://schemas.microsoft.com/office/powerpoint/2010/main" val="147864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saying it out loud to someone and invite their feedback. </a:t>
            </a:r>
          </a:p>
          <a:p>
            <a:endParaRPr lang="en-US" dirty="0" smtClean="0"/>
          </a:p>
          <a:p>
            <a:r>
              <a:rPr lang="en-US" dirty="0" smtClean="0"/>
              <a:t>Your statement may sound very different than it reads and most messages will be spoken, so you want to make sure your message actually sounds like something you would say out loud to another human being in person or leave on a voicemail! </a:t>
            </a:r>
          </a:p>
          <a:p>
            <a:endParaRPr lang="en-US" dirty="0" smtClean="0"/>
          </a:p>
          <a:p>
            <a:r>
              <a:rPr lang="en-US" dirty="0" smtClean="0"/>
              <a:t>Revise based on feedback.</a:t>
            </a:r>
          </a:p>
          <a:p>
            <a:endParaRPr lang="en-US" dirty="0"/>
          </a:p>
        </p:txBody>
      </p:sp>
      <p:sp>
        <p:nvSpPr>
          <p:cNvPr id="4" name="Slide Number Placeholder 3"/>
          <p:cNvSpPr>
            <a:spLocks noGrp="1"/>
          </p:cNvSpPr>
          <p:nvPr>
            <p:ph type="sldNum" sz="quarter" idx="10"/>
          </p:nvPr>
        </p:nvSpPr>
        <p:spPr/>
        <p:txBody>
          <a:bodyPr/>
          <a:lstStyle/>
          <a:p>
            <a:pPr>
              <a:defRPr/>
            </a:pPr>
            <a:fld id="{C86ADA97-DEAA-454F-B741-4D7184FE182A}" type="slidenum">
              <a:rPr lang="en-US" smtClean="0"/>
              <a:pPr>
                <a:defRPr/>
              </a:pPr>
              <a:t>15</a:t>
            </a:fld>
            <a:endParaRPr lang="en-US" dirty="0"/>
          </a:p>
        </p:txBody>
      </p:sp>
    </p:spTree>
    <p:extLst>
      <p:ext uri="{BB962C8B-B14F-4D97-AF65-F5344CB8AC3E}">
        <p14:creationId xmlns:p14="http://schemas.microsoft.com/office/powerpoint/2010/main" val="1931138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large icon">
    <p:spTree>
      <p:nvGrpSpPr>
        <p:cNvPr id="1" name=""/>
        <p:cNvGrpSpPr/>
        <p:nvPr/>
      </p:nvGrpSpPr>
      <p:grpSpPr>
        <a:xfrm>
          <a:off x="0" y="0"/>
          <a:ext cx="0" cy="0"/>
          <a:chOff x="0" y="0"/>
          <a:chExt cx="0" cy="0"/>
        </a:xfrm>
      </p:grpSpPr>
      <p:sp>
        <p:nvSpPr>
          <p:cNvPr id="5" name="Rectangle 4"/>
          <p:cNvSpPr/>
          <p:nvPr userDrawn="1"/>
        </p:nvSpPr>
        <p:spPr>
          <a:xfrm>
            <a:off x="-1" y="0"/>
            <a:ext cx="5819782" cy="4233333"/>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pic>
        <p:nvPicPr>
          <p:cNvPr id="3" name="Picture 2"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35606" r="18892"/>
          <a:stretch/>
        </p:blipFill>
        <p:spPr>
          <a:xfrm>
            <a:off x="5749366" y="0"/>
            <a:ext cx="3411128" cy="2573155"/>
          </a:xfrm>
          <a:prstGeom prst="rect">
            <a:avLst/>
          </a:prstGeom>
        </p:spPr>
      </p:pic>
      <p:pic>
        <p:nvPicPr>
          <p:cNvPr id="10" name="Picture 9" descr="CCEHI-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822" y="4751193"/>
            <a:ext cx="3922007" cy="1309489"/>
          </a:xfrm>
          <a:prstGeom prst="rect">
            <a:avLst/>
          </a:prstGeom>
        </p:spPr>
      </p:pic>
      <p:cxnSp>
        <p:nvCxnSpPr>
          <p:cNvPr id="11" name="Straight Connector 10"/>
          <p:cNvCxnSpPr/>
          <p:nvPr userDrawn="1"/>
        </p:nvCxnSpPr>
        <p:spPr>
          <a:xfrm>
            <a:off x="2082301" y="5743608"/>
            <a:ext cx="6630943"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2082301" y="5957596"/>
            <a:ext cx="4748519" cy="169277"/>
          </a:xfrm>
          <a:prstGeom prst="rect">
            <a:avLst/>
          </a:prstGeom>
          <a:noFill/>
        </p:spPr>
        <p:txBody>
          <a:bodyPr wrap="square" lIns="0" tIns="0" rIns="0" bIns="0" rtlCol="0">
            <a:spAutoFit/>
          </a:bodyPr>
          <a:lstStyle/>
          <a:p>
            <a:r>
              <a:rPr lang="en-US" sz="1100" b="1" dirty="0" err="1" smtClean="0">
                <a:solidFill>
                  <a:srgbClr val="111256"/>
                </a:solidFill>
                <a:latin typeface="Calibri"/>
                <a:cs typeface="Calibri"/>
              </a:rPr>
              <a:t>healthinnovation.org</a:t>
            </a:r>
            <a:endParaRPr lang="en-US" sz="1100" dirty="0">
              <a:solidFill>
                <a:srgbClr val="111256"/>
              </a:solidFill>
              <a:latin typeface="Calibri"/>
              <a:cs typeface="Calibri"/>
            </a:endParaRPr>
          </a:p>
        </p:txBody>
      </p:sp>
      <p:sp>
        <p:nvSpPr>
          <p:cNvPr id="13" name="Title 12"/>
          <p:cNvSpPr>
            <a:spLocks noGrp="1"/>
          </p:cNvSpPr>
          <p:nvPr>
            <p:ph type="title" hasCustomPrompt="1"/>
          </p:nvPr>
        </p:nvSpPr>
        <p:spPr>
          <a:xfrm>
            <a:off x="671149" y="579141"/>
            <a:ext cx="5148632"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PRESENTATION TITLE</a:t>
            </a:r>
            <a:br>
              <a:rPr lang="en-US" dirty="0" smtClean="0"/>
            </a:br>
            <a:r>
              <a:rPr lang="en-US" dirty="0" smtClean="0"/>
              <a:t>CALIBRI REGULAR ALL CAPS</a:t>
            </a:r>
            <a:br>
              <a:rPr lang="en-US" dirty="0" smtClean="0"/>
            </a:br>
            <a:r>
              <a:rPr lang="en-US" dirty="0" smtClean="0"/>
              <a:t>32 PT DARK BLUE</a:t>
            </a:r>
            <a:endParaRPr lang="en-US" dirty="0"/>
          </a:p>
        </p:txBody>
      </p:sp>
      <p:sp>
        <p:nvSpPr>
          <p:cNvPr id="14" name="Text Placeholder 18"/>
          <p:cNvSpPr>
            <a:spLocks noGrp="1"/>
          </p:cNvSpPr>
          <p:nvPr>
            <p:ph type="body" sz="quarter" idx="14" hasCustomPrompt="1"/>
          </p:nvPr>
        </p:nvSpPr>
        <p:spPr>
          <a:xfrm>
            <a:off x="687099" y="2963885"/>
            <a:ext cx="8229600" cy="521837"/>
          </a:xfrm>
          <a:prstGeom prst="rect">
            <a:avLst/>
          </a:prstGeom>
        </p:spPr>
        <p:txBody>
          <a:bodyPr vert="horz"/>
          <a:lstStyle>
            <a:lvl1pPr marL="0" indent="0">
              <a:lnSpc>
                <a:spcPct val="150000"/>
              </a:lnSpc>
              <a:buFontTx/>
              <a:buNone/>
              <a:defRPr sz="1500" i="0" baseline="0">
                <a:solidFill>
                  <a:schemeClr val="tx1"/>
                </a:solidFill>
                <a:latin typeface="Calibri"/>
                <a:cs typeface="Calibri"/>
              </a:defRPr>
            </a:lvl1pPr>
          </a:lstStyle>
          <a:p>
            <a:pPr lvl="0"/>
            <a:r>
              <a:rPr lang="en-US" dirty="0" smtClean="0"/>
              <a:t>Presenter name </a:t>
            </a:r>
            <a:r>
              <a:rPr lang="en-US" dirty="0" err="1" smtClean="0"/>
              <a:t>calibri</a:t>
            </a:r>
            <a:r>
              <a:rPr lang="en-US" dirty="0" smtClean="0"/>
              <a:t> regular 15 </a:t>
            </a:r>
            <a:r>
              <a:rPr lang="en-US" dirty="0" err="1" smtClean="0"/>
              <a:t>pt</a:t>
            </a:r>
            <a:r>
              <a:rPr lang="en-US" dirty="0" smtClean="0"/>
              <a:t> dark blue</a:t>
            </a:r>
          </a:p>
        </p:txBody>
      </p:sp>
      <p:sp>
        <p:nvSpPr>
          <p:cNvPr id="15" name="Text Placeholder 18"/>
          <p:cNvSpPr>
            <a:spLocks noGrp="1"/>
          </p:cNvSpPr>
          <p:nvPr>
            <p:ph type="body" sz="quarter" idx="15" hasCustomPrompt="1"/>
          </p:nvPr>
        </p:nvSpPr>
        <p:spPr>
          <a:xfrm>
            <a:off x="687099" y="2368121"/>
            <a:ext cx="6848234" cy="521837"/>
          </a:xfrm>
          <a:prstGeom prst="rect">
            <a:avLst/>
          </a:prstGeom>
        </p:spPr>
        <p:txBody>
          <a:bodyPr vert="horz"/>
          <a:lstStyle>
            <a:lvl1pPr marL="0" indent="0">
              <a:lnSpc>
                <a:spcPct val="150000"/>
              </a:lnSpc>
              <a:buFontTx/>
              <a:buNone/>
              <a:defRPr sz="1800" i="0" baseline="0">
                <a:solidFill>
                  <a:schemeClr val="tx1"/>
                </a:solidFill>
                <a:latin typeface="Calibri"/>
                <a:cs typeface="Calibri"/>
              </a:defRPr>
            </a:lvl1pPr>
          </a:lstStyle>
          <a:p>
            <a:pPr lvl="0"/>
            <a:r>
              <a:rPr lang="en-US" dirty="0" smtClean="0"/>
              <a:t>Event name    |     date     |     location</a:t>
            </a:r>
          </a:p>
        </p:txBody>
      </p:sp>
      <p:sp>
        <p:nvSpPr>
          <p:cNvPr id="16" name="Text Placeholder 18"/>
          <p:cNvSpPr>
            <a:spLocks noGrp="1"/>
          </p:cNvSpPr>
          <p:nvPr>
            <p:ph type="body" sz="quarter" idx="16" hasCustomPrompt="1"/>
          </p:nvPr>
        </p:nvSpPr>
        <p:spPr>
          <a:xfrm>
            <a:off x="687099" y="3574312"/>
            <a:ext cx="8229600" cy="521837"/>
          </a:xfrm>
          <a:prstGeom prst="rect">
            <a:avLst/>
          </a:prstGeom>
        </p:spPr>
        <p:txBody>
          <a:bodyPr vert="horz"/>
          <a:lstStyle>
            <a:lvl1pPr marL="0" indent="0">
              <a:lnSpc>
                <a:spcPct val="150000"/>
              </a:lnSpc>
              <a:buFontTx/>
              <a:buNone/>
              <a:defRPr sz="1200" i="1" baseline="0">
                <a:solidFill>
                  <a:schemeClr val="tx1"/>
                </a:solidFill>
                <a:latin typeface="Calibri"/>
                <a:cs typeface="Calibri"/>
              </a:defRPr>
            </a:lvl1pPr>
          </a:lstStyle>
          <a:p>
            <a:pPr lvl="0"/>
            <a:r>
              <a:rPr lang="en-US" dirty="0" smtClean="0"/>
              <a:t>Presenter Title Italic 12 </a:t>
            </a:r>
            <a:r>
              <a:rPr lang="en-US" dirty="0" err="1" smtClean="0"/>
              <a:t>pt</a:t>
            </a:r>
            <a:r>
              <a:rPr lang="en-US" dirty="0" smtClean="0"/>
              <a:t> dark blue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ush left text Top gradi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6739468" cy="1467021"/>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10"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11" name="Straight Connector 10"/>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lush left text Full gradi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1"/>
            <a:ext cx="6739468" cy="6858000"/>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10"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11" name="Straight Connector 10"/>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hasCustomPrompt="1"/>
          </p:nvPr>
        </p:nvSpPr>
        <p:spPr>
          <a:xfrm>
            <a:off x="573658" y="370524"/>
            <a:ext cx="6265984"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19" name="Text Placeholder 18"/>
          <p:cNvSpPr>
            <a:spLocks noGrp="1"/>
          </p:cNvSpPr>
          <p:nvPr>
            <p:ph type="body" sz="quarter" idx="14" hasCustomPrompt="1"/>
          </p:nvPr>
        </p:nvSpPr>
        <p:spPr>
          <a:xfrm>
            <a:off x="573658" y="1774116"/>
            <a:ext cx="8229600" cy="4388280"/>
          </a:xfrm>
          <a:prstGeom prst="rect">
            <a:avLst/>
          </a:prstGeom>
        </p:spPr>
        <p:txBody>
          <a:bodyPr vert="horz"/>
          <a:lstStyle>
            <a:lvl1pPr marL="342900" indent="-342900">
              <a:lnSpc>
                <a:spcPct val="150000"/>
              </a:lnSpc>
              <a:buFont typeface="+mj-lt"/>
              <a:buAutoNum type="arabicPeriod"/>
              <a:defRPr sz="2000" baseline="0">
                <a:solidFill>
                  <a:schemeClr val="tx1"/>
                </a:solidFill>
                <a:latin typeface="Calibri"/>
                <a:cs typeface="Calibri"/>
              </a:defRPr>
            </a:lvl1pPr>
          </a:lstStyle>
          <a:p>
            <a:pPr lvl="0"/>
            <a:r>
              <a:rPr lang="en-US" dirty="0" smtClean="0"/>
              <a:t>Calibri 20 </a:t>
            </a:r>
            <a:r>
              <a:rPr lang="en-US" dirty="0" err="1" smtClean="0"/>
              <a:t>pt</a:t>
            </a:r>
            <a:r>
              <a:rPr lang="en-US" dirty="0" smtClean="0"/>
              <a:t> text numbered list</a:t>
            </a:r>
          </a:p>
          <a:p>
            <a:pPr lvl="0"/>
            <a:r>
              <a:rPr lang="en-US" dirty="0" smtClean="0"/>
              <a:t>Calibri 20 </a:t>
            </a:r>
            <a:r>
              <a:rPr lang="en-US" dirty="0" err="1" smtClean="0"/>
              <a:t>pt</a:t>
            </a:r>
            <a:r>
              <a:rPr lang="en-US" dirty="0" smtClean="0"/>
              <a:t> text</a:t>
            </a:r>
            <a:endParaRPr lang="en-US" dirty="0"/>
          </a:p>
        </p:txBody>
      </p:sp>
    </p:spTree>
    <p:extLst>
      <p:ext uri="{BB962C8B-B14F-4D97-AF65-F5344CB8AC3E}">
        <p14:creationId xmlns:p14="http://schemas.microsoft.com/office/powerpoint/2010/main" val="41001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ush left paragraph White Background">
    <p:spTree>
      <p:nvGrpSpPr>
        <p:cNvPr id="1" name=""/>
        <p:cNvGrpSpPr/>
        <p:nvPr/>
      </p:nvGrpSpPr>
      <p:grpSpPr>
        <a:xfrm>
          <a:off x="0" y="0"/>
          <a:ext cx="0" cy="0"/>
          <a:chOff x="0" y="0"/>
          <a:chExt cx="0" cy="0"/>
        </a:xfrm>
      </p:grpSpPr>
      <p:sp>
        <p:nvSpPr>
          <p:cNvPr id="6"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7" name="Straight Connector 6"/>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12" name="Title 14"/>
          <p:cNvSpPr>
            <a:spLocks noGrp="1"/>
          </p:cNvSpPr>
          <p:nvPr>
            <p:ph type="title" hasCustomPrompt="1"/>
          </p:nvPr>
        </p:nvSpPr>
        <p:spPr>
          <a:xfrm>
            <a:off x="573658" y="407872"/>
            <a:ext cx="6265984" cy="1143000"/>
          </a:xfrm>
          <a:prstGeom prst="rect">
            <a:avLst/>
          </a:prstGeom>
        </p:spPr>
        <p:txBody>
          <a:bodyPr vert="horz"/>
          <a:lstStyle>
            <a:lvl1pPr>
              <a:defRPr sz="3200" b="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14" name="Text Placeholder 18"/>
          <p:cNvSpPr>
            <a:spLocks noGrp="1"/>
          </p:cNvSpPr>
          <p:nvPr>
            <p:ph type="body" sz="quarter" idx="14" hasCustomPrompt="1"/>
          </p:nvPr>
        </p:nvSpPr>
        <p:spPr>
          <a:xfrm>
            <a:off x="573658" y="1811464"/>
            <a:ext cx="8229600" cy="4388280"/>
          </a:xfrm>
          <a:prstGeom prst="rect">
            <a:avLst/>
          </a:prstGeom>
        </p:spPr>
        <p:txBody>
          <a:bodyPr vert="horz"/>
          <a:lstStyle>
            <a:lvl1pPr marL="0" indent="0">
              <a:lnSpc>
                <a:spcPct val="150000"/>
              </a:lnSpc>
              <a:buFontTx/>
              <a:buNone/>
              <a:defRPr sz="2000" baseline="0">
                <a:solidFill>
                  <a:schemeClr val="tx1"/>
                </a:solidFill>
                <a:latin typeface="Calibri"/>
                <a:cs typeface="Calibri"/>
              </a:defRPr>
            </a:lvl1pPr>
          </a:lstStyle>
          <a:p>
            <a:pPr lvl="0"/>
            <a:r>
              <a:rPr lang="en-US" dirty="0" smtClean="0"/>
              <a:t>Calibri 20 </a:t>
            </a:r>
            <a:r>
              <a:rPr lang="en-US" dirty="0" err="1" smtClean="0"/>
              <a:t>pt</a:t>
            </a:r>
            <a:r>
              <a:rPr lang="en-US" dirty="0" smtClean="0"/>
              <a:t> text here. This could be a short paragraph.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lush left bullet list top gradi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1"/>
            <a:ext cx="6739468" cy="1550871"/>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10"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11" name="Straight Connector 10"/>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hasCustomPrompt="1"/>
          </p:nvPr>
        </p:nvSpPr>
        <p:spPr>
          <a:xfrm>
            <a:off x="573658" y="370524"/>
            <a:ext cx="6265984"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19" name="Text Placeholder 18"/>
          <p:cNvSpPr>
            <a:spLocks noGrp="1"/>
          </p:cNvSpPr>
          <p:nvPr>
            <p:ph type="body" sz="quarter" idx="14" hasCustomPrompt="1"/>
          </p:nvPr>
        </p:nvSpPr>
        <p:spPr>
          <a:xfrm>
            <a:off x="573658" y="1774116"/>
            <a:ext cx="8229600" cy="4388280"/>
          </a:xfrm>
          <a:prstGeom prst="rect">
            <a:avLst/>
          </a:prstGeom>
        </p:spPr>
        <p:txBody>
          <a:bodyPr vert="horz"/>
          <a:lstStyle>
            <a:lvl1pPr marL="342900" marR="0" indent="-342900" algn="l" defTabSz="457200" rtl="0" eaLnBrk="1" fontAlgn="base" latinLnBrk="0" hangingPunct="1">
              <a:lnSpc>
                <a:spcPct val="150000"/>
              </a:lnSpc>
              <a:spcBef>
                <a:spcPct val="20000"/>
              </a:spcBef>
              <a:spcAft>
                <a:spcPct val="0"/>
              </a:spcAft>
              <a:buClrTx/>
              <a:buSzTx/>
              <a:buFont typeface="Arial"/>
              <a:buChar char="•"/>
              <a:tabLst/>
              <a:defRPr sz="2000" baseline="0">
                <a:solidFill>
                  <a:schemeClr val="tx1"/>
                </a:solidFill>
                <a:latin typeface="Calibri"/>
                <a:cs typeface="Calibri"/>
              </a:defRPr>
            </a:lvl1pPr>
          </a:lstStyle>
          <a:p>
            <a:pPr lvl="0"/>
            <a:r>
              <a:rPr lang="en-US" dirty="0" smtClean="0"/>
              <a:t>Calibri 20 </a:t>
            </a:r>
            <a:r>
              <a:rPr lang="en-US" dirty="0" err="1" smtClean="0"/>
              <a:t>pt</a:t>
            </a:r>
            <a:r>
              <a:rPr lang="en-US" dirty="0" smtClean="0"/>
              <a:t> text bullet list</a:t>
            </a:r>
          </a:p>
          <a:p>
            <a:pPr lvl="0"/>
            <a:r>
              <a:rPr lang="en-US" dirty="0" smtClean="0"/>
              <a:t>Calibri 20 </a:t>
            </a:r>
            <a:r>
              <a:rPr lang="en-US" dirty="0" err="1" smtClean="0"/>
              <a:t>pt</a:t>
            </a:r>
            <a:r>
              <a:rPr lang="en-US" dirty="0" smtClean="0"/>
              <a:t> text</a:t>
            </a:r>
          </a:p>
          <a:p>
            <a:pPr marL="342900" marR="0" lvl="0" indent="-342900" algn="l" defTabSz="457200" rtl="0" eaLnBrk="1" fontAlgn="base" latinLnBrk="0" hangingPunct="1">
              <a:lnSpc>
                <a:spcPct val="150000"/>
              </a:lnSpc>
              <a:spcBef>
                <a:spcPct val="20000"/>
              </a:spcBef>
              <a:spcAft>
                <a:spcPct val="0"/>
              </a:spcAft>
              <a:buClrTx/>
              <a:buSzTx/>
              <a:buFont typeface="Arial"/>
              <a:buChar char="•"/>
              <a:tabLst/>
              <a:defRPr/>
            </a:pPr>
            <a:r>
              <a:rPr lang="en-US" dirty="0" smtClean="0"/>
              <a:t>Calibri 20 </a:t>
            </a:r>
            <a:r>
              <a:rPr lang="en-US" dirty="0" err="1" smtClean="0"/>
              <a:t>pt</a:t>
            </a:r>
            <a:r>
              <a:rPr lang="en-US" dirty="0" smtClean="0"/>
              <a:t> text</a:t>
            </a:r>
          </a:p>
          <a:p>
            <a:pPr lvl="0"/>
            <a:endParaRPr lang="en-US" dirty="0"/>
          </a:p>
        </p:txBody>
      </p:sp>
    </p:spTree>
    <p:extLst>
      <p:ext uri="{BB962C8B-B14F-4D97-AF65-F5344CB8AC3E}">
        <p14:creationId xmlns:p14="http://schemas.microsoft.com/office/powerpoint/2010/main" val="425173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Gradient No Icon">
    <p:bg>
      <p:bgPr>
        <a:gradFill flip="none" rotWithShape="1">
          <a:gsLst>
            <a:gs pos="0">
              <a:schemeClr val="accent1"/>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87788"/>
            <a:ext cx="8229600" cy="1143000"/>
          </a:xfrm>
          <a:prstGeom prst="rect">
            <a:avLst/>
          </a:prstGeom>
        </p:spPr>
        <p:txBody>
          <a:bodyPr>
            <a:normAutofit/>
          </a:bodyPr>
          <a:lstStyle>
            <a:lvl1pPr algn="ctr">
              <a:defRPr sz="3200">
                <a:solidFill>
                  <a:schemeClr val="bg1"/>
                </a:solidFill>
                <a:latin typeface="Calibri"/>
                <a:cs typeface="Calibri"/>
              </a:defRPr>
            </a:lvl1pPr>
          </a:lstStyle>
          <a:p>
            <a:r>
              <a:rPr lang="en-US" smtClean="0"/>
              <a:t>Click to edit Master title style</a:t>
            </a:r>
            <a:endParaRPr lang="en-US" dirty="0"/>
          </a:p>
        </p:txBody>
      </p:sp>
      <p:sp>
        <p:nvSpPr>
          <p:cNvPr id="4"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5" name="Straight Connector 4"/>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sert SmartArt Slide">
    <p:spTree>
      <p:nvGrpSpPr>
        <p:cNvPr id="1" name=""/>
        <p:cNvGrpSpPr/>
        <p:nvPr/>
      </p:nvGrpSpPr>
      <p:grpSpPr>
        <a:xfrm>
          <a:off x="0" y="0"/>
          <a:ext cx="0" cy="0"/>
          <a:chOff x="0" y="0"/>
          <a:chExt cx="0" cy="0"/>
        </a:xfrm>
      </p:grpSpPr>
      <p:sp>
        <p:nvSpPr>
          <p:cNvPr id="4"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5" name="Straight Connector 4"/>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1" y="1"/>
            <a:ext cx="6739468" cy="1550871"/>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8" name="Title 14"/>
          <p:cNvSpPr>
            <a:spLocks noGrp="1"/>
          </p:cNvSpPr>
          <p:nvPr>
            <p:ph type="title" hasCustomPrompt="1"/>
          </p:nvPr>
        </p:nvSpPr>
        <p:spPr>
          <a:xfrm>
            <a:off x="573658" y="370524"/>
            <a:ext cx="6265984"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13" name="SmartArt Placeholder 12"/>
          <p:cNvSpPr>
            <a:spLocks noGrp="1"/>
          </p:cNvSpPr>
          <p:nvPr>
            <p:ph type="dgm" sz="quarter" idx="10"/>
          </p:nvPr>
        </p:nvSpPr>
        <p:spPr>
          <a:xfrm>
            <a:off x="720196" y="2046288"/>
            <a:ext cx="6589360" cy="3541712"/>
          </a:xfrm>
          <a:prstGeom prst="rect">
            <a:avLst/>
          </a:prstGeom>
        </p:spPr>
        <p:txBody>
          <a:bodyPr vert="horz"/>
          <a:lstStyle>
            <a:lvl1pPr marL="0" indent="0">
              <a:buFontTx/>
              <a:buNone/>
              <a:defRPr>
                <a:latin typeface="Calibri"/>
                <a:cs typeface="Calibri"/>
              </a:defRPr>
            </a:lvl1pPr>
          </a:lstStyle>
          <a:p>
            <a:r>
              <a:rPr lang="en-US" smtClean="0"/>
              <a:t>Click icon to add SmartArt graphic</a:t>
            </a:r>
            <a:endParaRPr lang="en-US" dirty="0"/>
          </a:p>
        </p:txBody>
      </p:sp>
    </p:spTree>
    <p:extLst>
      <p:ext uri="{BB962C8B-B14F-4D97-AF65-F5344CB8AC3E}">
        <p14:creationId xmlns:p14="http://schemas.microsoft.com/office/powerpoint/2010/main" val="75773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sert Table Slide">
    <p:spTree>
      <p:nvGrpSpPr>
        <p:cNvPr id="1" name=""/>
        <p:cNvGrpSpPr/>
        <p:nvPr/>
      </p:nvGrpSpPr>
      <p:grpSpPr>
        <a:xfrm>
          <a:off x="0" y="0"/>
          <a:ext cx="0" cy="0"/>
          <a:chOff x="0" y="0"/>
          <a:chExt cx="0" cy="0"/>
        </a:xfrm>
      </p:grpSpPr>
      <p:sp>
        <p:nvSpPr>
          <p:cNvPr id="4"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5" name="Straight Connector 4"/>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1" y="1"/>
            <a:ext cx="6739468" cy="1550871"/>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8" name="Title 14"/>
          <p:cNvSpPr>
            <a:spLocks noGrp="1"/>
          </p:cNvSpPr>
          <p:nvPr>
            <p:ph type="title" hasCustomPrompt="1"/>
          </p:nvPr>
        </p:nvSpPr>
        <p:spPr>
          <a:xfrm>
            <a:off x="573658" y="370524"/>
            <a:ext cx="6265984"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9" name="Table Placeholder 8"/>
          <p:cNvSpPr>
            <a:spLocks noGrp="1"/>
          </p:cNvSpPr>
          <p:nvPr>
            <p:ph type="tbl" sz="quarter" idx="10"/>
          </p:nvPr>
        </p:nvSpPr>
        <p:spPr>
          <a:xfrm>
            <a:off x="573088" y="1862138"/>
            <a:ext cx="7315200" cy="4135437"/>
          </a:xfrm>
          <a:prstGeom prst="rect">
            <a:avLst/>
          </a:prstGeom>
        </p:spPr>
        <p:txBody>
          <a:bodyPr vert="horz"/>
          <a:lstStyle>
            <a:lvl1pPr marL="0" indent="0">
              <a:buFontTx/>
              <a:buNone/>
              <a:defRPr>
                <a:latin typeface="Calibri"/>
                <a:cs typeface="Calibri"/>
              </a:defRPr>
            </a:lvl1pPr>
          </a:lstStyle>
          <a:p>
            <a:r>
              <a:rPr lang="en-US" smtClean="0"/>
              <a:t>Click icon to add table</a:t>
            </a:r>
            <a:endParaRPr lang="en-US" dirty="0"/>
          </a:p>
        </p:txBody>
      </p:sp>
    </p:spTree>
    <p:extLst>
      <p:ext uri="{BB962C8B-B14F-4D97-AF65-F5344CB8AC3E}">
        <p14:creationId xmlns:p14="http://schemas.microsoft.com/office/powerpoint/2010/main" val="30490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rt Chart Slide">
    <p:spTree>
      <p:nvGrpSpPr>
        <p:cNvPr id="1" name=""/>
        <p:cNvGrpSpPr/>
        <p:nvPr/>
      </p:nvGrpSpPr>
      <p:grpSpPr>
        <a:xfrm>
          <a:off x="0" y="0"/>
          <a:ext cx="0" cy="0"/>
          <a:chOff x="0" y="0"/>
          <a:chExt cx="0" cy="0"/>
        </a:xfrm>
      </p:grpSpPr>
      <p:sp>
        <p:nvSpPr>
          <p:cNvPr id="4" name="Slide Number Placeholder 9"/>
          <p:cNvSpPr>
            <a:spLocks noGrp="1"/>
          </p:cNvSpPr>
          <p:nvPr>
            <p:ph type="sldNum" sz="quarter" idx="4"/>
          </p:nvPr>
        </p:nvSpPr>
        <p:spPr>
          <a:xfrm>
            <a:off x="6748332" y="6457173"/>
            <a:ext cx="2133600" cy="366183"/>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08C14E2B-FBD2-3948-BE14-D1C46AEB9EA7}" type="slidenum">
              <a:rPr lang="en-US" smtClean="0"/>
              <a:pPr/>
              <a:t>‹#›</a:t>
            </a:fld>
            <a:endParaRPr lang="en-US" dirty="0"/>
          </a:p>
        </p:txBody>
      </p:sp>
      <p:cxnSp>
        <p:nvCxnSpPr>
          <p:cNvPr id="5" name="Straight Connector 4"/>
          <p:cNvCxnSpPr/>
          <p:nvPr userDrawn="1"/>
        </p:nvCxnSpPr>
        <p:spPr>
          <a:xfrm>
            <a:off x="340740" y="6483220"/>
            <a:ext cx="8462518" cy="0"/>
          </a:xfrm>
          <a:prstGeom prst="line">
            <a:avLst/>
          </a:prstGeom>
          <a:ln w="3175" cmpd="sng">
            <a:solidFill>
              <a:srgbClr val="111256"/>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1" y="1"/>
            <a:ext cx="6739468" cy="1550871"/>
          </a:xfrm>
          <a:prstGeom prst="rect">
            <a:avLst/>
          </a:prstGeom>
          <a:gradFill flip="none" rotWithShape="1">
            <a:gsLst>
              <a:gs pos="0">
                <a:srgbClr val="4CBDD7">
                  <a:alpha val="48000"/>
                </a:srgbClr>
              </a:gs>
              <a:gs pos="100000">
                <a:srgbClr val="FFFFFF">
                  <a:alpha val="48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ircles-sm.jpg"/>
          <p:cNvPicPr>
            <a:picLocks noChangeAspect="1"/>
          </p:cNvPicPr>
          <p:nvPr userDrawn="1"/>
        </p:nvPicPr>
        <p:blipFill rotWithShape="1">
          <a:blip r:embed="rId2">
            <a:extLst>
              <a:ext uri="{28A0092B-C50C-407E-A947-70E740481C1C}">
                <a14:useLocalDpi xmlns:a14="http://schemas.microsoft.com/office/drawing/2010/main" val="0"/>
              </a:ext>
            </a:extLst>
          </a:blip>
          <a:srcRect l="-4257" t="43465" r="18892"/>
          <a:stretch/>
        </p:blipFill>
        <p:spPr>
          <a:xfrm>
            <a:off x="6839642" y="0"/>
            <a:ext cx="2341710" cy="1550872"/>
          </a:xfrm>
          <a:prstGeom prst="rect">
            <a:avLst/>
          </a:prstGeom>
        </p:spPr>
      </p:pic>
      <p:sp>
        <p:nvSpPr>
          <p:cNvPr id="8" name="Title 14"/>
          <p:cNvSpPr>
            <a:spLocks noGrp="1"/>
          </p:cNvSpPr>
          <p:nvPr>
            <p:ph type="title" hasCustomPrompt="1"/>
          </p:nvPr>
        </p:nvSpPr>
        <p:spPr>
          <a:xfrm>
            <a:off x="573658" y="370524"/>
            <a:ext cx="6265984" cy="1143000"/>
          </a:xfrm>
          <a:prstGeom prst="rect">
            <a:avLst/>
          </a:prstGeom>
        </p:spPr>
        <p:txBody>
          <a:bodyPr vert="horz"/>
          <a:lstStyle>
            <a:lvl1pPr>
              <a:defRPr sz="3200" b="0" baseline="0">
                <a:solidFill>
                  <a:schemeClr val="tx1"/>
                </a:solidFill>
                <a:latin typeface="Calibri"/>
                <a:cs typeface="Calibri"/>
              </a:defRPr>
            </a:lvl1pPr>
          </a:lstStyle>
          <a:p>
            <a:r>
              <a:rPr lang="en-US" dirty="0" smtClean="0"/>
              <a:t>HEADLINE HERE CALIBRI 32 PT CAPS</a:t>
            </a:r>
            <a:br>
              <a:rPr lang="en-US" dirty="0" smtClean="0"/>
            </a:br>
            <a:r>
              <a:rPr lang="en-US" dirty="0" smtClean="0"/>
              <a:t>SECOND LINE TITLE</a:t>
            </a:r>
            <a:endParaRPr lang="en-US" dirty="0"/>
          </a:p>
        </p:txBody>
      </p:sp>
      <p:sp>
        <p:nvSpPr>
          <p:cNvPr id="3" name="Chart Placeholder 2"/>
          <p:cNvSpPr>
            <a:spLocks noGrp="1"/>
          </p:cNvSpPr>
          <p:nvPr>
            <p:ph type="chart" sz="quarter" idx="10"/>
          </p:nvPr>
        </p:nvSpPr>
        <p:spPr>
          <a:xfrm>
            <a:off x="573658" y="1989314"/>
            <a:ext cx="7469675" cy="3895019"/>
          </a:xfrm>
          <a:prstGeom prst="rect">
            <a:avLst/>
          </a:prstGeom>
        </p:spPr>
        <p:txBody>
          <a:bodyPr vert="horz"/>
          <a:lstStyle>
            <a:lvl1pPr marL="0" indent="0">
              <a:buFontTx/>
              <a:buNone/>
              <a:defRPr>
                <a:solidFill>
                  <a:schemeClr val="tx1"/>
                </a:solidFill>
                <a:latin typeface="Calibri"/>
                <a:cs typeface="Calibri"/>
              </a:defRPr>
            </a:lvl1pPr>
          </a:lstStyle>
          <a:p>
            <a:r>
              <a:rPr lang="en-US" smtClean="0"/>
              <a:t>Click icon to add chart</a:t>
            </a:r>
            <a:endParaRPr lang="en-US" dirty="0"/>
          </a:p>
        </p:txBody>
      </p:sp>
    </p:spTree>
    <p:extLst>
      <p:ext uri="{BB962C8B-B14F-4D97-AF65-F5344CB8AC3E}">
        <p14:creationId xmlns:p14="http://schemas.microsoft.com/office/powerpoint/2010/main" val="413183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87" r:id="rId2"/>
    <p:sldLayoutId id="2147483703" r:id="rId3"/>
    <p:sldLayoutId id="2147483702" r:id="rId4"/>
    <p:sldLayoutId id="2147483706" r:id="rId5"/>
    <p:sldLayoutId id="2147483694" r:id="rId6"/>
    <p:sldLayoutId id="2147483708" r:id="rId7"/>
    <p:sldLayoutId id="2147483709" r:id="rId8"/>
    <p:sldLayoutId id="2147483710" r:id="rId9"/>
  </p:sldLayoutIdLst>
  <p:timing>
    <p:tnLst>
      <p:par>
        <p:cTn id="1" dur="indefinite" restart="never" nodeType="tmRoot"/>
      </p:par>
    </p:tnLst>
  </p:timing>
  <p:hf hdr="0" ftr="0" dt="0"/>
  <p:txStyles>
    <p:titleStyle>
      <a:lvl1pPr marL="0" marR="0" indent="0" algn="l" defTabSz="457200" rtl="0" eaLnBrk="1" fontAlgn="base" latinLnBrk="0" hangingPunct="1">
        <a:lnSpc>
          <a:spcPct val="100000"/>
        </a:lnSpc>
        <a:spcBef>
          <a:spcPct val="0"/>
        </a:spcBef>
        <a:spcAft>
          <a:spcPct val="0"/>
        </a:spcAft>
        <a:buClrTx/>
        <a:buSzTx/>
        <a:buFontTx/>
        <a:buNone/>
        <a:tabLst/>
        <a:defRPr sz="2400" b="1" kern="1200">
          <a:solidFill>
            <a:schemeClr val="accent6"/>
          </a:solidFill>
          <a:latin typeface="Century Gothic" panose="020B0502020202020204" pitchFamily="34" charset="0"/>
          <a:ea typeface="ＭＳ Ｐゴシック" charset="-128"/>
          <a:cs typeface="ＭＳ Ｐゴシック" charset="-128"/>
        </a:defRPr>
      </a:lvl1pPr>
      <a:lvl2pPr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2pPr>
      <a:lvl3pPr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3pPr>
      <a:lvl4pPr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4pPr>
      <a:lvl5pPr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5pPr>
      <a:lvl6pPr marL="457200"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6pPr>
      <a:lvl7pPr marL="914400"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7pPr>
      <a:lvl8pPr marL="1371600"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8pPr>
      <a:lvl9pPr marL="1828800" algn="l" defTabSz="457200" rtl="0" eaLnBrk="1" fontAlgn="base" hangingPunct="1">
        <a:spcBef>
          <a:spcPct val="0"/>
        </a:spcBef>
        <a:spcAft>
          <a:spcPct val="0"/>
        </a:spcAft>
        <a:defRPr sz="2400" b="1">
          <a:solidFill>
            <a:srgbClr val="262626"/>
          </a:solidFill>
          <a:latin typeface="Century Gothic"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1400" b="0" i="0" kern="1200">
          <a:solidFill>
            <a:schemeClr val="accent6"/>
          </a:solidFill>
          <a:latin typeface="Century Gothic"/>
          <a:ea typeface="ＭＳ Ｐゴシック" charset="-128"/>
          <a:cs typeface="Century Gothic"/>
        </a:defRPr>
      </a:lvl1pPr>
      <a:lvl2pPr marL="742950" indent="-285750" algn="l" defTabSz="457200" rtl="0" eaLnBrk="1" fontAlgn="base" hangingPunct="1">
        <a:spcBef>
          <a:spcPct val="20000"/>
        </a:spcBef>
        <a:spcAft>
          <a:spcPct val="0"/>
        </a:spcAft>
        <a:buFont typeface="Arial" charset="0"/>
        <a:buChar char="–"/>
        <a:defRPr sz="1400" b="0" i="0" kern="1200">
          <a:solidFill>
            <a:schemeClr val="accent6"/>
          </a:solidFill>
          <a:latin typeface="Century Gothic"/>
          <a:ea typeface="ＭＳ Ｐゴシック" charset="-128"/>
          <a:cs typeface="Century Gothic"/>
        </a:defRPr>
      </a:lvl2pPr>
      <a:lvl3pPr marL="1143000" indent="-228600" algn="l" defTabSz="457200" rtl="0" eaLnBrk="1" fontAlgn="base" hangingPunct="1">
        <a:spcBef>
          <a:spcPct val="20000"/>
        </a:spcBef>
        <a:spcAft>
          <a:spcPct val="0"/>
        </a:spcAft>
        <a:buFont typeface="Arial" charset="0"/>
        <a:buChar char="•"/>
        <a:defRPr sz="1400" b="0" i="0" kern="1200">
          <a:solidFill>
            <a:schemeClr val="accent6"/>
          </a:solidFill>
          <a:latin typeface="Century Gothic"/>
          <a:ea typeface="ＭＳ Ｐゴシック" charset="-128"/>
          <a:cs typeface="Century Gothic"/>
        </a:defRPr>
      </a:lvl3pPr>
      <a:lvl4pPr marL="1600200" indent="-228600" algn="l" defTabSz="457200" rtl="0" eaLnBrk="1" fontAlgn="base" hangingPunct="1">
        <a:spcBef>
          <a:spcPct val="20000"/>
        </a:spcBef>
        <a:spcAft>
          <a:spcPct val="0"/>
        </a:spcAft>
        <a:buFont typeface="Arial" charset="0"/>
        <a:buChar char="–"/>
        <a:defRPr sz="1400" b="0" i="0" kern="1200">
          <a:solidFill>
            <a:schemeClr val="accent6"/>
          </a:solidFill>
          <a:latin typeface="Century Gothic"/>
          <a:ea typeface="ＭＳ Ｐゴシック" charset="-128"/>
          <a:cs typeface="Century Gothic"/>
        </a:defRPr>
      </a:lvl4pPr>
      <a:lvl5pPr marL="2057400" indent="-228600" algn="l" defTabSz="457200" rtl="0" eaLnBrk="1" fontAlgn="base" hangingPunct="1">
        <a:spcBef>
          <a:spcPct val="20000"/>
        </a:spcBef>
        <a:spcAft>
          <a:spcPct val="0"/>
        </a:spcAft>
        <a:buFont typeface="Arial" charset="0"/>
        <a:buChar char="»"/>
        <a:defRPr sz="1400" b="0" i="0" kern="1200">
          <a:solidFill>
            <a:schemeClr val="accent6"/>
          </a:solidFill>
          <a:latin typeface="Century Gothic"/>
          <a:ea typeface="ＭＳ Ｐゴシック" charset="-128"/>
          <a:cs typeface="Century Gothic"/>
        </a:defRPr>
      </a:lvl5pPr>
      <a:lvl6pPr marL="2514600" indent="-228600" algn="l" defTabSz="457200" rtl="0" eaLnBrk="1" latinLnBrk="0" hangingPunct="1">
        <a:spcBef>
          <a:spcPct val="20000"/>
        </a:spcBef>
        <a:buFont typeface="Arial"/>
        <a:buChar char="•"/>
        <a:defRPr sz="1400" b="0" i="0" kern="1200" baseline="0">
          <a:solidFill>
            <a:schemeClr val="accent6"/>
          </a:solidFill>
          <a:latin typeface="Century Gothic"/>
          <a:ea typeface="+mn-ea"/>
          <a:cs typeface="Century Gothic"/>
        </a:defRPr>
      </a:lvl6pPr>
      <a:lvl7pPr marL="2971800" indent="-228600" algn="l" defTabSz="457200" rtl="0" eaLnBrk="1" latinLnBrk="0" hangingPunct="1">
        <a:spcBef>
          <a:spcPct val="20000"/>
        </a:spcBef>
        <a:buFont typeface="Arial"/>
        <a:buNone/>
        <a:defRPr sz="1400" b="0" i="0" kern="1200" baseline="0">
          <a:solidFill>
            <a:schemeClr val="tx1"/>
          </a:solidFill>
          <a:latin typeface="Century Gothic"/>
          <a:ea typeface="+mn-ea"/>
          <a:cs typeface="Century Gothic"/>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rpalacios@communitycatalyst.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4" y="497363"/>
            <a:ext cx="5362581" cy="1722141"/>
          </a:xfrm>
        </p:spPr>
        <p:txBody>
          <a:bodyPr/>
          <a:lstStyle/>
          <a:p>
            <a:r>
              <a:rPr lang="en-US" b="1" i="1" dirty="0" smtClean="0"/>
              <a:t>Lift Up Your Voice!  </a:t>
            </a:r>
            <a:r>
              <a:rPr lang="en-US" dirty="0"/>
              <a:t>for Quality Care and Better </a:t>
            </a:r>
            <a:r>
              <a:rPr lang="en-US" dirty="0" smtClean="0"/>
              <a:t>Health</a:t>
            </a:r>
            <a:endParaRPr lang="en-US" sz="2800" dirty="0"/>
          </a:p>
        </p:txBody>
      </p:sp>
      <p:sp>
        <p:nvSpPr>
          <p:cNvPr id="3" name="Text Placeholder 2"/>
          <p:cNvSpPr>
            <a:spLocks noGrp="1"/>
          </p:cNvSpPr>
          <p:nvPr>
            <p:ph type="body" sz="quarter" idx="14"/>
          </p:nvPr>
        </p:nvSpPr>
        <p:spPr>
          <a:xfrm>
            <a:off x="339952" y="2963885"/>
            <a:ext cx="8229600" cy="842571"/>
          </a:xfrm>
        </p:spPr>
        <p:txBody>
          <a:bodyPr/>
          <a:lstStyle/>
          <a:p>
            <a:r>
              <a:rPr lang="en-US" dirty="0" smtClean="0"/>
              <a:t>Rosa </a:t>
            </a:r>
            <a:r>
              <a:rPr lang="en-US" dirty="0"/>
              <a:t>Palacios, </a:t>
            </a:r>
            <a:r>
              <a:rPr lang="en-US" i="1" dirty="0"/>
              <a:t>Consumer Engagement </a:t>
            </a:r>
            <a:r>
              <a:rPr lang="en-US" i="1" dirty="0" smtClean="0"/>
              <a:t>Advisor</a:t>
            </a:r>
          </a:p>
          <a:p>
            <a:r>
              <a:rPr lang="en-US" dirty="0" smtClean="0"/>
              <a:t>Carol Regan</a:t>
            </a:r>
            <a:r>
              <a:rPr lang="en-US" i="1" dirty="0" smtClean="0"/>
              <a:t>, Senior Advisor</a:t>
            </a:r>
            <a:endParaRPr lang="en-US" i="1" dirty="0"/>
          </a:p>
        </p:txBody>
      </p:sp>
      <p:sp>
        <p:nvSpPr>
          <p:cNvPr id="4" name="Text Placeholder 3"/>
          <p:cNvSpPr>
            <a:spLocks noGrp="1"/>
          </p:cNvSpPr>
          <p:nvPr>
            <p:ph type="body" sz="quarter" idx="15"/>
          </p:nvPr>
        </p:nvSpPr>
        <p:spPr>
          <a:xfrm>
            <a:off x="314550" y="2368121"/>
            <a:ext cx="7974317" cy="521837"/>
          </a:xfrm>
        </p:spPr>
        <p:txBody>
          <a:bodyPr/>
          <a:lstStyle/>
          <a:p>
            <a:r>
              <a:rPr lang="en-US" dirty="0" smtClean="0"/>
              <a:t>Consumer Voice Conference  |  November 7, 2017 | Arlington</a:t>
            </a:r>
            <a:r>
              <a:rPr lang="en-US" smtClean="0"/>
              <a:t>, Virginia </a:t>
            </a:r>
            <a:endParaRPr lang="en-US" dirty="0"/>
          </a:p>
        </p:txBody>
      </p:sp>
    </p:spTree>
    <p:extLst>
      <p:ext uri="{BB962C8B-B14F-4D97-AF65-F5344CB8AC3E}">
        <p14:creationId xmlns:p14="http://schemas.microsoft.com/office/powerpoint/2010/main" val="397363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10</a:t>
            </a:fld>
            <a:endParaRPr lang="en-US" dirty="0"/>
          </a:p>
        </p:txBody>
      </p:sp>
      <p:sp>
        <p:nvSpPr>
          <p:cNvPr id="3" name="Title 2"/>
          <p:cNvSpPr>
            <a:spLocks noGrp="1"/>
          </p:cNvSpPr>
          <p:nvPr>
            <p:ph type="title"/>
          </p:nvPr>
        </p:nvSpPr>
        <p:spPr/>
        <p:txBody>
          <a:bodyPr/>
          <a:lstStyle/>
          <a:p>
            <a:r>
              <a:rPr lang="en-US" dirty="0" smtClean="0"/>
              <a:t>The 27-9-3- How to…</a:t>
            </a:r>
            <a:endParaRPr lang="en-US" dirty="0"/>
          </a:p>
        </p:txBody>
      </p:sp>
      <p:pic>
        <p:nvPicPr>
          <p:cNvPr id="6" name="Picture 5"/>
          <p:cNvPicPr>
            <a:picLocks noChangeAspect="1"/>
          </p:cNvPicPr>
          <p:nvPr/>
        </p:nvPicPr>
        <p:blipFill>
          <a:blip r:embed="rId3"/>
          <a:stretch>
            <a:fillRect/>
          </a:stretch>
        </p:blipFill>
        <p:spPr>
          <a:xfrm>
            <a:off x="671382" y="1796084"/>
            <a:ext cx="7143750" cy="3524250"/>
          </a:xfrm>
          <a:prstGeom prst="rect">
            <a:avLst/>
          </a:prstGeom>
        </p:spPr>
      </p:pic>
    </p:spTree>
    <p:extLst>
      <p:ext uri="{BB962C8B-B14F-4D97-AF65-F5344CB8AC3E}">
        <p14:creationId xmlns:p14="http://schemas.microsoft.com/office/powerpoint/2010/main" val="147643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11</a:t>
            </a:fld>
            <a:endParaRPr lang="en-US" dirty="0"/>
          </a:p>
        </p:txBody>
      </p:sp>
      <p:sp>
        <p:nvSpPr>
          <p:cNvPr id="3" name="Title 2"/>
          <p:cNvSpPr>
            <a:spLocks noGrp="1"/>
          </p:cNvSpPr>
          <p:nvPr>
            <p:ph type="title"/>
          </p:nvPr>
        </p:nvSpPr>
        <p:spPr/>
        <p:txBody>
          <a:bodyPr/>
          <a:lstStyle/>
          <a:p>
            <a:r>
              <a:rPr lang="en-US" dirty="0" smtClean="0"/>
              <a:t>The Five Questions</a:t>
            </a:r>
            <a:endParaRPr lang="en-US" dirty="0"/>
          </a:p>
        </p:txBody>
      </p:sp>
      <p:sp>
        <p:nvSpPr>
          <p:cNvPr id="4" name="Text Placeholder 3"/>
          <p:cNvSpPr>
            <a:spLocks noGrp="1"/>
          </p:cNvSpPr>
          <p:nvPr>
            <p:ph type="body" sz="quarter" idx="14"/>
          </p:nvPr>
        </p:nvSpPr>
        <p:spPr/>
        <p:txBody>
          <a:bodyPr/>
          <a:lstStyle/>
          <a:p>
            <a:pPr marL="0" indent="0">
              <a:lnSpc>
                <a:spcPct val="100000"/>
              </a:lnSpc>
              <a:buNone/>
            </a:pPr>
            <a:r>
              <a:rPr lang="en-US" sz="2800" dirty="0" smtClean="0"/>
              <a:t>But </a:t>
            </a:r>
            <a:r>
              <a:rPr lang="en-US" sz="2800" dirty="0"/>
              <a:t>before you craft a message, first answer 5 key questions</a:t>
            </a:r>
            <a:r>
              <a:rPr lang="en-US" sz="2800" dirty="0" smtClean="0"/>
              <a:t>...</a:t>
            </a:r>
          </a:p>
          <a:p>
            <a:r>
              <a:rPr lang="en-US" sz="2800" dirty="0" smtClean="0"/>
              <a:t>Who is the audience?</a:t>
            </a:r>
          </a:p>
          <a:p>
            <a:r>
              <a:rPr lang="en-US" sz="2800" dirty="0" smtClean="0"/>
              <a:t>What might appeal to their self-interest?</a:t>
            </a:r>
          </a:p>
          <a:p>
            <a:r>
              <a:rPr lang="en-US" sz="2800" dirty="0" smtClean="0"/>
              <a:t>What do you want them to think or understand?</a:t>
            </a:r>
          </a:p>
          <a:p>
            <a:r>
              <a:rPr lang="en-US" sz="2800" dirty="0" smtClean="0"/>
              <a:t>How do you want them to feel?</a:t>
            </a:r>
          </a:p>
          <a:p>
            <a:r>
              <a:rPr lang="en-US" sz="2800" dirty="0" smtClean="0"/>
              <a:t>What do you want them to do? </a:t>
            </a:r>
            <a:endParaRPr lang="en-US" sz="2800" dirty="0"/>
          </a:p>
          <a:p>
            <a:endParaRPr lang="en-US" dirty="0"/>
          </a:p>
          <a:p>
            <a:endParaRPr lang="en-US" dirty="0"/>
          </a:p>
        </p:txBody>
      </p:sp>
    </p:spTree>
    <p:extLst>
      <p:ext uri="{BB962C8B-B14F-4D97-AF65-F5344CB8AC3E}">
        <p14:creationId xmlns:p14="http://schemas.microsoft.com/office/powerpoint/2010/main" val="405635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12</a:t>
            </a:fld>
            <a:endParaRPr lang="en-US" dirty="0"/>
          </a:p>
        </p:txBody>
      </p:sp>
      <p:sp>
        <p:nvSpPr>
          <p:cNvPr id="3" name="Title 2"/>
          <p:cNvSpPr>
            <a:spLocks noGrp="1"/>
          </p:cNvSpPr>
          <p:nvPr>
            <p:ph type="title"/>
          </p:nvPr>
        </p:nvSpPr>
        <p:spPr/>
        <p:txBody>
          <a:bodyPr/>
          <a:lstStyle/>
          <a:p>
            <a:r>
              <a:rPr lang="en-US" dirty="0" smtClean="0"/>
              <a:t>27-9-3 Example</a:t>
            </a:r>
            <a:endParaRPr lang="en-US" dirty="0"/>
          </a:p>
        </p:txBody>
      </p:sp>
      <p:sp>
        <p:nvSpPr>
          <p:cNvPr id="4" name="Text Placeholder 3"/>
          <p:cNvSpPr>
            <a:spLocks noGrp="1"/>
          </p:cNvSpPr>
          <p:nvPr>
            <p:ph type="body" sz="quarter" idx="14"/>
          </p:nvPr>
        </p:nvSpPr>
        <p:spPr>
          <a:xfrm>
            <a:off x="371640" y="1922972"/>
            <a:ext cx="8389588" cy="4388280"/>
          </a:xfrm>
        </p:spPr>
        <p:txBody>
          <a:bodyPr/>
          <a:lstStyle/>
          <a:p>
            <a:pPr marL="0" indent="0" algn="ctr">
              <a:buNone/>
            </a:pPr>
            <a:endParaRPr lang="en-US" sz="2400" u="sng" dirty="0" smtClean="0"/>
          </a:p>
          <a:p>
            <a:pPr marL="0" indent="0" algn="ctr">
              <a:buNone/>
            </a:pPr>
            <a:r>
              <a:rPr lang="en-US" sz="2800" u="sng" dirty="0" smtClean="0"/>
              <a:t>Cardiac</a:t>
            </a:r>
            <a:r>
              <a:rPr lang="en-US" sz="2800" dirty="0" smtClean="0"/>
              <a:t> </a:t>
            </a:r>
            <a:r>
              <a:rPr lang="en-US" sz="2800" u="sng" dirty="0"/>
              <a:t>arrest</a:t>
            </a:r>
            <a:r>
              <a:rPr lang="en-US" sz="2800" dirty="0"/>
              <a:t> </a:t>
            </a:r>
            <a:r>
              <a:rPr lang="en-US" sz="2800" u="sng" dirty="0"/>
              <a:t>kills</a:t>
            </a:r>
            <a:r>
              <a:rPr lang="en-US" sz="2800" dirty="0"/>
              <a:t> </a:t>
            </a:r>
            <a:r>
              <a:rPr lang="en-US" sz="2800" u="sng" dirty="0"/>
              <a:t>250,000</a:t>
            </a:r>
            <a:r>
              <a:rPr lang="en-US" sz="2800" dirty="0"/>
              <a:t> </a:t>
            </a:r>
            <a:r>
              <a:rPr lang="en-US" sz="2800" u="sng" dirty="0"/>
              <a:t>people</a:t>
            </a:r>
            <a:r>
              <a:rPr lang="en-US" sz="2800" dirty="0"/>
              <a:t> </a:t>
            </a:r>
            <a:r>
              <a:rPr lang="en-US" sz="2800" u="sng" dirty="0"/>
              <a:t>yearly</a:t>
            </a:r>
            <a:r>
              <a:rPr lang="en-US" sz="2800" dirty="0"/>
              <a:t>. </a:t>
            </a:r>
          </a:p>
          <a:p>
            <a:pPr marL="0" indent="0" algn="ctr">
              <a:buNone/>
            </a:pPr>
            <a:r>
              <a:rPr lang="en-US" sz="2800" u="sng" dirty="0"/>
              <a:t>In</a:t>
            </a:r>
            <a:r>
              <a:rPr lang="en-US" sz="2800" dirty="0"/>
              <a:t> </a:t>
            </a:r>
            <a:r>
              <a:rPr lang="en-US" sz="2800" u="sng" dirty="0"/>
              <a:t>2001</a:t>
            </a:r>
            <a:r>
              <a:rPr lang="en-US" sz="2800" dirty="0"/>
              <a:t>, </a:t>
            </a:r>
            <a:r>
              <a:rPr lang="en-US" sz="2800" u="sng" dirty="0"/>
              <a:t>one</a:t>
            </a:r>
            <a:r>
              <a:rPr lang="en-US" sz="2800" dirty="0"/>
              <a:t> </a:t>
            </a:r>
            <a:r>
              <a:rPr lang="en-US" sz="2800" u="sng" dirty="0"/>
              <a:t>of</a:t>
            </a:r>
            <a:r>
              <a:rPr lang="en-US" sz="2800" dirty="0"/>
              <a:t> </a:t>
            </a:r>
            <a:r>
              <a:rPr lang="en-US" sz="2800" u="sng" dirty="0"/>
              <a:t>these</a:t>
            </a:r>
            <a:r>
              <a:rPr lang="en-US" sz="2800" dirty="0"/>
              <a:t> </a:t>
            </a:r>
            <a:r>
              <a:rPr lang="en-US" sz="2800" u="sng" dirty="0"/>
              <a:t>people</a:t>
            </a:r>
            <a:r>
              <a:rPr lang="en-US" sz="2800" dirty="0"/>
              <a:t> </a:t>
            </a:r>
            <a:r>
              <a:rPr lang="en-US" sz="2800" u="sng" dirty="0"/>
              <a:t>was</a:t>
            </a:r>
            <a:r>
              <a:rPr lang="en-US" sz="2800" dirty="0"/>
              <a:t> </a:t>
            </a:r>
            <a:r>
              <a:rPr lang="en-US" sz="2800" u="sng" dirty="0"/>
              <a:t>my</a:t>
            </a:r>
            <a:r>
              <a:rPr lang="en-US" sz="2800" dirty="0"/>
              <a:t> </a:t>
            </a:r>
            <a:r>
              <a:rPr lang="en-US" sz="2800" u="sng" dirty="0"/>
              <a:t>husband</a:t>
            </a:r>
            <a:r>
              <a:rPr lang="en-US" sz="2800" dirty="0"/>
              <a:t> </a:t>
            </a:r>
            <a:r>
              <a:rPr lang="en-US" sz="2800" u="sng" dirty="0"/>
              <a:t>Joel</a:t>
            </a:r>
            <a:r>
              <a:rPr lang="en-US" sz="2800" dirty="0"/>
              <a:t>. </a:t>
            </a:r>
          </a:p>
          <a:p>
            <a:pPr marL="0" indent="0" algn="ctr">
              <a:buNone/>
            </a:pPr>
            <a:r>
              <a:rPr lang="en-US" sz="2800" u="sng" dirty="0"/>
              <a:t>If</a:t>
            </a:r>
            <a:r>
              <a:rPr lang="en-US" sz="2800" dirty="0"/>
              <a:t> </a:t>
            </a:r>
            <a:r>
              <a:rPr lang="en-US" sz="2800" u="sng" dirty="0"/>
              <a:t>an</a:t>
            </a:r>
            <a:r>
              <a:rPr lang="en-US" sz="2800" dirty="0"/>
              <a:t> </a:t>
            </a:r>
            <a:r>
              <a:rPr lang="en-US" sz="2800" u="sng" dirty="0"/>
              <a:t>AED</a:t>
            </a:r>
            <a:r>
              <a:rPr lang="en-US" sz="2800" dirty="0"/>
              <a:t> </a:t>
            </a:r>
            <a:r>
              <a:rPr lang="en-US" sz="2800" u="sng" dirty="0"/>
              <a:t>had</a:t>
            </a:r>
            <a:r>
              <a:rPr lang="en-US" sz="2800" dirty="0"/>
              <a:t> </a:t>
            </a:r>
            <a:r>
              <a:rPr lang="en-US" sz="2800" u="sng" dirty="0"/>
              <a:t>been</a:t>
            </a:r>
            <a:r>
              <a:rPr lang="en-US" sz="2800" dirty="0"/>
              <a:t> </a:t>
            </a:r>
            <a:r>
              <a:rPr lang="en-US" sz="2800" u="sng" dirty="0"/>
              <a:t>available</a:t>
            </a:r>
            <a:r>
              <a:rPr lang="en-US" sz="2800" dirty="0"/>
              <a:t>, </a:t>
            </a:r>
            <a:r>
              <a:rPr lang="en-US" sz="2800" u="sng" dirty="0"/>
              <a:t>it</a:t>
            </a:r>
            <a:r>
              <a:rPr lang="en-US" sz="2800" dirty="0"/>
              <a:t> </a:t>
            </a:r>
            <a:r>
              <a:rPr lang="en-US" sz="2800" u="sng" dirty="0"/>
              <a:t>could</a:t>
            </a:r>
            <a:r>
              <a:rPr lang="en-US" sz="2800" dirty="0"/>
              <a:t> </a:t>
            </a:r>
            <a:r>
              <a:rPr lang="en-US" sz="2800" u="sng" dirty="0"/>
              <a:t>have</a:t>
            </a:r>
            <a:r>
              <a:rPr lang="en-US" sz="2800" dirty="0"/>
              <a:t> </a:t>
            </a:r>
            <a:r>
              <a:rPr lang="en-US" sz="2800" u="sng" dirty="0"/>
              <a:t>saved</a:t>
            </a:r>
            <a:r>
              <a:rPr lang="en-US" sz="2800" dirty="0"/>
              <a:t> </a:t>
            </a:r>
            <a:r>
              <a:rPr lang="en-US" sz="2800" u="sng" dirty="0"/>
              <a:t>his</a:t>
            </a:r>
            <a:r>
              <a:rPr lang="en-US" sz="2800" dirty="0"/>
              <a:t> </a:t>
            </a:r>
            <a:r>
              <a:rPr lang="en-US" sz="2800" u="sng" dirty="0"/>
              <a:t>life</a:t>
            </a:r>
            <a:r>
              <a:rPr lang="en-US" sz="2800" dirty="0" smtClean="0"/>
              <a:t>. (27 words)</a:t>
            </a:r>
            <a:endParaRPr lang="en-US" sz="2800" dirty="0"/>
          </a:p>
          <a:p>
            <a:pPr algn="ctr"/>
            <a:endParaRPr lang="en-US" dirty="0"/>
          </a:p>
          <a:p>
            <a:endParaRPr lang="en-US" dirty="0"/>
          </a:p>
        </p:txBody>
      </p:sp>
    </p:spTree>
    <p:extLst>
      <p:ext uri="{BB962C8B-B14F-4D97-AF65-F5344CB8AC3E}">
        <p14:creationId xmlns:p14="http://schemas.microsoft.com/office/powerpoint/2010/main" val="3420200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13</a:t>
            </a:fld>
            <a:endParaRPr lang="en-US" dirty="0"/>
          </a:p>
        </p:txBody>
      </p:sp>
      <p:sp>
        <p:nvSpPr>
          <p:cNvPr id="3" name="Title 2"/>
          <p:cNvSpPr>
            <a:spLocks noGrp="1"/>
          </p:cNvSpPr>
          <p:nvPr>
            <p:ph type="title"/>
          </p:nvPr>
        </p:nvSpPr>
        <p:spPr/>
        <p:txBody>
          <a:bodyPr/>
          <a:lstStyle/>
          <a:p>
            <a:r>
              <a:rPr lang="en-US" dirty="0" smtClean="0"/>
              <a:t>Another Example</a:t>
            </a:r>
            <a:endParaRPr lang="en-US" dirty="0"/>
          </a:p>
        </p:txBody>
      </p:sp>
      <p:sp>
        <p:nvSpPr>
          <p:cNvPr id="5" name="Text Placeholder 4"/>
          <p:cNvSpPr>
            <a:spLocks noGrp="1"/>
          </p:cNvSpPr>
          <p:nvPr>
            <p:ph type="body" sz="quarter" idx="14"/>
          </p:nvPr>
        </p:nvSpPr>
        <p:spPr/>
        <p:txBody>
          <a:bodyPr/>
          <a:lstStyle/>
          <a:p>
            <a:pPr marL="0" indent="0" algn="ctr">
              <a:buNone/>
            </a:pPr>
            <a:endParaRPr lang="en-US" sz="2400" u="sng" dirty="0" smtClean="0"/>
          </a:p>
          <a:p>
            <a:pPr marL="0" indent="0" algn="ctr">
              <a:buNone/>
            </a:pPr>
            <a:endParaRPr lang="en-US" sz="2400" u="sng" dirty="0"/>
          </a:p>
          <a:p>
            <a:pPr marL="0" indent="0" algn="ctr">
              <a:buNone/>
            </a:pPr>
            <a:r>
              <a:rPr lang="en-US" sz="2400" u="sng" dirty="0" smtClean="0"/>
              <a:t>My</a:t>
            </a:r>
            <a:r>
              <a:rPr lang="en-US" sz="2400" dirty="0" smtClean="0"/>
              <a:t> </a:t>
            </a:r>
            <a:r>
              <a:rPr lang="en-US" sz="2400" u="sng" dirty="0"/>
              <a:t>son</a:t>
            </a:r>
            <a:r>
              <a:rPr lang="en-US" sz="2400" dirty="0"/>
              <a:t> </a:t>
            </a:r>
            <a:r>
              <a:rPr lang="en-US" sz="2400" u="sng" dirty="0"/>
              <a:t>Jake</a:t>
            </a:r>
            <a:r>
              <a:rPr lang="en-US" sz="2400" dirty="0"/>
              <a:t> </a:t>
            </a:r>
            <a:r>
              <a:rPr lang="en-US" sz="2400" u="sng" dirty="0"/>
              <a:t>is</a:t>
            </a:r>
            <a:r>
              <a:rPr lang="en-US" sz="2400" dirty="0"/>
              <a:t> </a:t>
            </a:r>
            <a:r>
              <a:rPr lang="en-US" sz="2400" u="sng" dirty="0"/>
              <a:t>a</a:t>
            </a:r>
            <a:r>
              <a:rPr lang="en-US" sz="2400" dirty="0"/>
              <a:t> </a:t>
            </a:r>
            <a:r>
              <a:rPr lang="en-US" sz="2400" u="sng" dirty="0"/>
              <a:t>cardiac</a:t>
            </a:r>
            <a:r>
              <a:rPr lang="en-US" sz="2400" dirty="0"/>
              <a:t> </a:t>
            </a:r>
            <a:r>
              <a:rPr lang="en-US" sz="2400" u="sng" dirty="0"/>
              <a:t>miracle</a:t>
            </a:r>
            <a:r>
              <a:rPr lang="en-US" sz="2400" dirty="0"/>
              <a:t>. </a:t>
            </a:r>
            <a:r>
              <a:rPr lang="en-US" sz="2400" u="sng" dirty="0"/>
              <a:t>But</a:t>
            </a:r>
            <a:r>
              <a:rPr lang="en-US" sz="2400" dirty="0"/>
              <a:t> </a:t>
            </a:r>
            <a:r>
              <a:rPr lang="en-US" sz="2400" u="sng" dirty="0"/>
              <a:t>medical</a:t>
            </a:r>
            <a:r>
              <a:rPr lang="en-US" sz="2400" dirty="0"/>
              <a:t> </a:t>
            </a:r>
            <a:r>
              <a:rPr lang="en-US" sz="2400" u="sng" dirty="0"/>
              <a:t>debt</a:t>
            </a:r>
            <a:r>
              <a:rPr lang="en-US" sz="2400" dirty="0"/>
              <a:t> </a:t>
            </a:r>
            <a:r>
              <a:rPr lang="en-US" sz="2400" u="sng" dirty="0"/>
              <a:t>from</a:t>
            </a:r>
            <a:r>
              <a:rPr lang="en-US" sz="2400" dirty="0"/>
              <a:t> </a:t>
            </a:r>
            <a:r>
              <a:rPr lang="en-US" sz="2400" u="sng" dirty="0"/>
              <a:t>co-pays</a:t>
            </a:r>
            <a:r>
              <a:rPr lang="en-US" sz="2400" dirty="0"/>
              <a:t>, </a:t>
            </a:r>
            <a:r>
              <a:rPr lang="en-US" sz="2400" u="sng" dirty="0"/>
              <a:t>deductibles</a:t>
            </a:r>
            <a:r>
              <a:rPr lang="en-US" sz="2400" dirty="0"/>
              <a:t>, </a:t>
            </a:r>
            <a:r>
              <a:rPr lang="en-US" sz="2400" u="sng" dirty="0"/>
              <a:t>and</a:t>
            </a:r>
            <a:r>
              <a:rPr lang="en-US" sz="2400" dirty="0"/>
              <a:t> </a:t>
            </a:r>
            <a:r>
              <a:rPr lang="en-US" sz="2400" u="sng" dirty="0"/>
              <a:t>out</a:t>
            </a:r>
            <a:r>
              <a:rPr lang="en-US" sz="2400" dirty="0"/>
              <a:t> </a:t>
            </a:r>
            <a:r>
              <a:rPr lang="en-US" sz="2400" u="sng" dirty="0"/>
              <a:t>of</a:t>
            </a:r>
            <a:r>
              <a:rPr lang="en-US" sz="2400" dirty="0"/>
              <a:t> </a:t>
            </a:r>
            <a:r>
              <a:rPr lang="en-US" sz="2400" u="sng" dirty="0"/>
              <a:t>pocket</a:t>
            </a:r>
            <a:r>
              <a:rPr lang="en-US" sz="2400" dirty="0"/>
              <a:t> </a:t>
            </a:r>
            <a:r>
              <a:rPr lang="en-US" sz="2400" u="sng" dirty="0"/>
              <a:t>costs</a:t>
            </a:r>
            <a:r>
              <a:rPr lang="en-US" sz="2400" dirty="0"/>
              <a:t> </a:t>
            </a:r>
            <a:r>
              <a:rPr lang="en-US" sz="2400" u="sng" dirty="0"/>
              <a:t>strained</a:t>
            </a:r>
            <a:r>
              <a:rPr lang="en-US" sz="2400" dirty="0"/>
              <a:t> </a:t>
            </a:r>
            <a:r>
              <a:rPr lang="en-US" sz="2400" u="sng" dirty="0"/>
              <a:t>our</a:t>
            </a:r>
            <a:r>
              <a:rPr lang="en-US" sz="2400" dirty="0"/>
              <a:t> </a:t>
            </a:r>
            <a:r>
              <a:rPr lang="en-US" sz="2400" u="sng" dirty="0"/>
              <a:t>finances</a:t>
            </a:r>
            <a:r>
              <a:rPr lang="en-US" sz="2400" dirty="0"/>
              <a:t>, </a:t>
            </a:r>
            <a:r>
              <a:rPr lang="en-US" sz="2400" u="sng" dirty="0"/>
              <a:t>our</a:t>
            </a:r>
            <a:r>
              <a:rPr lang="en-US" sz="2400" dirty="0"/>
              <a:t> </a:t>
            </a:r>
            <a:r>
              <a:rPr lang="en-US" sz="2400" u="sng" dirty="0"/>
              <a:t>marriage</a:t>
            </a:r>
            <a:r>
              <a:rPr lang="en-US" sz="2400" dirty="0"/>
              <a:t>, </a:t>
            </a:r>
            <a:r>
              <a:rPr lang="en-US" sz="2400" u="sng" dirty="0"/>
              <a:t>and</a:t>
            </a:r>
            <a:r>
              <a:rPr lang="en-US" sz="2400" dirty="0"/>
              <a:t> </a:t>
            </a:r>
            <a:r>
              <a:rPr lang="en-US" sz="2400" u="sng" dirty="0"/>
              <a:t>our</a:t>
            </a:r>
            <a:r>
              <a:rPr lang="en-US" sz="2400" dirty="0"/>
              <a:t> </a:t>
            </a:r>
            <a:r>
              <a:rPr lang="en-US" sz="2400" u="sng" dirty="0"/>
              <a:t>children’s</a:t>
            </a:r>
            <a:r>
              <a:rPr lang="en-US" sz="2400" dirty="0"/>
              <a:t> </a:t>
            </a:r>
            <a:r>
              <a:rPr lang="en-US" sz="2400" u="sng" dirty="0"/>
              <a:t>lives</a:t>
            </a:r>
            <a:r>
              <a:rPr lang="en-US" sz="2400" dirty="0"/>
              <a:t> (27 words)</a:t>
            </a:r>
          </a:p>
          <a:p>
            <a:endParaRPr lang="en-US" dirty="0"/>
          </a:p>
        </p:txBody>
      </p:sp>
    </p:spTree>
    <p:extLst>
      <p:ext uri="{BB962C8B-B14F-4D97-AF65-F5344CB8AC3E}">
        <p14:creationId xmlns:p14="http://schemas.microsoft.com/office/powerpoint/2010/main" val="410967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14</a:t>
            </a:fld>
            <a:endParaRPr lang="en-US" dirty="0"/>
          </a:p>
        </p:txBody>
      </p:sp>
      <p:sp>
        <p:nvSpPr>
          <p:cNvPr id="3" name="Title 2"/>
          <p:cNvSpPr>
            <a:spLocks noGrp="1"/>
          </p:cNvSpPr>
          <p:nvPr>
            <p:ph type="title"/>
          </p:nvPr>
        </p:nvSpPr>
        <p:spPr/>
        <p:txBody>
          <a:bodyPr/>
          <a:lstStyle/>
          <a:p>
            <a:r>
              <a:rPr lang="en-US" dirty="0"/>
              <a:t>Let’s </a:t>
            </a:r>
            <a:r>
              <a:rPr lang="en-US" dirty="0" smtClean="0"/>
              <a:t>Practice!</a:t>
            </a:r>
            <a:r>
              <a:rPr lang="en-US" dirty="0"/>
              <a:t/>
            </a:r>
            <a:br>
              <a:rPr lang="en-US" dirty="0"/>
            </a:br>
            <a:endParaRPr lang="en-US" dirty="0"/>
          </a:p>
        </p:txBody>
      </p:sp>
      <p:pic>
        <p:nvPicPr>
          <p:cNvPr id="5" name="Picture 5" descr="G:\Center\VBH Archives\ICAP folders\Campaign for Better Care\Lift Up Your Voice!\Photos CBC_LUYV\North Carolina\LUYV 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42090" y="2164574"/>
            <a:ext cx="4311501" cy="368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54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15</a:t>
            </a:fld>
            <a:endParaRPr lang="en-US" dirty="0"/>
          </a:p>
        </p:txBody>
      </p:sp>
      <p:sp>
        <p:nvSpPr>
          <p:cNvPr id="3" name="Title 2"/>
          <p:cNvSpPr>
            <a:spLocks noGrp="1"/>
          </p:cNvSpPr>
          <p:nvPr>
            <p:ph type="title"/>
          </p:nvPr>
        </p:nvSpPr>
        <p:spPr/>
        <p:txBody>
          <a:bodyPr/>
          <a:lstStyle/>
          <a:p>
            <a:r>
              <a:rPr lang="en-US" dirty="0" smtClean="0"/>
              <a:t>Telling Your Story! </a:t>
            </a:r>
            <a:endParaRPr lang="en-US" dirty="0"/>
          </a:p>
        </p:txBody>
      </p:sp>
      <p:pic>
        <p:nvPicPr>
          <p:cNvPr id="4098" name="Picture 2" descr="Image result for role pla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719" y="1797133"/>
            <a:ext cx="6513173" cy="388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4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16</a:t>
            </a:fld>
            <a:endParaRPr lang="en-US" dirty="0"/>
          </a:p>
        </p:txBody>
      </p:sp>
      <p:sp>
        <p:nvSpPr>
          <p:cNvPr id="3" name="Title 2"/>
          <p:cNvSpPr>
            <a:spLocks noGrp="1"/>
          </p:cNvSpPr>
          <p:nvPr>
            <p:ph type="title"/>
          </p:nvPr>
        </p:nvSpPr>
        <p:spPr>
          <a:xfrm>
            <a:off x="1555466" y="370524"/>
            <a:ext cx="6265984" cy="1143000"/>
          </a:xfrm>
        </p:spPr>
        <p:txBody>
          <a:bodyPr/>
          <a:lstStyle/>
          <a:p>
            <a:pPr algn="ctr"/>
            <a:r>
              <a:rPr lang="en-US" sz="4000" dirty="0" smtClean="0">
                <a:solidFill>
                  <a:srgbClr val="C00000"/>
                </a:solidFill>
              </a:rPr>
              <a:t>THANK YOU!</a:t>
            </a:r>
            <a:endParaRPr lang="en-US" sz="4000" dirty="0"/>
          </a:p>
        </p:txBody>
      </p:sp>
      <p:sp>
        <p:nvSpPr>
          <p:cNvPr id="4" name="Text Placeholder 3"/>
          <p:cNvSpPr>
            <a:spLocks noGrp="1"/>
          </p:cNvSpPr>
          <p:nvPr>
            <p:ph type="body" sz="quarter" idx="14"/>
          </p:nvPr>
        </p:nvSpPr>
        <p:spPr>
          <a:xfrm>
            <a:off x="573658" y="1322138"/>
            <a:ext cx="8229600" cy="4648872"/>
          </a:xfrm>
        </p:spPr>
        <p:txBody>
          <a:bodyPr/>
          <a:lstStyle/>
          <a:p>
            <a:pPr marL="0" indent="0" algn="ctr">
              <a:lnSpc>
                <a:spcPct val="100000"/>
              </a:lnSpc>
              <a:spcBef>
                <a:spcPts val="0"/>
              </a:spcBef>
              <a:spcAft>
                <a:spcPts val="600"/>
              </a:spcAft>
              <a:buNone/>
            </a:pPr>
            <a:r>
              <a:rPr lang="en-US" sz="2800" dirty="0" smtClean="0"/>
              <a:t>Rosa </a:t>
            </a:r>
            <a:r>
              <a:rPr lang="en-US" sz="2800" dirty="0"/>
              <a:t>Palacios</a:t>
            </a:r>
          </a:p>
          <a:p>
            <a:pPr marL="0" indent="0" algn="ctr">
              <a:lnSpc>
                <a:spcPct val="100000"/>
              </a:lnSpc>
              <a:spcBef>
                <a:spcPts val="0"/>
              </a:spcBef>
              <a:spcAft>
                <a:spcPts val="3000"/>
              </a:spcAft>
              <a:buNone/>
            </a:pPr>
            <a:r>
              <a:rPr lang="en-US" sz="2800" u="sng" dirty="0" smtClean="0">
                <a:solidFill>
                  <a:schemeClr val="accent3">
                    <a:lumMod val="75000"/>
                  </a:schemeClr>
                </a:solidFill>
                <a:hlinkClick r:id="rId2"/>
              </a:rPr>
              <a:t>rpalacios@communitycatalyst.org</a:t>
            </a:r>
            <a:endParaRPr lang="en-US" sz="2800" u="sng" dirty="0">
              <a:solidFill>
                <a:schemeClr val="accent3">
                  <a:lumMod val="75000"/>
                </a:schemeClr>
              </a:solidFill>
            </a:endParaRPr>
          </a:p>
          <a:p>
            <a:pPr marL="0" indent="0" algn="ctr">
              <a:lnSpc>
                <a:spcPct val="100000"/>
              </a:lnSpc>
              <a:spcBef>
                <a:spcPts val="0"/>
              </a:spcBef>
              <a:spcAft>
                <a:spcPts val="600"/>
              </a:spcAft>
              <a:buNone/>
            </a:pPr>
            <a:r>
              <a:rPr lang="en-US" sz="2800" dirty="0" smtClean="0"/>
              <a:t>Carol Regan</a:t>
            </a:r>
            <a:endParaRPr lang="en-US" sz="2800" dirty="0"/>
          </a:p>
          <a:p>
            <a:pPr marL="0" indent="0" algn="ctr">
              <a:lnSpc>
                <a:spcPct val="100000"/>
              </a:lnSpc>
              <a:spcBef>
                <a:spcPts val="0"/>
              </a:spcBef>
              <a:spcAft>
                <a:spcPts val="3000"/>
              </a:spcAft>
              <a:buNone/>
            </a:pPr>
            <a:r>
              <a:rPr lang="en-US" sz="2800" u="sng" dirty="0" smtClean="0">
                <a:solidFill>
                  <a:schemeClr val="accent3">
                    <a:lumMod val="75000"/>
                  </a:schemeClr>
                </a:solidFill>
                <a:hlinkClick r:id="rId2"/>
              </a:rPr>
              <a:t>cregan@communitycatalyst.org</a:t>
            </a:r>
            <a:endParaRPr lang="en-US" sz="2800" u="sng" dirty="0">
              <a:solidFill>
                <a:schemeClr val="accent3">
                  <a:lumMod val="75000"/>
                </a:schemeClr>
              </a:solidFill>
            </a:endParaRPr>
          </a:p>
          <a:p>
            <a:pPr marL="0" indent="0" algn="ctr">
              <a:lnSpc>
                <a:spcPct val="100000"/>
              </a:lnSpc>
              <a:spcBef>
                <a:spcPts val="0"/>
              </a:spcBef>
              <a:spcAft>
                <a:spcPts val="2400"/>
              </a:spcAft>
              <a:buNone/>
            </a:pPr>
            <a:r>
              <a:rPr lang="en-US" sz="2800" b="1" dirty="0" smtClean="0">
                <a:solidFill>
                  <a:srgbClr val="C00000"/>
                </a:solidFill>
              </a:rPr>
              <a:t>Visit </a:t>
            </a:r>
            <a:r>
              <a:rPr lang="en-US" sz="2800" b="1" dirty="0">
                <a:solidFill>
                  <a:srgbClr val="C00000"/>
                </a:solidFill>
              </a:rPr>
              <a:t>us on the Web!</a:t>
            </a:r>
            <a:r>
              <a:rPr lang="en-US" sz="2800" dirty="0">
                <a:solidFill>
                  <a:srgbClr val="C00000"/>
                </a:solidFill>
              </a:rPr>
              <a:t/>
            </a:r>
            <a:br>
              <a:rPr lang="en-US" sz="2800" dirty="0">
                <a:solidFill>
                  <a:srgbClr val="C00000"/>
                </a:solidFill>
              </a:rPr>
            </a:br>
            <a:r>
              <a:rPr lang="en-US" sz="2800" dirty="0"/>
              <a:t>healthinnovation.org </a:t>
            </a:r>
            <a:br>
              <a:rPr lang="en-US" sz="2800" dirty="0"/>
            </a:br>
            <a:r>
              <a:rPr lang="en-US" sz="2800" dirty="0"/>
              <a:t/>
            </a:r>
            <a:br>
              <a:rPr lang="en-US" sz="2800" dirty="0"/>
            </a:br>
            <a:r>
              <a:rPr lang="en-US" sz="2800" b="1" dirty="0">
                <a:solidFill>
                  <a:srgbClr val="C00000"/>
                </a:solidFill>
              </a:rPr>
              <a:t>Follow us on Twitter!</a:t>
            </a:r>
            <a:r>
              <a:rPr lang="en-US" sz="2800" dirty="0">
                <a:solidFill>
                  <a:srgbClr val="C00000"/>
                </a:solidFill>
              </a:rPr>
              <a:t/>
            </a:r>
            <a:br>
              <a:rPr lang="en-US" sz="2800" dirty="0">
                <a:solidFill>
                  <a:srgbClr val="C00000"/>
                </a:solidFill>
              </a:rPr>
            </a:br>
            <a:r>
              <a:rPr lang="en-US" sz="2800" dirty="0"/>
              <a:t>@CCEHI</a:t>
            </a:r>
          </a:p>
          <a:p>
            <a:endParaRPr lang="en-US" dirty="0"/>
          </a:p>
        </p:txBody>
      </p:sp>
    </p:spTree>
    <p:extLst>
      <p:ext uri="{BB962C8B-B14F-4D97-AF65-F5344CB8AC3E}">
        <p14:creationId xmlns:p14="http://schemas.microsoft.com/office/powerpoint/2010/main" val="1237147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2</a:t>
            </a:fld>
            <a:endParaRPr lang="en-US" dirty="0"/>
          </a:p>
        </p:txBody>
      </p:sp>
      <p:sp>
        <p:nvSpPr>
          <p:cNvPr id="3" name="Title 2"/>
          <p:cNvSpPr>
            <a:spLocks noGrp="1"/>
          </p:cNvSpPr>
          <p:nvPr>
            <p:ph type="title"/>
          </p:nvPr>
        </p:nvSpPr>
        <p:spPr/>
        <p:txBody>
          <a:bodyPr/>
          <a:lstStyle/>
          <a:p>
            <a:r>
              <a:rPr lang="en-US" dirty="0" smtClean="0"/>
              <a:t>Workshop Objectives </a:t>
            </a:r>
            <a:endParaRPr lang="en-US" dirty="0"/>
          </a:p>
        </p:txBody>
      </p:sp>
      <p:sp>
        <p:nvSpPr>
          <p:cNvPr id="4" name="Text Placeholder 3"/>
          <p:cNvSpPr>
            <a:spLocks noGrp="1"/>
          </p:cNvSpPr>
          <p:nvPr>
            <p:ph type="body" sz="quarter" idx="14"/>
          </p:nvPr>
        </p:nvSpPr>
        <p:spPr>
          <a:xfrm>
            <a:off x="573658" y="1774116"/>
            <a:ext cx="7847328" cy="4388280"/>
          </a:xfrm>
        </p:spPr>
        <p:txBody>
          <a:bodyPr/>
          <a:lstStyle/>
          <a:p>
            <a:pPr>
              <a:lnSpc>
                <a:spcPct val="100000"/>
              </a:lnSpc>
            </a:pPr>
            <a:r>
              <a:rPr lang="en-US" sz="2800" dirty="0" smtClean="0"/>
              <a:t>Participants will gain an understanding of the work of the Center for Consumer Engagement in Health Innovation, including the </a:t>
            </a:r>
            <a:r>
              <a:rPr lang="en-US" sz="2800" i="1" dirty="0" smtClean="0"/>
              <a:t>Lift Up Your Voice</a:t>
            </a:r>
            <a:r>
              <a:rPr lang="en-US" sz="2800" dirty="0" smtClean="0"/>
              <a:t>! Advocacy Training. </a:t>
            </a:r>
          </a:p>
          <a:p>
            <a:pPr>
              <a:lnSpc>
                <a:spcPct val="100000"/>
              </a:lnSpc>
            </a:pPr>
            <a:endParaRPr lang="en-US" sz="1800" dirty="0" smtClean="0"/>
          </a:p>
          <a:p>
            <a:pPr>
              <a:lnSpc>
                <a:spcPct val="100000"/>
              </a:lnSpc>
            </a:pPr>
            <a:r>
              <a:rPr lang="en-US" sz="2800" dirty="0" smtClean="0"/>
              <a:t>Participants will be offered specific strategies and tools for getting engaged. </a:t>
            </a:r>
          </a:p>
          <a:p>
            <a:pPr>
              <a:lnSpc>
                <a:spcPct val="100000"/>
              </a:lnSpc>
            </a:pPr>
            <a:endParaRPr lang="en-US" sz="1800" dirty="0" smtClean="0"/>
          </a:p>
          <a:p>
            <a:pPr>
              <a:lnSpc>
                <a:spcPct val="100000"/>
              </a:lnSpc>
            </a:pPr>
            <a:r>
              <a:rPr lang="en-US" sz="2800" dirty="0" smtClean="0"/>
              <a:t>Participants will develop a powerful statement that conveys their individual story.</a:t>
            </a:r>
            <a:endParaRPr lang="en-US" sz="2800" dirty="0"/>
          </a:p>
        </p:txBody>
      </p:sp>
    </p:spTree>
    <p:extLst>
      <p:ext uri="{BB962C8B-B14F-4D97-AF65-F5344CB8AC3E}">
        <p14:creationId xmlns:p14="http://schemas.microsoft.com/office/powerpoint/2010/main" val="9907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3</a:t>
            </a:fld>
            <a:endParaRPr lang="en-US" dirty="0"/>
          </a:p>
        </p:txBody>
      </p:sp>
      <p:sp>
        <p:nvSpPr>
          <p:cNvPr id="3" name="Title 2"/>
          <p:cNvSpPr>
            <a:spLocks noGrp="1"/>
          </p:cNvSpPr>
          <p:nvPr>
            <p:ph type="title"/>
          </p:nvPr>
        </p:nvSpPr>
        <p:spPr/>
        <p:txBody>
          <a:bodyPr/>
          <a:lstStyle/>
          <a:p>
            <a:r>
              <a:rPr lang="en-US" dirty="0" smtClean="0"/>
              <a:t>About the Center</a:t>
            </a:r>
            <a:endParaRPr lang="en-US" dirty="0"/>
          </a:p>
        </p:txBody>
      </p:sp>
      <p:sp>
        <p:nvSpPr>
          <p:cNvPr id="4" name="Text Placeholder 3"/>
          <p:cNvSpPr>
            <a:spLocks noGrp="1"/>
          </p:cNvSpPr>
          <p:nvPr>
            <p:ph type="body" sz="quarter" idx="14"/>
          </p:nvPr>
        </p:nvSpPr>
        <p:spPr>
          <a:xfrm>
            <a:off x="573658" y="1512003"/>
            <a:ext cx="8229600" cy="4388280"/>
          </a:xfrm>
        </p:spPr>
        <p:txBody>
          <a:bodyPr/>
          <a:lstStyle/>
          <a:p>
            <a:r>
              <a:rPr lang="en-US" sz="2800" dirty="0" smtClean="0"/>
              <a:t>State </a:t>
            </a:r>
            <a:r>
              <a:rPr lang="en-US" sz="2800" dirty="0"/>
              <a:t>and Local </a:t>
            </a:r>
            <a:r>
              <a:rPr lang="en-US" sz="2800" dirty="0" smtClean="0"/>
              <a:t>Advocacy</a:t>
            </a:r>
            <a:endParaRPr lang="en-US" sz="2800" dirty="0"/>
          </a:p>
          <a:p>
            <a:r>
              <a:rPr lang="en-US" sz="2800" dirty="0" smtClean="0"/>
              <a:t>Leadership </a:t>
            </a:r>
            <a:r>
              <a:rPr lang="en-US" sz="2800" dirty="0"/>
              <a:t>in </a:t>
            </a:r>
            <a:r>
              <a:rPr lang="en-US" sz="2800" dirty="0" smtClean="0"/>
              <a:t>Action</a:t>
            </a:r>
            <a:endParaRPr lang="en-US" sz="2800" dirty="0"/>
          </a:p>
          <a:p>
            <a:r>
              <a:rPr lang="en-US" sz="2800" dirty="0" smtClean="0"/>
              <a:t>Research </a:t>
            </a:r>
            <a:r>
              <a:rPr lang="en-US" sz="2800" dirty="0"/>
              <a:t>and </a:t>
            </a:r>
            <a:r>
              <a:rPr lang="en-US" sz="2800" dirty="0" smtClean="0"/>
              <a:t>Evaluation</a:t>
            </a:r>
            <a:endParaRPr lang="en-US" sz="2800" dirty="0"/>
          </a:p>
          <a:p>
            <a:pPr>
              <a:lnSpc>
                <a:spcPct val="100000"/>
              </a:lnSpc>
            </a:pPr>
            <a:r>
              <a:rPr lang="en-US" sz="2800" dirty="0" smtClean="0"/>
              <a:t>Support </a:t>
            </a:r>
            <a:r>
              <a:rPr lang="en-US" sz="2800" dirty="0"/>
              <a:t>Services to Delivery Systems and Health Plans </a:t>
            </a:r>
            <a:endParaRPr lang="en-US" sz="2800" dirty="0" smtClean="0"/>
          </a:p>
          <a:p>
            <a:r>
              <a:rPr lang="en-US" sz="2800" dirty="0" smtClean="0"/>
              <a:t>Federal Advocacy </a:t>
            </a:r>
          </a:p>
          <a:p>
            <a:r>
              <a:rPr lang="en-US" sz="2800" dirty="0" smtClean="0"/>
              <a:t>Focus on Vulnerable Populations </a:t>
            </a:r>
            <a:endParaRPr lang="en-US" sz="2800" dirty="0"/>
          </a:p>
        </p:txBody>
      </p:sp>
    </p:spTree>
    <p:extLst>
      <p:ext uri="{BB962C8B-B14F-4D97-AF65-F5344CB8AC3E}">
        <p14:creationId xmlns:p14="http://schemas.microsoft.com/office/powerpoint/2010/main" val="390904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4</a:t>
            </a:fld>
            <a:endParaRPr lang="en-US" dirty="0"/>
          </a:p>
        </p:txBody>
      </p:sp>
      <p:sp>
        <p:nvSpPr>
          <p:cNvPr id="3" name="Title 2"/>
          <p:cNvSpPr>
            <a:spLocks noGrp="1"/>
          </p:cNvSpPr>
          <p:nvPr>
            <p:ph type="title"/>
          </p:nvPr>
        </p:nvSpPr>
        <p:spPr/>
        <p:txBody>
          <a:bodyPr/>
          <a:lstStyle/>
          <a:p>
            <a:r>
              <a:rPr lang="en-US" i="1" dirty="0" smtClean="0"/>
              <a:t>Lift Up Your Voice</a:t>
            </a:r>
            <a:r>
              <a:rPr lang="en-US" dirty="0" smtClean="0"/>
              <a:t>! Advocacy Training </a:t>
            </a:r>
            <a:br>
              <a:rPr lang="en-US" dirty="0" smtClean="0"/>
            </a:br>
            <a:r>
              <a:rPr lang="en-US" dirty="0" smtClean="0"/>
              <a:t>Program</a:t>
            </a:r>
            <a:endParaRPr lang="en-US" dirty="0"/>
          </a:p>
        </p:txBody>
      </p:sp>
      <p:sp>
        <p:nvSpPr>
          <p:cNvPr id="4" name="Text Placeholder 3"/>
          <p:cNvSpPr>
            <a:spLocks noGrp="1"/>
          </p:cNvSpPr>
          <p:nvPr>
            <p:ph type="body" sz="quarter" idx="14"/>
          </p:nvPr>
        </p:nvSpPr>
        <p:spPr>
          <a:xfrm>
            <a:off x="573658" y="1683121"/>
            <a:ext cx="4423644" cy="4541624"/>
          </a:xfrm>
        </p:spPr>
        <p:txBody>
          <a:bodyPr/>
          <a:lstStyle/>
          <a:p>
            <a:pPr marL="0" lvl="1" indent="0">
              <a:lnSpc>
                <a:spcPct val="150000"/>
              </a:lnSpc>
              <a:buNone/>
            </a:pPr>
            <a:r>
              <a:rPr lang="en-US" sz="2000" b="1" dirty="0">
                <a:solidFill>
                  <a:schemeClr val="tx1"/>
                </a:solidFill>
                <a:latin typeface="Calibri"/>
                <a:cs typeface="Calibri"/>
              </a:rPr>
              <a:t>Educate</a:t>
            </a:r>
          </a:p>
          <a:p>
            <a:pPr marL="742950" lvl="2" indent="-342900">
              <a:lnSpc>
                <a:spcPct val="150000"/>
              </a:lnSpc>
              <a:buFont typeface="Arial"/>
              <a:buChar char="•"/>
            </a:pPr>
            <a:r>
              <a:rPr lang="en-US" sz="1800" dirty="0">
                <a:solidFill>
                  <a:schemeClr val="tx1"/>
                </a:solidFill>
                <a:latin typeface="Calibri"/>
                <a:cs typeface="Calibri"/>
              </a:rPr>
              <a:t>The Health Care System</a:t>
            </a:r>
          </a:p>
          <a:p>
            <a:pPr marL="742950" lvl="2" indent="-342900">
              <a:lnSpc>
                <a:spcPct val="150000"/>
              </a:lnSpc>
              <a:buFont typeface="Arial"/>
              <a:buChar char="•"/>
            </a:pPr>
            <a:r>
              <a:rPr lang="en-US" sz="1800" dirty="0">
                <a:solidFill>
                  <a:schemeClr val="tx1"/>
                </a:solidFill>
                <a:latin typeface="Calibri"/>
                <a:cs typeface="Calibri"/>
              </a:rPr>
              <a:t>What is Advocacy?</a:t>
            </a:r>
          </a:p>
          <a:p>
            <a:pPr marL="742950" lvl="2" indent="-342900">
              <a:buFont typeface="Arial"/>
              <a:buChar char="•"/>
            </a:pPr>
            <a:r>
              <a:rPr lang="en-US" sz="1800" dirty="0" smtClean="0">
                <a:solidFill>
                  <a:schemeClr val="tx1"/>
                </a:solidFill>
                <a:latin typeface="Calibri"/>
                <a:cs typeface="Calibri"/>
              </a:rPr>
              <a:t>Who are the Decision makers and What Motivates Them?</a:t>
            </a:r>
            <a:endParaRPr lang="en-US" sz="1800" dirty="0">
              <a:solidFill>
                <a:schemeClr val="tx1"/>
              </a:solidFill>
              <a:latin typeface="Calibri"/>
              <a:cs typeface="Calibri"/>
            </a:endParaRPr>
          </a:p>
          <a:p>
            <a:pPr marL="0" lvl="1" indent="0">
              <a:lnSpc>
                <a:spcPct val="150000"/>
              </a:lnSpc>
              <a:buNone/>
            </a:pPr>
            <a:r>
              <a:rPr lang="en-US" sz="2000" b="1" dirty="0">
                <a:solidFill>
                  <a:schemeClr val="tx1"/>
                </a:solidFill>
                <a:latin typeface="Calibri"/>
                <a:cs typeface="Calibri"/>
              </a:rPr>
              <a:t>Empower</a:t>
            </a:r>
          </a:p>
          <a:p>
            <a:pPr marL="742950" lvl="2" indent="-342900">
              <a:lnSpc>
                <a:spcPct val="150000"/>
              </a:lnSpc>
              <a:buFont typeface="Arial"/>
              <a:buChar char="•"/>
            </a:pPr>
            <a:r>
              <a:rPr lang="en-US" sz="1800" dirty="0">
                <a:solidFill>
                  <a:schemeClr val="tx1"/>
                </a:solidFill>
                <a:latin typeface="Calibri"/>
                <a:cs typeface="Calibri"/>
              </a:rPr>
              <a:t>The Power of Your Personal Story</a:t>
            </a:r>
          </a:p>
          <a:p>
            <a:pPr marL="742950" lvl="2" indent="-342900">
              <a:lnSpc>
                <a:spcPct val="150000"/>
              </a:lnSpc>
              <a:buFont typeface="Arial"/>
              <a:buChar char="•"/>
            </a:pPr>
            <a:r>
              <a:rPr lang="en-US" sz="1800" dirty="0">
                <a:solidFill>
                  <a:schemeClr val="tx1"/>
                </a:solidFill>
                <a:latin typeface="Calibri"/>
                <a:cs typeface="Calibri"/>
              </a:rPr>
              <a:t>Building Your Influence</a:t>
            </a:r>
          </a:p>
          <a:p>
            <a:pPr marL="0" lvl="1" indent="0">
              <a:lnSpc>
                <a:spcPct val="150000"/>
              </a:lnSpc>
              <a:buNone/>
            </a:pPr>
            <a:r>
              <a:rPr lang="en-US" sz="2000" b="1" dirty="0">
                <a:solidFill>
                  <a:schemeClr val="tx1"/>
                </a:solidFill>
                <a:latin typeface="Calibri"/>
                <a:cs typeface="Calibri"/>
              </a:rPr>
              <a:t>Engage</a:t>
            </a:r>
          </a:p>
          <a:p>
            <a:pPr marL="742950" lvl="2" indent="-342900">
              <a:lnSpc>
                <a:spcPct val="150000"/>
              </a:lnSpc>
              <a:buFont typeface="Arial"/>
              <a:buChar char="•"/>
            </a:pPr>
            <a:r>
              <a:rPr lang="en-US" sz="1800" dirty="0">
                <a:solidFill>
                  <a:schemeClr val="tx1"/>
                </a:solidFill>
                <a:latin typeface="Calibri"/>
                <a:cs typeface="Calibri"/>
              </a:rPr>
              <a:t>Skill-building</a:t>
            </a:r>
          </a:p>
        </p:txBody>
      </p:sp>
      <p:pic>
        <p:nvPicPr>
          <p:cNvPr id="2054" name="Picture 6" descr="G:\Center\VBH Archives\ICAP folders\Campaign for Better Care\Lift Up Your Voice!\Trainer manual\LUYV photos\LUYV Boston 10_2011 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302" y="2441927"/>
            <a:ext cx="3614499" cy="30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Center\VBH Archives\ICAP folders\Campaign for Better Care\Lift Up Your Voice!\Photos CBC_LUYV\Ohio\LUYV 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665" y="3809223"/>
            <a:ext cx="3530599" cy="2647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08C14E2B-FBD2-3948-BE14-D1C46AEB9EA7}" type="slidenum">
              <a:rPr lang="en-US" smtClean="0"/>
              <a:pPr/>
              <a:t>5</a:t>
            </a:fld>
            <a:endParaRPr lang="en-US" dirty="0"/>
          </a:p>
        </p:txBody>
      </p:sp>
      <p:sp>
        <p:nvSpPr>
          <p:cNvPr id="3" name="Title 2"/>
          <p:cNvSpPr>
            <a:spLocks noGrp="1"/>
          </p:cNvSpPr>
          <p:nvPr>
            <p:ph type="title"/>
          </p:nvPr>
        </p:nvSpPr>
        <p:spPr/>
        <p:txBody>
          <a:bodyPr/>
          <a:lstStyle/>
          <a:p>
            <a:r>
              <a:rPr lang="en-US" i="1" dirty="0" smtClean="0"/>
              <a:t>Lift Up Your Voice</a:t>
            </a:r>
            <a:r>
              <a:rPr lang="en-US" dirty="0" smtClean="0"/>
              <a:t>! Advocacy Training </a:t>
            </a:r>
            <a:br>
              <a:rPr lang="en-US" dirty="0" smtClean="0"/>
            </a:br>
            <a:r>
              <a:rPr lang="en-US" dirty="0" smtClean="0"/>
              <a:t>Program</a:t>
            </a:r>
            <a:endParaRPr lang="en-US" dirty="0"/>
          </a:p>
        </p:txBody>
      </p:sp>
      <p:pic>
        <p:nvPicPr>
          <p:cNvPr id="2050" name="Picture 2" descr="G:\Center\VBH Archives\ICAP folders\Campaign for Better Care\Lift Up Your Voice!\Photos CBC_LUYV\Massachusetts\1_MA_ev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91" y="1815776"/>
            <a:ext cx="3401483" cy="2419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Center\VBH Archives\ICAP folders\Campaign for Better Care\Lift Up Your Voice!\Photos CBC_LUYV\Ohio\Cleveland\IMG_1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654" y="1815776"/>
            <a:ext cx="3395133" cy="253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4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Shining the Light Activity</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3028637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7</a:t>
            </a:fld>
            <a:endParaRPr lang="en-US" dirty="0"/>
          </a:p>
        </p:txBody>
      </p:sp>
      <p:sp>
        <p:nvSpPr>
          <p:cNvPr id="3" name="Title 2"/>
          <p:cNvSpPr>
            <a:spLocks noGrp="1"/>
          </p:cNvSpPr>
          <p:nvPr>
            <p:ph type="title"/>
          </p:nvPr>
        </p:nvSpPr>
        <p:spPr/>
        <p:txBody>
          <a:bodyPr/>
          <a:lstStyle/>
          <a:p>
            <a:r>
              <a:rPr lang="en-US" dirty="0"/>
              <a:t>Along my health care journey….</a:t>
            </a:r>
            <a:br>
              <a:rPr lang="en-US" dirty="0"/>
            </a:br>
            <a:endParaRPr lang="en-US" dirty="0"/>
          </a:p>
        </p:txBody>
      </p:sp>
      <p:sp>
        <p:nvSpPr>
          <p:cNvPr id="5" name="Text Placeholder 4"/>
          <p:cNvSpPr>
            <a:spLocks noGrp="1"/>
          </p:cNvSpPr>
          <p:nvPr>
            <p:ph type="body" sz="quarter" idx="14"/>
          </p:nvPr>
        </p:nvSpPr>
        <p:spPr/>
        <p:txBody>
          <a:bodyPr/>
          <a:lstStyle/>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1620579" y="2222282"/>
            <a:ext cx="6135757" cy="3491948"/>
          </a:xfrm>
          <a:prstGeom prst="rect">
            <a:avLst/>
          </a:prstGeom>
        </p:spPr>
      </p:pic>
    </p:spTree>
    <p:extLst>
      <p:ext uri="{BB962C8B-B14F-4D97-AF65-F5344CB8AC3E}">
        <p14:creationId xmlns:p14="http://schemas.microsoft.com/office/powerpoint/2010/main" val="310318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Story Telling- The Power of Your Story</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145320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C14E2B-FBD2-3948-BE14-D1C46AEB9EA7}" type="slidenum">
              <a:rPr lang="en-US" smtClean="0"/>
              <a:pPr/>
              <a:t>9</a:t>
            </a:fld>
            <a:endParaRPr lang="en-US" dirty="0"/>
          </a:p>
        </p:txBody>
      </p:sp>
      <p:sp>
        <p:nvSpPr>
          <p:cNvPr id="3" name="Title 2"/>
          <p:cNvSpPr>
            <a:spLocks noGrp="1"/>
          </p:cNvSpPr>
          <p:nvPr>
            <p:ph type="title"/>
          </p:nvPr>
        </p:nvSpPr>
        <p:spPr/>
        <p:txBody>
          <a:bodyPr/>
          <a:lstStyle/>
          <a:p>
            <a:r>
              <a:rPr lang="en-US" dirty="0" smtClean="0"/>
              <a:t>Ginny’s Story</a:t>
            </a:r>
            <a:endParaRPr lang="en-US" dirty="0"/>
          </a:p>
        </p:txBody>
      </p:sp>
      <p:sp>
        <p:nvSpPr>
          <p:cNvPr id="4" name="Text Placeholder 3"/>
          <p:cNvSpPr>
            <a:spLocks noGrp="1"/>
          </p:cNvSpPr>
          <p:nvPr>
            <p:ph type="body" sz="quarter" idx="14"/>
          </p:nvPr>
        </p:nvSpPr>
        <p:spPr/>
        <p:txBody>
          <a:bodyPr/>
          <a:lstStyle/>
          <a:p>
            <a:endParaRPr lang="en-US" dirty="0" smtClean="0"/>
          </a:p>
          <a:p>
            <a:endParaRPr lang="en-US" dirty="0"/>
          </a:p>
          <a:p>
            <a:endParaRPr lang="en-US" dirty="0" smtClean="0"/>
          </a:p>
          <a:p>
            <a:pPr marL="400050" lvl="1" indent="0">
              <a:buNone/>
            </a:pPr>
            <a:endParaRPr lang="en-US" dirty="0"/>
          </a:p>
        </p:txBody>
      </p:sp>
      <p:pic>
        <p:nvPicPr>
          <p:cNvPr id="7" name="Picture 6"/>
          <p:cNvPicPr>
            <a:picLocks noChangeAspect="1"/>
          </p:cNvPicPr>
          <p:nvPr/>
        </p:nvPicPr>
        <p:blipFill>
          <a:blip r:embed="rId3"/>
          <a:stretch>
            <a:fillRect/>
          </a:stretch>
        </p:blipFill>
        <p:spPr>
          <a:xfrm>
            <a:off x="132080" y="1513524"/>
            <a:ext cx="8749852" cy="4943650"/>
          </a:xfrm>
          <a:prstGeom prst="rect">
            <a:avLst/>
          </a:prstGeom>
        </p:spPr>
      </p:pic>
    </p:spTree>
    <p:extLst>
      <p:ext uri="{BB962C8B-B14F-4D97-AF65-F5344CB8AC3E}">
        <p14:creationId xmlns:p14="http://schemas.microsoft.com/office/powerpoint/2010/main" val="200369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CCEHI_PowerPoint_TEMPLATE">
  <a:themeElements>
    <a:clrScheme name="Custom 12">
      <a:dk1>
        <a:srgbClr val="10124E"/>
      </a:dk1>
      <a:lt1>
        <a:sysClr val="window" lastClr="FFFFFF"/>
      </a:lt1>
      <a:dk2>
        <a:srgbClr val="0A5795"/>
      </a:dk2>
      <a:lt2>
        <a:srgbClr val="FFFFFF"/>
      </a:lt2>
      <a:accent1>
        <a:srgbClr val="48B3CC"/>
      </a:accent1>
      <a:accent2>
        <a:srgbClr val="951813"/>
      </a:accent2>
      <a:accent3>
        <a:srgbClr val="00A8E1"/>
      </a:accent3>
      <a:accent4>
        <a:srgbClr val="B32028"/>
      </a:accent4>
      <a:accent5>
        <a:srgbClr val="E1E1D9"/>
      </a:accent5>
      <a:accent6>
        <a:srgbClr val="000000"/>
      </a:accent6>
      <a:hlink>
        <a:srgbClr val="00BAE5"/>
      </a:hlink>
      <a:folHlink>
        <a:srgbClr val="F049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AE5">
            <a:alpha val="90000"/>
          </a:srgbClr>
        </a:solidFill>
        <a:ln>
          <a:noFill/>
        </a:ln>
        <a:effectLst/>
      </a:spPr>
      <a:bodyPr rtlCol="0" anchor="ctr"/>
      <a:lstStyle>
        <a:defPPr algn="ctr">
          <a:defRPr sz="1200" dirty="0" err="1" smtClean="0">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Century Gothic"/>
            <a:cs typeface="Century Gothic"/>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CC-CCEHI_PowerPoint_TEMPLATE</Template>
  <TotalTime>2695</TotalTime>
  <Words>535</Words>
  <Application>Microsoft Office PowerPoint</Application>
  <PresentationFormat>On-screen Show (4:3)</PresentationFormat>
  <Paragraphs>103</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Century Gothic</vt:lpstr>
      <vt:lpstr>CC-CCEHI_PowerPoint_TEMPLATE</vt:lpstr>
      <vt:lpstr>Lift Up Your Voice!  for Quality Care and Better Health</vt:lpstr>
      <vt:lpstr>Workshop Objectives </vt:lpstr>
      <vt:lpstr>About the Center</vt:lpstr>
      <vt:lpstr>Lift Up Your Voice! Advocacy Training  Program</vt:lpstr>
      <vt:lpstr>Lift Up Your Voice! Advocacy Training  Program</vt:lpstr>
      <vt:lpstr>Shining the Light Activity </vt:lpstr>
      <vt:lpstr>Along my health care journey…. </vt:lpstr>
      <vt:lpstr>Story Telling- The Power of Your Story </vt:lpstr>
      <vt:lpstr>Ginny’s Story</vt:lpstr>
      <vt:lpstr>The 27-9-3- How to…</vt:lpstr>
      <vt:lpstr>The Five Questions</vt:lpstr>
      <vt:lpstr>27-9-3 Example</vt:lpstr>
      <vt:lpstr>Another Example</vt:lpstr>
      <vt:lpstr>Let’s Practice! </vt:lpstr>
      <vt:lpstr>Telling Your Story!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Palacios</dc:creator>
  <cp:lastModifiedBy>Rosa Palacios</cp:lastModifiedBy>
  <cp:revision>76</cp:revision>
  <cp:lastPrinted>2016-07-18T20:27:22Z</cp:lastPrinted>
  <dcterms:created xsi:type="dcterms:W3CDTF">2016-07-11T21:12:21Z</dcterms:created>
  <dcterms:modified xsi:type="dcterms:W3CDTF">2017-10-31T21:55:38Z</dcterms:modified>
</cp:coreProperties>
</file>