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56" r:id="rId2"/>
    <p:sldId id="258" r:id="rId3"/>
    <p:sldId id="259" r:id="rId4"/>
    <p:sldId id="260" r:id="rId5"/>
    <p:sldId id="263" r:id="rId6"/>
    <p:sldId id="265" r:id="rId7"/>
    <p:sldId id="299" r:id="rId8"/>
    <p:sldId id="300" r:id="rId9"/>
    <p:sldId id="257" r:id="rId10"/>
    <p:sldId id="369" r:id="rId11"/>
    <p:sldId id="373" r:id="rId12"/>
    <p:sldId id="262" r:id="rId13"/>
    <p:sldId id="301" r:id="rId14"/>
    <p:sldId id="368" r:id="rId15"/>
    <p:sldId id="303" r:id="rId16"/>
    <p:sldId id="304" r:id="rId17"/>
    <p:sldId id="311" r:id="rId18"/>
    <p:sldId id="375" r:id="rId19"/>
    <p:sldId id="370" r:id="rId20"/>
    <p:sldId id="308"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71" r:id="rId34"/>
    <p:sldId id="372" r:id="rId3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9" autoAdjust="0"/>
    <p:restoredTop sz="90449" autoAdjust="0"/>
  </p:normalViewPr>
  <p:slideViewPr>
    <p:cSldViewPr snapToGrid="0">
      <p:cViewPr varScale="1">
        <p:scale>
          <a:sx n="90" d="100"/>
          <a:sy n="90" d="100"/>
        </p:scale>
        <p:origin x="96" y="276"/>
      </p:cViewPr>
      <p:guideLst/>
    </p:cSldViewPr>
  </p:slideViewPr>
  <p:notesTextViewPr>
    <p:cViewPr>
      <p:scale>
        <a:sx n="1" d="1"/>
        <a:sy n="1" d="1"/>
      </p:scale>
      <p:origin x="0" y="0"/>
    </p:cViewPr>
  </p:notesTextViewPr>
  <p:sorterViewPr>
    <p:cViewPr>
      <p:scale>
        <a:sx n="100" d="100"/>
        <a:sy n="100" d="100"/>
      </p:scale>
      <p:origin x="0" y="-74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599737532809E-2"/>
          <c:y val="6.5585875984252001E-2"/>
          <c:w val="0.72019110892388505"/>
          <c:h val="0.8253464566929139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A9-4EFC-9FC8-204550BA32CF}"/>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A9-4EFC-9FC8-204550BA32CF}"/>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AA9-4EFC-9FC8-204550BA32CF}"/>
            </c:ext>
          </c:extLst>
        </c:ser>
        <c:dLbls>
          <c:showLegendKey val="0"/>
          <c:showVal val="0"/>
          <c:showCatName val="0"/>
          <c:showSerName val="0"/>
          <c:showPercent val="0"/>
          <c:showBubbleSize val="0"/>
        </c:dLbls>
        <c:gapWidth val="150"/>
        <c:axId val="470535968"/>
        <c:axId val="470541848"/>
      </c:barChart>
      <c:catAx>
        <c:axId val="470535968"/>
        <c:scaling>
          <c:orientation val="minMax"/>
        </c:scaling>
        <c:delete val="0"/>
        <c:axPos val="b"/>
        <c:numFmt formatCode="General" sourceLinked="0"/>
        <c:majorTickMark val="out"/>
        <c:minorTickMark val="none"/>
        <c:tickLblPos val="nextTo"/>
        <c:crossAx val="470541848"/>
        <c:crosses val="autoZero"/>
        <c:auto val="1"/>
        <c:lblAlgn val="ctr"/>
        <c:lblOffset val="100"/>
        <c:noMultiLvlLbl val="0"/>
      </c:catAx>
      <c:valAx>
        <c:axId val="470541848"/>
        <c:scaling>
          <c:orientation val="minMax"/>
        </c:scaling>
        <c:delete val="0"/>
        <c:axPos val="l"/>
        <c:majorGridlines/>
        <c:numFmt formatCode="General" sourceLinked="1"/>
        <c:majorTickMark val="out"/>
        <c:minorTickMark val="none"/>
        <c:tickLblPos val="nextTo"/>
        <c:crossAx val="4705359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0"/>
      <dgm:spPr/>
    </dgm:pt>
    <dgm:pt modelId="{982A9893-AF29-44BF-9EE1-825C96CCCB84}">
      <dgm:prSet phldrT="[Text]" phldr="1"/>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dgm:pt>
  </dgm:ptLst>
  <dgm:cxnLst>
    <dgm:cxn modelId="{C2FB1B0A-9CF0-4C48-835C-E396B13158A6}" srcId="{16977C60-C9CE-4B5D-A794-D7BAFF626E00}" destId="{29BCA6C7-AB94-4DDC-9002-88ECCECDD470}" srcOrd="2" destOrd="0" parTransId="{708B6C34-6D74-4F56-A826-5CCC00AB734A}" sibTransId="{95208092-1108-42CA-8183-CAE2CBA67A17}"/>
    <dgm:cxn modelId="{E8ADB030-A25D-445E-9F20-7E12488DA7B5}" type="presOf" srcId="{29BCA6C7-AB94-4DDC-9002-88ECCECDD470}" destId="{A7079005-9C7D-4CC2-AF0F-671C3A00B010}" srcOrd="1" destOrd="0" presId="urn:microsoft.com/office/officeart/2005/8/layout/hList7#1"/>
    <dgm:cxn modelId="{0662A43B-790C-4399-96A7-FC216A519673}" type="presOf" srcId="{982A9893-AF29-44BF-9EE1-825C96CCCB84}" destId="{52792FB9-D706-44E9-8794-BA0A0D87EE97}" srcOrd="1" destOrd="0" presId="urn:microsoft.com/office/officeart/2005/8/layout/hList7#1"/>
    <dgm:cxn modelId="{82A1CC63-C089-478D-B760-2234B63F9378}" type="presOf" srcId="{29BCA6C7-AB94-4DDC-9002-88ECCECDD470}" destId="{DC57AA67-BB0C-436A-8311-CCADCB517509}" srcOrd="0" destOrd="0" presId="urn:microsoft.com/office/officeart/2005/8/layout/hList7#1"/>
    <dgm:cxn modelId="{E3119C54-80C2-4C0F-96F7-A3CCCA8CF530}" type="presOf" srcId="{4100DFDA-6187-4CAB-98EC-F1FCD515AD00}" destId="{8DA777F8-8704-4AAB-9FA5-0F95BB444C08}" srcOrd="0" destOrd="0" presId="urn:microsoft.com/office/officeart/2005/8/layout/hList7#1"/>
    <dgm:cxn modelId="{C032A558-653D-426F-8F61-7A42552BF75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0E852A98-DD47-4DC8-A6A4-A532EE7A09DF}" type="presOf" srcId="{743629A4-0FAF-4D8C-AD37-606688062970}" destId="{710D4F04-8E65-41C1-AE1A-EC820565D65D}" srcOrd="0" destOrd="0" presId="urn:microsoft.com/office/officeart/2005/8/layout/hList7#1"/>
    <dgm:cxn modelId="{6ACF86BC-71D6-4ECD-8B52-23701A87C1B7}" type="presOf" srcId="{B1681C19-379C-4EE6-BB21-3F0D567FA05A}" destId="{AB92182A-DE47-4F5D-AAE9-9241E3443498}" srcOrd="0" destOrd="0" presId="urn:microsoft.com/office/officeart/2005/8/layout/hList7#1"/>
    <dgm:cxn modelId="{58A1E3BE-0C9F-4E23-9A2E-E803F303E9CE}" type="presOf" srcId="{982A9893-AF29-44BF-9EE1-825C96CCCB84}" destId="{14380E18-9A73-4693-AA09-9A5B938DE7BE}" srcOrd="0"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3BB9E3DD-248F-43D8-8A42-DED82DDCCA45}" type="presOf" srcId="{4100DFDA-6187-4CAB-98EC-F1FCD515AD00}" destId="{AEC3DBBF-E3B5-48F9-B68F-834054216858}" srcOrd="1" destOrd="0" presId="urn:microsoft.com/office/officeart/2005/8/layout/hList7#1"/>
    <dgm:cxn modelId="{CFF817E7-66DB-4419-AF25-09E0B60C922B}" type="presParOf" srcId="{5259A90A-D943-4F44-B744-430CF8FFFA8D}" destId="{54CDFF4C-81B0-41BB-9998-7B4B129B3E28}" srcOrd="0" destOrd="0" presId="urn:microsoft.com/office/officeart/2005/8/layout/hList7#1"/>
    <dgm:cxn modelId="{9F4D389B-D90E-4AE2-B529-187A4CAA903B}" type="presParOf" srcId="{5259A90A-D943-4F44-B744-430CF8FFFA8D}" destId="{CE3A265A-0DB6-49CD-8425-46DFF56BDCDD}" srcOrd="1" destOrd="0" presId="urn:microsoft.com/office/officeart/2005/8/layout/hList7#1"/>
    <dgm:cxn modelId="{B20058A0-DD84-452C-9AD8-205C3705BBD9}" type="presParOf" srcId="{CE3A265A-0DB6-49CD-8425-46DFF56BDCDD}" destId="{D8C8F432-9D2A-423F-A480-E04ABC1348EA}" srcOrd="0" destOrd="0" presId="urn:microsoft.com/office/officeart/2005/8/layout/hList7#1"/>
    <dgm:cxn modelId="{596C61F5-110E-488F-A0EC-D4C962E007E8}" type="presParOf" srcId="{D8C8F432-9D2A-423F-A480-E04ABC1348EA}" destId="{14380E18-9A73-4693-AA09-9A5B938DE7BE}" srcOrd="0" destOrd="0" presId="urn:microsoft.com/office/officeart/2005/8/layout/hList7#1"/>
    <dgm:cxn modelId="{8D9EE199-D18F-4E0E-BBF7-B212744F2840}" type="presParOf" srcId="{D8C8F432-9D2A-423F-A480-E04ABC1348EA}" destId="{52792FB9-D706-44E9-8794-BA0A0D87EE97}" srcOrd="1" destOrd="0" presId="urn:microsoft.com/office/officeart/2005/8/layout/hList7#1"/>
    <dgm:cxn modelId="{7128CD1A-5E07-43B6-9DB2-ED895DF41CDD}" type="presParOf" srcId="{D8C8F432-9D2A-423F-A480-E04ABC1348EA}" destId="{7ED8C7D9-E7AA-49D5-B7CA-202B5E8212D9}" srcOrd="2" destOrd="0" presId="urn:microsoft.com/office/officeart/2005/8/layout/hList7#1"/>
    <dgm:cxn modelId="{A4D975C8-CA3D-4363-8B38-AB211521441E}" type="presParOf" srcId="{D8C8F432-9D2A-423F-A480-E04ABC1348EA}" destId="{878BC7C1-2F4C-46EE-9F04-B02E8B8A9171}" srcOrd="3" destOrd="0" presId="urn:microsoft.com/office/officeart/2005/8/layout/hList7#1"/>
    <dgm:cxn modelId="{8D479ACB-E10A-47EB-BBD7-1F35FF80AEE2}" type="presParOf" srcId="{CE3A265A-0DB6-49CD-8425-46DFF56BDCDD}" destId="{710D4F04-8E65-41C1-AE1A-EC820565D65D}" srcOrd="1" destOrd="0" presId="urn:microsoft.com/office/officeart/2005/8/layout/hList7#1"/>
    <dgm:cxn modelId="{582BA4A0-D830-47C9-BE71-3A24511E678E}" type="presParOf" srcId="{CE3A265A-0DB6-49CD-8425-46DFF56BDCDD}" destId="{5B0D38DC-7CF7-4C7E-91E7-940A04B4AF00}" srcOrd="2" destOrd="0" presId="urn:microsoft.com/office/officeart/2005/8/layout/hList7#1"/>
    <dgm:cxn modelId="{A938CD88-0EA1-464C-A47D-961997846BF0}" type="presParOf" srcId="{5B0D38DC-7CF7-4C7E-91E7-940A04B4AF00}" destId="{8DA777F8-8704-4AAB-9FA5-0F95BB444C08}" srcOrd="0" destOrd="0" presId="urn:microsoft.com/office/officeart/2005/8/layout/hList7#1"/>
    <dgm:cxn modelId="{F02D62D6-8C2C-4447-A4ED-9F0B74E9B6D2}" type="presParOf" srcId="{5B0D38DC-7CF7-4C7E-91E7-940A04B4AF00}" destId="{AEC3DBBF-E3B5-48F9-B68F-834054216858}" srcOrd="1" destOrd="0" presId="urn:microsoft.com/office/officeart/2005/8/layout/hList7#1"/>
    <dgm:cxn modelId="{E0C83960-1BA3-4FE0-A1E5-09076F8EB550}" type="presParOf" srcId="{5B0D38DC-7CF7-4C7E-91E7-940A04B4AF00}" destId="{0CDE0D8A-336E-4555-9A78-8010E6148BF3}" srcOrd="2" destOrd="0" presId="urn:microsoft.com/office/officeart/2005/8/layout/hList7#1"/>
    <dgm:cxn modelId="{F030A43C-D5CB-42E9-8932-7A0BCB8330FE}" type="presParOf" srcId="{5B0D38DC-7CF7-4C7E-91E7-940A04B4AF00}" destId="{CBF537D4-A545-4B6C-939F-63E432C9F5A6}" srcOrd="3" destOrd="0" presId="urn:microsoft.com/office/officeart/2005/8/layout/hList7#1"/>
    <dgm:cxn modelId="{F714A79F-372E-4D99-BD12-C30C748E6D22}" type="presParOf" srcId="{CE3A265A-0DB6-49CD-8425-46DFF56BDCDD}" destId="{AB92182A-DE47-4F5D-AAE9-9241E3443498}" srcOrd="3" destOrd="0" presId="urn:microsoft.com/office/officeart/2005/8/layout/hList7#1"/>
    <dgm:cxn modelId="{2B764E98-65CB-4B05-ABDF-BF51489A0DF6}" type="presParOf" srcId="{CE3A265A-0DB6-49CD-8425-46DFF56BDCDD}" destId="{4570698D-C253-448B-B958-9248DE8E585F}" srcOrd="4" destOrd="0" presId="urn:microsoft.com/office/officeart/2005/8/layout/hList7#1"/>
    <dgm:cxn modelId="{4269291C-89D1-4EE0-BDE3-40B20FDA166C}" type="presParOf" srcId="{4570698D-C253-448B-B958-9248DE8E585F}" destId="{DC57AA67-BB0C-436A-8311-CCADCB517509}" srcOrd="0" destOrd="0" presId="urn:microsoft.com/office/officeart/2005/8/layout/hList7#1"/>
    <dgm:cxn modelId="{2713A04F-CA05-40E2-BDB5-B7CC1A4CA4A8}" type="presParOf" srcId="{4570698D-C253-448B-B958-9248DE8E585F}" destId="{A7079005-9C7D-4CC2-AF0F-671C3A00B010}" srcOrd="1" destOrd="0" presId="urn:microsoft.com/office/officeart/2005/8/layout/hList7#1"/>
    <dgm:cxn modelId="{EC878BA9-B947-4BF4-970B-E98CB5C9D8DC}" type="presParOf" srcId="{4570698D-C253-448B-B958-9248DE8E585F}" destId="{B649FBB1-0B4B-4609-871C-FED7BF315C9F}" srcOrd="2" destOrd="0" presId="urn:microsoft.com/office/officeart/2005/8/layout/hList7#1"/>
    <dgm:cxn modelId="{7C64BBB9-8434-4124-8037-635ED7998F73}"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A560E-E3B0-4FEA-B3B3-516D086555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08AC112-5AAD-45F7-8FD3-E2C4848BC491}">
      <dgm:prSet phldrT="[Text]"/>
      <dgm:spPr/>
      <dgm:t>
        <a:bodyPr/>
        <a:lstStyle/>
        <a:p>
          <a:r>
            <a:rPr lang="en-US" dirty="0">
              <a:latin typeface="Arial" panose="020B0604020202020204" pitchFamily="34" charset="0"/>
              <a:cs typeface="Arial" panose="020B0604020202020204" pitchFamily="34" charset="0"/>
            </a:rPr>
            <a:t>Emergency Preparedness Program</a:t>
          </a:r>
        </a:p>
      </dgm:t>
    </dgm:pt>
    <dgm:pt modelId="{D0F64FFB-04A3-49FE-AE7E-48A4F8401040}" type="parTrans" cxnId="{47F4CBA7-A82A-48E9-AB3C-5B8B7B491139}">
      <dgm:prSet/>
      <dgm:spPr/>
      <dgm:t>
        <a:bodyPr/>
        <a:lstStyle/>
        <a:p>
          <a:endParaRPr lang="en-US"/>
        </a:p>
      </dgm:t>
    </dgm:pt>
    <dgm:pt modelId="{39681C27-1038-4613-98E2-8C5D71FBB45E}" type="sibTrans" cxnId="{47F4CBA7-A82A-48E9-AB3C-5B8B7B491139}">
      <dgm:prSet/>
      <dgm:spPr/>
      <dgm:t>
        <a:bodyPr/>
        <a:lstStyle/>
        <a:p>
          <a:endParaRPr lang="en-US"/>
        </a:p>
      </dgm:t>
    </dgm:pt>
    <dgm:pt modelId="{57EC934C-EB88-4503-9E03-30F99A401C78}">
      <dgm:prSet phldrT="[Text]"/>
      <dgm:spPr/>
      <dgm:t>
        <a:bodyPr/>
        <a:lstStyle/>
        <a:p>
          <a:r>
            <a:rPr lang="en-US" dirty="0">
              <a:latin typeface="Arial" panose="020B0604020202020204" pitchFamily="34" charset="0"/>
              <a:cs typeface="Arial" panose="020B0604020202020204" pitchFamily="34" charset="0"/>
            </a:rPr>
            <a:t>Risk Assessment and Planning</a:t>
          </a:r>
        </a:p>
      </dgm:t>
    </dgm:pt>
    <dgm:pt modelId="{B0945097-B362-4964-B024-DA70A6E1B61F}" type="parTrans" cxnId="{70E5DA8C-5154-443E-90ED-712D6EE967A2}">
      <dgm:prSet/>
      <dgm:spPr/>
      <dgm:t>
        <a:bodyPr/>
        <a:lstStyle/>
        <a:p>
          <a:endParaRPr lang="en-US"/>
        </a:p>
      </dgm:t>
    </dgm:pt>
    <dgm:pt modelId="{AB0D500E-405F-4A30-9A42-13338162646A}" type="sibTrans" cxnId="{70E5DA8C-5154-443E-90ED-712D6EE967A2}">
      <dgm:prSet/>
      <dgm:spPr/>
      <dgm:t>
        <a:bodyPr/>
        <a:lstStyle/>
        <a:p>
          <a:endParaRPr lang="en-US"/>
        </a:p>
      </dgm:t>
    </dgm:pt>
    <dgm:pt modelId="{19DC1812-73C3-428D-8A30-A4FE8C9C4DE5}">
      <dgm:prSet phldrT="[Text]" phldr="1"/>
      <dgm:spPr/>
      <dgm:t>
        <a:bodyPr/>
        <a:lstStyle/>
        <a:p>
          <a:endParaRPr lang="en-US"/>
        </a:p>
      </dgm:t>
    </dgm:pt>
    <dgm:pt modelId="{B1BDC066-0F8B-4A85-ADEA-5BF5CFE7AEF0}" type="parTrans" cxnId="{AB3ED2AC-42D2-41C7-A4DD-B3D6AE51C39C}">
      <dgm:prSet/>
      <dgm:spPr/>
      <dgm:t>
        <a:bodyPr/>
        <a:lstStyle/>
        <a:p>
          <a:endParaRPr lang="en-US"/>
        </a:p>
      </dgm:t>
    </dgm:pt>
    <dgm:pt modelId="{CCC606FD-91F3-43B9-9464-ED2690E1180B}" type="sibTrans" cxnId="{AB3ED2AC-42D2-41C7-A4DD-B3D6AE51C39C}">
      <dgm:prSet/>
      <dgm:spPr/>
      <dgm:t>
        <a:bodyPr/>
        <a:lstStyle/>
        <a:p>
          <a:endParaRPr lang="en-US"/>
        </a:p>
      </dgm:t>
    </dgm:pt>
    <dgm:pt modelId="{C5B9F9F9-32A1-42EF-B9C6-A7A89F766732}">
      <dgm:prSet phldrT="[Text]" phldr="1"/>
      <dgm:spPr/>
      <dgm:t>
        <a:bodyPr/>
        <a:lstStyle/>
        <a:p>
          <a:endParaRPr lang="en-US"/>
        </a:p>
      </dgm:t>
    </dgm:pt>
    <dgm:pt modelId="{BDB0CF94-BFB6-47DD-8ED0-1F382C33A8D8}" type="parTrans" cxnId="{B9CBF738-F4A8-4EC2-9FE9-02FC98DBB863}">
      <dgm:prSet/>
      <dgm:spPr/>
      <dgm:t>
        <a:bodyPr/>
        <a:lstStyle/>
        <a:p>
          <a:endParaRPr lang="en-US"/>
        </a:p>
      </dgm:t>
    </dgm:pt>
    <dgm:pt modelId="{5A198C35-DDCE-4743-910E-DD5018C0F4F1}" type="sibTrans" cxnId="{B9CBF738-F4A8-4EC2-9FE9-02FC98DBB863}">
      <dgm:prSet/>
      <dgm:spPr/>
      <dgm:t>
        <a:bodyPr/>
        <a:lstStyle/>
        <a:p>
          <a:endParaRPr lang="en-US"/>
        </a:p>
      </dgm:t>
    </dgm:pt>
    <dgm:pt modelId="{23C4A048-EE05-41F7-A5C9-9B144D3F5A6F}">
      <dgm:prSet phldrT="[Text]" phldr="1"/>
      <dgm:spPr/>
      <dgm:t>
        <a:bodyPr/>
        <a:lstStyle/>
        <a:p>
          <a:endParaRPr lang="en-US"/>
        </a:p>
      </dgm:t>
    </dgm:pt>
    <dgm:pt modelId="{78AE66E1-C6B0-4520-BD7B-91D14E2A88FF}" type="parTrans" cxnId="{09F93714-E743-4A31-BB9A-996FF6F610BD}">
      <dgm:prSet/>
      <dgm:spPr/>
      <dgm:t>
        <a:bodyPr/>
        <a:lstStyle/>
        <a:p>
          <a:endParaRPr lang="en-US"/>
        </a:p>
      </dgm:t>
    </dgm:pt>
    <dgm:pt modelId="{1DABF02F-58F3-4948-BEF0-BA3BE0C2D266}" type="sibTrans" cxnId="{09F93714-E743-4A31-BB9A-996FF6F610BD}">
      <dgm:prSet/>
      <dgm:spPr/>
      <dgm:t>
        <a:bodyPr/>
        <a:lstStyle/>
        <a:p>
          <a:endParaRPr lang="en-US"/>
        </a:p>
      </dgm:t>
    </dgm:pt>
    <dgm:pt modelId="{BBEC08F5-B4DD-484D-9195-50FD7245C879}">
      <dgm:prSet/>
      <dgm:spPr/>
      <dgm:t>
        <a:bodyPr/>
        <a:lstStyle/>
        <a:p>
          <a:endParaRPr lang="en-US" dirty="0"/>
        </a:p>
      </dgm:t>
    </dgm:pt>
    <dgm:pt modelId="{CC3692C6-067A-4672-9C1E-530928157897}" type="parTrans" cxnId="{D71FA63A-4326-4716-9F63-215EB5E2AE2E}">
      <dgm:prSet/>
      <dgm:spPr/>
      <dgm:t>
        <a:bodyPr/>
        <a:lstStyle/>
        <a:p>
          <a:endParaRPr lang="en-US"/>
        </a:p>
      </dgm:t>
    </dgm:pt>
    <dgm:pt modelId="{9C254589-EAE7-4DE3-8280-B61771160288}" type="sibTrans" cxnId="{D71FA63A-4326-4716-9F63-215EB5E2AE2E}">
      <dgm:prSet/>
      <dgm:spPr/>
      <dgm:t>
        <a:bodyPr/>
        <a:lstStyle/>
        <a:p>
          <a:endParaRPr lang="en-US"/>
        </a:p>
      </dgm:t>
    </dgm:pt>
    <dgm:pt modelId="{F4EFEDD2-A0E7-482B-B6FC-B11D4BA3EBAF}">
      <dgm:prSet/>
      <dgm:spPr/>
      <dgm:t>
        <a:bodyPr/>
        <a:lstStyle/>
        <a:p>
          <a:r>
            <a:rPr lang="en-US" dirty="0">
              <a:latin typeface="Arial" panose="020B0604020202020204" pitchFamily="34" charset="0"/>
              <a:cs typeface="Arial" panose="020B0604020202020204" pitchFamily="34" charset="0"/>
            </a:rPr>
            <a:t>Policies and Procedures</a:t>
          </a:r>
        </a:p>
      </dgm:t>
    </dgm:pt>
    <dgm:pt modelId="{A89F35E3-7AC4-4DC5-A537-A2D04E9D8DC9}" type="parTrans" cxnId="{680FE75F-51A4-429C-9433-747DFA48054A}">
      <dgm:prSet/>
      <dgm:spPr/>
      <dgm:t>
        <a:bodyPr/>
        <a:lstStyle/>
        <a:p>
          <a:endParaRPr lang="en-US"/>
        </a:p>
      </dgm:t>
    </dgm:pt>
    <dgm:pt modelId="{22234096-BFD3-4F64-BB52-586D70102B6A}" type="sibTrans" cxnId="{680FE75F-51A4-429C-9433-747DFA48054A}">
      <dgm:prSet/>
      <dgm:spPr/>
      <dgm:t>
        <a:bodyPr/>
        <a:lstStyle/>
        <a:p>
          <a:endParaRPr lang="en-US"/>
        </a:p>
      </dgm:t>
    </dgm:pt>
    <dgm:pt modelId="{DCCFBD53-07BB-42A6-B8C3-50446D732906}">
      <dgm:prSet/>
      <dgm:spPr/>
      <dgm:t>
        <a:bodyPr/>
        <a:lstStyle/>
        <a:p>
          <a:r>
            <a:rPr lang="en-US" dirty="0">
              <a:latin typeface="Arial" panose="020B0604020202020204" pitchFamily="34" charset="0"/>
              <a:cs typeface="Arial" panose="020B0604020202020204" pitchFamily="34" charset="0"/>
            </a:rPr>
            <a:t>Communication Plan</a:t>
          </a:r>
        </a:p>
      </dgm:t>
    </dgm:pt>
    <dgm:pt modelId="{AE1B23C5-0EA6-4568-8A92-A31EF79A7623}" type="parTrans" cxnId="{003EAF0E-9ECD-417E-82C4-64BB03739DFB}">
      <dgm:prSet/>
      <dgm:spPr/>
      <dgm:t>
        <a:bodyPr/>
        <a:lstStyle/>
        <a:p>
          <a:endParaRPr lang="en-US"/>
        </a:p>
      </dgm:t>
    </dgm:pt>
    <dgm:pt modelId="{56FBA582-5760-4314-BEC8-1F11E8019E96}" type="sibTrans" cxnId="{003EAF0E-9ECD-417E-82C4-64BB03739DFB}">
      <dgm:prSet/>
      <dgm:spPr/>
      <dgm:t>
        <a:bodyPr/>
        <a:lstStyle/>
        <a:p>
          <a:endParaRPr lang="en-US"/>
        </a:p>
      </dgm:t>
    </dgm:pt>
    <dgm:pt modelId="{373AB321-6A0D-4755-85BF-0327BFFF2708}">
      <dgm:prSet/>
      <dgm:spPr/>
      <dgm:t>
        <a:bodyPr/>
        <a:lstStyle/>
        <a:p>
          <a:r>
            <a:rPr lang="en-US" dirty="0">
              <a:latin typeface="Arial" panose="020B0604020202020204" pitchFamily="34" charset="0"/>
              <a:cs typeface="Arial" panose="020B0604020202020204" pitchFamily="34" charset="0"/>
            </a:rPr>
            <a:t>Training and Testing </a:t>
          </a:r>
        </a:p>
      </dgm:t>
    </dgm:pt>
    <dgm:pt modelId="{A74615FB-BF60-44F2-8031-05A18F8F36B7}" type="parTrans" cxnId="{47EF8690-DF99-48F4-B14A-6FFD5D65D288}">
      <dgm:prSet/>
      <dgm:spPr/>
      <dgm:t>
        <a:bodyPr/>
        <a:lstStyle/>
        <a:p>
          <a:endParaRPr lang="en-US"/>
        </a:p>
      </dgm:t>
    </dgm:pt>
    <dgm:pt modelId="{4C9D401A-CA03-4AD1-95EF-517F1D2A1F8C}" type="sibTrans" cxnId="{47EF8690-DF99-48F4-B14A-6FFD5D65D288}">
      <dgm:prSet/>
      <dgm:spPr/>
      <dgm:t>
        <a:bodyPr/>
        <a:lstStyle/>
        <a:p>
          <a:endParaRPr lang="en-US"/>
        </a:p>
      </dgm:t>
    </dgm:pt>
    <dgm:pt modelId="{E447AEC6-BC41-4E0C-B35B-F7CE89B5CB94}" type="pres">
      <dgm:prSet presAssocID="{19EA560E-E3B0-4FEA-B3B3-516D086555B5}" presName="diagram" presStyleCnt="0">
        <dgm:presLayoutVars>
          <dgm:chMax val="1"/>
          <dgm:dir/>
          <dgm:animLvl val="ctr"/>
          <dgm:resizeHandles val="exact"/>
        </dgm:presLayoutVars>
      </dgm:prSet>
      <dgm:spPr/>
    </dgm:pt>
    <dgm:pt modelId="{E29A0746-2457-4ACE-A336-D823E224A3E9}" type="pres">
      <dgm:prSet presAssocID="{19EA560E-E3B0-4FEA-B3B3-516D086555B5}" presName="matrix" presStyleCnt="0"/>
      <dgm:spPr/>
    </dgm:pt>
    <dgm:pt modelId="{7D1A0635-A214-49F7-B70A-6705BE5D3168}" type="pres">
      <dgm:prSet presAssocID="{19EA560E-E3B0-4FEA-B3B3-516D086555B5}" presName="tile1" presStyleLbl="node1" presStyleIdx="0" presStyleCnt="4"/>
      <dgm:spPr/>
    </dgm:pt>
    <dgm:pt modelId="{1A931EEA-B176-4DDF-AEFC-266388091565}" type="pres">
      <dgm:prSet presAssocID="{19EA560E-E3B0-4FEA-B3B3-516D086555B5}" presName="tile1text" presStyleLbl="node1" presStyleIdx="0" presStyleCnt="4">
        <dgm:presLayoutVars>
          <dgm:chMax val="0"/>
          <dgm:chPref val="0"/>
          <dgm:bulletEnabled val="1"/>
        </dgm:presLayoutVars>
      </dgm:prSet>
      <dgm:spPr/>
    </dgm:pt>
    <dgm:pt modelId="{4E8964E7-D7CE-45C3-8CE5-2074CBB2FF70}" type="pres">
      <dgm:prSet presAssocID="{19EA560E-E3B0-4FEA-B3B3-516D086555B5}" presName="tile2" presStyleLbl="node1" presStyleIdx="1" presStyleCnt="4" custLinFactNeighborX="845" custLinFactNeighborY="-355"/>
      <dgm:spPr/>
    </dgm:pt>
    <dgm:pt modelId="{89C7BEE8-4D9F-4F3C-A4FF-238B3E93DCC4}" type="pres">
      <dgm:prSet presAssocID="{19EA560E-E3B0-4FEA-B3B3-516D086555B5}" presName="tile2text" presStyleLbl="node1" presStyleIdx="1" presStyleCnt="4">
        <dgm:presLayoutVars>
          <dgm:chMax val="0"/>
          <dgm:chPref val="0"/>
          <dgm:bulletEnabled val="1"/>
        </dgm:presLayoutVars>
      </dgm:prSet>
      <dgm:spPr/>
    </dgm:pt>
    <dgm:pt modelId="{4595A3C7-BB73-4B89-A3F2-D7B20E0F4EC5}" type="pres">
      <dgm:prSet presAssocID="{19EA560E-E3B0-4FEA-B3B3-516D086555B5}" presName="tile3" presStyleLbl="node1" presStyleIdx="2" presStyleCnt="4"/>
      <dgm:spPr/>
    </dgm:pt>
    <dgm:pt modelId="{EC8875F7-6C81-4D5B-9234-20DE08C63BC2}" type="pres">
      <dgm:prSet presAssocID="{19EA560E-E3B0-4FEA-B3B3-516D086555B5}" presName="tile3text" presStyleLbl="node1" presStyleIdx="2" presStyleCnt="4">
        <dgm:presLayoutVars>
          <dgm:chMax val="0"/>
          <dgm:chPref val="0"/>
          <dgm:bulletEnabled val="1"/>
        </dgm:presLayoutVars>
      </dgm:prSet>
      <dgm:spPr/>
    </dgm:pt>
    <dgm:pt modelId="{76168761-C2B0-4295-8CF4-2DDB6748CE3F}" type="pres">
      <dgm:prSet presAssocID="{19EA560E-E3B0-4FEA-B3B3-516D086555B5}" presName="tile4" presStyleLbl="node1" presStyleIdx="3" presStyleCnt="4" custLinFactNeighborX="483" custLinFactNeighborY="1183"/>
      <dgm:spPr/>
    </dgm:pt>
    <dgm:pt modelId="{3D4DBDB4-7ED0-4503-8A64-E8E1D3F32786}" type="pres">
      <dgm:prSet presAssocID="{19EA560E-E3B0-4FEA-B3B3-516D086555B5}" presName="tile4text" presStyleLbl="node1" presStyleIdx="3" presStyleCnt="4">
        <dgm:presLayoutVars>
          <dgm:chMax val="0"/>
          <dgm:chPref val="0"/>
          <dgm:bulletEnabled val="1"/>
        </dgm:presLayoutVars>
      </dgm:prSet>
      <dgm:spPr/>
    </dgm:pt>
    <dgm:pt modelId="{32ED76A1-7BDD-4CEE-80EF-32DFE9626D5D}" type="pres">
      <dgm:prSet presAssocID="{19EA560E-E3B0-4FEA-B3B3-516D086555B5}" presName="centerTile" presStyleLbl="fgShp" presStyleIdx="0" presStyleCnt="1">
        <dgm:presLayoutVars>
          <dgm:chMax val="0"/>
          <dgm:chPref val="0"/>
        </dgm:presLayoutVars>
      </dgm:prSet>
      <dgm:spPr/>
    </dgm:pt>
  </dgm:ptLst>
  <dgm:cxnLst>
    <dgm:cxn modelId="{B9828203-7347-413D-990E-194E8AA3E12E}" type="presOf" srcId="{408AC112-5AAD-45F7-8FD3-E2C4848BC491}" destId="{32ED76A1-7BDD-4CEE-80EF-32DFE9626D5D}" srcOrd="0" destOrd="0" presId="urn:microsoft.com/office/officeart/2005/8/layout/matrix1"/>
    <dgm:cxn modelId="{08D7E80A-2830-4734-AD4E-088322E8536E}" type="presOf" srcId="{DCCFBD53-07BB-42A6-B8C3-50446D732906}" destId="{EC8875F7-6C81-4D5B-9234-20DE08C63BC2}" srcOrd="1" destOrd="0" presId="urn:microsoft.com/office/officeart/2005/8/layout/matrix1"/>
    <dgm:cxn modelId="{003EAF0E-9ECD-417E-82C4-64BB03739DFB}" srcId="{408AC112-5AAD-45F7-8FD3-E2C4848BC491}" destId="{DCCFBD53-07BB-42A6-B8C3-50446D732906}" srcOrd="2" destOrd="0" parTransId="{AE1B23C5-0EA6-4568-8A92-A31EF79A7623}" sibTransId="{56FBA582-5760-4314-BEC8-1F11E8019E96}"/>
    <dgm:cxn modelId="{09F93714-E743-4A31-BB9A-996FF6F610BD}" srcId="{408AC112-5AAD-45F7-8FD3-E2C4848BC491}" destId="{23C4A048-EE05-41F7-A5C9-9B144D3F5A6F}" srcOrd="7" destOrd="0" parTransId="{78AE66E1-C6B0-4520-BD7B-91D14E2A88FF}" sibTransId="{1DABF02F-58F3-4948-BEF0-BA3BE0C2D266}"/>
    <dgm:cxn modelId="{315E4F2F-CB90-4C20-B8F7-77B9723F219D}" type="presOf" srcId="{F4EFEDD2-A0E7-482B-B6FC-B11D4BA3EBAF}" destId="{4E8964E7-D7CE-45C3-8CE5-2074CBB2FF70}" srcOrd="0" destOrd="0" presId="urn:microsoft.com/office/officeart/2005/8/layout/matrix1"/>
    <dgm:cxn modelId="{79AC4C30-D1C6-4969-BAED-B14DB889C7BE}" type="presOf" srcId="{DCCFBD53-07BB-42A6-B8C3-50446D732906}" destId="{4595A3C7-BB73-4B89-A3F2-D7B20E0F4EC5}" srcOrd="0" destOrd="0" presId="urn:microsoft.com/office/officeart/2005/8/layout/matrix1"/>
    <dgm:cxn modelId="{B9CBF738-F4A8-4EC2-9FE9-02FC98DBB863}" srcId="{408AC112-5AAD-45F7-8FD3-E2C4848BC491}" destId="{C5B9F9F9-32A1-42EF-B9C6-A7A89F766732}" srcOrd="6" destOrd="0" parTransId="{BDB0CF94-BFB6-47DD-8ED0-1F382C33A8D8}" sibTransId="{5A198C35-DDCE-4743-910E-DD5018C0F4F1}"/>
    <dgm:cxn modelId="{D71FA63A-4326-4716-9F63-215EB5E2AE2E}" srcId="{408AC112-5AAD-45F7-8FD3-E2C4848BC491}" destId="{BBEC08F5-B4DD-484D-9195-50FD7245C879}" srcOrd="4" destOrd="0" parTransId="{CC3692C6-067A-4672-9C1E-530928157897}" sibTransId="{9C254589-EAE7-4DE3-8280-B61771160288}"/>
    <dgm:cxn modelId="{09827C5B-9390-4F1D-828B-ED852F42653A}" type="presOf" srcId="{373AB321-6A0D-4755-85BF-0327BFFF2708}" destId="{76168761-C2B0-4295-8CF4-2DDB6748CE3F}" srcOrd="0" destOrd="0" presId="urn:microsoft.com/office/officeart/2005/8/layout/matrix1"/>
    <dgm:cxn modelId="{680FE75F-51A4-429C-9433-747DFA48054A}" srcId="{408AC112-5AAD-45F7-8FD3-E2C4848BC491}" destId="{F4EFEDD2-A0E7-482B-B6FC-B11D4BA3EBAF}" srcOrd="1" destOrd="0" parTransId="{A89F35E3-7AC4-4DC5-A537-A2D04E9D8DC9}" sibTransId="{22234096-BFD3-4F64-BB52-586D70102B6A}"/>
    <dgm:cxn modelId="{AB378859-CAA2-4D57-85DE-FC5D72F22F31}" type="presOf" srcId="{373AB321-6A0D-4755-85BF-0327BFFF2708}" destId="{3D4DBDB4-7ED0-4503-8A64-E8E1D3F32786}" srcOrd="1" destOrd="0" presId="urn:microsoft.com/office/officeart/2005/8/layout/matrix1"/>
    <dgm:cxn modelId="{70E5DA8C-5154-443E-90ED-712D6EE967A2}" srcId="{408AC112-5AAD-45F7-8FD3-E2C4848BC491}" destId="{57EC934C-EB88-4503-9E03-30F99A401C78}" srcOrd="0" destOrd="0" parTransId="{B0945097-B362-4964-B024-DA70A6E1B61F}" sibTransId="{AB0D500E-405F-4A30-9A42-13338162646A}"/>
    <dgm:cxn modelId="{47EF8690-DF99-48F4-B14A-6FFD5D65D288}" srcId="{408AC112-5AAD-45F7-8FD3-E2C4848BC491}" destId="{373AB321-6A0D-4755-85BF-0327BFFF2708}" srcOrd="3" destOrd="0" parTransId="{A74615FB-BF60-44F2-8031-05A18F8F36B7}" sibTransId="{4C9D401A-CA03-4AD1-95EF-517F1D2A1F8C}"/>
    <dgm:cxn modelId="{1C09CBA6-2973-4B7B-88A5-374E31A65220}" type="presOf" srcId="{19EA560E-E3B0-4FEA-B3B3-516D086555B5}" destId="{E447AEC6-BC41-4E0C-B35B-F7CE89B5CB94}" srcOrd="0" destOrd="0" presId="urn:microsoft.com/office/officeart/2005/8/layout/matrix1"/>
    <dgm:cxn modelId="{47F4CBA7-A82A-48E9-AB3C-5B8B7B491139}" srcId="{19EA560E-E3B0-4FEA-B3B3-516D086555B5}" destId="{408AC112-5AAD-45F7-8FD3-E2C4848BC491}" srcOrd="0" destOrd="0" parTransId="{D0F64FFB-04A3-49FE-AE7E-48A4F8401040}" sibTransId="{39681C27-1038-4613-98E2-8C5D71FBB45E}"/>
    <dgm:cxn modelId="{AB3ED2AC-42D2-41C7-A4DD-B3D6AE51C39C}" srcId="{408AC112-5AAD-45F7-8FD3-E2C4848BC491}" destId="{19DC1812-73C3-428D-8A30-A4FE8C9C4DE5}" srcOrd="5" destOrd="0" parTransId="{B1BDC066-0F8B-4A85-ADEA-5BF5CFE7AEF0}" sibTransId="{CCC606FD-91F3-43B9-9464-ED2690E1180B}"/>
    <dgm:cxn modelId="{6C0FB3B4-C0FD-4CAE-87F4-9C10B2808127}" type="presOf" srcId="{57EC934C-EB88-4503-9E03-30F99A401C78}" destId="{7D1A0635-A214-49F7-B70A-6705BE5D3168}" srcOrd="0" destOrd="0" presId="urn:microsoft.com/office/officeart/2005/8/layout/matrix1"/>
    <dgm:cxn modelId="{387560B7-A051-48BC-8485-73B5DCEB3EFC}" type="presOf" srcId="{F4EFEDD2-A0E7-482B-B6FC-B11D4BA3EBAF}" destId="{89C7BEE8-4D9F-4F3C-A4FF-238B3E93DCC4}" srcOrd="1" destOrd="0" presId="urn:microsoft.com/office/officeart/2005/8/layout/matrix1"/>
    <dgm:cxn modelId="{5BB80FB8-F575-4DE2-9E38-43BCDB408A29}" type="presOf" srcId="{57EC934C-EB88-4503-9E03-30F99A401C78}" destId="{1A931EEA-B176-4DDF-AEFC-266388091565}" srcOrd="1" destOrd="0" presId="urn:microsoft.com/office/officeart/2005/8/layout/matrix1"/>
    <dgm:cxn modelId="{318CED18-4A10-4939-8D01-6CD8C44EBC43}" type="presParOf" srcId="{E447AEC6-BC41-4E0C-B35B-F7CE89B5CB94}" destId="{E29A0746-2457-4ACE-A336-D823E224A3E9}" srcOrd="0" destOrd="0" presId="urn:microsoft.com/office/officeart/2005/8/layout/matrix1"/>
    <dgm:cxn modelId="{D80327A4-864C-41F4-98B3-62426DD7F147}" type="presParOf" srcId="{E29A0746-2457-4ACE-A336-D823E224A3E9}" destId="{7D1A0635-A214-49F7-B70A-6705BE5D3168}" srcOrd="0" destOrd="0" presId="urn:microsoft.com/office/officeart/2005/8/layout/matrix1"/>
    <dgm:cxn modelId="{549A9EE9-1CFA-496A-AE5F-C71229945DB8}" type="presParOf" srcId="{E29A0746-2457-4ACE-A336-D823E224A3E9}" destId="{1A931EEA-B176-4DDF-AEFC-266388091565}" srcOrd="1" destOrd="0" presId="urn:microsoft.com/office/officeart/2005/8/layout/matrix1"/>
    <dgm:cxn modelId="{8B110CF6-DD6E-4EB8-96BA-78AB675A5B11}" type="presParOf" srcId="{E29A0746-2457-4ACE-A336-D823E224A3E9}" destId="{4E8964E7-D7CE-45C3-8CE5-2074CBB2FF70}" srcOrd="2" destOrd="0" presId="urn:microsoft.com/office/officeart/2005/8/layout/matrix1"/>
    <dgm:cxn modelId="{53B64ADA-FD24-4B4F-ADCB-4393F3F92F9D}" type="presParOf" srcId="{E29A0746-2457-4ACE-A336-D823E224A3E9}" destId="{89C7BEE8-4D9F-4F3C-A4FF-238B3E93DCC4}" srcOrd="3" destOrd="0" presId="urn:microsoft.com/office/officeart/2005/8/layout/matrix1"/>
    <dgm:cxn modelId="{C5AEA269-010C-464A-9101-AB4BA9A81E09}" type="presParOf" srcId="{E29A0746-2457-4ACE-A336-D823E224A3E9}" destId="{4595A3C7-BB73-4B89-A3F2-D7B20E0F4EC5}" srcOrd="4" destOrd="0" presId="urn:microsoft.com/office/officeart/2005/8/layout/matrix1"/>
    <dgm:cxn modelId="{886D85EF-70F9-46F3-AF1F-A30F666FBA45}" type="presParOf" srcId="{E29A0746-2457-4ACE-A336-D823E224A3E9}" destId="{EC8875F7-6C81-4D5B-9234-20DE08C63BC2}" srcOrd="5" destOrd="0" presId="urn:microsoft.com/office/officeart/2005/8/layout/matrix1"/>
    <dgm:cxn modelId="{F2624A9C-B35C-4447-B5CC-2541BCFF8372}" type="presParOf" srcId="{E29A0746-2457-4ACE-A336-D823E224A3E9}" destId="{76168761-C2B0-4295-8CF4-2DDB6748CE3F}" srcOrd="6" destOrd="0" presId="urn:microsoft.com/office/officeart/2005/8/layout/matrix1"/>
    <dgm:cxn modelId="{5077BD4A-58A1-4599-BBED-C0C64993533D}" type="presParOf" srcId="{E29A0746-2457-4ACE-A336-D823E224A3E9}" destId="{3D4DBDB4-7ED0-4503-8A64-E8E1D3F32786}" srcOrd="7" destOrd="0" presId="urn:microsoft.com/office/officeart/2005/8/layout/matrix1"/>
    <dgm:cxn modelId="{D5072933-0911-4C4C-A3CE-1585C1678D35}" type="presParOf" srcId="{E447AEC6-BC41-4E0C-B35B-F7CE89B5CB94}" destId="{32ED76A1-7BDD-4CEE-80EF-32DFE9626D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0635-A214-49F7-B70A-6705BE5D3168}">
      <dsp:nvSpPr>
        <dsp:cNvPr id="0" name=""/>
        <dsp:cNvSpPr/>
      </dsp:nvSpPr>
      <dsp:spPr>
        <a:xfrm rot="16200000">
          <a:off x="797321" y="-797321"/>
          <a:ext cx="2520156" cy="4114800"/>
        </a:xfrm>
        <a:prstGeom prst="round1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Risk Assessment and Planning</a:t>
          </a:r>
        </a:p>
      </dsp:txBody>
      <dsp:txXfrm rot="5400000">
        <a:off x="0" y="0"/>
        <a:ext cx="4114800" cy="1890117"/>
      </dsp:txXfrm>
    </dsp:sp>
    <dsp:sp modelId="{4E8964E7-D7CE-45C3-8CE5-2074CBB2FF70}">
      <dsp:nvSpPr>
        <dsp:cNvPr id="0" name=""/>
        <dsp:cNvSpPr/>
      </dsp:nvSpPr>
      <dsp:spPr>
        <a:xfrm>
          <a:off x="4114800" y="0"/>
          <a:ext cx="4114800" cy="2520156"/>
        </a:xfrm>
        <a:prstGeom prst="round1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Policies and Procedures</a:t>
          </a:r>
        </a:p>
      </dsp:txBody>
      <dsp:txXfrm>
        <a:off x="4114800" y="0"/>
        <a:ext cx="4114800" cy="1890117"/>
      </dsp:txXfrm>
    </dsp:sp>
    <dsp:sp modelId="{4595A3C7-BB73-4B89-A3F2-D7B20E0F4EC5}">
      <dsp:nvSpPr>
        <dsp:cNvPr id="0" name=""/>
        <dsp:cNvSpPr/>
      </dsp:nvSpPr>
      <dsp:spPr>
        <a:xfrm rot="10800000">
          <a:off x="0" y="2520156"/>
          <a:ext cx="4114800" cy="2520156"/>
        </a:xfrm>
        <a:prstGeom prst="round1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Communication Plan</a:t>
          </a:r>
        </a:p>
      </dsp:txBody>
      <dsp:txXfrm rot="10800000">
        <a:off x="0" y="3150195"/>
        <a:ext cx="4114800" cy="1890117"/>
      </dsp:txXfrm>
    </dsp:sp>
    <dsp:sp modelId="{76168761-C2B0-4295-8CF4-2DDB6748CE3F}">
      <dsp:nvSpPr>
        <dsp:cNvPr id="0" name=""/>
        <dsp:cNvSpPr/>
      </dsp:nvSpPr>
      <dsp:spPr>
        <a:xfrm rot="5400000">
          <a:off x="4912121" y="1722834"/>
          <a:ext cx="2520156" cy="4114800"/>
        </a:xfrm>
        <a:prstGeom prst="round1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Training and Testing </a:t>
          </a:r>
        </a:p>
      </dsp:txBody>
      <dsp:txXfrm rot="-5400000">
        <a:off x="4114800" y="3150195"/>
        <a:ext cx="4114800" cy="1890117"/>
      </dsp:txXfrm>
    </dsp:sp>
    <dsp:sp modelId="{32ED76A1-7BDD-4CEE-80EF-32DFE9626D5D}">
      <dsp:nvSpPr>
        <dsp:cNvPr id="0" name=""/>
        <dsp:cNvSpPr/>
      </dsp:nvSpPr>
      <dsp:spPr>
        <a:xfrm>
          <a:off x="2880359" y="1890117"/>
          <a:ext cx="2468880" cy="1260078"/>
        </a:xfrm>
        <a:prstGeom prst="roundRect">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Emergency Preparedness Program</a:t>
          </a:r>
        </a:p>
      </dsp:txBody>
      <dsp:txXfrm>
        <a:off x="2941871" y="1951629"/>
        <a:ext cx="2345856" cy="1137054"/>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4D38F6F4-7010-4E3E-92B8-6DC8EF1D4BBD}" type="datetimeFigureOut">
              <a:rPr lang="en-US" smtClean="0"/>
              <a:t>11/7/2017</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951B1479-4436-4BB6-BF7A-720A9A0FF600}" type="slidenum">
              <a:rPr lang="en-US" smtClean="0"/>
              <a:t>‹#›</a:t>
            </a:fld>
            <a:endParaRPr lang="en-US"/>
          </a:p>
        </p:txBody>
      </p:sp>
    </p:spTree>
    <p:extLst>
      <p:ext uri="{BB962C8B-B14F-4D97-AF65-F5344CB8AC3E}">
        <p14:creationId xmlns:p14="http://schemas.microsoft.com/office/powerpoint/2010/main" val="1508890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47FA9A2-B6A2-4778-A071-4D4168255E51}" type="datetimeFigureOut">
              <a:rPr lang="en-US" smtClean="0"/>
              <a:t>11/7/2017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E45A9B4-DF5D-42A2-A056-445D24831438}" type="slidenum">
              <a:rPr lang="en-US" smtClean="0"/>
              <a:t>‹#›</a:t>
            </a:fld>
            <a:endParaRPr lang="en-US"/>
          </a:p>
        </p:txBody>
      </p:sp>
    </p:spTree>
    <p:extLst>
      <p:ext uri="{BB962C8B-B14F-4D97-AF65-F5344CB8AC3E}">
        <p14:creationId xmlns:p14="http://schemas.microsoft.com/office/powerpoint/2010/main" val="244095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1</a:t>
            </a:fld>
            <a:endParaRPr lang="en-US"/>
          </a:p>
        </p:txBody>
      </p:sp>
    </p:spTree>
    <p:extLst>
      <p:ext uri="{BB962C8B-B14F-4D97-AF65-F5344CB8AC3E}">
        <p14:creationId xmlns:p14="http://schemas.microsoft.com/office/powerpoint/2010/main" val="13023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Resident, Resident Representative, or Family Interview: </a:t>
            </a:r>
          </a:p>
          <a:p>
            <a:r>
              <a:rPr lang="en-US" dirty="0"/>
              <a:t> </a:t>
            </a:r>
          </a:p>
          <a:p>
            <a:r>
              <a:rPr lang="en-US" dirty="0"/>
              <a:t>PT, OT, SLP, or Restorative Manager Interview: </a:t>
            </a:r>
          </a:p>
          <a:p>
            <a:endParaRPr lang="en-US" dirty="0"/>
          </a:p>
          <a:p>
            <a:r>
              <a:rPr lang="en-US" dirty="0"/>
              <a:t>Nurse or DON interviews:  Nurse Aide</a:t>
            </a:r>
          </a:p>
          <a:p>
            <a:r>
              <a:rPr lang="en-US" dirty="0"/>
              <a:t>Record Review</a:t>
            </a:r>
          </a:p>
        </p:txBody>
      </p:sp>
      <p:sp>
        <p:nvSpPr>
          <p:cNvPr id="4" name="Slide Number Placeholder 3"/>
          <p:cNvSpPr>
            <a:spLocks noGrp="1"/>
          </p:cNvSpPr>
          <p:nvPr>
            <p:ph type="sldNum" sz="quarter" idx="10"/>
          </p:nvPr>
        </p:nvSpPr>
        <p:spPr/>
        <p:txBody>
          <a:bodyPr/>
          <a:lstStyle/>
          <a:p>
            <a:fld id="{6E45A9B4-DF5D-42A2-A056-445D24831438}" type="slidenum">
              <a:rPr lang="en-US" smtClean="0"/>
              <a:t>10</a:t>
            </a:fld>
            <a:endParaRPr lang="en-US"/>
          </a:p>
        </p:txBody>
      </p:sp>
    </p:spTree>
    <p:extLst>
      <p:ext uri="{BB962C8B-B14F-4D97-AF65-F5344CB8AC3E}">
        <p14:creationId xmlns:p14="http://schemas.microsoft.com/office/powerpoint/2010/main" val="145565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requests from SETI was to</a:t>
            </a:r>
            <a:r>
              <a:rPr lang="en-US" baseline="0" dirty="0"/>
              <a:t> put forth an estimate of the number of surveyors needed and time onsite.  This provides some estimates</a:t>
            </a:r>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11</a:t>
            </a:fld>
            <a:endParaRPr lang="en-US"/>
          </a:p>
        </p:txBody>
      </p:sp>
    </p:spTree>
    <p:extLst>
      <p:ext uri="{BB962C8B-B14F-4D97-AF65-F5344CB8AC3E}">
        <p14:creationId xmlns:p14="http://schemas.microsoft.com/office/powerpoint/2010/main" val="398587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12</a:t>
            </a:fld>
            <a:endParaRPr lang="en-US"/>
          </a:p>
        </p:txBody>
      </p:sp>
    </p:spTree>
    <p:extLst>
      <p:ext uri="{BB962C8B-B14F-4D97-AF65-F5344CB8AC3E}">
        <p14:creationId xmlns:p14="http://schemas.microsoft.com/office/powerpoint/2010/main" val="1891468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13</a:t>
            </a:fld>
            <a:endParaRPr lang="en-US"/>
          </a:p>
        </p:txBody>
      </p:sp>
    </p:spTree>
    <p:extLst>
      <p:ext uri="{BB962C8B-B14F-4D97-AF65-F5344CB8AC3E}">
        <p14:creationId xmlns:p14="http://schemas.microsoft.com/office/powerpoint/2010/main" val="60948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14</a:t>
            </a:fld>
            <a:endParaRPr lang="en-US"/>
          </a:p>
        </p:txBody>
      </p:sp>
    </p:spTree>
    <p:extLst>
      <p:ext uri="{BB962C8B-B14F-4D97-AF65-F5344CB8AC3E}">
        <p14:creationId xmlns:p14="http://schemas.microsoft.com/office/powerpoint/2010/main" val="105139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a:t>
            </a:r>
            <a:r>
              <a:rPr lang="en-US" baseline="0" dirty="0"/>
              <a:t> will be instructed on the new software and able to practice on their own.  </a:t>
            </a:r>
            <a:endParaRPr lang="en-US" dirty="0"/>
          </a:p>
          <a:p>
            <a:r>
              <a:rPr lang="en-US" dirty="0"/>
              <a:t>Training does not end when the class is over.  It</a:t>
            </a:r>
            <a:r>
              <a:rPr lang="en-US" baseline="0" dirty="0"/>
              <a:t> is on-going!</a:t>
            </a:r>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15</a:t>
            </a:fld>
            <a:endParaRPr lang="en-US"/>
          </a:p>
        </p:txBody>
      </p:sp>
    </p:spTree>
    <p:extLst>
      <p:ext uri="{BB962C8B-B14F-4D97-AF65-F5344CB8AC3E}">
        <p14:creationId xmlns:p14="http://schemas.microsoft.com/office/powerpoint/2010/main" val="1466839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16</a:t>
            </a:fld>
            <a:endParaRPr lang="en-US"/>
          </a:p>
        </p:txBody>
      </p:sp>
    </p:spTree>
    <p:extLst>
      <p:ext uri="{BB962C8B-B14F-4D97-AF65-F5344CB8AC3E}">
        <p14:creationId xmlns:p14="http://schemas.microsoft.com/office/powerpoint/2010/main" val="201708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17</a:t>
            </a:fld>
            <a:endParaRPr lang="en-US"/>
          </a:p>
        </p:txBody>
      </p:sp>
    </p:spTree>
    <p:extLst>
      <p:ext uri="{BB962C8B-B14F-4D97-AF65-F5344CB8AC3E}">
        <p14:creationId xmlns:p14="http://schemas.microsoft.com/office/powerpoint/2010/main" val="359125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19</a:t>
            </a:fld>
            <a:endParaRPr lang="en-US"/>
          </a:p>
        </p:txBody>
      </p:sp>
    </p:spTree>
    <p:extLst>
      <p:ext uri="{BB962C8B-B14F-4D97-AF65-F5344CB8AC3E}">
        <p14:creationId xmlns:p14="http://schemas.microsoft.com/office/powerpoint/2010/main" val="2732351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20</a:t>
            </a:fld>
            <a:endParaRPr lang="en-US"/>
          </a:p>
        </p:txBody>
      </p:sp>
    </p:spTree>
    <p:extLst>
      <p:ext uri="{BB962C8B-B14F-4D97-AF65-F5344CB8AC3E}">
        <p14:creationId xmlns:p14="http://schemas.microsoft.com/office/powerpoint/2010/main" val="424428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a:t>
            </a:fld>
            <a:endParaRPr lang="en-US"/>
          </a:p>
        </p:txBody>
      </p:sp>
    </p:spTree>
    <p:extLst>
      <p:ext uri="{BB962C8B-B14F-4D97-AF65-F5344CB8AC3E}">
        <p14:creationId xmlns:p14="http://schemas.microsoft.com/office/powerpoint/2010/main" val="235833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2017 Q1 Long-Stay antipsychotic rate: 15.7% </a:t>
            </a:r>
          </a:p>
          <a:p>
            <a:r>
              <a:rPr lang="en-US" dirty="0"/>
              <a:t>•	 Reduction of 34.1% since program inception (2011 Q4)! </a:t>
            </a:r>
          </a:p>
          <a:p>
            <a:r>
              <a:rPr lang="en-US" dirty="0"/>
              <a:t>•	 Continued focus on improving dementia care: •	 New requirements (behavioral health services) •	 New goals •	 Focused surveys •	 Minimum Data Set assessment items (gradual dose reduction, position change alarms)</a:t>
            </a:r>
          </a:p>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21</a:t>
            </a:fld>
            <a:endParaRPr lang="en-US"/>
          </a:p>
        </p:txBody>
      </p:sp>
    </p:spTree>
    <p:extLst>
      <p:ext uri="{BB962C8B-B14F-4D97-AF65-F5344CB8AC3E}">
        <p14:creationId xmlns:p14="http://schemas.microsoft.com/office/powerpoint/2010/main" val="1041249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22</a:t>
            </a:fld>
            <a:endParaRPr lang="en-US"/>
          </a:p>
        </p:txBody>
      </p:sp>
    </p:spTree>
    <p:extLst>
      <p:ext uri="{BB962C8B-B14F-4D97-AF65-F5344CB8AC3E}">
        <p14:creationId xmlns:p14="http://schemas.microsoft.com/office/powerpoint/2010/main" val="279466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23</a:t>
            </a:fld>
            <a:endParaRPr lang="en-US"/>
          </a:p>
        </p:txBody>
      </p:sp>
    </p:spTree>
    <p:extLst>
      <p:ext uri="{BB962C8B-B14F-4D97-AF65-F5344CB8AC3E}">
        <p14:creationId xmlns:p14="http://schemas.microsoft.com/office/powerpoint/2010/main" val="3402844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24</a:t>
            </a:fld>
            <a:endParaRPr lang="en-US"/>
          </a:p>
        </p:txBody>
      </p:sp>
    </p:spTree>
    <p:extLst>
      <p:ext uri="{BB962C8B-B14F-4D97-AF65-F5344CB8AC3E}">
        <p14:creationId xmlns:p14="http://schemas.microsoft.com/office/powerpoint/2010/main" val="135783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25</a:t>
            </a:fld>
            <a:endParaRPr lang="en-US"/>
          </a:p>
        </p:txBody>
      </p:sp>
    </p:spTree>
    <p:extLst>
      <p:ext uri="{BB962C8B-B14F-4D97-AF65-F5344CB8AC3E}">
        <p14:creationId xmlns:p14="http://schemas.microsoft.com/office/powerpoint/2010/main" val="65305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26</a:t>
            </a:fld>
            <a:endParaRPr lang="en-US"/>
          </a:p>
        </p:txBody>
      </p:sp>
    </p:spTree>
    <p:extLst>
      <p:ext uri="{BB962C8B-B14F-4D97-AF65-F5344CB8AC3E}">
        <p14:creationId xmlns:p14="http://schemas.microsoft.com/office/powerpoint/2010/main" val="2819618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27</a:t>
            </a:fld>
            <a:endParaRPr lang="en-US"/>
          </a:p>
        </p:txBody>
      </p:sp>
    </p:spTree>
    <p:extLst>
      <p:ext uri="{BB962C8B-B14F-4D97-AF65-F5344CB8AC3E}">
        <p14:creationId xmlns:p14="http://schemas.microsoft.com/office/powerpoint/2010/main" val="1924577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28</a:t>
            </a:fld>
            <a:endParaRPr lang="en-US"/>
          </a:p>
        </p:txBody>
      </p:sp>
    </p:spTree>
    <p:extLst>
      <p:ext uri="{BB962C8B-B14F-4D97-AF65-F5344CB8AC3E}">
        <p14:creationId xmlns:p14="http://schemas.microsoft.com/office/powerpoint/2010/main" val="2399819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29</a:t>
            </a:fld>
            <a:endParaRPr lang="en-US"/>
          </a:p>
        </p:txBody>
      </p:sp>
    </p:spTree>
    <p:extLst>
      <p:ext uri="{BB962C8B-B14F-4D97-AF65-F5344CB8AC3E}">
        <p14:creationId xmlns:p14="http://schemas.microsoft.com/office/powerpoint/2010/main" val="58468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30</a:t>
            </a:fld>
            <a:endParaRPr lang="en-US"/>
          </a:p>
        </p:txBody>
      </p:sp>
    </p:spTree>
    <p:extLst>
      <p:ext uri="{BB962C8B-B14F-4D97-AF65-F5344CB8AC3E}">
        <p14:creationId xmlns:p14="http://schemas.microsoft.com/office/powerpoint/2010/main" val="423475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technical reasons for why</a:t>
            </a:r>
            <a:r>
              <a:rPr lang="en-US" baseline="0" dirty="0"/>
              <a:t> we are implementing a new survey process.  But the higher level objective is to improve the process of ensuring residents’ needs are met, that they are kept safe, and about to attain or maintain their highest practicable well-being. We want to identify any issues that have led to harm or could lead to harm, and if we don’t see any issues, have a high level of confidence that residents are truly safe when we walk out the door. </a:t>
            </a:r>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3</a:t>
            </a:fld>
            <a:endParaRPr lang="en-US"/>
          </a:p>
        </p:txBody>
      </p:sp>
    </p:spTree>
    <p:extLst>
      <p:ext uri="{BB962C8B-B14F-4D97-AF65-F5344CB8AC3E}">
        <p14:creationId xmlns:p14="http://schemas.microsoft.com/office/powerpoint/2010/main" val="247835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31</a:t>
            </a:fld>
            <a:endParaRPr lang="en-US"/>
          </a:p>
        </p:txBody>
      </p:sp>
    </p:spTree>
    <p:extLst>
      <p:ext uri="{BB962C8B-B14F-4D97-AF65-F5344CB8AC3E}">
        <p14:creationId xmlns:p14="http://schemas.microsoft.com/office/powerpoint/2010/main" val="3545910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32</a:t>
            </a:fld>
            <a:endParaRPr lang="en-US"/>
          </a:p>
        </p:txBody>
      </p:sp>
    </p:spTree>
    <p:extLst>
      <p:ext uri="{BB962C8B-B14F-4D97-AF65-F5344CB8AC3E}">
        <p14:creationId xmlns:p14="http://schemas.microsoft.com/office/powerpoint/2010/main" val="359976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33</a:t>
            </a:fld>
            <a:endParaRPr lang="en-US"/>
          </a:p>
        </p:txBody>
      </p:sp>
    </p:spTree>
    <p:extLst>
      <p:ext uri="{BB962C8B-B14F-4D97-AF65-F5344CB8AC3E}">
        <p14:creationId xmlns:p14="http://schemas.microsoft.com/office/powerpoint/2010/main" val="1513349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34</a:t>
            </a:fld>
            <a:endParaRPr lang="en-US"/>
          </a:p>
        </p:txBody>
      </p:sp>
    </p:spTree>
    <p:extLst>
      <p:ext uri="{BB962C8B-B14F-4D97-AF65-F5344CB8AC3E}">
        <p14:creationId xmlns:p14="http://schemas.microsoft.com/office/powerpoint/2010/main" val="404666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4</a:t>
            </a:fld>
            <a:endParaRPr lang="en-US"/>
          </a:p>
        </p:txBody>
      </p:sp>
    </p:spTree>
    <p:extLst>
      <p:ext uri="{BB962C8B-B14F-4D97-AF65-F5344CB8AC3E}">
        <p14:creationId xmlns:p14="http://schemas.microsoft.com/office/powerpoint/2010/main" val="2605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5</a:t>
            </a:fld>
            <a:endParaRPr lang="en-US"/>
          </a:p>
        </p:txBody>
      </p:sp>
    </p:spTree>
    <p:extLst>
      <p:ext uri="{BB962C8B-B14F-4D97-AF65-F5344CB8AC3E}">
        <p14:creationId xmlns:p14="http://schemas.microsoft.com/office/powerpoint/2010/main" val="370651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6</a:t>
            </a:fld>
            <a:endParaRPr lang="en-US"/>
          </a:p>
        </p:txBody>
      </p:sp>
    </p:spTree>
    <p:extLst>
      <p:ext uri="{BB962C8B-B14F-4D97-AF65-F5344CB8AC3E}">
        <p14:creationId xmlns:p14="http://schemas.microsoft.com/office/powerpoint/2010/main" val="100463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7</a:t>
            </a:fld>
            <a:endParaRPr lang="en-US"/>
          </a:p>
        </p:txBody>
      </p:sp>
    </p:spTree>
    <p:extLst>
      <p:ext uri="{BB962C8B-B14F-4D97-AF65-F5344CB8AC3E}">
        <p14:creationId xmlns:p14="http://schemas.microsoft.com/office/powerpoint/2010/main" val="59837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8</a:t>
            </a:fld>
            <a:endParaRPr lang="en-US"/>
          </a:p>
        </p:txBody>
      </p:sp>
    </p:spTree>
    <p:extLst>
      <p:ext uri="{BB962C8B-B14F-4D97-AF65-F5344CB8AC3E}">
        <p14:creationId xmlns:p14="http://schemas.microsoft.com/office/powerpoint/2010/main" val="263544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9</a:t>
            </a:fld>
            <a:endParaRPr lang="en-US"/>
          </a:p>
        </p:txBody>
      </p:sp>
    </p:spTree>
    <p:extLst>
      <p:ext uri="{BB962C8B-B14F-4D97-AF65-F5344CB8AC3E}">
        <p14:creationId xmlns:p14="http://schemas.microsoft.com/office/powerpoint/2010/main" val="2323534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576" y="2438400"/>
            <a:ext cx="7010400"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
        <p:nvSpPr>
          <p:cNvPr id="10"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grpSp>
        <p:nvGrpSpPr>
          <p:cNvPr id="11" name="Group 10"/>
          <p:cNvGrpSpPr/>
          <p:nvPr userDrawn="1"/>
        </p:nvGrpSpPr>
        <p:grpSpPr>
          <a:xfrm>
            <a:off x="-45154" y="1303866"/>
            <a:ext cx="12282311" cy="13207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18" name="Title 9"/>
          <p:cNvSpPr>
            <a:spLocks noGrp="1"/>
          </p:cNvSpPr>
          <p:nvPr>
            <p:ph type="title"/>
          </p:nvPr>
        </p:nvSpPr>
        <p:spPr>
          <a:xfrm>
            <a:off x="22577" y="1490133"/>
            <a:ext cx="12192000" cy="830299"/>
          </a:xfrm>
          <a:noFill/>
          <a:ln>
            <a:noFill/>
          </a:ln>
          <a:effectLst/>
        </p:spPr>
        <p:txBody>
          <a:bodyPr/>
          <a:lstStyle/>
          <a:p>
            <a:r>
              <a:rPr lang="en-US" dirty="0"/>
              <a:t>Click to edit Master title style</a:t>
            </a:r>
          </a:p>
        </p:txBody>
      </p:sp>
    </p:spTree>
    <p:extLst>
      <p:ext uri="{BB962C8B-B14F-4D97-AF65-F5344CB8AC3E}">
        <p14:creationId xmlns:p14="http://schemas.microsoft.com/office/powerpoint/2010/main" val="17383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430503"/>
            <a:ext cx="10972800" cy="868362"/>
          </a:xfrm>
          <a:prstGeom prst="rect">
            <a:avLst/>
          </a:prstGeom>
          <a:noFill/>
          <a:effectLst/>
        </p:spPr>
        <p:txBody>
          <a:bodyPr vert="horz" lIns="91440" tIns="45720" rIns="91440" bIns="45720" rtlCol="0" anchor="ctr" anchorCtr="0">
            <a:normAutofit/>
          </a:bodyPr>
          <a:lstStyle>
            <a:lvl1pPr>
              <a:lnSpc>
                <a:spcPts val="3200"/>
              </a:lnSpc>
              <a:defRPr lang="en-US"/>
            </a:lvl1pPr>
          </a:lstStyle>
          <a:p>
            <a:r>
              <a:rPr lang="en-US" dirty="0"/>
              <a:t>Click to edit Master title style</a:t>
            </a:r>
          </a:p>
        </p:txBody>
      </p:sp>
      <p:sp>
        <p:nvSpPr>
          <p:cNvPr id="6" name="Slide Number Placeholder 5"/>
          <p:cNvSpPr>
            <a:spLocks noGrp="1"/>
          </p:cNvSpPr>
          <p:nvPr>
            <p:ph type="sldNum" sz="quarter" idx="4"/>
          </p:nvPr>
        </p:nvSpPr>
        <p:spPr>
          <a:xfrm>
            <a:off x="11198440" y="93030"/>
            <a:ext cx="661021" cy="180918"/>
          </a:xfrm>
          <a:prstGeom prst="rect">
            <a:avLst/>
          </a:prstGeom>
        </p:spPr>
        <p:txBody>
          <a:bodyPr vert="horz" lIns="91440" tIns="45720" rIns="91440" bIns="45720" rtlCol="0" anchor="b"/>
          <a:lstStyle>
            <a:lvl1pPr algn="ctr">
              <a:defRPr lang="en-US" smtClean="0"/>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3" name="Straight Connector 2"/>
          <p:cNvCxnSpPr>
            <a:stCxn id="6" idx="3"/>
            <a:endCxn id="6" idx="3"/>
          </p:cNvCxnSpPr>
          <p:nvPr userDrawn="1"/>
        </p:nvCxnSpPr>
        <p:spPr>
          <a:xfrm>
            <a:off x="11859461" y="1834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17856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12776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bwMode="auto">
          <a:xfrm>
            <a:off x="1" y="1"/>
            <a:ext cx="564444" cy="1117599"/>
          </a:xfrm>
          <a:prstGeom prst="rect">
            <a:avLst/>
          </a:prstGeom>
          <a:solidFill>
            <a:srgbClr val="EFC2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cxnSp>
        <p:nvCxnSpPr>
          <p:cNvPr id="11" name="Straight Connector 10"/>
          <p:cNvCxnSpPr/>
          <p:nvPr userDrawn="1"/>
        </p:nvCxnSpPr>
        <p:spPr bwMode="auto">
          <a:xfrm>
            <a:off x="1120777" y="1178468"/>
            <a:ext cx="10593057"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2" name="Rectangle 11"/>
          <p:cNvSpPr/>
          <p:nvPr userDrawn="1"/>
        </p:nvSpPr>
        <p:spPr bwMode="auto">
          <a:xfrm>
            <a:off x="0" y="1320801"/>
            <a:ext cx="541867" cy="5537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195398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9" name="Slide Number Placeholder 6"/>
          <p:cNvSpPr txBox="1">
            <a:spLocks/>
          </p:cNvSpPr>
          <p:nvPr userDrawn="1"/>
        </p:nvSpPr>
        <p:spPr>
          <a:xfrm>
            <a:off x="8940800" y="65087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z="1200" smtClean="0">
                <a:solidFill>
                  <a:prstClr val="black">
                    <a:tint val="75000"/>
                  </a:prstClr>
                </a:solidFill>
              </a:rPr>
              <a:pPr/>
              <a:t>‹#›</a:t>
            </a:fld>
            <a:endParaRPr lang="en-US" sz="1200">
              <a:solidFill>
                <a:prstClr val="black">
                  <a:tint val="75000"/>
                </a:prstClr>
              </a:solidFill>
            </a:endParaRPr>
          </a:p>
        </p:txBody>
      </p:sp>
      <p:grpSp>
        <p:nvGrpSpPr>
          <p:cNvPr id="11" name="Group 10"/>
          <p:cNvGrpSpPr/>
          <p:nvPr userDrawn="1"/>
        </p:nvGrpSpPr>
        <p:grpSpPr>
          <a:xfrm>
            <a:off x="-22577" y="2"/>
            <a:ext cx="12282311" cy="14731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18" name="Title 9"/>
          <p:cNvSpPr>
            <a:spLocks noGrp="1"/>
          </p:cNvSpPr>
          <p:nvPr>
            <p:ph type="title"/>
          </p:nvPr>
        </p:nvSpPr>
        <p:spPr>
          <a:xfrm>
            <a:off x="0" y="135468"/>
            <a:ext cx="12192000" cy="1006687"/>
          </a:xfrm>
          <a:noFill/>
          <a:ln>
            <a:noFill/>
          </a:ln>
          <a:effectLst/>
        </p:spPr>
        <p:txBody>
          <a:bodyPr/>
          <a:lstStyle/>
          <a:p>
            <a:r>
              <a:rPr lang="en-US" dirty="0"/>
              <a:t>Click to edit Master title style</a:t>
            </a:r>
          </a:p>
        </p:txBody>
      </p:sp>
    </p:spTree>
    <p:extLst>
      <p:ext uri="{BB962C8B-B14F-4D97-AF65-F5344CB8AC3E}">
        <p14:creationId xmlns:p14="http://schemas.microsoft.com/office/powerpoint/2010/main" val="131395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
        <p:nvSpPr>
          <p:cNvPr id="9"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grpSp>
        <p:nvGrpSpPr>
          <p:cNvPr id="14" name="Group 13"/>
          <p:cNvGrpSpPr/>
          <p:nvPr userDrawn="1"/>
        </p:nvGrpSpPr>
        <p:grpSpPr>
          <a:xfrm>
            <a:off x="-22577" y="1422400"/>
            <a:ext cx="12282311" cy="1337734"/>
            <a:chOff x="-16933" y="1"/>
            <a:chExt cx="9211733" cy="1015999"/>
          </a:xfrm>
        </p:grpSpPr>
        <p:sp>
          <p:nvSpPr>
            <p:cNvPr id="15" name="Rectangle 1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6" name="Rectangle 1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17" name="Title 9"/>
          <p:cNvSpPr>
            <a:spLocks noGrp="1"/>
          </p:cNvSpPr>
          <p:nvPr>
            <p:ph type="title"/>
          </p:nvPr>
        </p:nvSpPr>
        <p:spPr>
          <a:xfrm>
            <a:off x="0" y="1422401"/>
            <a:ext cx="12192000" cy="1018258"/>
          </a:xfrm>
          <a:noFill/>
          <a:ln>
            <a:noFill/>
          </a:ln>
          <a:effectLst/>
        </p:spPr>
        <p:txBody>
          <a:bodyPr/>
          <a:lstStyle/>
          <a:p>
            <a:r>
              <a:rPr lang="en-US" dirty="0"/>
              <a:t>Click to edit Master title style</a:t>
            </a:r>
          </a:p>
        </p:txBody>
      </p:sp>
    </p:spTree>
    <p:extLst>
      <p:ext uri="{BB962C8B-B14F-4D97-AF65-F5344CB8AC3E}">
        <p14:creationId xmlns:p14="http://schemas.microsoft.com/office/powerpoint/2010/main" val="364551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1"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4" name="Group 23"/>
          <p:cNvGrpSpPr/>
          <p:nvPr userDrawn="1"/>
        </p:nvGrpSpPr>
        <p:grpSpPr>
          <a:xfrm>
            <a:off x="0" y="1442086"/>
            <a:ext cx="12192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12192000" cy="1371600"/>
          </a:xfrm>
          <a:noFill/>
          <a:effectLst/>
        </p:spPr>
        <p:txBody>
          <a:bodyPr/>
          <a:lstStyle/>
          <a:p>
            <a:r>
              <a:rPr lang="en-US" dirty="0"/>
              <a:t>Click to edit Master title style</a:t>
            </a:r>
          </a:p>
        </p:txBody>
      </p:sp>
      <p:sp>
        <p:nvSpPr>
          <p:cNvPr id="25"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11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22577" y="2"/>
            <a:ext cx="12282311"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0" y="135467"/>
            <a:ext cx="12192000" cy="694267"/>
          </a:xfrm>
          <a:noFill/>
          <a:ln>
            <a:noFill/>
          </a:ln>
          <a:effectLst/>
        </p:spPr>
        <p:txBody>
          <a:bodyPr/>
          <a:lstStyle/>
          <a:p>
            <a:r>
              <a:rPr lang="en-US" dirty="0"/>
              <a:t>Click to edit Master title style</a:t>
            </a:r>
          </a:p>
        </p:txBody>
      </p:sp>
    </p:spTree>
    <p:extLst>
      <p:ext uri="{BB962C8B-B14F-4D97-AF65-F5344CB8AC3E}">
        <p14:creationId xmlns:p14="http://schemas.microsoft.com/office/powerpoint/2010/main" val="278393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7" name="Title 9"/>
          <p:cNvSpPr>
            <a:spLocks noGrp="1"/>
          </p:cNvSpPr>
          <p:nvPr>
            <p:ph type="title"/>
          </p:nvPr>
        </p:nvSpPr>
        <p:spPr>
          <a:xfrm>
            <a:off x="0" y="135467"/>
            <a:ext cx="12192000" cy="694267"/>
          </a:xfrm>
          <a:noFill/>
          <a:ln>
            <a:noFill/>
          </a:ln>
          <a:effectLst/>
        </p:spPr>
        <p:txBody>
          <a:bodyPr/>
          <a:lstStyle/>
          <a:p>
            <a:r>
              <a:rPr lang="en-US" dirty="0"/>
              <a:t>Click to edit Master title style</a:t>
            </a:r>
          </a:p>
        </p:txBody>
      </p:sp>
      <p:graphicFrame>
        <p:nvGraphicFramePr>
          <p:cNvPr id="8" name="Content Placeholder 7"/>
          <p:cNvGraphicFramePr>
            <a:graphicFrameLocks/>
          </p:cNvGraphicFramePr>
          <p:nvPr userDrawn="1"/>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99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7"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12192000" cy="694267"/>
          </a:xfrm>
          <a:noFill/>
          <a:ln>
            <a:noFill/>
          </a:ln>
          <a:effectLst/>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7304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graphicFrame>
        <p:nvGraphicFramePr>
          <p:cNvPr id="7" name="Chart 6"/>
          <p:cNvGraphicFramePr/>
          <p:nvPr userDrawn="1"/>
        </p:nvGraphicFramePr>
        <p:xfrm>
          <a:off x="1930400" y="1828800"/>
          <a:ext cx="8128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9"/>
          <p:cNvSpPr>
            <a:spLocks noGrp="1"/>
          </p:cNvSpPr>
          <p:nvPr>
            <p:ph type="title"/>
          </p:nvPr>
        </p:nvSpPr>
        <p:spPr>
          <a:xfrm>
            <a:off x="0" y="135467"/>
            <a:ext cx="12192000" cy="694267"/>
          </a:xfrm>
          <a:noFill/>
          <a:ln>
            <a:noFill/>
          </a:ln>
          <a:effectLst/>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1988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1044156" y="2568939"/>
            <a:ext cx="6136217" cy="389922"/>
          </a:xfrm>
        </p:spPr>
        <p:txBody>
          <a:bodyPr/>
          <a:lstStyle>
            <a:lvl1pPr marL="0" indent="0">
              <a:buFont typeface="Wingdings" pitchFamily="2" charset="2"/>
              <a:buNone/>
              <a:defRPr b="1" spc="300" baseline="0">
                <a:solidFill>
                  <a:schemeClr val="tx2"/>
                </a:solidFill>
                <a:latin typeface="Helvetica LT Std" pitchFamily="34" charset="0"/>
                <a:cs typeface="Calibri"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a:noFill/>
          <a:effectLst/>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a:t>Title here</a:t>
            </a:r>
          </a:p>
        </p:txBody>
      </p:sp>
      <p:sp>
        <p:nvSpPr>
          <p:cNvPr id="12" name="Rectangle 11"/>
          <p:cNvSpPr/>
          <p:nvPr userDrawn="1"/>
        </p:nvSpPr>
        <p:spPr bwMode="auto">
          <a:xfrm>
            <a:off x="0" y="1"/>
            <a:ext cx="543099" cy="2398143"/>
          </a:xfrm>
          <a:prstGeom prst="rect">
            <a:avLst/>
          </a:prstGeom>
          <a:solidFill>
            <a:srgbClr val="EFC2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cxnSp>
        <p:nvCxnSpPr>
          <p:cNvPr id="15" name="Straight Connector 14"/>
          <p:cNvCxnSpPr/>
          <p:nvPr userDrawn="1"/>
        </p:nvCxnSpPr>
        <p:spPr bwMode="auto">
          <a:xfrm>
            <a:off x="1098200" y="2448468"/>
            <a:ext cx="10593057"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4" name="Rectangle 13"/>
          <p:cNvSpPr/>
          <p:nvPr userDrawn="1"/>
        </p:nvSpPr>
        <p:spPr bwMode="auto">
          <a:xfrm>
            <a:off x="0" y="2510288"/>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2" name="Rectangle 1"/>
          <p:cNvSpPr/>
          <p:nvPr userDrawn="1"/>
        </p:nvSpPr>
        <p:spPr>
          <a:xfrm>
            <a:off x="609600" y="6188561"/>
            <a:ext cx="11277600" cy="584775"/>
          </a:xfrm>
          <a:prstGeom prst="rect">
            <a:avLst/>
          </a:prstGeom>
        </p:spPr>
        <p:txBody>
          <a:bodyPr wrap="square">
            <a:spAutoFit/>
          </a:bodyPr>
          <a:lstStyle/>
          <a:p>
            <a:r>
              <a:rPr lang="en-US" sz="800" dirty="0">
                <a:solidFill>
                  <a:prstClr val="black"/>
                </a:solidFill>
              </a:rPr>
              <a:t>For Official Federal Government Use Only</a:t>
            </a:r>
          </a:p>
          <a:p>
            <a:endParaRPr lang="en-US" sz="800" dirty="0">
              <a:solidFill>
                <a:prstClr val="black"/>
              </a:solidFill>
            </a:endParaRPr>
          </a:p>
          <a:p>
            <a:r>
              <a:rPr lang="en-US" sz="800" dirty="0">
                <a:solidFill>
                  <a:prstClr val="black"/>
                </a:solidFill>
              </a:rPr>
              <a:t>This pre-decisional, privileged, and confidential information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1034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6845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LTCSP-Initial-Pool-Care-Areas.zip"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EmergPrep/index.html"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a:t>Consumer Voice</a:t>
            </a:r>
          </a:p>
          <a:p>
            <a:r>
              <a:rPr lang="en-US" sz="1800" dirty="0"/>
              <a:t>November 7, 2017</a:t>
            </a:r>
          </a:p>
        </p:txBody>
      </p:sp>
      <p:sp>
        <p:nvSpPr>
          <p:cNvPr id="2" name="Title 1"/>
          <p:cNvSpPr>
            <a:spLocks noGrp="1"/>
          </p:cNvSpPr>
          <p:nvPr>
            <p:ph type="ctrTitle" sz="quarter"/>
          </p:nvPr>
        </p:nvSpPr>
        <p:spPr/>
        <p:txBody>
          <a:bodyPr/>
          <a:lstStyle/>
          <a:p>
            <a:r>
              <a:rPr lang="en-US" dirty="0"/>
              <a:t>Division of Nursing Homes</a:t>
            </a:r>
            <a:br>
              <a:rPr lang="en-US" dirty="0"/>
            </a:br>
            <a:r>
              <a:rPr lang="en-US" sz="3200" dirty="0"/>
              <a:t>LTC Survey Process/Phase II</a:t>
            </a:r>
          </a:p>
        </p:txBody>
      </p:sp>
    </p:spTree>
    <p:extLst>
      <p:ext uri="{BB962C8B-B14F-4D97-AF65-F5344CB8AC3E}">
        <p14:creationId xmlns:p14="http://schemas.microsoft.com/office/powerpoint/2010/main" val="353891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815B-D5F3-4AFF-9B5E-F6A7249D3F1C}"/>
              </a:ext>
            </a:extLst>
          </p:cNvPr>
          <p:cNvSpPr>
            <a:spLocks noGrp="1"/>
          </p:cNvSpPr>
          <p:nvPr>
            <p:ph type="title"/>
          </p:nvPr>
        </p:nvSpPr>
        <p:spPr/>
        <p:txBody>
          <a:bodyPr/>
          <a:lstStyle/>
          <a:p>
            <a:r>
              <a:rPr lang="en-US" dirty="0"/>
              <a:t>Areas where further investigation is needed</a:t>
            </a:r>
          </a:p>
        </p:txBody>
      </p:sp>
      <p:sp>
        <p:nvSpPr>
          <p:cNvPr id="3" name="Slide Number Placeholder 2">
            <a:extLst>
              <a:ext uri="{FF2B5EF4-FFF2-40B4-BE49-F238E27FC236}">
                <a16:creationId xmlns:a16="http://schemas.microsoft.com/office/drawing/2014/main" id="{83D967AA-37BC-42A8-BFCE-5B7850B41A80}"/>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10</a:t>
            </a:fld>
            <a:endParaRPr lang="en-US" dirty="0">
              <a:solidFill>
                <a:srgbClr val="FFFFFF">
                  <a:lumMod val="50000"/>
                </a:srgbClr>
              </a:solidFill>
            </a:endParaRPr>
          </a:p>
        </p:txBody>
      </p:sp>
      <p:pic>
        <p:nvPicPr>
          <p:cNvPr id="4" name="Picture 3">
            <a:extLst>
              <a:ext uri="{FF2B5EF4-FFF2-40B4-BE49-F238E27FC236}">
                <a16:creationId xmlns:a16="http://schemas.microsoft.com/office/drawing/2014/main" id="{58F31955-9F3C-4DAD-902E-367F84281480}"/>
              </a:ext>
            </a:extLst>
          </p:cNvPr>
          <p:cNvPicPr>
            <a:picLocks noChangeAspect="1"/>
          </p:cNvPicPr>
          <p:nvPr/>
        </p:nvPicPr>
        <p:blipFill>
          <a:blip r:embed="rId3"/>
          <a:stretch>
            <a:fillRect/>
          </a:stretch>
        </p:blipFill>
        <p:spPr>
          <a:xfrm>
            <a:off x="1405103" y="1033183"/>
            <a:ext cx="8901775" cy="5889422"/>
          </a:xfrm>
          <a:prstGeom prst="rect">
            <a:avLst/>
          </a:prstGeom>
        </p:spPr>
      </p:pic>
    </p:spTree>
    <p:extLst>
      <p:ext uri="{BB962C8B-B14F-4D97-AF65-F5344CB8AC3E}">
        <p14:creationId xmlns:p14="http://schemas.microsoft.com/office/powerpoint/2010/main" val="141143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Surveyors &amp; Time Onsite</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11</a:t>
            </a:fld>
            <a:endParaRPr lang="en-US" dirty="0">
              <a:solidFill>
                <a:srgbClr val="FFFFFF">
                  <a:lumMod val="50000"/>
                </a:srgbClr>
              </a:solidFill>
            </a:endParaRPr>
          </a:p>
        </p:txBody>
      </p:sp>
      <p:graphicFrame>
        <p:nvGraphicFramePr>
          <p:cNvPr id="4" name="Table 3" descr="A table displaying the number of surveyors and time onsite"/>
          <p:cNvGraphicFramePr>
            <a:graphicFrameLocks noGrp="1"/>
          </p:cNvGraphicFramePr>
          <p:nvPr>
            <p:extLst/>
          </p:nvPr>
        </p:nvGraphicFramePr>
        <p:xfrm>
          <a:off x="1178560" y="1455420"/>
          <a:ext cx="9804400" cy="2220151"/>
        </p:xfrm>
        <a:graphic>
          <a:graphicData uri="http://schemas.openxmlformats.org/drawingml/2006/table">
            <a:tbl>
              <a:tblPr firstRow="1" bandRow="1">
                <a:tableStyleId>{5C22544A-7EE6-4342-B048-85BDC9FD1C3A}</a:tableStyleId>
              </a:tblPr>
              <a:tblGrid>
                <a:gridCol w="1793488">
                  <a:extLst>
                    <a:ext uri="{9D8B030D-6E8A-4147-A177-3AD203B41FA5}">
                      <a16:colId xmlns:a16="http://schemas.microsoft.com/office/drawing/2014/main" val="20000"/>
                    </a:ext>
                  </a:extLst>
                </a:gridCol>
                <a:gridCol w="2540774">
                  <a:extLst>
                    <a:ext uri="{9D8B030D-6E8A-4147-A177-3AD203B41FA5}">
                      <a16:colId xmlns:a16="http://schemas.microsoft.com/office/drawing/2014/main" val="20001"/>
                    </a:ext>
                  </a:extLst>
                </a:gridCol>
                <a:gridCol w="2570666">
                  <a:extLst>
                    <a:ext uri="{9D8B030D-6E8A-4147-A177-3AD203B41FA5}">
                      <a16:colId xmlns:a16="http://schemas.microsoft.com/office/drawing/2014/main" val="20002"/>
                    </a:ext>
                  </a:extLst>
                </a:gridCol>
                <a:gridCol w="2899472">
                  <a:extLst>
                    <a:ext uri="{9D8B030D-6E8A-4147-A177-3AD203B41FA5}">
                      <a16:colId xmlns:a16="http://schemas.microsoft.com/office/drawing/2014/main" val="20003"/>
                    </a:ext>
                  </a:extLst>
                </a:gridCol>
              </a:tblGrid>
              <a:tr h="0">
                <a:tc>
                  <a:txBody>
                    <a:bodyPr/>
                    <a:lstStyle/>
                    <a:p>
                      <a:pPr algn="ctr"/>
                      <a:r>
                        <a:rPr lang="en-US" sz="2400" dirty="0"/>
                        <a:t>Census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Sample Size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 % of Census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a:t> # of Surveyors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lang="en-US" sz="2400" b="1" u="sng" dirty="0">
                          <a:latin typeface="+mj-lt"/>
                        </a:rPr>
                        <a:t>&lt;</a:t>
                      </a:r>
                      <a:r>
                        <a:rPr lang="en-US" sz="2400" b="1" u="none" dirty="0">
                          <a:latin typeface="+mj-lt"/>
                        </a:rPr>
                        <a:t> </a:t>
                      </a:r>
                      <a:r>
                        <a:rPr lang="en-US" sz="2400" b="1" dirty="0">
                          <a:latin typeface="+mj-lt"/>
                        </a:rPr>
                        <a:t>48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u="sng" dirty="0">
                          <a:latin typeface="+mj-lt"/>
                        </a:rPr>
                        <a:t>&lt;</a:t>
                      </a:r>
                      <a:r>
                        <a:rPr lang="en-US" sz="2400" b="1" u="none" dirty="0">
                          <a:latin typeface="+mj-lt"/>
                        </a:rPr>
                        <a:t> </a:t>
                      </a:r>
                      <a:r>
                        <a:rPr lang="en-US" sz="2400" b="1" dirty="0">
                          <a:latin typeface="+mj-lt"/>
                        </a:rPr>
                        <a:t>12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u="sng" kern="1200" dirty="0">
                          <a:solidFill>
                            <a:schemeClr val="dk1"/>
                          </a:solidFill>
                          <a:latin typeface="+mj-lt"/>
                          <a:ea typeface="+mn-ea"/>
                          <a:cs typeface="+mn-cs"/>
                        </a:rPr>
                        <a:t>&gt;</a:t>
                      </a:r>
                      <a:r>
                        <a:rPr lang="en-US" sz="2400" b="1" u="none" kern="1200" baseline="0" dirty="0">
                          <a:solidFill>
                            <a:schemeClr val="dk1"/>
                          </a:solidFill>
                          <a:latin typeface="+mj-lt"/>
                          <a:ea typeface="+mn-ea"/>
                          <a:cs typeface="+mn-cs"/>
                        </a:rPr>
                        <a:t> 25%</a:t>
                      </a:r>
                      <a:endParaRPr lang="en-US" sz="2400" b="1" u="none" dirty="0">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lang="en-US" sz="2400" b="1" dirty="0">
                          <a:latin typeface="+mj-lt"/>
                        </a:rPr>
                        <a:t>49 - 95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13 - 19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20% – 27%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n-US" sz="2400" b="1" dirty="0">
                          <a:latin typeface="+mj-lt"/>
                        </a:rPr>
                        <a:t>96 - 174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20 - 34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20%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j-lt"/>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5367">
                <a:tc>
                  <a:txBody>
                    <a:bodyPr/>
                    <a:lstStyle/>
                    <a:p>
                      <a:pPr marL="0" marR="121920" algn="ctr">
                        <a:lnSpc>
                          <a:spcPct val="107000"/>
                        </a:lnSpc>
                        <a:spcBef>
                          <a:spcPts val="0"/>
                        </a:spcBef>
                        <a:spcAft>
                          <a:spcPts val="0"/>
                        </a:spcAft>
                      </a:pPr>
                      <a:r>
                        <a:rPr lang="en-US" sz="2400" b="1" dirty="0">
                          <a:effectLst/>
                          <a:latin typeface="+mj-lt"/>
                          <a:ea typeface="Calibri" panose="020F0502020204030204" pitchFamily="34" charset="0"/>
                          <a:cs typeface="Times New Roman" panose="02020603050405020304" pitchFamily="18" charset="0"/>
                        </a:rPr>
                        <a:t>≥ 175</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182880" algn="ctr">
                        <a:lnSpc>
                          <a:spcPct val="107000"/>
                        </a:lnSpc>
                        <a:spcBef>
                          <a:spcPts val="0"/>
                        </a:spcBef>
                        <a:spcAft>
                          <a:spcPts val="0"/>
                        </a:spcAft>
                      </a:pPr>
                      <a:r>
                        <a:rPr lang="en-US" sz="2400" b="1" dirty="0">
                          <a:effectLst/>
                          <a:latin typeface="+mj-lt"/>
                          <a:ea typeface="Calibri" panose="020F0502020204030204" pitchFamily="34" charset="0"/>
                          <a:cs typeface="Times New Roman" panose="02020603050405020304" pitchFamily="18" charset="0"/>
                        </a:rPr>
                        <a:t>35</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u="sng" kern="1200" dirty="0">
                          <a:solidFill>
                            <a:schemeClr val="dk1"/>
                          </a:solidFill>
                          <a:latin typeface="+mn-lt"/>
                          <a:ea typeface="+mn-ea"/>
                          <a:cs typeface="+mn-cs"/>
                        </a:rPr>
                        <a:t>&lt;</a:t>
                      </a:r>
                      <a:r>
                        <a:rPr lang="en-US" sz="2400" b="1" u="none" kern="1200" dirty="0">
                          <a:solidFill>
                            <a:schemeClr val="dk1"/>
                          </a:solidFill>
                          <a:latin typeface="+mn-lt"/>
                          <a:ea typeface="+mn-ea"/>
                          <a:cs typeface="+mn-cs"/>
                        </a:rPr>
                        <a:t> </a:t>
                      </a:r>
                      <a:r>
                        <a:rPr lang="en-US" sz="2400" b="1" dirty="0">
                          <a:effectLst/>
                          <a:latin typeface="+mj-lt"/>
                          <a:ea typeface="Calibri" panose="020F0502020204030204" pitchFamily="34" charset="0"/>
                          <a:cs typeface="Times New Roman" panose="02020603050405020304" pitchFamily="18" charset="0"/>
                        </a:rPr>
                        <a:t>20%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mj-lt"/>
                          <a:ea typeface="Calibri" panose="020F0502020204030204" pitchFamily="34" charset="0"/>
                          <a:cs typeface="Times New Roman" panose="02020603050405020304" pitchFamily="18" charset="0"/>
                        </a:rPr>
                        <a:t>5</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178560" y="4003040"/>
            <a:ext cx="10200640" cy="21698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Survey time onsite is expected to be similar to current time spent onsite</a:t>
            </a:r>
          </a:p>
          <a:p>
            <a:pPr marL="285750" indent="-285750">
              <a:spcAft>
                <a:spcPts val="600"/>
              </a:spcAft>
              <a:buFont typeface="Arial" panose="020B0604020202020204" pitchFamily="34" charset="0"/>
              <a:buChar char="•"/>
            </a:pPr>
            <a:r>
              <a:rPr lang="en-US" sz="2400" dirty="0"/>
              <a:t>Expect some lengthening while surveyors learn the new process</a:t>
            </a:r>
          </a:p>
          <a:p>
            <a:pPr marL="285750" indent="-285750">
              <a:spcAft>
                <a:spcPts val="600"/>
              </a:spcAft>
              <a:buFont typeface="Arial" panose="020B0604020202020204" pitchFamily="34" charset="0"/>
              <a:buChar char="•"/>
            </a:pPr>
            <a:r>
              <a:rPr lang="en-US" sz="2400" dirty="0"/>
              <a:t>Number of surveyors and time onsite also impacted by other factors such as State licensure, facility history, or complaints</a:t>
            </a:r>
          </a:p>
          <a:p>
            <a:pPr marL="285750" indent="-285750">
              <a:spcAft>
                <a:spcPts val="600"/>
              </a:spcAft>
              <a:buFont typeface="Arial" panose="020B0604020202020204" pitchFamily="34" charset="0"/>
              <a:buChar char="•"/>
            </a:pPr>
            <a:r>
              <a:rPr lang="en-US" sz="2400" dirty="0"/>
              <a:t>Continuous monitoring and dialogue</a:t>
            </a:r>
          </a:p>
        </p:txBody>
      </p:sp>
    </p:spTree>
    <p:extLst>
      <p:ext uri="{BB962C8B-B14F-4D97-AF65-F5344CB8AC3E}">
        <p14:creationId xmlns:p14="http://schemas.microsoft.com/office/powerpoint/2010/main" val="152748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Interpretive Guidelines (IG)</a:t>
            </a:r>
          </a:p>
        </p:txBody>
      </p:sp>
      <p:sp>
        <p:nvSpPr>
          <p:cNvPr id="3" name="Text Placeholder 1" descr="Bullet points on Interpretive Guidelines"/>
          <p:cNvSpPr txBox="1">
            <a:spLocks/>
          </p:cNvSpPr>
          <p:nvPr/>
        </p:nvSpPr>
        <p:spPr>
          <a:xfrm>
            <a:off x="812801" y="1386509"/>
            <a:ext cx="10880090" cy="45713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5" name="Text Placeholder 1"/>
          <p:cNvSpPr txBox="1">
            <a:spLocks/>
          </p:cNvSpPr>
          <p:nvPr/>
        </p:nvSpPr>
        <p:spPr>
          <a:xfrm>
            <a:off x="1097280" y="1280995"/>
            <a:ext cx="10311131" cy="50222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Revised format with consistent sections (e.g., Key elements of Non-compliance)</a:t>
            </a:r>
          </a:p>
          <a:p>
            <a:r>
              <a:rPr lang="en-US" sz="2800" dirty="0"/>
              <a:t>Revisions for phase 1 &amp; 2 tags, and some existing tags where improvements were needed</a:t>
            </a:r>
          </a:p>
        </p:txBody>
      </p:sp>
    </p:spTree>
    <p:extLst>
      <p:ext uri="{BB962C8B-B14F-4D97-AF65-F5344CB8AC3E}">
        <p14:creationId xmlns:p14="http://schemas.microsoft.com/office/powerpoint/2010/main" val="253138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F-Tags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13</a:t>
            </a:fld>
            <a:endParaRPr lang="en-US" dirty="0">
              <a:solidFill>
                <a:srgbClr val="FFFFFF">
                  <a:lumMod val="50000"/>
                </a:srgbClr>
              </a:solidFill>
            </a:endParaRPr>
          </a:p>
        </p:txBody>
      </p:sp>
      <p:pic>
        <p:nvPicPr>
          <p:cNvPr id="4" name="Content Placeholder 8" descr="List of Federal Regulatory Groups for Long Term Care Facilities" title="List of Federal Regulatory Groups for Long Term Care Facilities">
            <a:extLst>
              <a:ext uri="{FF2B5EF4-FFF2-40B4-BE49-F238E27FC236}">
                <a16:creationId xmlns:a16="http://schemas.microsoft.com/office/drawing/2014/main" id="{A2E7F00F-51C0-4930-AA97-CF9F500095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3" t="9671" r="8659" b="4928"/>
          <a:stretch/>
        </p:blipFill>
        <p:spPr>
          <a:xfrm>
            <a:off x="628650" y="1455420"/>
            <a:ext cx="11301250" cy="4968240"/>
          </a:xfrm>
          <a:prstGeom prst="rect">
            <a:avLst/>
          </a:prstGeom>
        </p:spPr>
      </p:pic>
    </p:spTree>
    <p:extLst>
      <p:ext uri="{BB962C8B-B14F-4D97-AF65-F5344CB8AC3E}">
        <p14:creationId xmlns:p14="http://schemas.microsoft.com/office/powerpoint/2010/main" val="427604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9EFC-EA31-4E4F-8108-B578FD7BB957}"/>
              </a:ext>
            </a:extLst>
          </p:cNvPr>
          <p:cNvSpPr>
            <a:spLocks noGrp="1"/>
          </p:cNvSpPr>
          <p:nvPr>
            <p:ph type="title"/>
          </p:nvPr>
        </p:nvSpPr>
        <p:spPr/>
        <p:txBody>
          <a:bodyPr/>
          <a:lstStyle/>
          <a:p>
            <a:r>
              <a:rPr lang="en-US" dirty="0"/>
              <a:t>Facility Assessment</a:t>
            </a:r>
          </a:p>
        </p:txBody>
      </p:sp>
      <p:sp>
        <p:nvSpPr>
          <p:cNvPr id="3" name="Slide Number Placeholder 2">
            <a:extLst>
              <a:ext uri="{FF2B5EF4-FFF2-40B4-BE49-F238E27FC236}">
                <a16:creationId xmlns:a16="http://schemas.microsoft.com/office/drawing/2014/main" id="{7795C9F8-4126-47A7-84D5-C29C10AED5ED}"/>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14</a:t>
            </a:fld>
            <a:endParaRPr lang="en-US" dirty="0">
              <a:solidFill>
                <a:srgbClr val="FFFFFF">
                  <a:lumMod val="50000"/>
                </a:srgbClr>
              </a:solidFill>
            </a:endParaRPr>
          </a:p>
        </p:txBody>
      </p:sp>
      <p:sp>
        <p:nvSpPr>
          <p:cNvPr id="4" name="TextBox 3">
            <a:extLst>
              <a:ext uri="{FF2B5EF4-FFF2-40B4-BE49-F238E27FC236}">
                <a16:creationId xmlns:a16="http://schemas.microsoft.com/office/drawing/2014/main" id="{4E3B07CB-5A80-46F9-8A1E-9E6E82970E56}"/>
              </a:ext>
            </a:extLst>
          </p:cNvPr>
          <p:cNvSpPr txBox="1"/>
          <p:nvPr/>
        </p:nvSpPr>
        <p:spPr>
          <a:xfrm>
            <a:off x="1679713" y="2097157"/>
            <a:ext cx="9327874" cy="3046988"/>
          </a:xfrm>
          <a:prstGeom prst="rect">
            <a:avLst/>
          </a:prstGeom>
          <a:noFill/>
        </p:spPr>
        <p:txBody>
          <a:bodyPr wrap="square" rtlCol="0">
            <a:spAutoFit/>
          </a:bodyPr>
          <a:lstStyle/>
          <a:p>
            <a:r>
              <a:rPr lang="en-US" sz="3200" dirty="0"/>
              <a:t>Intent: Facilities must know themselves, their residents, and their staff in order to determine needed resources and capabilities</a:t>
            </a:r>
          </a:p>
          <a:p>
            <a:endParaRPr lang="en-US" sz="3200" dirty="0"/>
          </a:p>
          <a:p>
            <a:endParaRPr lang="en-US" sz="3200" dirty="0"/>
          </a:p>
          <a:p>
            <a:r>
              <a:rPr lang="en-US" sz="3200" dirty="0"/>
              <a:t>http://qioprogram.org/facility-assessment-tool</a:t>
            </a:r>
          </a:p>
        </p:txBody>
      </p:sp>
    </p:spTree>
    <p:extLst>
      <p:ext uri="{BB962C8B-B14F-4D97-AF65-F5344CB8AC3E}">
        <p14:creationId xmlns:p14="http://schemas.microsoft.com/office/powerpoint/2010/main" val="54363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15</a:t>
            </a:fld>
            <a:endParaRPr lang="en-US" dirty="0">
              <a:solidFill>
                <a:srgbClr val="FFFFFF">
                  <a:lumMod val="50000"/>
                </a:srgbClr>
              </a:solidFill>
            </a:endParaRPr>
          </a:p>
        </p:txBody>
      </p:sp>
      <p:sp>
        <p:nvSpPr>
          <p:cNvPr id="4" name="Text Placeholder 1"/>
          <p:cNvSpPr txBox="1">
            <a:spLocks/>
          </p:cNvSpPr>
          <p:nvPr/>
        </p:nvSpPr>
        <p:spPr>
          <a:xfrm>
            <a:off x="905509" y="1298865"/>
            <a:ext cx="10880091" cy="531147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u="sng" dirty="0"/>
              <a:t>On-demand Training:</a:t>
            </a:r>
          </a:p>
          <a:p>
            <a:r>
              <a:rPr lang="en-US" sz="2400" dirty="0"/>
              <a:t>State management: Overview of new process and implementation</a:t>
            </a:r>
          </a:p>
          <a:p>
            <a:r>
              <a:rPr lang="en-US" sz="2400" dirty="0"/>
              <a:t>Subject Matter Expert Videos: Phase II Highlights</a:t>
            </a:r>
          </a:p>
          <a:p>
            <a:r>
              <a:rPr lang="en-US" sz="2400" dirty="0"/>
              <a:t>Provider Training – Overview of Survey process</a:t>
            </a:r>
            <a:endParaRPr lang="en-US" sz="2400" b="1" i="1" u="sng" dirty="0">
              <a:solidFill>
                <a:srgbClr val="FF0000"/>
              </a:solidFill>
            </a:endParaRPr>
          </a:p>
          <a:p>
            <a:endParaRPr lang="en-US" dirty="0"/>
          </a:p>
          <a:p>
            <a:pPr marL="0" indent="0">
              <a:buNone/>
            </a:pPr>
            <a:endParaRPr lang="en-US" dirty="0"/>
          </a:p>
        </p:txBody>
      </p:sp>
    </p:spTree>
    <p:extLst>
      <p:ext uri="{BB962C8B-B14F-4D97-AF65-F5344CB8AC3E}">
        <p14:creationId xmlns:p14="http://schemas.microsoft.com/office/powerpoint/2010/main" val="379888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Surveyor Training Website</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16</a:t>
            </a:fld>
            <a:endParaRPr lang="en-US" dirty="0">
              <a:solidFill>
                <a:srgbClr val="FFFFFF">
                  <a:lumMod val="50000"/>
                </a:srgbClr>
              </a:solidFill>
            </a:endParaRPr>
          </a:p>
        </p:txBody>
      </p:sp>
      <p:pic>
        <p:nvPicPr>
          <p:cNvPr id="4" name="Picture 3" descr="Screenshot of website: surveyortraining.cms.hhs.gov&#10;"/>
          <p:cNvPicPr>
            <a:picLocks noChangeAspect="1"/>
          </p:cNvPicPr>
          <p:nvPr/>
        </p:nvPicPr>
        <p:blipFill rotWithShape="1">
          <a:blip r:embed="rId3"/>
          <a:srcRect t="12931" b="21337"/>
          <a:stretch/>
        </p:blipFill>
        <p:spPr>
          <a:xfrm>
            <a:off x="716914" y="1298865"/>
            <a:ext cx="11164571" cy="5208928"/>
          </a:xfrm>
          <a:prstGeom prst="rect">
            <a:avLst/>
          </a:prstGeom>
        </p:spPr>
      </p:pic>
    </p:spTree>
    <p:extLst>
      <p:ext uri="{BB962C8B-B14F-4D97-AF65-F5344CB8AC3E}">
        <p14:creationId xmlns:p14="http://schemas.microsoft.com/office/powerpoint/2010/main" val="66101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Training</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17</a:t>
            </a:fld>
            <a:endParaRPr lang="en-US" dirty="0">
              <a:solidFill>
                <a:srgbClr val="FFFFFF">
                  <a:lumMod val="50000"/>
                </a:srgbClr>
              </a:solidFill>
            </a:endParaRPr>
          </a:p>
        </p:txBody>
      </p:sp>
      <p:sp>
        <p:nvSpPr>
          <p:cNvPr id="4" name="TextBox 3"/>
          <p:cNvSpPr txBox="1"/>
          <p:nvPr/>
        </p:nvSpPr>
        <p:spPr>
          <a:xfrm>
            <a:off x="1271307" y="1298865"/>
            <a:ext cx="1076218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Training available through ISTW</a:t>
            </a:r>
          </a:p>
          <a:p>
            <a:endParaRPr lang="en-US" sz="2400" dirty="0"/>
          </a:p>
          <a:p>
            <a:pPr marL="342900" indent="-342900">
              <a:buFont typeface="Arial" panose="020B0604020202020204" pitchFamily="34" charset="0"/>
              <a:buChar char="•"/>
            </a:pPr>
            <a:r>
              <a:rPr lang="en-US" sz="2400" dirty="0"/>
              <a:t>Specific provider training</a:t>
            </a:r>
          </a:p>
          <a:p>
            <a:endParaRPr lang="en-US" sz="2400" dirty="0"/>
          </a:p>
          <a:p>
            <a:pPr marL="342900" indent="-342900">
              <a:buFont typeface="Arial" panose="020B0604020202020204" pitchFamily="34" charset="0"/>
              <a:buChar char="•"/>
            </a:pPr>
            <a:r>
              <a:rPr lang="en-US" sz="2400" dirty="0"/>
              <a:t>Survey documents</a:t>
            </a:r>
          </a:p>
          <a:p>
            <a:pPr marL="800100" lvl="1" indent="-342900">
              <a:buFont typeface="Arial" panose="020B0604020202020204" pitchFamily="34" charset="0"/>
              <a:buChar char="•"/>
            </a:pPr>
            <a:r>
              <a:rPr lang="en-US" sz="2400" dirty="0"/>
              <a:t>Entrance worksheet</a:t>
            </a:r>
          </a:p>
          <a:p>
            <a:pPr marL="800100" lvl="1" indent="-342900">
              <a:buFont typeface="Arial" panose="020B0604020202020204" pitchFamily="34" charset="0"/>
              <a:buChar char="•"/>
            </a:pPr>
            <a:r>
              <a:rPr lang="en-US" sz="2400" dirty="0"/>
              <a:t>Facility Matrix</a:t>
            </a:r>
          </a:p>
          <a:p>
            <a:pPr marL="800100" lvl="1" indent="-342900">
              <a:buFont typeface="Arial" panose="020B0604020202020204" pitchFamily="34" charset="0"/>
              <a:buChar char="•"/>
            </a:pPr>
            <a:r>
              <a:rPr lang="en-US" sz="2400" dirty="0"/>
              <a:t>Procedure guide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Frequently Asked Questions</a:t>
            </a:r>
          </a:p>
        </p:txBody>
      </p:sp>
    </p:spTree>
    <p:extLst>
      <p:ext uri="{BB962C8B-B14F-4D97-AF65-F5344CB8AC3E}">
        <p14:creationId xmlns:p14="http://schemas.microsoft.com/office/powerpoint/2010/main" val="298080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7134-6D9E-4705-BC3E-66F627E92FA5}"/>
              </a:ext>
            </a:extLst>
          </p:cNvPr>
          <p:cNvSpPr>
            <a:spLocks noGrp="1"/>
          </p:cNvSpPr>
          <p:nvPr>
            <p:ph type="title"/>
          </p:nvPr>
        </p:nvSpPr>
        <p:spPr/>
        <p:txBody>
          <a:bodyPr/>
          <a:lstStyle/>
          <a:p>
            <a:r>
              <a:rPr lang="en-US" dirty="0"/>
              <a:t>Resident and Family Information</a:t>
            </a:r>
          </a:p>
        </p:txBody>
      </p:sp>
      <p:sp>
        <p:nvSpPr>
          <p:cNvPr id="3" name="Slide Number Placeholder 2">
            <a:extLst>
              <a:ext uri="{FF2B5EF4-FFF2-40B4-BE49-F238E27FC236}">
                <a16:creationId xmlns:a16="http://schemas.microsoft.com/office/drawing/2014/main" id="{A4972E75-03CF-4C3C-AD53-BA894DDFD802}"/>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18</a:t>
            </a:fld>
            <a:endParaRPr lang="en-US" dirty="0">
              <a:solidFill>
                <a:srgbClr val="FFFFFF">
                  <a:lumMod val="50000"/>
                </a:srgbClr>
              </a:solidFill>
            </a:endParaRPr>
          </a:p>
        </p:txBody>
      </p:sp>
      <p:sp>
        <p:nvSpPr>
          <p:cNvPr id="4" name="TextBox 3">
            <a:extLst>
              <a:ext uri="{FF2B5EF4-FFF2-40B4-BE49-F238E27FC236}">
                <a16:creationId xmlns:a16="http://schemas.microsoft.com/office/drawing/2014/main" id="{4D4A6DDE-A81B-4474-9011-F0FE9CDC8579}"/>
              </a:ext>
            </a:extLst>
          </p:cNvPr>
          <p:cNvSpPr txBox="1"/>
          <p:nvPr/>
        </p:nvSpPr>
        <p:spPr>
          <a:xfrm>
            <a:off x="1167848" y="1823830"/>
            <a:ext cx="7617085" cy="5232202"/>
          </a:xfrm>
          <a:prstGeom prst="rect">
            <a:avLst/>
          </a:prstGeom>
          <a:noFill/>
        </p:spPr>
        <p:txBody>
          <a:bodyPr wrap="none" rtlCol="0">
            <a:spAutoFit/>
          </a:bodyPr>
          <a:lstStyle/>
          <a:p>
            <a:pPr marL="285750" indent="-285750">
              <a:buFont typeface="Arial" panose="020B0604020202020204" pitchFamily="34" charset="0"/>
              <a:buChar char="•"/>
            </a:pPr>
            <a:r>
              <a:rPr lang="en-US" sz="3600" dirty="0"/>
              <a:t>Survey Process</a:t>
            </a:r>
          </a:p>
          <a:p>
            <a:pPr marL="285750" indent="-285750">
              <a:buFont typeface="Arial" panose="020B0604020202020204" pitchFamily="34" charset="0"/>
              <a:buChar char="•"/>
            </a:pPr>
            <a:r>
              <a:rPr lang="en-US" sz="3600" dirty="0"/>
              <a:t>Interviews/Observations</a:t>
            </a:r>
          </a:p>
          <a:p>
            <a:pPr marL="285750" indent="-285750">
              <a:buFont typeface="Arial" panose="020B0604020202020204" pitchFamily="34" charset="0"/>
              <a:buChar char="•"/>
            </a:pPr>
            <a:r>
              <a:rPr lang="en-US" sz="3600" dirty="0"/>
              <a:t>Record Reviews</a:t>
            </a:r>
          </a:p>
          <a:p>
            <a:pPr marL="285750" indent="-285750">
              <a:buFont typeface="Arial" panose="020B0604020202020204" pitchFamily="34" charset="0"/>
              <a:buChar char="•"/>
            </a:pPr>
            <a:r>
              <a:rPr lang="en-US" sz="3600" dirty="0"/>
              <a:t>Resident Council Interview</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Information about New Regulations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2800" dirty="0">
                <a:hlinkClick r:id="rId2"/>
              </a:rPr>
              <a:t>LTCSP Initial Pool Care Areas </a:t>
            </a:r>
            <a:endParaRPr lang="en-US" sz="2800" dirty="0"/>
          </a:p>
          <a:p>
            <a:pPr marL="285750" indent="-285750">
              <a:buFont typeface="Arial" panose="020B0604020202020204" pitchFamily="34" charset="0"/>
              <a:buChar char="•"/>
            </a:pPr>
            <a:endParaRPr lang="en-US" sz="3600" dirty="0"/>
          </a:p>
          <a:p>
            <a:endParaRPr lang="en-US" dirty="0"/>
          </a:p>
        </p:txBody>
      </p:sp>
    </p:spTree>
    <p:extLst>
      <p:ext uri="{BB962C8B-B14F-4D97-AF65-F5344CB8AC3E}">
        <p14:creationId xmlns:p14="http://schemas.microsoft.com/office/powerpoint/2010/main" val="101949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7D8F-67BA-4AFC-87B6-A7CAE960B4B7}"/>
              </a:ext>
            </a:extLst>
          </p:cNvPr>
          <p:cNvSpPr>
            <a:spLocks noGrp="1"/>
          </p:cNvSpPr>
          <p:nvPr>
            <p:ph type="title"/>
          </p:nvPr>
        </p:nvSpPr>
        <p:spPr/>
        <p:txBody>
          <a:bodyPr/>
          <a:lstStyle/>
          <a:p>
            <a:r>
              <a:rPr lang="en-US" b="0" dirty="0"/>
              <a:t>Information “hub”</a:t>
            </a:r>
          </a:p>
        </p:txBody>
      </p:sp>
      <p:sp>
        <p:nvSpPr>
          <p:cNvPr id="3" name="Slide Number Placeholder 2">
            <a:extLst>
              <a:ext uri="{FF2B5EF4-FFF2-40B4-BE49-F238E27FC236}">
                <a16:creationId xmlns:a16="http://schemas.microsoft.com/office/drawing/2014/main" id="{998EEAD8-2B79-4027-A63C-F51448112914}"/>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19</a:t>
            </a:fld>
            <a:endParaRPr lang="en-US" dirty="0">
              <a:solidFill>
                <a:srgbClr val="FFFFFF">
                  <a:lumMod val="50000"/>
                </a:srgbClr>
              </a:solidFill>
            </a:endParaRPr>
          </a:p>
        </p:txBody>
      </p:sp>
      <p:sp>
        <p:nvSpPr>
          <p:cNvPr id="4" name="Rectangle 3">
            <a:extLst>
              <a:ext uri="{FF2B5EF4-FFF2-40B4-BE49-F238E27FC236}">
                <a16:creationId xmlns:a16="http://schemas.microsoft.com/office/drawing/2014/main" id="{DABE5866-B543-4B8F-BB82-458FD6EFA544}"/>
              </a:ext>
            </a:extLst>
          </p:cNvPr>
          <p:cNvSpPr/>
          <p:nvPr/>
        </p:nvSpPr>
        <p:spPr>
          <a:xfrm>
            <a:off x="812800" y="1240471"/>
            <a:ext cx="10972800" cy="646331"/>
          </a:xfrm>
          <a:prstGeom prst="rect">
            <a:avLst/>
          </a:prstGeom>
        </p:spPr>
        <p:txBody>
          <a:bodyPr wrap="square">
            <a:spAutoFit/>
          </a:bodyPr>
          <a:lstStyle/>
          <a:p>
            <a:r>
              <a:rPr lang="en-US" dirty="0"/>
              <a:t>https://www.cms.gov/Medicare/Provider-Enrollment-and-Certification/GuidanceforLawsAndRegulations/Nursing-Homes.html</a:t>
            </a:r>
          </a:p>
        </p:txBody>
      </p:sp>
      <p:pic>
        <p:nvPicPr>
          <p:cNvPr id="5" name="Picture 4">
            <a:extLst>
              <a:ext uri="{FF2B5EF4-FFF2-40B4-BE49-F238E27FC236}">
                <a16:creationId xmlns:a16="http://schemas.microsoft.com/office/drawing/2014/main" id="{E892EAF3-276F-4A7E-AED9-2F8C755E6DBB}"/>
              </a:ext>
            </a:extLst>
          </p:cNvPr>
          <p:cNvPicPr>
            <a:picLocks noChangeAspect="1"/>
          </p:cNvPicPr>
          <p:nvPr/>
        </p:nvPicPr>
        <p:blipFill>
          <a:blip r:embed="rId3"/>
          <a:stretch>
            <a:fillRect/>
          </a:stretch>
        </p:blipFill>
        <p:spPr>
          <a:xfrm>
            <a:off x="2497944" y="1964450"/>
            <a:ext cx="7602512" cy="4828187"/>
          </a:xfrm>
          <a:prstGeom prst="rect">
            <a:avLst/>
          </a:prstGeom>
        </p:spPr>
      </p:pic>
    </p:spTree>
    <p:extLst>
      <p:ext uri="{BB962C8B-B14F-4D97-AF65-F5344CB8AC3E}">
        <p14:creationId xmlns:p14="http://schemas.microsoft.com/office/powerpoint/2010/main" val="70403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Box 2"/>
          <p:cNvSpPr txBox="1"/>
          <p:nvPr/>
        </p:nvSpPr>
        <p:spPr>
          <a:xfrm>
            <a:off x="1237422" y="1621887"/>
            <a:ext cx="9875520" cy="2523768"/>
          </a:xfrm>
          <a:prstGeom prst="rect">
            <a:avLst/>
          </a:prstGeom>
          <a:noFill/>
        </p:spPr>
        <p:txBody>
          <a:bodyPr wrap="square" rtlCol="0">
            <a:spAutoFit/>
          </a:bodyPr>
          <a:lstStyle/>
          <a:p>
            <a:pPr marL="457200" indent="-457200">
              <a:buFont typeface="Arial" panose="020B0604020202020204" pitchFamily="34" charset="0"/>
              <a:buChar char="•"/>
            </a:pPr>
            <a:r>
              <a:rPr lang="en-US" sz="2800" dirty="0"/>
              <a:t>New Survey Process</a:t>
            </a:r>
          </a:p>
          <a:p>
            <a:pPr marL="457200" indent="-457200">
              <a:buFont typeface="Arial" panose="020B0604020202020204" pitchFamily="34" charset="0"/>
              <a:buChar char="•"/>
            </a:pPr>
            <a:r>
              <a:rPr lang="en-US" sz="2800" dirty="0"/>
              <a:t>Phase II Interpretive Guidelines</a:t>
            </a:r>
          </a:p>
          <a:p>
            <a:pPr marL="457200" indent="-457200">
              <a:buFont typeface="Arial" panose="020B0604020202020204" pitchFamily="34" charset="0"/>
              <a:buChar char="•"/>
            </a:pPr>
            <a:r>
              <a:rPr lang="en-US" sz="2800" dirty="0"/>
              <a:t>Emergency Preparedness</a:t>
            </a:r>
          </a:p>
          <a:p>
            <a:pPr marL="457200" indent="-457200">
              <a:buFont typeface="Arial" panose="020B0604020202020204" pitchFamily="34" charset="0"/>
              <a:buChar char="•"/>
            </a:pPr>
            <a:r>
              <a:rPr lang="en-US" sz="2800" dirty="0"/>
              <a:t>Enforcement / Q &amp; A</a:t>
            </a:r>
          </a:p>
          <a:p>
            <a:pPr marL="457200" indent="-45720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1506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20</a:t>
            </a:fld>
            <a:endParaRPr lang="en-US" dirty="0">
              <a:solidFill>
                <a:srgbClr val="FFFFFF">
                  <a:lumMod val="50000"/>
                </a:srgbClr>
              </a:solidFill>
            </a:endParaRPr>
          </a:p>
        </p:txBody>
      </p:sp>
      <p:sp>
        <p:nvSpPr>
          <p:cNvPr id="4" name="TextBox 3"/>
          <p:cNvSpPr txBox="1"/>
          <p:nvPr/>
        </p:nvSpPr>
        <p:spPr>
          <a:xfrm>
            <a:off x="1045666" y="1553287"/>
            <a:ext cx="10262105" cy="5355312"/>
          </a:xfrm>
          <a:prstGeom prst="rect">
            <a:avLst/>
          </a:prstGeom>
          <a:noFill/>
        </p:spPr>
        <p:txBody>
          <a:bodyPr wrap="square" rtlCol="0">
            <a:spAutoFit/>
          </a:bodyPr>
          <a:lstStyle/>
          <a:p>
            <a:r>
              <a:rPr lang="en-US" sz="2400" u="sng" dirty="0"/>
              <a:t>Phase II Enforcement:</a:t>
            </a:r>
            <a:endParaRPr lang="en-US" sz="2400" dirty="0"/>
          </a:p>
          <a:p>
            <a:pPr marL="285750" indent="-285750">
              <a:spcAft>
                <a:spcPts val="600"/>
              </a:spcAft>
              <a:buFont typeface="Arial" panose="020B0604020202020204" pitchFamily="34" charset="0"/>
              <a:buChar char="•"/>
            </a:pPr>
            <a:r>
              <a:rPr lang="en-US" sz="2400" dirty="0"/>
              <a:t>Focus on education for phase II requirements (e.g., facility assessment, antibiotic stewardship, etc.)</a:t>
            </a:r>
          </a:p>
          <a:p>
            <a:pPr marL="285750" indent="-285750">
              <a:spcAft>
                <a:spcPts val="600"/>
              </a:spcAft>
              <a:buFont typeface="Arial" panose="020B0604020202020204" pitchFamily="34" charset="0"/>
              <a:buChar char="•"/>
            </a:pPr>
            <a:r>
              <a:rPr lang="en-US" sz="2400" dirty="0"/>
              <a:t>Surveys conducted between 11/28/17 and 11/28/18</a:t>
            </a:r>
          </a:p>
          <a:p>
            <a:pPr marL="285750" indent="-285750">
              <a:spcAft>
                <a:spcPts val="600"/>
              </a:spcAft>
              <a:buFont typeface="Arial" panose="020B0604020202020204" pitchFamily="34" charset="0"/>
              <a:buChar char="•"/>
            </a:pPr>
            <a:r>
              <a:rPr lang="en-US" sz="2400" dirty="0"/>
              <a:t>Directed Plan of Correction, directed in-service training</a:t>
            </a:r>
          </a:p>
          <a:p>
            <a:pPr marL="285750" indent="-285750">
              <a:spcAft>
                <a:spcPts val="600"/>
              </a:spcAft>
              <a:buFont typeface="Arial" panose="020B0604020202020204" pitchFamily="34" charset="0"/>
              <a:buChar char="•"/>
            </a:pPr>
            <a:r>
              <a:rPr lang="en-US" sz="2400" dirty="0"/>
              <a:t>Enforcement of Phase I requirements remains unchanged</a:t>
            </a:r>
          </a:p>
          <a:p>
            <a:pPr marL="285750" indent="-285750">
              <a:spcAft>
                <a:spcPts val="600"/>
              </a:spcAft>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Draft Immediate Imposition of Remedies Policy – Comments due 12/1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Release Waiver/Appeal of Disapproval of Nurse Aide Training Competency Evaluation Program  (NATCEP)</a:t>
            </a:r>
          </a:p>
          <a:p>
            <a:pPr marL="285750" indent="-285750">
              <a:spcAft>
                <a:spcPts val="600"/>
              </a:spcAft>
              <a:buFont typeface="Arial" panose="020B0604020202020204" pitchFamily="34" charset="0"/>
              <a:buChar char="•"/>
            </a:pPr>
            <a:endParaRPr lang="en-US" sz="2400" dirty="0"/>
          </a:p>
          <a:p>
            <a:pPr marL="285750" indent="-285750">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72649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0701-CE33-4447-924E-61434C25A2AA}"/>
              </a:ext>
            </a:extLst>
          </p:cNvPr>
          <p:cNvSpPr>
            <a:spLocks noGrp="1"/>
          </p:cNvSpPr>
          <p:nvPr>
            <p:ph type="title"/>
          </p:nvPr>
        </p:nvSpPr>
        <p:spPr/>
        <p:txBody>
          <a:bodyPr>
            <a:normAutofit fontScale="90000"/>
          </a:bodyPr>
          <a:lstStyle/>
          <a:p>
            <a:r>
              <a:rPr lang="en-US" dirty="0"/>
              <a:t>National Partnership to Improve Dementia Care</a:t>
            </a:r>
          </a:p>
        </p:txBody>
      </p:sp>
      <p:sp>
        <p:nvSpPr>
          <p:cNvPr id="3" name="Slide Number Placeholder 2">
            <a:extLst>
              <a:ext uri="{FF2B5EF4-FFF2-40B4-BE49-F238E27FC236}">
                <a16:creationId xmlns:a16="http://schemas.microsoft.com/office/drawing/2014/main" id="{B6946877-C9F4-4A99-B6F7-4E1A92FC9F06}"/>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21</a:t>
            </a:fld>
            <a:endParaRPr lang="en-US" dirty="0">
              <a:solidFill>
                <a:srgbClr val="FFFFFF">
                  <a:lumMod val="50000"/>
                </a:srgbClr>
              </a:solidFill>
            </a:endParaRPr>
          </a:p>
        </p:txBody>
      </p:sp>
      <p:sp>
        <p:nvSpPr>
          <p:cNvPr id="4" name="Rectangle 3">
            <a:extLst>
              <a:ext uri="{FF2B5EF4-FFF2-40B4-BE49-F238E27FC236}">
                <a16:creationId xmlns:a16="http://schemas.microsoft.com/office/drawing/2014/main" id="{E96D6E7D-196F-4EA2-8368-607480E4AE2A}"/>
              </a:ext>
            </a:extLst>
          </p:cNvPr>
          <p:cNvSpPr/>
          <p:nvPr/>
        </p:nvSpPr>
        <p:spPr>
          <a:xfrm>
            <a:off x="3048000" y="2274838"/>
            <a:ext cx="6096000" cy="369332"/>
          </a:xfrm>
          <a:prstGeom prst="rect">
            <a:avLst/>
          </a:prstGeom>
        </p:spPr>
        <p:txBody>
          <a:bodyPr>
            <a:spAutoFit/>
          </a:bodyPr>
          <a:lstStyle/>
          <a:p>
            <a:r>
              <a:rPr lang="en-US" dirty="0"/>
              <a:t>•	</a:t>
            </a:r>
          </a:p>
        </p:txBody>
      </p:sp>
      <p:pic>
        <p:nvPicPr>
          <p:cNvPr id="5" name="Picture 4">
            <a:extLst>
              <a:ext uri="{FF2B5EF4-FFF2-40B4-BE49-F238E27FC236}">
                <a16:creationId xmlns:a16="http://schemas.microsoft.com/office/drawing/2014/main" id="{4B743156-8CDD-420C-8F07-120CE7F97794}"/>
              </a:ext>
            </a:extLst>
          </p:cNvPr>
          <p:cNvPicPr>
            <a:picLocks noChangeAspect="1"/>
          </p:cNvPicPr>
          <p:nvPr/>
        </p:nvPicPr>
        <p:blipFill>
          <a:blip r:embed="rId3"/>
          <a:stretch>
            <a:fillRect/>
          </a:stretch>
        </p:blipFill>
        <p:spPr>
          <a:xfrm>
            <a:off x="2272691" y="1172204"/>
            <a:ext cx="7189362" cy="5342273"/>
          </a:xfrm>
          <a:prstGeom prst="rect">
            <a:avLst/>
          </a:prstGeom>
        </p:spPr>
      </p:pic>
    </p:spTree>
    <p:extLst>
      <p:ext uri="{BB962C8B-B14F-4D97-AF65-F5344CB8AC3E}">
        <p14:creationId xmlns:p14="http://schemas.microsoft.com/office/powerpoint/2010/main" val="34209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22</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229293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200" dirty="0"/>
              <a:t>17 provider types</a:t>
            </a:r>
          </a:p>
          <a:p>
            <a:pPr marL="285750" indent="-285750">
              <a:spcAft>
                <a:spcPts val="600"/>
              </a:spcAft>
              <a:buFont typeface="Arial" panose="020B0604020202020204" pitchFamily="34" charset="0"/>
              <a:buChar char="•"/>
            </a:pPr>
            <a:r>
              <a:rPr lang="en-US" sz="3200" dirty="0"/>
              <a:t>Effective November 15, 2017</a:t>
            </a:r>
          </a:p>
          <a:p>
            <a:pPr marL="285750" indent="-285750">
              <a:spcAft>
                <a:spcPts val="600"/>
              </a:spcAft>
              <a:buFont typeface="Arial" panose="020B0604020202020204" pitchFamily="34" charset="0"/>
              <a:buChar char="•"/>
            </a:pPr>
            <a:r>
              <a:rPr lang="en-US" sz="3200" dirty="0"/>
              <a:t>Additional Requirement for Participation</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46192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Four Provisions for All Provider Types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23</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graphicFrame>
        <p:nvGraphicFramePr>
          <p:cNvPr id="7" name="Content Placeholder 6">
            <a:extLst>
              <a:ext uri="{FF2B5EF4-FFF2-40B4-BE49-F238E27FC236}">
                <a16:creationId xmlns:a16="http://schemas.microsoft.com/office/drawing/2014/main" id="{91813747-AE80-4C7A-9E51-45F5B67EEBE3}"/>
              </a:ext>
            </a:extLst>
          </p:cNvPr>
          <p:cNvGraphicFramePr>
            <a:graphicFrameLocks/>
          </p:cNvGraphicFramePr>
          <p:nvPr>
            <p:extLst>
              <p:ext uri="{D42A27DB-BD31-4B8C-83A1-F6EECF244321}">
                <p14:modId xmlns:p14="http://schemas.microsoft.com/office/powerpoint/2010/main" val="2001300118"/>
              </p:ext>
            </p:extLst>
          </p:nvPr>
        </p:nvGraphicFramePr>
        <p:xfrm>
          <a:off x="1981200" y="1085851"/>
          <a:ext cx="8229600"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50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Risk Assessment and Planning</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24</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Develop an emergency plan based on a risk assessment.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Perform risk assessment using an “all-hazards” approach, focusing on capacities and capabilities.</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Update emergency plan at least annually. </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44555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All-Hazards Approach:</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25</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55707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all-hazards approach </a:t>
            </a:r>
            <a:r>
              <a:rPr lang="en-US" sz="2400" dirty="0" err="1">
                <a:latin typeface="Arial" panose="020B0604020202020204" pitchFamily="34" charset="0"/>
                <a:cs typeface="Arial" panose="020B0604020202020204" pitchFamily="34" charset="0"/>
              </a:rPr>
              <a:t>approach</a:t>
            </a:r>
            <a:r>
              <a:rPr lang="en-US" sz="2400" dirty="0">
                <a:latin typeface="Arial" panose="020B0604020202020204" pitchFamily="34" charset="0"/>
                <a:cs typeface="Arial" panose="020B0604020202020204" pitchFamily="34" charset="0"/>
              </a:rPr>
              <a:t> to emergency preparedness planning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focuses on critical capacities and capabilities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full spectrum of emergencies or disasters, including internal emergencies and a man-made emergency (or both) or natural disaster.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specific to the location of the provider or supplier and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considers the particular type of hazards most likely to occur in their areas. </a:t>
            </a:r>
          </a:p>
          <a:p>
            <a:pPr marL="742950" lvl="1"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lvl="1"/>
            <a:endParaRPr lang="en-US"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For example: care-related emergencies, equipment and power failures, interruptions in communications, including cyber-attacks, loss of a portion or all of a facility, and interruptions in the normal supply of essentials such as water and food. </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30955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All-Hazards Approach:</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26</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409342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all-hazards approach </a:t>
            </a:r>
            <a:r>
              <a:rPr lang="en-US" sz="2400" dirty="0" err="1">
                <a:latin typeface="Arial" panose="020B0604020202020204" pitchFamily="34" charset="0"/>
                <a:cs typeface="Arial" panose="020B0604020202020204" pitchFamily="34" charset="0"/>
              </a:rPr>
              <a:t>approach</a:t>
            </a:r>
            <a:r>
              <a:rPr lang="en-US" sz="2400" dirty="0">
                <a:latin typeface="Arial" panose="020B0604020202020204" pitchFamily="34" charset="0"/>
                <a:cs typeface="Arial" panose="020B0604020202020204" pitchFamily="34" charset="0"/>
              </a:rPr>
              <a:t> to emergency preparedness planning </a:t>
            </a:r>
          </a:p>
          <a:p>
            <a:pPr lvl="1"/>
            <a:r>
              <a:rPr lang="en-US" dirty="0">
                <a:latin typeface="Arial" panose="020B0604020202020204" pitchFamily="34" charset="0"/>
                <a:cs typeface="Arial" panose="020B0604020202020204" pitchFamily="34" charset="0"/>
              </a:rPr>
              <a:t>focuses on critical capacities and capabilities </a:t>
            </a:r>
          </a:p>
          <a:p>
            <a:pPr lvl="1"/>
            <a:r>
              <a:rPr lang="en-US" dirty="0">
                <a:latin typeface="Arial" panose="020B0604020202020204" pitchFamily="34" charset="0"/>
                <a:cs typeface="Arial" panose="020B0604020202020204" pitchFamily="34" charset="0"/>
              </a:rPr>
              <a:t>full spectrum of emergencies or disasters, including internal emergencies and a man-made emergency (or both) or natural disaster. </a:t>
            </a:r>
          </a:p>
          <a:p>
            <a:pPr lvl="1"/>
            <a:r>
              <a:rPr lang="en-US" dirty="0">
                <a:latin typeface="Arial" panose="020B0604020202020204" pitchFamily="34" charset="0"/>
                <a:cs typeface="Arial" panose="020B0604020202020204" pitchFamily="34" charset="0"/>
              </a:rPr>
              <a:t>specific to the location of the provider or supplier and </a:t>
            </a:r>
          </a:p>
          <a:p>
            <a:pPr lvl="1"/>
            <a:r>
              <a:rPr lang="en-US" dirty="0">
                <a:latin typeface="Arial" panose="020B0604020202020204" pitchFamily="34" charset="0"/>
                <a:cs typeface="Arial" panose="020B0604020202020204" pitchFamily="34" charset="0"/>
              </a:rPr>
              <a:t>considers the particular type of hazards most likely to occur in their areas. </a:t>
            </a:r>
          </a:p>
          <a:p>
            <a:pPr lvl="1"/>
            <a:endParaRPr lang="en-US"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For example: care-related emergencies, equipment and power failures, interruptions in communications, including cyber-attacks, loss of a portion or all of a facility, and interruptions in the normal supply of essentials such as water and food. </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271298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 Bucket Line</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27</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1892826"/>
          </a:xfrm>
          <a:prstGeom prst="rect">
            <a:avLst/>
          </a:prstGeom>
          <a:noFill/>
        </p:spPr>
        <p:txBody>
          <a:bodyPr wrap="square" rtlCol="0">
            <a:spAutoFit/>
          </a:bodyPr>
          <a:lstStyle/>
          <a:p>
            <a:pPr lvl="0">
              <a:defRPr/>
            </a:pPr>
            <a:r>
              <a:rPr lang="en-US" sz="2400" dirty="0">
                <a:solidFill>
                  <a:prstClr val="black"/>
                </a:solidFill>
                <a:latin typeface="Calibri" panose="020F0502020204030204"/>
              </a:rPr>
              <a:t>Back-up generators in 13th floor but fuel pumps located in the flooded basement, requiring a bucket line up 13 flights of stairs.</a:t>
            </a:r>
          </a:p>
          <a:p>
            <a:pPr marL="285750" indent="-285750">
              <a:spcAft>
                <a:spcPts val="600"/>
              </a:spcAft>
              <a:buFont typeface="Arial" panose="020B0604020202020204" pitchFamily="34" charset="0"/>
              <a:buChar char="•"/>
            </a:pPr>
            <a:endParaRPr lang="en-US" sz="3200" dirty="0"/>
          </a:p>
          <a:p>
            <a:pPr marL="285750" indent="-285750">
              <a:spcAft>
                <a:spcPts val="600"/>
              </a:spcAft>
              <a:buFont typeface="Arial" panose="020B0604020202020204" pitchFamily="34" charset="0"/>
              <a:buChar char="•"/>
            </a:pPr>
            <a:endParaRPr lang="en-US" sz="3200" dirty="0"/>
          </a:p>
        </p:txBody>
      </p:sp>
      <p:pic>
        <p:nvPicPr>
          <p:cNvPr id="7" name="Picture 2">
            <a:extLst>
              <a:ext uri="{FF2B5EF4-FFF2-40B4-BE49-F238E27FC236}">
                <a16:creationId xmlns:a16="http://schemas.microsoft.com/office/drawing/2014/main" id="{E4B3BA33-B330-45AD-A9B7-E8188C95B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99" b="8399"/>
          <a:stretch>
            <a:fillRect/>
          </a:stretch>
        </p:blipFill>
        <p:spPr bwMode="auto">
          <a:xfrm>
            <a:off x="5715000" y="2286000"/>
            <a:ext cx="468110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730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Policies and Procedures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28</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3539430"/>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Develop and implement policies and procedures based on the emergency plan and risk assessment. </a:t>
            </a:r>
          </a:p>
          <a:p>
            <a:pPr lvl="0"/>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Policies and procedures must address a range of issues including subsistence needs, evacuation plans, procedures for sheltering in place, tracking patients and staff during an emergency.</a:t>
            </a:r>
          </a:p>
          <a:p>
            <a:pPr lvl="0"/>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Review and update policies and procedures at least annually.</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146834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Communication Plan</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29</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3539430"/>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Develop a communication plan that  complies with both Federal and State laws.  </a:t>
            </a:r>
          </a:p>
          <a:p>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Coordinate  patient care within the facility, across health care providers, and with state and local public health departments and emergency management systems.</a:t>
            </a:r>
          </a:p>
          <a:p>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Review and update plan annually.  </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44578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Long Term Care Survey Process (LTCSP)</a:t>
            </a:r>
          </a:p>
        </p:txBody>
      </p:sp>
      <p:sp>
        <p:nvSpPr>
          <p:cNvPr id="3" name="Text Placeholder 1"/>
          <p:cNvSpPr txBox="1">
            <a:spLocks/>
          </p:cNvSpPr>
          <p:nvPr/>
        </p:nvSpPr>
        <p:spPr>
          <a:xfrm>
            <a:off x="812800" y="1386509"/>
            <a:ext cx="11566843" cy="457137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Begins November 28, 2017 (includes Phase 1 and 2 requirements)</a:t>
            </a:r>
          </a:p>
          <a:p>
            <a:endParaRPr lang="en-US" sz="2800" dirty="0"/>
          </a:p>
          <a:p>
            <a:r>
              <a:rPr lang="en-US" sz="2800" dirty="0"/>
              <a:t>Lessons learned from the Traditional and Quality Indicator Survey (QIS) processes</a:t>
            </a:r>
          </a:p>
          <a:p>
            <a:pPr lvl="1"/>
            <a:r>
              <a:rPr lang="en-US" sz="2400" dirty="0"/>
              <a:t>Best practices and opportunities for improvement</a:t>
            </a:r>
          </a:p>
          <a:p>
            <a:pPr lvl="1"/>
            <a:r>
              <a:rPr lang="en-US" sz="2400" dirty="0"/>
              <a:t>Identified slightly different quality of care/quality of life issues</a:t>
            </a:r>
          </a:p>
          <a:p>
            <a:pPr lvl="1"/>
            <a:r>
              <a:rPr lang="en-US" sz="2400" dirty="0"/>
              <a:t>Flexibility vs. prescriptiveness</a:t>
            </a:r>
          </a:p>
          <a:p>
            <a:pPr lvl="1"/>
            <a:r>
              <a:rPr lang="en-US" sz="2400" dirty="0"/>
              <a:t>Computer-aided vs. paper-based</a:t>
            </a:r>
          </a:p>
          <a:p>
            <a:endParaRPr lang="en-US" sz="2800" dirty="0"/>
          </a:p>
          <a:p>
            <a:r>
              <a:rPr lang="en-US" sz="2800" dirty="0"/>
              <a:t>Integrate finalized Requirements for Participation</a:t>
            </a:r>
          </a:p>
        </p:txBody>
      </p:sp>
    </p:spTree>
    <p:extLst>
      <p:ext uri="{BB962C8B-B14F-4D97-AF65-F5344CB8AC3E}">
        <p14:creationId xmlns:p14="http://schemas.microsoft.com/office/powerpoint/2010/main" val="304519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Training and Testing Program</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30</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936335" y="1190509"/>
            <a:ext cx="10262105" cy="3170099"/>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Develop and maintain training and testing programs, including initial training in policies and procedures. </a:t>
            </a:r>
          </a:p>
          <a:p>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Demonstrate knowledge of emergency procedures and provide training at least annually.</a:t>
            </a:r>
          </a:p>
          <a:p>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Conduct drills and exercises to test the emergency plan. </a:t>
            </a:r>
          </a:p>
          <a:p>
            <a:pPr marL="285750" indent="-285750">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227509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Temperature Controls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Emergency and Standby Power Systems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31</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896578" y="1984441"/>
            <a:ext cx="10262105" cy="2308324"/>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Under the Policies and Procedures, Standard (b) there are requirements for subsistence needs and temperature controls. </a:t>
            </a:r>
          </a:p>
          <a:p>
            <a:pPr lvl="0"/>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Additional requirements for  hospitals, critical access  hospitals, and long-term care facilities are located within the Final Rule under Standard (e) for Emergency Power and Stand-by Systems.</a:t>
            </a:r>
          </a:p>
        </p:txBody>
      </p:sp>
    </p:spTree>
    <p:extLst>
      <p:ext uri="{BB962C8B-B14F-4D97-AF65-F5344CB8AC3E}">
        <p14:creationId xmlns:p14="http://schemas.microsoft.com/office/powerpoint/2010/main" val="219095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Interpretive Guidelines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32</a:t>
            </a:fld>
            <a:endParaRPr lang="en-US" dirty="0">
              <a:solidFill>
                <a:srgbClr val="FFFFFF">
                  <a:lumMod val="50000"/>
                </a:srgbClr>
              </a:solidFill>
            </a:endParaRPr>
          </a:p>
        </p:txBody>
      </p:sp>
      <p:sp>
        <p:nvSpPr>
          <p:cNvPr id="5" name="TextBox 4">
            <a:extLst>
              <a:ext uri="{FF2B5EF4-FFF2-40B4-BE49-F238E27FC236}">
                <a16:creationId xmlns:a16="http://schemas.microsoft.com/office/drawing/2014/main" id="{BA78D8A0-A464-4462-82AE-9908B0A3EB81}"/>
              </a:ext>
            </a:extLst>
          </p:cNvPr>
          <p:cNvSpPr txBox="1"/>
          <p:nvPr/>
        </p:nvSpPr>
        <p:spPr>
          <a:xfrm>
            <a:off x="1446143" y="1615109"/>
            <a:ext cx="184731" cy="369332"/>
          </a:xfrm>
          <a:prstGeom prst="rect">
            <a:avLst/>
          </a:prstGeom>
          <a:noFill/>
        </p:spPr>
        <p:txBody>
          <a:bodyPr wrap="none" rtlCol="0">
            <a:spAutoFit/>
          </a:bodyPr>
          <a:lstStyle/>
          <a:p>
            <a:endParaRPr lang="en-US" b="1" dirty="0"/>
          </a:p>
        </p:txBody>
      </p:sp>
      <p:sp>
        <p:nvSpPr>
          <p:cNvPr id="6" name="TextBox 5">
            <a:extLst>
              <a:ext uri="{FF2B5EF4-FFF2-40B4-BE49-F238E27FC236}">
                <a16:creationId xmlns:a16="http://schemas.microsoft.com/office/drawing/2014/main" id="{9DCC2EC7-16F4-49BB-8E84-A05E15A9D380}"/>
              </a:ext>
            </a:extLst>
          </p:cNvPr>
          <p:cNvSpPr txBox="1"/>
          <p:nvPr/>
        </p:nvSpPr>
        <p:spPr>
          <a:xfrm>
            <a:off x="896578" y="1984441"/>
            <a:ext cx="10262105"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Released June 2, 2017</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S&amp;C 17-29</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IGs have been formatted into one new Appendix within the State Operations Manual (SOM) applicable to all 17 provider/supplier types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Appendix Z</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hlinkClick r:id="rId3"/>
              </a:rPr>
              <a:t>https://www.cms.gov/Medicare/Provider-Enrollment-and-Certification/SurveyCertEmergPrep/index.html</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7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8DA3-2752-49D3-B742-0CAE90AFB6EA}"/>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C251EE9C-8410-49AC-8392-DB57F4BBDC99}"/>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33</a:t>
            </a:fld>
            <a:endParaRPr lang="en-US" dirty="0">
              <a:solidFill>
                <a:srgbClr val="FFFFFF">
                  <a:lumMod val="50000"/>
                </a:srgbClr>
              </a:solidFill>
            </a:endParaRPr>
          </a:p>
        </p:txBody>
      </p:sp>
    </p:spTree>
    <p:extLst>
      <p:ext uri="{BB962C8B-B14F-4D97-AF65-F5344CB8AC3E}">
        <p14:creationId xmlns:p14="http://schemas.microsoft.com/office/powerpoint/2010/main" val="423783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CAB011-E879-4A91-9D4A-BCEC2A39CDCB}"/>
              </a:ext>
            </a:extLst>
          </p:cNvPr>
          <p:cNvSpPr>
            <a:spLocks noGrp="1"/>
          </p:cNvSpPr>
          <p:nvPr>
            <p:ph type="sldNum" sz="quarter" idx="4"/>
          </p:nvPr>
        </p:nvSpPr>
        <p:spPr/>
        <p:txBody>
          <a:bodyPr/>
          <a:lstStyle/>
          <a:p>
            <a:fld id="{295008BC-DA31-4D19-837B-EFA4386B05F5}" type="slidenum">
              <a:rPr lang="en-US" smtClean="0">
                <a:solidFill>
                  <a:srgbClr val="FFFFFF">
                    <a:lumMod val="50000"/>
                  </a:srgbClr>
                </a:solidFill>
              </a:rPr>
              <a:pPr/>
              <a:t>34</a:t>
            </a:fld>
            <a:endParaRPr lang="en-US" dirty="0">
              <a:solidFill>
                <a:srgbClr val="FFFFFF">
                  <a:lumMod val="50000"/>
                </a:srgbClr>
              </a:solidFill>
            </a:endParaRPr>
          </a:p>
        </p:txBody>
      </p:sp>
      <p:sp>
        <p:nvSpPr>
          <p:cNvPr id="4" name="TextBox 3">
            <a:extLst>
              <a:ext uri="{FF2B5EF4-FFF2-40B4-BE49-F238E27FC236}">
                <a16:creationId xmlns:a16="http://schemas.microsoft.com/office/drawing/2014/main" id="{5617B419-E02A-43F3-9082-54817ECD9D18}"/>
              </a:ext>
            </a:extLst>
          </p:cNvPr>
          <p:cNvSpPr txBox="1"/>
          <p:nvPr/>
        </p:nvSpPr>
        <p:spPr>
          <a:xfrm flipH="1">
            <a:off x="4652506" y="2718352"/>
            <a:ext cx="5316442" cy="769441"/>
          </a:xfrm>
          <a:prstGeom prst="rect">
            <a:avLst/>
          </a:prstGeom>
          <a:noFill/>
        </p:spPr>
        <p:txBody>
          <a:bodyPr wrap="square" rtlCol="0">
            <a:spAutoFit/>
          </a:bodyPr>
          <a:lstStyle/>
          <a:p>
            <a:r>
              <a:rPr lang="en-US" sz="4400" i="1" dirty="0">
                <a:latin typeface="Papyrus" panose="03070502060502030205" pitchFamily="66" charset="0"/>
              </a:rPr>
              <a:t>Thank You!</a:t>
            </a:r>
          </a:p>
        </p:txBody>
      </p:sp>
    </p:spTree>
    <p:extLst>
      <p:ext uri="{BB962C8B-B14F-4D97-AF65-F5344CB8AC3E}">
        <p14:creationId xmlns:p14="http://schemas.microsoft.com/office/powerpoint/2010/main" val="356323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Survey Process Overview</a:t>
            </a:r>
          </a:p>
        </p:txBody>
      </p:sp>
      <p:sp>
        <p:nvSpPr>
          <p:cNvPr id="5" name="Text Placeholder 1"/>
          <p:cNvSpPr txBox="1">
            <a:spLocks/>
          </p:cNvSpPr>
          <p:nvPr/>
        </p:nvSpPr>
        <p:spPr>
          <a:xfrm>
            <a:off x="1041400" y="1409368"/>
            <a:ext cx="10045699" cy="503715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Times New Roman" panose="02020603050405020304" pitchFamily="18" charset="0"/>
                <a:cs typeface="Times New Roman" panose="02020603050405020304" pitchFamily="18" charset="0"/>
              </a:rPr>
              <a:t>Entrance Process</a:t>
            </a:r>
          </a:p>
          <a:p>
            <a:pPr marL="0" indent="0">
              <a:buFont typeface="Arial" pitchFamily="34" charset="0"/>
              <a:buNone/>
            </a:pP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Sample Selection (size based on census)</a:t>
            </a:r>
          </a:p>
          <a:p>
            <a:pPr lvl="2"/>
            <a:r>
              <a:rPr lang="en-US" altLang="en-US" dirty="0">
                <a:latin typeface="Times New Roman" panose="02020603050405020304" pitchFamily="18" charset="0"/>
                <a:cs typeface="Times New Roman" panose="02020603050405020304" pitchFamily="18" charset="0"/>
              </a:rPr>
              <a:t>70% offsite </a:t>
            </a:r>
          </a:p>
          <a:p>
            <a:pPr lvl="2"/>
            <a:r>
              <a:rPr lang="en-US" altLang="en-US" dirty="0">
                <a:latin typeface="Times New Roman" panose="02020603050405020304" pitchFamily="18" charset="0"/>
                <a:cs typeface="Times New Roman" panose="02020603050405020304" pitchFamily="18" charset="0"/>
              </a:rPr>
              <a:t>30% selected onsite by team</a:t>
            </a:r>
          </a:p>
          <a:p>
            <a:pPr lvl="2"/>
            <a:r>
              <a:rPr lang="en-US" altLang="en-US" dirty="0">
                <a:latin typeface="Times New Roman" panose="02020603050405020304" pitchFamily="18" charset="0"/>
                <a:cs typeface="Times New Roman" panose="02020603050405020304" pitchFamily="18" charset="0"/>
              </a:rPr>
              <a:t>Screens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Initial Pool  Final Sample</a:t>
            </a:r>
            <a:endParaRPr lang="en-US" altLang="en-US" dirty="0">
              <a:latin typeface="Times New Roman" panose="02020603050405020304" pitchFamily="18" charset="0"/>
              <a:cs typeface="Times New Roman" panose="02020603050405020304" pitchFamily="18" charset="0"/>
            </a:endParaRPr>
          </a:p>
          <a:p>
            <a:pPr marL="914400" lvl="2" indent="0">
              <a:buFont typeface="Arial" pitchFamily="34" charset="0"/>
              <a:buNone/>
            </a:pPr>
            <a:endParaRPr lang="en-US" altLang="en-US"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Facility Tasks and Closed Record Reviews</a:t>
            </a:r>
          </a:p>
          <a:p>
            <a:pPr marL="0" indent="0">
              <a:buFont typeface="Arial" pitchFamily="34" charset="0"/>
              <a:buNone/>
            </a:pP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Investigations </a:t>
            </a:r>
          </a:p>
          <a:p>
            <a:pPr lvl="1"/>
            <a:r>
              <a:rPr lang="en-US" altLang="en-US" sz="2400" dirty="0">
                <a:latin typeface="Times New Roman" panose="02020603050405020304" pitchFamily="18" charset="0"/>
                <a:cs typeface="Times New Roman" panose="02020603050405020304" pitchFamily="18" charset="0"/>
              </a:rPr>
              <a:t>All concerns for sample residents requiring further investigation </a:t>
            </a:r>
          </a:p>
        </p:txBody>
      </p:sp>
    </p:spTree>
    <p:extLst>
      <p:ext uri="{BB962C8B-B14F-4D97-AF65-F5344CB8AC3E}">
        <p14:creationId xmlns:p14="http://schemas.microsoft.com/office/powerpoint/2010/main" val="12102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Entrance Conference</a:t>
            </a:r>
          </a:p>
        </p:txBody>
      </p:sp>
      <p:sp>
        <p:nvSpPr>
          <p:cNvPr id="3" name="Text Placeholder 1"/>
          <p:cNvSpPr txBox="1">
            <a:spLocks/>
          </p:cNvSpPr>
          <p:nvPr/>
        </p:nvSpPr>
        <p:spPr>
          <a:xfrm>
            <a:off x="515778" y="1298865"/>
            <a:ext cx="11566843" cy="45713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
            </a:pPr>
            <a:r>
              <a:rPr lang="en-US" altLang="en-US" sz="2200" dirty="0">
                <a:cs typeface="Times New Roman" panose="02020603050405020304" pitchFamily="18" charset="0"/>
              </a:rPr>
              <a:t>Census and list of all residents, with identification of new admissions</a:t>
            </a:r>
          </a:p>
          <a:p>
            <a:pPr lvl="1">
              <a:buFont typeface="Wingdings" panose="05000000000000000000" pitchFamily="2" charset="2"/>
              <a:buChar char="§"/>
            </a:pPr>
            <a:endParaRPr lang="en-US" altLang="en-US" sz="2200" dirty="0">
              <a:cs typeface="Times New Roman" panose="02020603050405020304" pitchFamily="18" charset="0"/>
            </a:endParaRPr>
          </a:p>
          <a:p>
            <a:pPr lvl="1">
              <a:buFont typeface="Wingdings" panose="05000000000000000000" pitchFamily="2" charset="2"/>
              <a:buChar char="§"/>
            </a:pPr>
            <a:r>
              <a:rPr lang="en-US" altLang="en-US" sz="2200" dirty="0">
                <a:cs typeface="Times New Roman" panose="02020603050405020304" pitchFamily="18" charset="0"/>
              </a:rPr>
              <a:t>Documents</a:t>
            </a:r>
          </a:p>
          <a:p>
            <a:pPr lvl="2"/>
            <a:r>
              <a:rPr lang="en-US" altLang="en-US" sz="2200" dirty="0">
                <a:cs typeface="Times New Roman" panose="02020603050405020304" pitchFamily="18" charset="0"/>
              </a:rPr>
              <a:t>Previous process (e.g., floor plan, CMS 671/672, etc.)</a:t>
            </a:r>
          </a:p>
          <a:p>
            <a:pPr lvl="2"/>
            <a:r>
              <a:rPr lang="en-US" altLang="en-US" sz="2200" dirty="0">
                <a:cs typeface="Times New Roman" panose="02020603050405020304" pitchFamily="18" charset="0"/>
              </a:rPr>
              <a:t>Policies and Procedures</a:t>
            </a:r>
          </a:p>
          <a:p>
            <a:pPr lvl="2"/>
            <a:r>
              <a:rPr lang="en-US" altLang="en-US" sz="2200" dirty="0">
                <a:cs typeface="Times New Roman" panose="02020603050405020304" pitchFamily="18" charset="0"/>
              </a:rPr>
              <a:t>New requirements (QAPI plan, Facility Assessment)</a:t>
            </a:r>
          </a:p>
          <a:p>
            <a:pPr lvl="2"/>
            <a:endParaRPr lang="en-US" altLang="en-US" sz="2200" dirty="0">
              <a:cs typeface="Times New Roman" panose="02020603050405020304" pitchFamily="18" charset="0"/>
            </a:endParaRPr>
          </a:p>
          <a:p>
            <a:pPr lvl="1">
              <a:buFont typeface="Wingdings" panose="05000000000000000000" pitchFamily="2" charset="2"/>
              <a:buChar char="§"/>
            </a:pPr>
            <a:r>
              <a:rPr lang="en-US" altLang="en-US" sz="2200" dirty="0">
                <a:cs typeface="Times New Roman" panose="02020603050405020304" pitchFamily="18" charset="0"/>
              </a:rPr>
              <a:t>Meal and medication administration times</a:t>
            </a:r>
          </a:p>
          <a:p>
            <a:pPr lvl="1">
              <a:buFont typeface="Wingdings" panose="05000000000000000000" pitchFamily="2" charset="2"/>
              <a:buChar char="§"/>
            </a:pPr>
            <a:endParaRPr lang="en-US" altLang="en-US" sz="2200" dirty="0">
              <a:cs typeface="Times New Roman" panose="02020603050405020304" pitchFamily="18" charset="0"/>
            </a:endParaRPr>
          </a:p>
          <a:p>
            <a:pPr lvl="1">
              <a:buFont typeface="Wingdings" panose="05000000000000000000" pitchFamily="2" charset="2"/>
              <a:buChar char="§"/>
            </a:pPr>
            <a:r>
              <a:rPr lang="en-US" altLang="en-US" sz="2200" dirty="0">
                <a:cs typeface="Times New Roman" panose="02020603050405020304" pitchFamily="18" charset="0"/>
              </a:rPr>
              <a:t>Access to Electronic Health Records</a:t>
            </a:r>
          </a:p>
          <a:p>
            <a:pPr lvl="1">
              <a:buFont typeface="Wingdings" panose="05000000000000000000" pitchFamily="2" charset="2"/>
              <a:buChar char="§"/>
            </a:pPr>
            <a:endParaRPr lang="en-US" altLang="en-US" sz="2200" dirty="0">
              <a:cs typeface="Times New Roman" panose="02020603050405020304" pitchFamily="18" charset="0"/>
            </a:endParaRPr>
          </a:p>
          <a:p>
            <a:pPr lvl="1">
              <a:buFont typeface="Wingdings" panose="05000000000000000000" pitchFamily="2" charset="2"/>
              <a:buChar char="§"/>
            </a:pPr>
            <a:r>
              <a:rPr lang="en-US" altLang="en-US" sz="2200" dirty="0">
                <a:cs typeface="Times New Roman" panose="02020603050405020304" pitchFamily="18" charset="0"/>
              </a:rPr>
              <a:t>Updated facility matrix</a:t>
            </a:r>
            <a:endParaRPr lang="en-US" sz="2200" dirty="0"/>
          </a:p>
        </p:txBody>
      </p:sp>
    </p:spTree>
    <p:extLst>
      <p:ext uri="{BB962C8B-B14F-4D97-AF65-F5344CB8AC3E}">
        <p14:creationId xmlns:p14="http://schemas.microsoft.com/office/powerpoint/2010/main" val="407072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Facility Matrix</a:t>
            </a:r>
          </a:p>
        </p:txBody>
      </p:sp>
      <p:pic>
        <p:nvPicPr>
          <p:cNvPr id="3" name="Picture 2" descr="Facility Matrix Table" title="Facility Matrix Table"/>
          <p:cNvPicPr>
            <a:picLocks noChangeAspect="1"/>
          </p:cNvPicPr>
          <p:nvPr/>
        </p:nvPicPr>
        <p:blipFill rotWithShape="1">
          <a:blip r:embed="rId3"/>
          <a:srcRect l="4907" t="3473" r="1613" b="9947"/>
          <a:stretch/>
        </p:blipFill>
        <p:spPr>
          <a:xfrm>
            <a:off x="812800" y="1672428"/>
            <a:ext cx="11075670" cy="4502808"/>
          </a:xfrm>
          <a:prstGeom prst="rect">
            <a:avLst/>
          </a:prstGeom>
        </p:spPr>
      </p:pic>
    </p:spTree>
    <p:extLst>
      <p:ext uri="{BB962C8B-B14F-4D97-AF65-F5344CB8AC3E}">
        <p14:creationId xmlns:p14="http://schemas.microsoft.com/office/powerpoint/2010/main" val="269057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Selection</a:t>
            </a:r>
          </a:p>
        </p:txBody>
      </p:sp>
      <p:sp>
        <p:nvSpPr>
          <p:cNvPr id="3" name="Text Placeholder 1"/>
          <p:cNvSpPr txBox="1">
            <a:spLocks/>
          </p:cNvSpPr>
          <p:nvPr/>
        </p:nvSpPr>
        <p:spPr>
          <a:xfrm>
            <a:off x="611028" y="1298865"/>
            <a:ext cx="11376343" cy="536067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Surveyors screen all residents in their assigned area. </a:t>
            </a:r>
          </a:p>
          <a:p>
            <a:r>
              <a:rPr lang="en-US" dirty="0"/>
              <a:t>Prioritize vulnerable residents, new admissions, complaints/facility reported incidents (FRIs), and other issues identified throughout the day.</a:t>
            </a:r>
          </a:p>
          <a:p>
            <a:r>
              <a:rPr lang="en-US" dirty="0"/>
              <a:t>Initial Pool: Conduct interviews, observations, and limited record review</a:t>
            </a:r>
          </a:p>
          <a:p>
            <a:pPr lvl="1"/>
            <a:r>
              <a:rPr lang="en-US" dirty="0"/>
              <a:t>~8 residents/surveyor</a:t>
            </a:r>
          </a:p>
          <a:p>
            <a:pPr lvl="1"/>
            <a:r>
              <a:rPr lang="en-US" dirty="0"/>
              <a:t>Offsite, preselected residents</a:t>
            </a:r>
          </a:p>
          <a:p>
            <a:pPr lvl="1"/>
            <a:r>
              <a:rPr lang="en-US" dirty="0"/>
              <a:t>Residents identified onsite as a result of screens (prioritized by new admissions, vulnerable residents)</a:t>
            </a:r>
          </a:p>
          <a:p>
            <a:pPr lvl="1"/>
            <a:r>
              <a:rPr lang="en-US" dirty="0"/>
              <a:t>Facility Matrix used to identify other specific concerns(e.g., dialysis, hospice, smoking, ventilator, infection, etc.)</a:t>
            </a:r>
          </a:p>
          <a:p>
            <a:r>
              <a:rPr lang="en-US" dirty="0"/>
              <a:t>Final Sample:</a:t>
            </a:r>
          </a:p>
          <a:p>
            <a:pPr lvl="1"/>
            <a:r>
              <a:rPr lang="en-US" dirty="0"/>
              <a:t>Based on facility census (~20%)</a:t>
            </a:r>
          </a:p>
          <a:p>
            <a:pPr lvl="1"/>
            <a:r>
              <a:rPr lang="en-US" dirty="0"/>
              <a:t>End of day 1/start of day 2</a:t>
            </a:r>
          </a:p>
        </p:txBody>
      </p:sp>
    </p:spTree>
    <p:extLst>
      <p:ext uri="{BB962C8B-B14F-4D97-AF65-F5344CB8AC3E}">
        <p14:creationId xmlns:p14="http://schemas.microsoft.com/office/powerpoint/2010/main" val="12793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Complaints &amp; Facility Reported Incidents (FRI)</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8</a:t>
            </a:fld>
            <a:endParaRPr lang="en-US" dirty="0">
              <a:solidFill>
                <a:srgbClr val="FFFFFF">
                  <a:lumMod val="50000"/>
                </a:srgbClr>
              </a:solidFill>
            </a:endParaRPr>
          </a:p>
        </p:txBody>
      </p:sp>
      <p:sp>
        <p:nvSpPr>
          <p:cNvPr id="4" name="Text Placeholder 1"/>
          <p:cNvSpPr txBox="1">
            <a:spLocks/>
          </p:cNvSpPr>
          <p:nvPr/>
        </p:nvSpPr>
        <p:spPr>
          <a:xfrm>
            <a:off x="625157" y="1298864"/>
            <a:ext cx="11353483" cy="50562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Policy: </a:t>
            </a:r>
          </a:p>
          <a:p>
            <a:pPr lvl="1"/>
            <a:r>
              <a:rPr lang="en-US" dirty="0"/>
              <a:t>States may add </a:t>
            </a:r>
            <a:r>
              <a:rPr lang="en-US" b="1" i="1" u="sng" dirty="0"/>
              <a:t>up to five</a:t>
            </a:r>
            <a:r>
              <a:rPr lang="en-US" dirty="0"/>
              <a:t> residents associated with a complaint or FRI</a:t>
            </a:r>
          </a:p>
          <a:p>
            <a:pPr lvl="1"/>
            <a:r>
              <a:rPr lang="en-US" dirty="0"/>
              <a:t>If more than five residents are added to the sample, team size or survey time is extended</a:t>
            </a:r>
          </a:p>
          <a:p>
            <a:pPr lvl="1"/>
            <a:r>
              <a:rPr lang="en-US" dirty="0"/>
              <a:t>Continuous monitoring and dialogue</a:t>
            </a:r>
          </a:p>
        </p:txBody>
      </p:sp>
    </p:spTree>
    <p:extLst>
      <p:ext uri="{BB962C8B-B14F-4D97-AF65-F5344CB8AC3E}">
        <p14:creationId xmlns:p14="http://schemas.microsoft.com/office/powerpoint/2010/main" val="392363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Mandatory Facility Tasks</a:t>
            </a:r>
          </a:p>
        </p:txBody>
      </p:sp>
      <p:sp>
        <p:nvSpPr>
          <p:cNvPr id="3" name="Text Placeholder 1"/>
          <p:cNvSpPr txBox="1">
            <a:spLocks/>
          </p:cNvSpPr>
          <p:nvPr/>
        </p:nvSpPr>
        <p:spPr>
          <a:xfrm>
            <a:off x="812800" y="1615109"/>
            <a:ext cx="11566843" cy="45713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t>Sufficient/Competent Staffing</a:t>
            </a:r>
          </a:p>
          <a:p>
            <a:pPr lvl="1"/>
            <a:r>
              <a:rPr lang="en-US"/>
              <a:t>Infection Control</a:t>
            </a:r>
          </a:p>
          <a:p>
            <a:pPr lvl="1"/>
            <a:r>
              <a:rPr lang="en-US"/>
              <a:t>Beneficiary Notices </a:t>
            </a:r>
          </a:p>
          <a:p>
            <a:pPr lvl="1"/>
            <a:r>
              <a:rPr lang="en-US"/>
              <a:t>Dining Observation</a:t>
            </a:r>
          </a:p>
          <a:p>
            <a:pPr lvl="1"/>
            <a:r>
              <a:rPr lang="en-US"/>
              <a:t>Medication Storage</a:t>
            </a:r>
          </a:p>
          <a:p>
            <a:pPr lvl="1"/>
            <a:r>
              <a:rPr lang="en-US"/>
              <a:t>Medication Administration</a:t>
            </a:r>
          </a:p>
          <a:p>
            <a:pPr lvl="1"/>
            <a:r>
              <a:rPr lang="en-US"/>
              <a:t>Kitchen Observation</a:t>
            </a:r>
          </a:p>
          <a:p>
            <a:pPr lvl="1"/>
            <a:r>
              <a:rPr lang="en-US"/>
              <a:t>QAA/QAPI</a:t>
            </a:r>
          </a:p>
          <a:p>
            <a:endParaRPr lang="en-US" dirty="0"/>
          </a:p>
        </p:txBody>
      </p:sp>
    </p:spTree>
    <p:extLst>
      <p:ext uri="{BB962C8B-B14F-4D97-AF65-F5344CB8AC3E}">
        <p14:creationId xmlns:p14="http://schemas.microsoft.com/office/powerpoint/2010/main" val="3730240116"/>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2272</TotalTime>
  <Words>1537</Words>
  <Application>Microsoft Office PowerPoint</Application>
  <PresentationFormat>Widescreen</PresentationFormat>
  <Paragraphs>285</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Constantia</vt:lpstr>
      <vt:lpstr>Helvetica LT Std</vt:lpstr>
      <vt:lpstr>Papyrus</vt:lpstr>
      <vt:lpstr>Times New Roman</vt:lpstr>
      <vt:lpstr>Wingdings</vt:lpstr>
      <vt:lpstr>CMS_template</vt:lpstr>
      <vt:lpstr>Division of Nursing Homes LTC Survey Process/Phase II</vt:lpstr>
      <vt:lpstr>Agenda</vt:lpstr>
      <vt:lpstr>Long Term Care Survey Process (LTCSP)</vt:lpstr>
      <vt:lpstr>Survey Process Overview</vt:lpstr>
      <vt:lpstr>Entrance Conference</vt:lpstr>
      <vt:lpstr>Facility Matrix</vt:lpstr>
      <vt:lpstr>Sample Selection</vt:lpstr>
      <vt:lpstr>Complaints &amp; Facility Reported Incidents (FRI)</vt:lpstr>
      <vt:lpstr>Mandatory Facility Tasks</vt:lpstr>
      <vt:lpstr>Areas where further investigation is needed</vt:lpstr>
      <vt:lpstr>Number of Surveyors &amp; Time Onsite</vt:lpstr>
      <vt:lpstr>Interpretive Guidelines (IG)</vt:lpstr>
      <vt:lpstr>F-Tags</vt:lpstr>
      <vt:lpstr>Facility Assessment</vt:lpstr>
      <vt:lpstr>Training</vt:lpstr>
      <vt:lpstr>Integrated Surveyor Training Website</vt:lpstr>
      <vt:lpstr>Provider Training</vt:lpstr>
      <vt:lpstr>Resident and Family Information</vt:lpstr>
      <vt:lpstr>Information “hub”</vt:lpstr>
      <vt:lpstr>Enforcement</vt:lpstr>
      <vt:lpstr>National Partnership to Improve Dementia Care</vt:lpstr>
      <vt:lpstr>Emergency Preparedness</vt:lpstr>
      <vt:lpstr>Four Provisions for All Provider Types</vt:lpstr>
      <vt:lpstr>Risk Assessment and Planning</vt:lpstr>
      <vt:lpstr>All-Hazards Approach:</vt:lpstr>
      <vt:lpstr>All-Hazards Approach:</vt:lpstr>
      <vt:lpstr>Fuel Bucket Line</vt:lpstr>
      <vt:lpstr>Policies and Procedures</vt:lpstr>
      <vt:lpstr>Communication Plan</vt:lpstr>
      <vt:lpstr>Training and Testing Program</vt:lpstr>
      <vt:lpstr>Temperature Controls and  Emergency and Standby Power Systems</vt:lpstr>
      <vt:lpstr>Interpretive Guidelines</vt:lpstr>
      <vt:lpstr>Questions?</vt:lpstr>
      <vt:lpstr>PowerPoint Presentation</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Update</dc:title>
  <dc:creator>Leslie Boyd</dc:creator>
  <cp:lastModifiedBy>Nathan Nelson</cp:lastModifiedBy>
  <cp:revision>99</cp:revision>
  <cp:lastPrinted>2017-10-29T02:27:46Z</cp:lastPrinted>
  <dcterms:created xsi:type="dcterms:W3CDTF">2017-07-11T13:25:25Z</dcterms:created>
  <dcterms:modified xsi:type="dcterms:W3CDTF">2017-11-07T21:57:17Z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-2049406742</vt:i4>
  </property>
  <property fmtid="{D5CDD505-2E9C-101B-9397-08002B2CF9AE}" pid="3" name="_NewReviewCycle">
    <vt:lpwstr/>
  </property>
  <property fmtid="{D5CDD505-2E9C-101B-9397-08002B2CF9AE}" pid="4" name="_EmailSubject">
    <vt:lpwstr>2017 AHFSA Annual Conference PowerPoint Needed</vt:lpwstr>
  </property>
  <property fmtid="{D5CDD505-2E9C-101B-9397-08002B2CF9AE}" pid="5" name="_AuthorEmail">
    <vt:lpwstr>Evan.Shulman@cms.hhs.gov</vt:lpwstr>
  </property>
  <property fmtid="{D5CDD505-2E9C-101B-9397-08002B2CF9AE}" pid="6" name="_AuthorEmailDisplayName">
    <vt:lpwstr>Shulman, Evan T. (CMS/CCSQ)</vt:lpwstr>
  </property>
  <property fmtid="{D5CDD505-2E9C-101B-9397-08002B2CF9AE}" pid="7" name="_PreviousAdHocReviewCycleID">
    <vt:i4>-1198614234</vt:i4>
  </property>
</Properties>
</file>