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62" r:id="rId4"/>
    <p:sldId id="263" r:id="rId5"/>
    <p:sldId id="264" r:id="rId6"/>
    <p:sldId id="266" r:id="rId7"/>
    <p:sldId id="267" r:id="rId8"/>
    <p:sldId id="265" r:id="rId9"/>
    <p:sldId id="273" r:id="rId10"/>
    <p:sldId id="268" r:id="rId11"/>
    <p:sldId id="269" r:id="rId12"/>
    <p:sldId id="270" r:id="rId13"/>
    <p:sldId id="272" r:id="rId14"/>
    <p:sldId id="271"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74" autoAdjust="0"/>
    <p:restoredTop sz="94660"/>
  </p:normalViewPr>
  <p:slideViewPr>
    <p:cSldViewPr snapToGrid="0">
      <p:cViewPr varScale="1">
        <p:scale>
          <a:sx n="42" d="100"/>
          <a:sy n="42" d="100"/>
        </p:scale>
        <p:origin x="-248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12D1D-56FE-4B58-BBB7-6FA97B005E63}" type="datetimeFigureOut">
              <a:rPr lang="en-US" smtClean="0"/>
              <a:t>11/6/17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3AD47-873E-4A33-9F5B-3B3722058E67}" type="slidenum">
              <a:rPr lang="en-US" smtClean="0"/>
              <a:t>‹#›</a:t>
            </a:fld>
            <a:endParaRPr lang="en-US"/>
          </a:p>
        </p:txBody>
      </p:sp>
    </p:spTree>
    <p:extLst>
      <p:ext uri="{BB962C8B-B14F-4D97-AF65-F5344CB8AC3E}">
        <p14:creationId xmlns:p14="http://schemas.microsoft.com/office/powerpoint/2010/main" val="380682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B867D-AAF0-5848-B183-7A7190460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105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Hurricane Katrina so many lives were lost and families</a:t>
            </a:r>
            <a:r>
              <a:rPr lang="en-US" baseline="0" dirty="0"/>
              <a:t> were </a:t>
            </a:r>
            <a:r>
              <a:rPr lang="en-US" dirty="0"/>
              <a:t>devastated in several states.  The U.S.</a:t>
            </a:r>
            <a:r>
              <a:rPr lang="en-US" baseline="0" dirty="0"/>
              <a:t> Office of Inspector General (OIG) has conducted at least two investigations into the response and failure of so many government agencies in providing adequate response and aide to citizens.  The OIG report provided guidance and directives for in particular programs associated with the U.S. Health and Human Services.  As a result the Administration for Community Living Office of the LTCOP offers guidance to state LTCOPs for development of emergency preparedness policies.  </a:t>
            </a:r>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6</a:t>
            </a:fld>
            <a:endParaRPr lang="en-US" dirty="0"/>
          </a:p>
        </p:txBody>
      </p:sp>
    </p:spTree>
    <p:extLst>
      <p:ext uri="{BB962C8B-B14F-4D97-AF65-F5344CB8AC3E}">
        <p14:creationId xmlns:p14="http://schemas.microsoft.com/office/powerpoint/2010/main" val="300054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Tips</a:t>
            </a:r>
            <a:r>
              <a:rPr lang="en-US" baseline="0" dirty="0"/>
              <a:t> and expectations:</a:t>
            </a:r>
          </a:p>
          <a:p>
            <a:pPr marL="228600" indent="-228600">
              <a:buAutoNum type="arabicPeriod"/>
            </a:pPr>
            <a:r>
              <a:rPr lang="en-US" baseline="0" dirty="0"/>
              <a:t>You and your family are personally prepared for emergencies.</a:t>
            </a:r>
          </a:p>
          <a:p>
            <a:pPr marL="228600" indent="-228600">
              <a:buAutoNum type="arabicPeriod"/>
            </a:pPr>
            <a:r>
              <a:rPr lang="en-US" baseline="0" dirty="0"/>
              <a:t>The LTCO offices have emergency contingency plans.</a:t>
            </a:r>
          </a:p>
          <a:p>
            <a:pPr marL="228600" indent="-228600">
              <a:buAutoNum type="arabicPeriod"/>
            </a:pPr>
            <a:r>
              <a:rPr lang="en-US" baseline="0" dirty="0"/>
              <a:t>Local LTCO &amp; state LTCO coordinate all emergency response activities</a:t>
            </a:r>
          </a:p>
          <a:p>
            <a:pPr marL="228600" indent="-228600">
              <a:buAutoNum type="arabicPeriod"/>
            </a:pPr>
            <a:r>
              <a:rPr lang="en-US" baseline="0" dirty="0"/>
              <a:t>Local LTCO learn of and participate in Health Care Coalitions led by Public Health or Emergency Preparedness coalitions led by local or regional emergency management agencies.</a:t>
            </a:r>
          </a:p>
          <a:p>
            <a:pPr marL="228600" indent="-228600">
              <a:buAutoNum type="arabicPeriod"/>
            </a:pPr>
            <a:r>
              <a:rPr lang="en-US" baseline="0" dirty="0"/>
              <a:t> Ombudsman services to residents will vary based on the disaster.  If local LTCO activities need to be adjusted to accommodate demand of work, discuss with the state LTCO.</a:t>
            </a:r>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7</a:t>
            </a:fld>
            <a:endParaRPr lang="en-US" dirty="0"/>
          </a:p>
        </p:txBody>
      </p:sp>
    </p:spTree>
    <p:extLst>
      <p:ext uri="{BB962C8B-B14F-4D97-AF65-F5344CB8AC3E}">
        <p14:creationId xmlns:p14="http://schemas.microsoft.com/office/powerpoint/2010/main" val="398142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14</a:t>
            </a:fld>
            <a:endParaRPr lang="en-US" dirty="0"/>
          </a:p>
        </p:txBody>
      </p:sp>
    </p:spTree>
    <p:extLst>
      <p:ext uri="{BB962C8B-B14F-4D97-AF65-F5344CB8AC3E}">
        <p14:creationId xmlns:p14="http://schemas.microsoft.com/office/powerpoint/2010/main" val="4002495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a:p>
            <a:pPr>
              <a:spcBef>
                <a:spcPct val="0"/>
              </a:spcBef>
            </a:pPr>
            <a:endParaRPr lang="en-US" dirty="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ABAC85-39FA-426F-A75C-57A54D20B544}" type="slidenum">
              <a:rPr kumimoji="0" lang="en-US" sz="1200" b="0" i="0" u="none" strike="noStrike" kern="1200" cap="none" spc="0" normalizeH="0" baseline="0" noProof="0">
                <a:ln>
                  <a:noFill/>
                </a:ln>
                <a:solidFill>
                  <a:prstClr val="black"/>
                </a:solidFill>
                <a:effectLst/>
                <a:uLnTx/>
                <a:uFillTx/>
                <a:latin typeface="Calibri"/>
                <a:ea typeface="ＭＳ Ｐゴシック" pitchFamily="127" charset="-128"/>
                <a:cs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5591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Monday, November 6,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35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Monday, November 6,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2644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Monday, November 6,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51708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Monday, November 6,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6786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Monday, November 6,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7673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Monday, November 6,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61614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Monday, November 6, 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59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Monday, November 6, 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62352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Monday, November 6, 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98099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Monday, November 6,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66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Monday, November 6,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2916533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Monday, November 6, 17</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191987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hyperlink" Target="http://theconsumervoice.org/uploads/files/issues/emergency-preparedness-factsheet-final.pdf" TargetMode="External"/><Relationship Id="rId5" Type="http://schemas.openxmlformats.org/officeDocument/2006/relationships/hyperlink" Target="http://theconsumervoice.org/product/emergency-preparedness-kit-for-long-term-care-ombudsman" TargetMode="External"/><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ltcombudsman.org/issues/emergency-preparedness" TargetMode="External"/><Relationship Id="rId4" Type="http://schemas.openxmlformats.org/officeDocument/2006/relationships/hyperlink" Target="http://ltcombudsman.org/issues/emergency-preparedness%23Resources" TargetMode="External"/><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hyperlink" Target="http://www.theconsumervoice.org/" TargetMode="External"/><Relationship Id="rId4" Type="http://schemas.openxmlformats.org/officeDocument/2006/relationships/hyperlink" Target="https://www.facebook.com/theconsumervoice/" TargetMode="External"/><Relationship Id="rId5" Type="http://schemas.openxmlformats.org/officeDocument/2006/relationships/hyperlink" Target="https://twitter.com/ConsumerVoices" TargetMode="External"/><Relationship Id="rId6" Type="http://schemas.openxmlformats.org/officeDocument/2006/relationships/image" Target="../media/image2.jpeg"/><Relationship Id="rId7" Type="http://schemas.openxmlformats.org/officeDocument/2006/relationships/hyperlink" Target="https://www.facebook.com/theconsumervoice" TargetMode="External"/><Relationship Id="rId8" Type="http://schemas.openxmlformats.org/officeDocument/2006/relationships/image" Target="../media/image13.jpg"/><Relationship Id="rId9" Type="http://schemas.openxmlformats.org/officeDocument/2006/relationships/hyperlink" Target="http://www.twitter.com/ConsumerVoices" TargetMode="External"/><Relationship Id="rId10" Type="http://schemas.openxmlformats.org/officeDocument/2006/relationships/image" Target="../media/image14.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hyperlink" Target="http://ltcombudsman.org/uploads/files/issues/EmResponse_ModelPPLTCO-11-23-15_Final.pdf"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197893"/>
            <a:ext cx="10457895" cy="1100932"/>
          </a:xfrm>
        </p:spPr>
        <p:txBody>
          <a:bodyPr/>
          <a:lstStyle/>
          <a:p>
            <a:pPr algn="ctr"/>
            <a:r>
              <a:rPr lang="en-US" sz="3600" b="1" dirty="0"/>
              <a:t>Emergency Preparedness</a:t>
            </a:r>
            <a:br>
              <a:rPr lang="en-US" sz="3600" b="1" dirty="0"/>
            </a:br>
            <a:r>
              <a:rPr lang="en-US" sz="3600" b="1" dirty="0"/>
              <a:t>and Long Term Care</a:t>
            </a:r>
          </a:p>
        </p:txBody>
      </p:sp>
      <p:sp>
        <p:nvSpPr>
          <p:cNvPr id="3" name="Subtitle 2"/>
          <p:cNvSpPr>
            <a:spLocks noGrp="1"/>
          </p:cNvSpPr>
          <p:nvPr>
            <p:ph type="subTitle" idx="1"/>
          </p:nvPr>
        </p:nvSpPr>
        <p:spPr>
          <a:xfrm>
            <a:off x="914399" y="3790764"/>
            <a:ext cx="10457895" cy="1467035"/>
          </a:xfrm>
        </p:spPr>
        <p:txBody>
          <a:bodyPr/>
          <a:lstStyle/>
          <a:p>
            <a:pPr algn="ctr"/>
            <a:r>
              <a:rPr lang="en-US" i="1" dirty="0"/>
              <a:t>41</a:t>
            </a:r>
            <a:r>
              <a:rPr lang="en-US" i="1" baseline="30000" dirty="0"/>
              <a:t>st</a:t>
            </a:r>
            <a:r>
              <a:rPr lang="en-US" i="1" dirty="0"/>
              <a:t> Annual Consumer Voice Conference</a:t>
            </a:r>
          </a:p>
          <a:p>
            <a:pPr algn="ctr"/>
            <a:r>
              <a:rPr lang="en-US" i="1" dirty="0"/>
              <a:t>Monday, November 6, 2017</a:t>
            </a:r>
          </a:p>
          <a:p>
            <a:pPr algn="ctr"/>
            <a:endParaRPr lang="en-US" dirty="0"/>
          </a:p>
        </p:txBody>
      </p:sp>
      <p:pic>
        <p:nvPicPr>
          <p:cNvPr id="4" name="Picture 4"/>
          <p:cNvPicPr>
            <a:picLocks noChangeAspect="1"/>
          </p:cNvPicPr>
          <p:nvPr/>
        </p:nvPicPr>
        <p:blipFill>
          <a:blip r:embed="rId2"/>
          <a:srcRect/>
          <a:stretch>
            <a:fillRect/>
          </a:stretch>
        </p:blipFill>
        <p:spPr bwMode="auto">
          <a:xfrm>
            <a:off x="1713390" y="389894"/>
            <a:ext cx="8442664" cy="1601624"/>
          </a:xfrm>
          <a:prstGeom prst="rect">
            <a:avLst/>
          </a:prstGeom>
          <a:noFill/>
          <a:ln w="9525">
            <a:noFill/>
            <a:miter lim="800000"/>
            <a:headEnd/>
            <a:tailEnd/>
          </a:ln>
        </p:spPr>
      </p:pic>
    </p:spTree>
    <p:extLst>
      <p:ext uri="{BB962C8B-B14F-4D97-AF65-F5344CB8AC3E}">
        <p14:creationId xmlns:p14="http://schemas.microsoft.com/office/powerpoint/2010/main" val="3140946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Recent Experiences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1328" y="1600200"/>
            <a:ext cx="8009343" cy="4876800"/>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6677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t>Questions?</a:t>
            </a:r>
          </a:p>
        </p:txBody>
      </p:sp>
    </p:spTree>
    <p:extLst>
      <p:ext uri="{BB962C8B-B14F-4D97-AF65-F5344CB8AC3E}">
        <p14:creationId xmlns:p14="http://schemas.microsoft.com/office/powerpoint/2010/main" val="359218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resources</a:t>
            </a:r>
          </a:p>
        </p:txBody>
      </p:sp>
    </p:spTree>
    <p:extLst>
      <p:ext uri="{BB962C8B-B14F-4D97-AF65-F5344CB8AC3E}">
        <p14:creationId xmlns:p14="http://schemas.microsoft.com/office/powerpoint/2010/main" val="363518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C3FC3-F8DC-40EE-9FD4-4408ADA929B8}"/>
              </a:ext>
            </a:extLst>
          </p:cNvPr>
          <p:cNvSpPr>
            <a:spLocks noGrp="1"/>
          </p:cNvSpPr>
          <p:nvPr>
            <p:ph type="title"/>
          </p:nvPr>
        </p:nvSpPr>
        <p:spPr>
          <a:xfrm>
            <a:off x="414291" y="414985"/>
            <a:ext cx="10972800" cy="756867"/>
          </a:xfrm>
        </p:spPr>
        <p:txBody>
          <a:bodyPr/>
          <a:lstStyle/>
          <a:p>
            <a:r>
              <a:rPr lang="en-US" b="1" dirty="0"/>
              <a:t>Consumer Voice EP Resources</a:t>
            </a:r>
          </a:p>
        </p:txBody>
      </p:sp>
      <p:pic>
        <p:nvPicPr>
          <p:cNvPr id="10" name="Content Placeholder 9">
            <a:extLst>
              <a:ext uri="{FF2B5EF4-FFF2-40B4-BE49-F238E27FC236}">
                <a16:creationId xmlns="" xmlns:a16="http://schemas.microsoft.com/office/drawing/2014/main" id="{572FA10B-ADF6-4A95-8FBB-C5D80F51DFAC}"/>
              </a:ext>
            </a:extLst>
          </p:cNvPr>
          <p:cNvPicPr>
            <a:picLocks noGrp="1" noChangeAspect="1"/>
          </p:cNvPicPr>
          <p:nvPr>
            <p:ph sz="half" idx="1"/>
          </p:nvPr>
        </p:nvPicPr>
        <p:blipFill rotWithShape="1">
          <a:blip r:embed="rId2"/>
          <a:srcRect l="20211" t="12728" r="22067" b="32938"/>
          <a:stretch/>
        </p:blipFill>
        <p:spPr>
          <a:xfrm>
            <a:off x="6379275" y="1474649"/>
            <a:ext cx="5203125" cy="2755037"/>
          </a:xfrm>
          <a:prstGeom prst="rect">
            <a:avLst/>
          </a:prstGeom>
          <a:ln>
            <a:solidFill>
              <a:schemeClr val="accent1"/>
            </a:solidFill>
          </a:ln>
        </p:spPr>
      </p:pic>
      <p:pic>
        <p:nvPicPr>
          <p:cNvPr id="8" name="Content Placeholder 7">
            <a:extLst>
              <a:ext uri="{FF2B5EF4-FFF2-40B4-BE49-F238E27FC236}">
                <a16:creationId xmlns="" xmlns:a16="http://schemas.microsoft.com/office/drawing/2014/main" id="{79A901DF-744B-4452-ABFE-BCCBB7784950}"/>
              </a:ext>
            </a:extLst>
          </p:cNvPr>
          <p:cNvPicPr>
            <a:picLocks noGrp="1" noChangeAspect="1"/>
          </p:cNvPicPr>
          <p:nvPr>
            <p:ph sz="half" idx="2"/>
          </p:nvPr>
        </p:nvPicPr>
        <p:blipFill>
          <a:blip r:embed="rId3"/>
          <a:stretch>
            <a:fillRect/>
          </a:stretch>
        </p:blipFill>
        <p:spPr>
          <a:xfrm>
            <a:off x="1242042" y="1474649"/>
            <a:ext cx="4119915" cy="4718050"/>
          </a:xfrm>
          <a:prstGeom prst="rect">
            <a:avLst/>
          </a:prstGeom>
          <a:ln>
            <a:solidFill>
              <a:schemeClr val="accent1"/>
            </a:solidFill>
          </a:ln>
        </p:spPr>
      </p:pic>
      <p:sp>
        <p:nvSpPr>
          <p:cNvPr id="9" name="TextBox 8">
            <a:extLst>
              <a:ext uri="{FF2B5EF4-FFF2-40B4-BE49-F238E27FC236}">
                <a16:creationId xmlns="" xmlns:a16="http://schemas.microsoft.com/office/drawing/2014/main" id="{DA6DC715-09C1-4868-87E5-35FB6F9FAA31}"/>
              </a:ext>
            </a:extLst>
          </p:cNvPr>
          <p:cNvSpPr txBox="1"/>
          <p:nvPr/>
        </p:nvSpPr>
        <p:spPr>
          <a:xfrm>
            <a:off x="627355" y="6250927"/>
            <a:ext cx="5468645" cy="553998"/>
          </a:xfrm>
          <a:prstGeom prst="rect">
            <a:avLst/>
          </a:prstGeom>
          <a:noFill/>
        </p:spPr>
        <p:txBody>
          <a:bodyPr wrap="square" rtlCol="0">
            <a:spAutoFit/>
          </a:bodyPr>
          <a:lstStyle/>
          <a:p>
            <a:r>
              <a:rPr lang="en-US" sz="1500" dirty="0">
                <a:hlinkClick r:id="rId4"/>
              </a:rPr>
              <a:t>http://theconsumervoice.org/uploads/files/issues/emergency-preparedness-factsheet-final.pdf</a:t>
            </a:r>
            <a:r>
              <a:rPr lang="en-US" sz="1500" dirty="0"/>
              <a:t> </a:t>
            </a:r>
          </a:p>
        </p:txBody>
      </p:sp>
      <p:sp>
        <p:nvSpPr>
          <p:cNvPr id="11" name="TextBox 10">
            <a:extLst>
              <a:ext uri="{FF2B5EF4-FFF2-40B4-BE49-F238E27FC236}">
                <a16:creationId xmlns="" xmlns:a16="http://schemas.microsoft.com/office/drawing/2014/main" id="{531CAE2B-8DB8-4781-A20D-11A71B403562}"/>
              </a:ext>
            </a:extLst>
          </p:cNvPr>
          <p:cNvSpPr txBox="1"/>
          <p:nvPr/>
        </p:nvSpPr>
        <p:spPr>
          <a:xfrm>
            <a:off x="6379275" y="4367814"/>
            <a:ext cx="5203125" cy="553998"/>
          </a:xfrm>
          <a:prstGeom prst="rect">
            <a:avLst/>
          </a:prstGeom>
          <a:noFill/>
        </p:spPr>
        <p:txBody>
          <a:bodyPr wrap="square" rtlCol="0">
            <a:spAutoFit/>
          </a:bodyPr>
          <a:lstStyle/>
          <a:p>
            <a:r>
              <a:rPr lang="en-US" sz="1500" dirty="0">
                <a:hlinkClick r:id="rId5"/>
              </a:rPr>
              <a:t>http://theconsumervoice.org/product/emergency-preparedness-kit-for-long-term-care-ombudsman</a:t>
            </a:r>
            <a:r>
              <a:rPr lang="en-US" sz="1500" dirty="0"/>
              <a:t> </a:t>
            </a:r>
          </a:p>
        </p:txBody>
      </p:sp>
    </p:spTree>
    <p:extLst>
      <p:ext uri="{BB962C8B-B14F-4D97-AF65-F5344CB8AC3E}">
        <p14:creationId xmlns:p14="http://schemas.microsoft.com/office/powerpoint/2010/main" val="89398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48" y="463342"/>
            <a:ext cx="10972800" cy="990600"/>
          </a:xfrm>
        </p:spPr>
        <p:txBody>
          <a:bodyPr/>
          <a:lstStyle/>
          <a:p>
            <a:r>
              <a:rPr lang="en-US" b="1" dirty="0"/>
              <a:t>NORC EP Resources</a:t>
            </a:r>
          </a:p>
        </p:txBody>
      </p:sp>
      <p:sp>
        <p:nvSpPr>
          <p:cNvPr id="10" name="Text Placeholder 9">
            <a:extLst>
              <a:ext uri="{FF2B5EF4-FFF2-40B4-BE49-F238E27FC236}">
                <a16:creationId xmlns="" xmlns:a16="http://schemas.microsoft.com/office/drawing/2014/main" id="{6859132C-4168-4F0C-8B11-0D865668D121}"/>
              </a:ext>
            </a:extLst>
          </p:cNvPr>
          <p:cNvSpPr>
            <a:spLocks noGrp="1"/>
          </p:cNvSpPr>
          <p:nvPr>
            <p:ph type="body" idx="1"/>
          </p:nvPr>
        </p:nvSpPr>
        <p:spPr>
          <a:xfrm>
            <a:off x="609600" y="1526948"/>
            <a:ext cx="5242560" cy="639762"/>
          </a:xfrm>
        </p:spPr>
        <p:txBody>
          <a:bodyPr>
            <a:normAutofit fontScale="70000" lnSpcReduction="20000"/>
          </a:bodyPr>
          <a:lstStyle/>
          <a:p>
            <a:r>
              <a:rPr lang="en-US" b="1" dirty="0"/>
              <a:t>Emergency Preparedness Issue Page</a:t>
            </a:r>
          </a:p>
          <a:p>
            <a:r>
              <a:rPr lang="en-US" dirty="0">
                <a:hlinkClick r:id="rId3"/>
              </a:rPr>
              <a:t>http://ltcombudsman.org/issues/emergency-preparedness</a:t>
            </a:r>
            <a:r>
              <a:rPr lang="en-US" dirty="0"/>
              <a:t> </a:t>
            </a:r>
          </a:p>
        </p:txBody>
      </p:sp>
      <p:sp>
        <p:nvSpPr>
          <p:cNvPr id="3" name="Content Placeholder 2"/>
          <p:cNvSpPr>
            <a:spLocks noGrp="1"/>
          </p:cNvSpPr>
          <p:nvPr>
            <p:ph sz="half" idx="2"/>
          </p:nvPr>
        </p:nvSpPr>
        <p:spPr/>
        <p:txBody>
          <a:bodyPr/>
          <a:lstStyle/>
          <a:p>
            <a:pPr marL="0" indent="0">
              <a:buNone/>
            </a:pPr>
            <a:endParaRPr lang="en-US" b="1" dirty="0"/>
          </a:p>
          <a:p>
            <a:pPr marL="0" indent="0">
              <a:buNone/>
            </a:pPr>
            <a:endParaRPr lang="en-US" sz="1000" b="1" dirty="0"/>
          </a:p>
          <a:p>
            <a:pPr marL="0" indent="0">
              <a:buNone/>
            </a:pPr>
            <a:r>
              <a:rPr lang="en-US" dirty="0"/>
              <a:t> </a:t>
            </a:r>
          </a:p>
          <a:p>
            <a:pPr marL="0" indent="0">
              <a:buNone/>
            </a:pPr>
            <a:r>
              <a:rPr lang="en-US" dirty="0"/>
              <a:t>   </a:t>
            </a:r>
          </a:p>
          <a:p>
            <a:pPr marL="0" indent="0">
              <a:buNone/>
            </a:pPr>
            <a:r>
              <a:rPr lang="en-US" dirty="0"/>
              <a:t> </a:t>
            </a:r>
          </a:p>
          <a:p>
            <a:pPr marL="274637" lvl="1" indent="0">
              <a:buNone/>
            </a:pPr>
            <a:endParaRPr lang="en-US" dirty="0"/>
          </a:p>
          <a:p>
            <a:pPr lvl="1"/>
            <a:endParaRPr lang="en-US" dirty="0"/>
          </a:p>
          <a:p>
            <a:pPr lvl="1"/>
            <a:endParaRPr lang="en-US" dirty="0"/>
          </a:p>
          <a:p>
            <a:endParaRPr lang="en-US" dirty="0"/>
          </a:p>
        </p:txBody>
      </p:sp>
      <p:sp>
        <p:nvSpPr>
          <p:cNvPr id="11" name="Text Placeholder 10">
            <a:extLst>
              <a:ext uri="{FF2B5EF4-FFF2-40B4-BE49-F238E27FC236}">
                <a16:creationId xmlns="" xmlns:a16="http://schemas.microsoft.com/office/drawing/2014/main" id="{14F14635-7663-4C36-BB2A-25A097E8F5EF}"/>
              </a:ext>
            </a:extLst>
          </p:cNvPr>
          <p:cNvSpPr>
            <a:spLocks noGrp="1"/>
          </p:cNvSpPr>
          <p:nvPr>
            <p:ph type="body" sz="quarter" idx="3"/>
          </p:nvPr>
        </p:nvSpPr>
        <p:spPr>
          <a:xfrm>
            <a:off x="6339840" y="1608011"/>
            <a:ext cx="5242560" cy="639762"/>
          </a:xfrm>
        </p:spPr>
        <p:txBody>
          <a:bodyPr>
            <a:normAutofit fontScale="62500" lnSpcReduction="20000"/>
          </a:bodyPr>
          <a:lstStyle/>
          <a:p>
            <a:r>
              <a:rPr lang="en-US" b="1" dirty="0"/>
              <a:t>Emergency Preparedness and the LTCOP</a:t>
            </a:r>
          </a:p>
          <a:p>
            <a:r>
              <a:rPr lang="en-US" dirty="0">
                <a:hlinkClick r:id="rId4"/>
              </a:rPr>
              <a:t>http://ltcombudsman.org/issues/emergency-preparedness#Resources</a:t>
            </a:r>
            <a:r>
              <a:rPr lang="en-US" dirty="0"/>
              <a:t> </a:t>
            </a:r>
          </a:p>
        </p:txBody>
      </p:sp>
      <p:sp>
        <p:nvSpPr>
          <p:cNvPr id="12" name="Content Placeholder 11">
            <a:extLst>
              <a:ext uri="{FF2B5EF4-FFF2-40B4-BE49-F238E27FC236}">
                <a16:creationId xmlns="" xmlns:a16="http://schemas.microsoft.com/office/drawing/2014/main" id="{DEA3DD91-10B6-4329-B287-581BCF642BB1}"/>
              </a:ext>
            </a:extLst>
          </p:cNvPr>
          <p:cNvSpPr>
            <a:spLocks noGrp="1"/>
          </p:cNvSpPr>
          <p:nvPr>
            <p:ph sz="quarter" idx="4"/>
          </p:nvPr>
        </p:nvSpPr>
        <p:spPr/>
        <p:txBody>
          <a:bodyPr>
            <a:normAutofit fontScale="85000" lnSpcReduction="10000"/>
          </a:bodyPr>
          <a:lstStyle/>
          <a:p>
            <a:endParaRPr lang="en-US" dirty="0"/>
          </a:p>
          <a:p>
            <a:pPr marL="0" indent="0">
              <a:buNone/>
            </a:pPr>
            <a:endParaRPr lang="en-US" sz="1600" dirty="0"/>
          </a:p>
          <a:p>
            <a:pPr marL="0" indent="0">
              <a:buNone/>
            </a:pPr>
            <a:endParaRPr lang="en-US" sz="1600" dirty="0"/>
          </a:p>
          <a:p>
            <a:r>
              <a:rPr lang="en-US" sz="2200" i="1" dirty="0"/>
              <a:t>Includes:</a:t>
            </a:r>
          </a:p>
          <a:p>
            <a:pPr marL="0" indent="0">
              <a:buNone/>
            </a:pPr>
            <a:endParaRPr lang="en-US" sz="1400" i="1" dirty="0"/>
          </a:p>
          <a:p>
            <a:pPr lvl="1"/>
            <a:r>
              <a:rPr lang="en-US" sz="1900" dirty="0"/>
              <a:t>Emergency Preparedness and Response: Model Policies and Procedures for State LTCOPs (ACL)</a:t>
            </a:r>
          </a:p>
          <a:p>
            <a:pPr lvl="1"/>
            <a:endParaRPr lang="en-US" sz="1900" dirty="0"/>
          </a:p>
          <a:p>
            <a:pPr lvl="1"/>
            <a:r>
              <a:rPr lang="en-US" sz="1900" dirty="0"/>
              <a:t>Emergency Preparedness Kit</a:t>
            </a:r>
          </a:p>
          <a:p>
            <a:pPr marL="274320" lvl="1" indent="0">
              <a:buNone/>
            </a:pPr>
            <a:endParaRPr lang="en-US" sz="1900" dirty="0"/>
          </a:p>
          <a:p>
            <a:pPr lvl="1"/>
            <a:r>
              <a:rPr lang="en-US" sz="1900" dirty="0"/>
              <a:t>Emergency Preparedness and LTCOPs Report</a:t>
            </a:r>
          </a:p>
          <a:p>
            <a:pPr lvl="2"/>
            <a:r>
              <a:rPr lang="en-US" dirty="0"/>
              <a:t>Tip Sheets</a:t>
            </a:r>
          </a:p>
          <a:p>
            <a:pPr lvl="2"/>
            <a:r>
              <a:rPr lang="en-US" dirty="0"/>
              <a:t>Successful Practices</a:t>
            </a:r>
          </a:p>
          <a:p>
            <a:pPr lvl="2"/>
            <a:r>
              <a:rPr lang="en-US" dirty="0"/>
              <a:t>Additional Resources</a:t>
            </a:r>
          </a:p>
          <a:p>
            <a:pPr lvl="2"/>
            <a:r>
              <a:rPr lang="en-US" dirty="0"/>
              <a:t>Webinar and In-person presentation materials</a:t>
            </a:r>
          </a:p>
        </p:txBody>
      </p:sp>
      <p:pic>
        <p:nvPicPr>
          <p:cNvPr id="8" name="Picture 7">
            <a:extLst>
              <a:ext uri="{FF2B5EF4-FFF2-40B4-BE49-F238E27FC236}">
                <a16:creationId xmlns="" xmlns:a16="http://schemas.microsoft.com/office/drawing/2014/main" id="{049E7449-765E-4F6D-B6DC-C4ABB12F94C9}"/>
              </a:ext>
            </a:extLst>
          </p:cNvPr>
          <p:cNvPicPr>
            <a:picLocks noChangeAspect="1"/>
          </p:cNvPicPr>
          <p:nvPr/>
        </p:nvPicPr>
        <p:blipFill rotWithShape="1">
          <a:blip r:embed="rId5"/>
          <a:srcRect l="34369" t="8803" r="20849" b="44725"/>
          <a:stretch/>
        </p:blipFill>
        <p:spPr>
          <a:xfrm>
            <a:off x="406967" y="2656266"/>
            <a:ext cx="5459767" cy="3187083"/>
          </a:xfrm>
          <a:prstGeom prst="rect">
            <a:avLst/>
          </a:prstGeom>
        </p:spPr>
      </p:pic>
      <p:grpSp>
        <p:nvGrpSpPr>
          <p:cNvPr id="13" name="Group 12">
            <a:extLst>
              <a:ext uri="{FF2B5EF4-FFF2-40B4-BE49-F238E27FC236}">
                <a16:creationId xmlns="" xmlns:a16="http://schemas.microsoft.com/office/drawing/2014/main" id="{767860C2-7E84-4875-AF16-6589773FF5DB}"/>
              </a:ext>
            </a:extLst>
          </p:cNvPr>
          <p:cNvGrpSpPr/>
          <p:nvPr/>
        </p:nvGrpSpPr>
        <p:grpSpPr>
          <a:xfrm>
            <a:off x="7116671" y="2438400"/>
            <a:ext cx="3688898" cy="680735"/>
            <a:chOff x="0" y="0"/>
            <a:chExt cx="4572000" cy="1051560"/>
          </a:xfrm>
        </p:grpSpPr>
        <p:pic>
          <p:nvPicPr>
            <p:cNvPr id="14" name="Picture 13">
              <a:extLst>
                <a:ext uri="{FF2B5EF4-FFF2-40B4-BE49-F238E27FC236}">
                  <a16:creationId xmlns="" xmlns:a16="http://schemas.microsoft.com/office/drawing/2014/main" id="{5C5FD453-81CA-4E55-9D9E-C9FCC0F3AB0C}"/>
                </a:ext>
              </a:extLst>
            </p:cNvPr>
            <p:cNvPicPr/>
            <p:nvPr/>
          </p:nvPicPr>
          <p:blipFill>
            <a:blip r:embed="rId6"/>
            <a:stretch>
              <a:fillRect/>
            </a:stretch>
          </p:blipFill>
          <p:spPr>
            <a:xfrm>
              <a:off x="0" y="0"/>
              <a:ext cx="4572000" cy="1051560"/>
            </a:xfrm>
            <a:prstGeom prst="rect">
              <a:avLst/>
            </a:prstGeom>
          </p:spPr>
        </p:pic>
        <p:pic>
          <p:nvPicPr>
            <p:cNvPr id="15" name="Picture 14">
              <a:extLst>
                <a:ext uri="{FF2B5EF4-FFF2-40B4-BE49-F238E27FC236}">
                  <a16:creationId xmlns="" xmlns:a16="http://schemas.microsoft.com/office/drawing/2014/main" id="{8BD4695B-6688-466C-99D1-237635F3D2B4}"/>
                </a:ext>
              </a:extLst>
            </p:cNvPr>
            <p:cNvPicPr/>
            <p:nvPr/>
          </p:nvPicPr>
          <p:blipFill>
            <a:blip r:embed="rId7"/>
            <a:stretch>
              <a:fillRect/>
            </a:stretch>
          </p:blipFill>
          <p:spPr>
            <a:xfrm>
              <a:off x="94488" y="0"/>
              <a:ext cx="4383024" cy="938784"/>
            </a:xfrm>
            <a:prstGeom prst="rect">
              <a:avLst/>
            </a:prstGeom>
          </p:spPr>
        </p:pic>
        <p:sp>
          <p:nvSpPr>
            <p:cNvPr id="16" name="Rectangle 15">
              <a:extLst>
                <a:ext uri="{FF2B5EF4-FFF2-40B4-BE49-F238E27FC236}">
                  <a16:creationId xmlns="" xmlns:a16="http://schemas.microsoft.com/office/drawing/2014/main" id="{1C761B1A-B406-4E5E-B188-73CA61052B71}"/>
                </a:ext>
              </a:extLst>
            </p:cNvPr>
            <p:cNvSpPr/>
            <p:nvPr/>
          </p:nvSpPr>
          <p:spPr>
            <a:xfrm>
              <a:off x="4486656" y="811235"/>
              <a:ext cx="41227" cy="222684"/>
            </a:xfrm>
            <a:prstGeom prst="rect">
              <a:avLst/>
            </a:prstGeom>
            <a:ln>
              <a:noFill/>
            </a:ln>
          </p:spPr>
          <p:txBody>
            <a:bodyPr vert="horz" lIns="0" tIns="0" rIns="0" bIns="0" rtlCol="0">
              <a:noAutofit/>
            </a:bodyPr>
            <a:lstStyle/>
            <a:p>
              <a:pPr>
                <a:lnSpc>
                  <a:spcPct val="107000"/>
                </a:lnSpc>
                <a:spcAft>
                  <a:spcPts val="800"/>
                </a:spcAft>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val="256548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0819" y="2038351"/>
            <a:ext cx="11647503" cy="4645025"/>
          </a:xfrm>
        </p:spPr>
        <p:txBody>
          <a:bodyPr rtlCol="0">
            <a:normAutofit/>
          </a:bodyPr>
          <a:lstStyle/>
          <a:p>
            <a:pPr marL="0" indent="0" algn="ctr">
              <a:buNone/>
              <a:defRPr/>
            </a:pPr>
            <a:endParaRPr lang="en-US" i="1" dirty="0">
              <a:solidFill>
                <a:srgbClr val="FF0000"/>
              </a:solidFill>
            </a:endParaRPr>
          </a:p>
          <a:p>
            <a:pPr marL="0" indent="0" algn="ctr">
              <a:buNone/>
              <a:defRPr/>
            </a:pPr>
            <a:r>
              <a:rPr lang="en-US" sz="2500" b="1" dirty="0"/>
              <a:t>The National Consumer Voice for Quality Long-Term Care </a:t>
            </a:r>
          </a:p>
          <a:p>
            <a:pPr marL="0" indent="0" algn="ctr">
              <a:buNone/>
              <a:defRPr/>
            </a:pPr>
            <a:r>
              <a:rPr lang="en-US" sz="2500" dirty="0">
                <a:solidFill>
                  <a:srgbClr val="0000CC"/>
                </a:solidFill>
                <a:hlinkClick r:id="rId3"/>
              </a:rPr>
              <a:t>www.theconsumervoice.org</a:t>
            </a:r>
            <a:r>
              <a:rPr lang="en-US" sz="2500" dirty="0">
                <a:solidFill>
                  <a:srgbClr val="0000CC"/>
                </a:solidFill>
              </a:rPr>
              <a:t> </a:t>
            </a:r>
          </a:p>
          <a:p>
            <a:pPr marL="0" indent="0" algn="ctr">
              <a:buNone/>
            </a:pPr>
            <a:endParaRPr lang="en-US" sz="2800" b="1" i="1" dirty="0"/>
          </a:p>
          <a:p>
            <a:pPr marL="0" indent="0" algn="ctr">
              <a:buNone/>
            </a:pPr>
            <a:r>
              <a:rPr lang="en-US" sz="2500" b="1" i="1" dirty="0"/>
              <a:t>Connect with us:</a:t>
            </a:r>
            <a:endParaRPr lang="en-US" sz="2500" i="1" dirty="0"/>
          </a:p>
          <a:p>
            <a:pPr algn="ctr"/>
            <a:endParaRPr lang="en-US" sz="2500" dirty="0"/>
          </a:p>
          <a:p>
            <a:pPr marL="0" indent="0" algn="ctr">
              <a:buNone/>
            </a:pPr>
            <a:r>
              <a:rPr lang="en-US" sz="2500" b="1" dirty="0">
                <a:hlinkClick r:id="rId4"/>
              </a:rPr>
              <a:t>National Consumer Voice for Quality Long-Term Care</a:t>
            </a:r>
            <a:endParaRPr lang="en-US" sz="2500" b="1" dirty="0"/>
          </a:p>
          <a:p>
            <a:pPr algn="ctr"/>
            <a:endParaRPr lang="en-US" sz="2500" dirty="0"/>
          </a:p>
          <a:p>
            <a:pPr marL="0" indent="0" algn="ctr">
              <a:buNone/>
            </a:pPr>
            <a:r>
              <a:rPr lang="en-US" sz="2500" b="1" dirty="0">
                <a:hlinkClick r:id="rId5"/>
              </a:rPr>
              <a:t>@</a:t>
            </a:r>
            <a:r>
              <a:rPr lang="en-US" sz="2500" b="1" dirty="0" err="1">
                <a:hlinkClick r:id="rId5"/>
              </a:rPr>
              <a:t>ConsumerVoices</a:t>
            </a:r>
            <a:endParaRPr lang="en-US" sz="2500" b="1" dirty="0"/>
          </a:p>
          <a:p>
            <a:pPr marL="0" indent="0" algn="ctr">
              <a:buNone/>
              <a:defRPr/>
            </a:pPr>
            <a:endParaRPr lang="en-US" sz="2500" dirty="0"/>
          </a:p>
          <a:p>
            <a:pPr marL="0" indent="0" algn="ctr">
              <a:buNone/>
              <a:defRPr/>
            </a:pPr>
            <a:endParaRPr lang="en-US" sz="2800" dirty="0"/>
          </a:p>
          <a:p>
            <a:pPr marL="0" indent="0" algn="ctr">
              <a:buNone/>
              <a:defRPr/>
            </a:pPr>
            <a:endParaRPr lang="en-US" sz="2800" dirty="0"/>
          </a:p>
        </p:txBody>
      </p:sp>
      <p:pic>
        <p:nvPicPr>
          <p:cNvPr id="59394" name="Picture 3" descr="Consumer Voice Logo - high resolution.jpg"/>
          <p:cNvPicPr>
            <a:picLocks noChangeAspect="1"/>
          </p:cNvPicPr>
          <p:nvPr/>
        </p:nvPicPr>
        <p:blipFill>
          <a:blip r:embed="rId6"/>
          <a:srcRect/>
          <a:stretch>
            <a:fillRect/>
          </a:stretch>
        </p:blipFill>
        <p:spPr bwMode="auto">
          <a:xfrm>
            <a:off x="2009776" y="457200"/>
            <a:ext cx="8080375" cy="1581150"/>
          </a:xfrm>
          <a:prstGeom prst="rect">
            <a:avLst/>
          </a:prstGeom>
          <a:noFill/>
          <a:ln w="9525">
            <a:noFill/>
            <a:miter lim="800000"/>
            <a:headEnd/>
            <a:tailEnd/>
          </a:ln>
        </p:spPr>
      </p:pic>
      <p:pic>
        <p:nvPicPr>
          <p:cNvPr id="4" name="Picture 3" descr="cid:image003.jpg@01CFB310.A36779F0">
            <a:hlinkClick r:id="rId7"/>
            <a:extLst>
              <a:ext uri="{FF2B5EF4-FFF2-40B4-BE49-F238E27FC236}">
                <a16:creationId xmlns="" xmlns:a16="http://schemas.microsoft.com/office/drawing/2014/main" id="{497795EE-9CE1-422F-AA58-D15A4B2B9B82}"/>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416312" y="4800913"/>
            <a:ext cx="522443" cy="542852"/>
          </a:xfrm>
          <a:prstGeom prst="rect">
            <a:avLst/>
          </a:prstGeom>
          <a:noFill/>
          <a:ln>
            <a:noFill/>
          </a:ln>
        </p:spPr>
      </p:pic>
      <p:pic>
        <p:nvPicPr>
          <p:cNvPr id="5" name="Picture 4" descr="cid:image004.jpg@01CFB310.A36779F0">
            <a:hlinkClick r:id="rId9"/>
            <a:extLst>
              <a:ext uri="{FF2B5EF4-FFF2-40B4-BE49-F238E27FC236}">
                <a16:creationId xmlns="" xmlns:a16="http://schemas.microsoft.com/office/drawing/2014/main" id="{A436C951-89E6-461A-BFB1-E98B4A01A69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3981980" y="5670318"/>
            <a:ext cx="572265" cy="595807"/>
          </a:xfrm>
          <a:prstGeom prst="rect">
            <a:avLst/>
          </a:prstGeom>
          <a:noFill/>
          <a:ln>
            <a:noFill/>
          </a:ln>
        </p:spPr>
      </p:pic>
    </p:spTree>
    <p:extLst>
      <p:ext uri="{BB962C8B-B14F-4D97-AF65-F5344CB8AC3E}">
        <p14:creationId xmlns:p14="http://schemas.microsoft.com/office/powerpoint/2010/main" val="2653571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330" y="533400"/>
            <a:ext cx="11316070" cy="869272"/>
          </a:xfrm>
        </p:spPr>
        <p:txBody>
          <a:bodyPr>
            <a:normAutofit/>
          </a:bodyPr>
          <a:lstStyle/>
          <a:p>
            <a:r>
              <a:rPr lang="en-US" b="1" dirty="0"/>
              <a:t>Emergency Preparedness and Long Term Care</a:t>
            </a:r>
          </a:p>
        </p:txBody>
      </p:sp>
      <p:sp>
        <p:nvSpPr>
          <p:cNvPr id="3" name="Content Placeholder 2"/>
          <p:cNvSpPr>
            <a:spLocks noGrp="1"/>
          </p:cNvSpPr>
          <p:nvPr>
            <p:ph idx="1"/>
          </p:nvPr>
        </p:nvSpPr>
        <p:spPr/>
        <p:txBody>
          <a:bodyPr>
            <a:normAutofit fontScale="92500" lnSpcReduction="20000"/>
          </a:bodyPr>
          <a:lstStyle/>
          <a:p>
            <a:pPr marL="0" indent="0">
              <a:buNone/>
            </a:pPr>
            <a:r>
              <a:rPr lang="en-US" sz="3200" i="1" dirty="0"/>
              <a:t>Presenters:</a:t>
            </a:r>
          </a:p>
          <a:p>
            <a:pPr marL="0" indent="0">
              <a:buNone/>
            </a:pPr>
            <a:endParaRPr lang="en-US" sz="3200" dirty="0"/>
          </a:p>
          <a:p>
            <a:r>
              <a:rPr lang="en-US" sz="3200" dirty="0"/>
              <a:t> Lori Smetanka, Executive Director, Consumer Voice</a:t>
            </a:r>
          </a:p>
          <a:p>
            <a:endParaRPr lang="en-US" sz="3200" dirty="0"/>
          </a:p>
          <a:p>
            <a:r>
              <a:rPr lang="en-US" sz="3200" dirty="0"/>
              <a:t> Patty Ducayet, Texas State Long-Term Care Ombudsman</a:t>
            </a:r>
          </a:p>
          <a:p>
            <a:endParaRPr lang="en-US" sz="3200" dirty="0"/>
          </a:p>
          <a:p>
            <a:r>
              <a:rPr lang="en-US" sz="3200" dirty="0"/>
              <a:t>  Lisa Hayes, Managing Local Ombudsman, Houston-Galveston Area Agency on Aging </a:t>
            </a:r>
          </a:p>
          <a:p>
            <a:endParaRPr lang="en-US" sz="3200" dirty="0"/>
          </a:p>
          <a:p>
            <a:r>
              <a:rPr lang="en-US" sz="3200" dirty="0"/>
              <a:t>  Michael Milliken, Florida State Long-Term Care Ombudsman</a:t>
            </a:r>
          </a:p>
          <a:p>
            <a:endParaRPr lang="en-US" sz="3200" dirty="0"/>
          </a:p>
        </p:txBody>
      </p:sp>
    </p:spTree>
    <p:extLst>
      <p:ext uri="{BB962C8B-B14F-4D97-AF65-F5344CB8AC3E}">
        <p14:creationId xmlns:p14="http://schemas.microsoft.com/office/powerpoint/2010/main" val="160557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50" y="533400"/>
            <a:ext cx="11165150" cy="904783"/>
          </a:xfrm>
        </p:spPr>
        <p:txBody>
          <a:bodyPr>
            <a:normAutofit fontScale="90000"/>
          </a:bodyPr>
          <a:lstStyle/>
          <a:p>
            <a:r>
              <a:rPr lang="en-US" b="1" dirty="0"/>
              <a:t>Emergency Preparedness (EP) and LTC Overview</a:t>
            </a:r>
          </a:p>
        </p:txBody>
      </p:sp>
      <p:sp>
        <p:nvSpPr>
          <p:cNvPr id="3" name="Content Placeholder 2"/>
          <p:cNvSpPr>
            <a:spLocks noGrp="1"/>
          </p:cNvSpPr>
          <p:nvPr>
            <p:ph idx="1"/>
          </p:nvPr>
        </p:nvSpPr>
        <p:spPr/>
        <p:txBody>
          <a:bodyPr>
            <a:normAutofit fontScale="70000" lnSpcReduction="20000"/>
          </a:bodyPr>
          <a:lstStyle/>
          <a:p>
            <a:endParaRPr lang="en-US" dirty="0"/>
          </a:p>
          <a:p>
            <a:r>
              <a:rPr lang="en-US" sz="3200" dirty="0"/>
              <a:t>Emergency preparedness and response guidance</a:t>
            </a:r>
          </a:p>
          <a:p>
            <a:pPr marL="0" indent="0">
              <a:buNone/>
            </a:pPr>
            <a:endParaRPr lang="en-US" sz="3200" dirty="0"/>
          </a:p>
          <a:p>
            <a:r>
              <a:rPr lang="en-US" sz="3200" dirty="0"/>
              <a:t>CMS emergency preparedness rule for LTC facilities</a:t>
            </a:r>
          </a:p>
          <a:p>
            <a:endParaRPr lang="en-US" sz="3200" dirty="0"/>
          </a:p>
          <a:p>
            <a:r>
              <a:rPr lang="en-US" sz="3200" dirty="0"/>
              <a:t>Consumer Voice advocacy regarding emergency preparedness</a:t>
            </a:r>
          </a:p>
          <a:p>
            <a:endParaRPr lang="en-US" sz="3200" dirty="0"/>
          </a:p>
          <a:p>
            <a:r>
              <a:rPr lang="en-US" sz="3200" dirty="0"/>
              <a:t>Texas LTCOP’s experience with Hurricane Harvey</a:t>
            </a:r>
          </a:p>
          <a:p>
            <a:endParaRPr lang="en-US" sz="3200" dirty="0"/>
          </a:p>
          <a:p>
            <a:r>
              <a:rPr lang="en-US" sz="3200" dirty="0"/>
              <a:t>Florida LTCOP’s experience with Hurricane Irma</a:t>
            </a:r>
          </a:p>
          <a:p>
            <a:endParaRPr lang="en-US" sz="3200" dirty="0"/>
          </a:p>
          <a:p>
            <a:r>
              <a:rPr lang="en-US" sz="3200" dirty="0"/>
              <a:t>Emergency Preparedness resources</a:t>
            </a:r>
          </a:p>
          <a:p>
            <a:pPr marL="0" indent="0">
              <a:buNone/>
            </a:pPr>
            <a:endParaRPr lang="en-US" sz="3200" dirty="0"/>
          </a:p>
          <a:p>
            <a:r>
              <a:rPr lang="en-US" sz="3200" dirty="0"/>
              <a:t>Questions </a:t>
            </a:r>
          </a:p>
          <a:p>
            <a:endParaRPr lang="en-US" dirty="0"/>
          </a:p>
          <a:p>
            <a:endParaRPr lang="en-US" dirty="0"/>
          </a:p>
        </p:txBody>
      </p:sp>
    </p:spTree>
    <p:extLst>
      <p:ext uri="{BB962C8B-B14F-4D97-AF65-F5344CB8AC3E}">
        <p14:creationId xmlns:p14="http://schemas.microsoft.com/office/powerpoint/2010/main" val="216036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Emergency Preparedness – It’s Personal</a:t>
            </a:r>
          </a:p>
        </p:txBody>
      </p:sp>
      <p:sp>
        <p:nvSpPr>
          <p:cNvPr id="5" name="Content Placeholder 4"/>
          <p:cNvSpPr>
            <a:spLocks noGrp="1"/>
          </p:cNvSpPr>
          <p:nvPr>
            <p:ph sz="half" idx="2"/>
          </p:nvPr>
        </p:nvSpPr>
        <p:spPr/>
        <p:txBody>
          <a:bodyPr>
            <a:normAutofit fontScale="92500" lnSpcReduction="20000"/>
          </a:bodyPr>
          <a:lstStyle/>
          <a:p>
            <a:endParaRPr lang="en-US" dirty="0"/>
          </a:p>
          <a:p>
            <a:pPr>
              <a:buFont typeface="Wingdings" panose="05000000000000000000" pitchFamily="2" charset="2"/>
              <a:buChar char="ü"/>
            </a:pPr>
            <a:r>
              <a:rPr lang="en-US" dirty="0"/>
              <a:t>Have a Plan</a:t>
            </a:r>
          </a:p>
          <a:p>
            <a:pPr>
              <a:buFont typeface="Wingdings" panose="05000000000000000000" pitchFamily="2" charset="2"/>
              <a:buChar char="ü"/>
            </a:pPr>
            <a:endParaRPr lang="en-US" dirty="0"/>
          </a:p>
          <a:p>
            <a:pPr>
              <a:buFont typeface="Wingdings" panose="05000000000000000000" pitchFamily="2" charset="2"/>
              <a:buChar char="ü"/>
            </a:pPr>
            <a:r>
              <a:rPr lang="en-US" dirty="0"/>
              <a:t>Practice the Plan</a:t>
            </a:r>
          </a:p>
          <a:p>
            <a:pPr>
              <a:buFont typeface="Wingdings" panose="05000000000000000000" pitchFamily="2" charset="2"/>
              <a:buChar char="ü"/>
            </a:pPr>
            <a:endParaRPr lang="en-US" dirty="0"/>
          </a:p>
          <a:p>
            <a:pPr>
              <a:buFont typeface="Wingdings" panose="05000000000000000000" pitchFamily="2" charset="2"/>
              <a:buChar char="ü"/>
            </a:pPr>
            <a:r>
              <a:rPr lang="en-US" dirty="0"/>
              <a:t>Communicate the Plan</a:t>
            </a:r>
          </a:p>
          <a:p>
            <a:pPr>
              <a:buFont typeface="Wingdings" panose="05000000000000000000" pitchFamily="2" charset="2"/>
              <a:buChar char="ü"/>
            </a:pPr>
            <a:endParaRPr lang="en-US" dirty="0"/>
          </a:p>
          <a:p>
            <a:pPr>
              <a:buFont typeface="Wingdings" panose="05000000000000000000" pitchFamily="2" charset="2"/>
              <a:buChar char="ü"/>
            </a:pPr>
            <a:r>
              <a:rPr lang="en-US" dirty="0"/>
              <a:t>ICE contacts</a:t>
            </a:r>
          </a:p>
          <a:p>
            <a:pPr>
              <a:buFont typeface="Wingdings" panose="05000000000000000000" pitchFamily="2" charset="2"/>
              <a:buChar char="ü"/>
            </a:pPr>
            <a:endParaRPr lang="en-US" dirty="0"/>
          </a:p>
          <a:p>
            <a:pPr>
              <a:buFont typeface="Wingdings" panose="05000000000000000000" pitchFamily="2" charset="2"/>
              <a:buChar char="ü"/>
            </a:pPr>
            <a:r>
              <a:rPr lang="en-US" dirty="0"/>
              <a:t>Supplies - food, water, medications, batteries, cash</a:t>
            </a: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71015" y="2302263"/>
            <a:ext cx="4305695" cy="3083553"/>
          </a:xfrm>
        </p:spPr>
      </p:pic>
    </p:spTree>
    <p:extLst>
      <p:ext uri="{BB962C8B-B14F-4D97-AF65-F5344CB8AC3E}">
        <p14:creationId xmlns:p14="http://schemas.microsoft.com/office/powerpoint/2010/main" val="61462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Emergency Preparedness for Residents of LTCFs</a:t>
            </a:r>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a:t>Residents should know:</a:t>
            </a:r>
          </a:p>
          <a:p>
            <a:pPr marL="0" indent="0">
              <a:buNone/>
            </a:pPr>
            <a:endParaRPr lang="en-US" dirty="0"/>
          </a:p>
          <a:p>
            <a:pPr>
              <a:buFont typeface="Wingdings" panose="05000000000000000000" pitchFamily="2" charset="2"/>
              <a:buChar char="ü"/>
            </a:pPr>
            <a:r>
              <a:rPr lang="en-US" dirty="0"/>
              <a:t> Facility EP Plan</a:t>
            </a:r>
          </a:p>
          <a:p>
            <a:pPr>
              <a:buFont typeface="Wingdings" panose="05000000000000000000" pitchFamily="2" charset="2"/>
              <a:buChar char="ü"/>
            </a:pPr>
            <a:endParaRPr lang="en-US" dirty="0"/>
          </a:p>
          <a:p>
            <a:pPr>
              <a:buFont typeface="Wingdings" panose="05000000000000000000" pitchFamily="2" charset="2"/>
              <a:buChar char="ü"/>
            </a:pPr>
            <a:r>
              <a:rPr lang="en-US" dirty="0"/>
              <a:t> Practice Plan</a:t>
            </a:r>
          </a:p>
          <a:p>
            <a:pPr>
              <a:buFont typeface="Wingdings" panose="05000000000000000000" pitchFamily="2" charset="2"/>
              <a:buChar char="ü"/>
            </a:pPr>
            <a:endParaRPr lang="en-US" dirty="0"/>
          </a:p>
          <a:p>
            <a:pPr>
              <a:buFont typeface="Wingdings" panose="05000000000000000000" pitchFamily="2" charset="2"/>
              <a:buChar char="ü"/>
            </a:pPr>
            <a:r>
              <a:rPr lang="en-US" dirty="0"/>
              <a:t> Meet 1</a:t>
            </a:r>
            <a:r>
              <a:rPr lang="en-US" baseline="30000" dirty="0"/>
              <a:t>st</a:t>
            </a:r>
            <a:r>
              <a:rPr lang="en-US" dirty="0"/>
              <a:t> Responders</a:t>
            </a:r>
          </a:p>
          <a:p>
            <a:pPr>
              <a:buFont typeface="Wingdings" panose="05000000000000000000" pitchFamily="2" charset="2"/>
              <a:buChar char="ü"/>
            </a:pPr>
            <a:endParaRPr lang="en-US" dirty="0"/>
          </a:p>
          <a:p>
            <a:pPr>
              <a:buFont typeface="Wingdings" panose="05000000000000000000" pitchFamily="2" charset="2"/>
              <a:buChar char="ü"/>
            </a:pPr>
            <a:r>
              <a:rPr lang="en-US" dirty="0"/>
              <a:t> Personal To-Go-Bag</a:t>
            </a:r>
          </a:p>
          <a:p>
            <a:pPr>
              <a:buFont typeface="Wingdings" panose="05000000000000000000" pitchFamily="2" charset="2"/>
              <a:buChar char="ü"/>
            </a:pPr>
            <a:endParaRPr lang="en-US" dirty="0"/>
          </a:p>
          <a:p>
            <a:pPr>
              <a:buFont typeface="Wingdings" panose="05000000000000000000" pitchFamily="2" charset="2"/>
              <a:buChar char="ü"/>
            </a:pPr>
            <a:r>
              <a:rPr lang="en-US" dirty="0"/>
              <a:t> ICE contacts</a:t>
            </a:r>
          </a:p>
          <a:p>
            <a:pPr marL="0" indent="0">
              <a:buNone/>
            </a:pPr>
            <a:endParaRPr lang="en-US" dirty="0"/>
          </a:p>
          <a:p>
            <a:pPr marL="0" indent="0">
              <a:buNone/>
            </a:pPr>
            <a:endParaRPr lang="en-US" dirty="0"/>
          </a:p>
        </p:txBody>
      </p:sp>
      <p:pic>
        <p:nvPicPr>
          <p:cNvPr id="5"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16200000">
            <a:off x="891543" y="2436873"/>
            <a:ext cx="4169666" cy="3282697"/>
          </a:xfrm>
        </p:spPr>
      </p:pic>
    </p:spTree>
    <p:extLst>
      <p:ext uri="{BB962C8B-B14F-4D97-AF65-F5344CB8AC3E}">
        <p14:creationId xmlns:p14="http://schemas.microsoft.com/office/powerpoint/2010/main" val="263389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ACL  Emergency Preparedness </a:t>
            </a:r>
            <a:br>
              <a:rPr lang="en-US" b="1" dirty="0"/>
            </a:br>
            <a:r>
              <a:rPr lang="en-US" b="1" dirty="0"/>
              <a:t>LTCOP Model Policies and Procedures</a:t>
            </a:r>
          </a:p>
        </p:txBody>
      </p:sp>
      <p:sp>
        <p:nvSpPr>
          <p:cNvPr id="4" name="Content Placeholder 3"/>
          <p:cNvSpPr>
            <a:spLocks noGrp="1"/>
          </p:cNvSpPr>
          <p:nvPr>
            <p:ph idx="1"/>
          </p:nvPr>
        </p:nvSpPr>
        <p:spPr/>
        <p:txBody>
          <a:bodyPr/>
          <a:lstStyle/>
          <a:p>
            <a:pPr marL="0" indent="0">
              <a:buNone/>
            </a:pPr>
            <a:endParaRPr lang="en-US" dirty="0"/>
          </a:p>
          <a:p>
            <a:pPr marL="0" indent="0">
              <a:buNone/>
            </a:pPr>
            <a:endParaRPr lang="en-US" dirty="0"/>
          </a:p>
        </p:txBody>
      </p:sp>
      <p:pic>
        <p:nvPicPr>
          <p:cNvPr id="7" name="Content Placeholder 6"/>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2992582" y="2435226"/>
            <a:ext cx="5846618" cy="3355975"/>
          </a:xfrm>
        </p:spPr>
      </p:pic>
    </p:spTree>
    <p:extLst>
      <p:ext uri="{BB962C8B-B14F-4D97-AF65-F5344CB8AC3E}">
        <p14:creationId xmlns:p14="http://schemas.microsoft.com/office/powerpoint/2010/main" val="272932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67070"/>
            <a:ext cx="10972800" cy="990600"/>
          </a:xfrm>
        </p:spPr>
        <p:txBody>
          <a:bodyPr/>
          <a:lstStyle/>
          <a:p>
            <a:r>
              <a:rPr lang="en-US" b="1" dirty="0"/>
              <a:t>Model EP Policy </a:t>
            </a:r>
          </a:p>
        </p:txBody>
      </p:sp>
      <p:sp>
        <p:nvSpPr>
          <p:cNvPr id="10" name="Content Placeholder 9"/>
          <p:cNvSpPr>
            <a:spLocks noGrp="1"/>
          </p:cNvSpPr>
          <p:nvPr>
            <p:ph idx="1"/>
          </p:nvPr>
        </p:nvSpPr>
        <p:spPr>
          <a:xfrm>
            <a:off x="488272" y="1384916"/>
            <a:ext cx="11094128" cy="5092083"/>
          </a:xfrm>
        </p:spPr>
        <p:txBody>
          <a:bodyPr>
            <a:normAutofit fontScale="92500" lnSpcReduction="10000"/>
          </a:bodyPr>
          <a:lstStyle/>
          <a:p>
            <a:pPr>
              <a:buFont typeface="Wingdings" panose="05000000000000000000" pitchFamily="2" charset="2"/>
              <a:buChar char="ü"/>
            </a:pPr>
            <a:r>
              <a:rPr lang="en-US" sz="2800" dirty="0"/>
              <a:t>  Functions &amp; Responsibilities of EP by State &amp; Local LTCO</a:t>
            </a:r>
          </a:p>
          <a:p>
            <a:pPr marL="0" indent="0">
              <a:buNone/>
            </a:pPr>
            <a:endParaRPr lang="en-US" sz="2800" dirty="0"/>
          </a:p>
          <a:p>
            <a:pPr>
              <a:buFont typeface="Wingdings" panose="05000000000000000000" pitchFamily="2" charset="2"/>
              <a:buChar char="ü"/>
            </a:pPr>
            <a:r>
              <a:rPr lang="en-US" sz="2800" dirty="0"/>
              <a:t>  Coordination &amp; communications with others</a:t>
            </a:r>
          </a:p>
          <a:p>
            <a:pPr marL="0" indent="0">
              <a:buNone/>
            </a:pPr>
            <a:endParaRPr lang="en-US" sz="2800" dirty="0"/>
          </a:p>
          <a:p>
            <a:pPr>
              <a:buFont typeface="Wingdings" panose="05000000000000000000" pitchFamily="2" charset="2"/>
              <a:buChar char="ü"/>
            </a:pPr>
            <a:r>
              <a:rPr lang="en-US" sz="2800" dirty="0"/>
              <a:t>  Provision of LTCO services</a:t>
            </a:r>
          </a:p>
          <a:p>
            <a:pPr marL="0" indent="0">
              <a:buNone/>
            </a:pPr>
            <a:endParaRPr lang="en-US" sz="2800" dirty="0"/>
          </a:p>
          <a:p>
            <a:pPr>
              <a:buFont typeface="Wingdings" panose="05000000000000000000" pitchFamily="2" charset="2"/>
              <a:buChar char="ü"/>
            </a:pPr>
            <a:r>
              <a:rPr lang="en-US" sz="2800" dirty="0"/>
              <a:t>  Training on EP for LTCO</a:t>
            </a:r>
          </a:p>
          <a:p>
            <a:pPr marL="0" indent="0">
              <a:buNone/>
            </a:pPr>
            <a:endParaRPr lang="en-US" sz="2800" dirty="0"/>
          </a:p>
          <a:p>
            <a:pPr>
              <a:buFont typeface="Wingdings" panose="05000000000000000000" pitchFamily="2" charset="2"/>
              <a:buChar char="ü"/>
            </a:pPr>
            <a:r>
              <a:rPr lang="en-US" sz="2800" dirty="0"/>
              <a:t>  Resident &amp; family EP education</a:t>
            </a:r>
          </a:p>
          <a:p>
            <a:pPr marL="0" indent="0">
              <a:buNone/>
            </a:pPr>
            <a:endParaRPr lang="en-US" sz="2800" dirty="0"/>
          </a:p>
          <a:p>
            <a:pPr>
              <a:buFont typeface="Wingdings" panose="05000000000000000000" pitchFamily="2" charset="2"/>
              <a:buChar char="ü"/>
            </a:pPr>
            <a:r>
              <a:rPr lang="en-US" sz="2800" dirty="0"/>
              <a:t>  Information &amp; Consultation to facility providers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2" name="Picture 1">
            <a:extLst>
              <a:ext uri="{FF2B5EF4-FFF2-40B4-BE49-F238E27FC236}">
                <a16:creationId xmlns="" xmlns:a16="http://schemas.microsoft.com/office/drawing/2014/main" id="{A022BCF6-64CD-4B18-ACB5-03F706ACF832}"/>
              </a:ext>
            </a:extLst>
          </p:cNvPr>
          <p:cNvPicPr>
            <a:picLocks noChangeAspect="1"/>
          </p:cNvPicPr>
          <p:nvPr/>
        </p:nvPicPr>
        <p:blipFill>
          <a:blip r:embed="rId3"/>
          <a:stretch>
            <a:fillRect/>
          </a:stretch>
        </p:blipFill>
        <p:spPr>
          <a:xfrm>
            <a:off x="8460419" y="1844130"/>
            <a:ext cx="3228513" cy="4460053"/>
          </a:xfrm>
          <a:prstGeom prst="rect">
            <a:avLst/>
          </a:prstGeom>
          <a:ln>
            <a:solidFill>
              <a:schemeClr val="accent1"/>
            </a:solidFill>
          </a:ln>
        </p:spPr>
      </p:pic>
      <p:sp>
        <p:nvSpPr>
          <p:cNvPr id="3" name="TextBox 2">
            <a:extLst>
              <a:ext uri="{FF2B5EF4-FFF2-40B4-BE49-F238E27FC236}">
                <a16:creationId xmlns="" xmlns:a16="http://schemas.microsoft.com/office/drawing/2014/main" id="{F23DFCD9-7B56-4204-8F3C-C1E3E0C93AD9}"/>
              </a:ext>
            </a:extLst>
          </p:cNvPr>
          <p:cNvSpPr txBox="1"/>
          <p:nvPr/>
        </p:nvSpPr>
        <p:spPr>
          <a:xfrm>
            <a:off x="8386438" y="6304183"/>
            <a:ext cx="3302494" cy="400110"/>
          </a:xfrm>
          <a:prstGeom prst="rect">
            <a:avLst/>
          </a:prstGeom>
          <a:noFill/>
        </p:spPr>
        <p:txBody>
          <a:bodyPr wrap="square" rtlCol="0">
            <a:spAutoFit/>
          </a:bodyPr>
          <a:lstStyle/>
          <a:p>
            <a:r>
              <a:rPr lang="en-US" sz="1000" dirty="0">
                <a:solidFill>
                  <a:srgbClr val="0000CC"/>
                </a:solidFill>
                <a:hlinkClick r:id="rId4"/>
              </a:rPr>
              <a:t>http://ltcombudsman.org/uploads/files/issues/EmResponse_ModelPPLTCO-11-23-15_Final.pdf</a:t>
            </a:r>
            <a:r>
              <a:rPr lang="en-US" sz="1000" dirty="0">
                <a:solidFill>
                  <a:srgbClr val="0000CC"/>
                </a:solidFill>
              </a:rPr>
              <a:t> </a:t>
            </a:r>
          </a:p>
        </p:txBody>
      </p:sp>
    </p:spTree>
    <p:extLst>
      <p:ext uri="{BB962C8B-B14F-4D97-AF65-F5344CB8AC3E}">
        <p14:creationId xmlns:p14="http://schemas.microsoft.com/office/powerpoint/2010/main" val="25573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CMS – Facility EP Responsibilities</a:t>
            </a:r>
          </a:p>
        </p:txBody>
      </p:sp>
      <p:sp>
        <p:nvSpPr>
          <p:cNvPr id="3" name="Content Placeholder 2"/>
          <p:cNvSpPr>
            <a:spLocks noGrp="1"/>
          </p:cNvSpPr>
          <p:nvPr>
            <p:ph idx="1"/>
          </p:nvPr>
        </p:nvSpPr>
        <p:spPr>
          <a:xfrm>
            <a:off x="609599" y="1600200"/>
            <a:ext cx="11348621" cy="4876800"/>
          </a:xfrm>
        </p:spPr>
        <p:txBody>
          <a:bodyPr>
            <a:normAutofit fontScale="92500" lnSpcReduction="20000"/>
          </a:bodyPr>
          <a:lstStyle/>
          <a:p>
            <a:pPr marL="0" indent="0">
              <a:buNone/>
            </a:pPr>
            <a:r>
              <a:rPr lang="en-US" i="1" dirty="0"/>
              <a:t>CMS EP Final Rule implementation - November 15, 2017</a:t>
            </a:r>
          </a:p>
          <a:p>
            <a:pPr marL="0" indent="0">
              <a:buNone/>
            </a:pPr>
            <a:endParaRPr lang="en-US" sz="1200" i="1" dirty="0"/>
          </a:p>
          <a:p>
            <a:pPr>
              <a:buFont typeface="Wingdings" panose="05000000000000000000" pitchFamily="2" charset="2"/>
              <a:buChar char="ü"/>
            </a:pPr>
            <a:r>
              <a:rPr lang="en-US" dirty="0"/>
              <a:t>  Emergency plans based on risks assessments</a:t>
            </a:r>
          </a:p>
          <a:p>
            <a:pPr>
              <a:buFont typeface="Wingdings" panose="05000000000000000000" pitchFamily="2" charset="2"/>
              <a:buChar char="ü"/>
            </a:pPr>
            <a:endParaRPr lang="en-US" sz="1600" dirty="0"/>
          </a:p>
          <a:p>
            <a:pPr>
              <a:buFont typeface="Wingdings" panose="05000000000000000000" pitchFamily="2" charset="2"/>
              <a:buChar char="ü"/>
            </a:pPr>
            <a:r>
              <a:rPr lang="en-US" dirty="0"/>
              <a:t>  Annual update of emergency plan</a:t>
            </a:r>
          </a:p>
          <a:p>
            <a:pPr>
              <a:buFont typeface="Wingdings" panose="05000000000000000000" pitchFamily="2" charset="2"/>
              <a:buChar char="ü"/>
            </a:pPr>
            <a:endParaRPr lang="en-US" sz="1600" dirty="0"/>
          </a:p>
          <a:p>
            <a:pPr>
              <a:buFont typeface="Wingdings" panose="05000000000000000000" pitchFamily="2" charset="2"/>
              <a:buChar char="ü"/>
            </a:pPr>
            <a:r>
              <a:rPr lang="en-US" dirty="0"/>
              <a:t>  EP policies and procedures &amp; update annually.  Includes requirements for  subsistence needs and temperature controls.</a:t>
            </a:r>
          </a:p>
          <a:p>
            <a:pPr>
              <a:buFont typeface="Wingdings" panose="05000000000000000000" pitchFamily="2" charset="2"/>
              <a:buChar char="ü"/>
            </a:pPr>
            <a:endParaRPr lang="en-US" sz="1600" dirty="0"/>
          </a:p>
          <a:p>
            <a:pPr>
              <a:buFont typeface="Wingdings" panose="05000000000000000000" pitchFamily="2" charset="2"/>
              <a:buChar char="ü"/>
            </a:pPr>
            <a:r>
              <a:rPr lang="en-US" dirty="0"/>
              <a:t>  Communications plan</a:t>
            </a:r>
          </a:p>
          <a:p>
            <a:pPr>
              <a:buFont typeface="Wingdings" panose="05000000000000000000" pitchFamily="2" charset="2"/>
              <a:buChar char="ü"/>
            </a:pPr>
            <a:endParaRPr lang="en-US" sz="1600" dirty="0"/>
          </a:p>
          <a:p>
            <a:pPr>
              <a:buFont typeface="Wingdings" panose="05000000000000000000" pitchFamily="2" charset="2"/>
              <a:buChar char="ü"/>
            </a:pPr>
            <a:r>
              <a:rPr lang="en-US" dirty="0"/>
              <a:t>  Training plan &amp; provide training at least annually</a:t>
            </a:r>
          </a:p>
          <a:p>
            <a:pPr>
              <a:buFont typeface="Wingdings" panose="05000000000000000000" pitchFamily="2" charset="2"/>
              <a:buChar char="ü"/>
            </a:pPr>
            <a:endParaRPr lang="en-US" sz="1600" dirty="0"/>
          </a:p>
          <a:p>
            <a:pPr>
              <a:buFont typeface="Wingdings" panose="05000000000000000000" pitchFamily="2" charset="2"/>
              <a:buChar char="ü"/>
            </a:pPr>
            <a:r>
              <a:rPr lang="en-US" dirty="0"/>
              <a:t>  Conduct drills and two exercises.  One community based, full-scale exercise and one optional full scale or tabletop exercise.</a:t>
            </a:r>
          </a:p>
          <a:p>
            <a:pPr>
              <a:buFont typeface="Wingdings" panose="05000000000000000000" pitchFamily="2" charset="2"/>
              <a:buChar char="ü"/>
            </a:pPr>
            <a:endParaRPr lang="en-US" sz="1600" dirty="0"/>
          </a:p>
          <a:p>
            <a:pPr>
              <a:buFont typeface="Wingdings" panose="05000000000000000000" pitchFamily="2" charset="2"/>
              <a:buChar char="ü"/>
            </a:pPr>
            <a:r>
              <a:rPr lang="en-US" dirty="0"/>
              <a:t>  Emergency and Standby Power Systems</a:t>
            </a:r>
          </a:p>
        </p:txBody>
      </p:sp>
    </p:spTree>
    <p:extLst>
      <p:ext uri="{BB962C8B-B14F-4D97-AF65-F5344CB8AC3E}">
        <p14:creationId xmlns:p14="http://schemas.microsoft.com/office/powerpoint/2010/main" val="105165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9027DE-1516-40F6-BE05-88B8512366C6}"/>
              </a:ext>
            </a:extLst>
          </p:cNvPr>
          <p:cNvSpPr>
            <a:spLocks noGrp="1"/>
          </p:cNvSpPr>
          <p:nvPr>
            <p:ph type="title"/>
          </p:nvPr>
        </p:nvSpPr>
        <p:spPr/>
        <p:txBody>
          <a:bodyPr/>
          <a:lstStyle/>
          <a:p>
            <a:r>
              <a:rPr lang="en-US" b="1" dirty="0"/>
              <a:t>Consumer Voice Advocacy </a:t>
            </a:r>
          </a:p>
        </p:txBody>
      </p:sp>
      <p:sp>
        <p:nvSpPr>
          <p:cNvPr id="3" name="Content Placeholder 2">
            <a:extLst>
              <a:ext uri="{FF2B5EF4-FFF2-40B4-BE49-F238E27FC236}">
                <a16:creationId xmlns="" xmlns:a16="http://schemas.microsoft.com/office/drawing/2014/main" id="{106E7B57-87D3-4E8B-9861-E99A851365CF}"/>
              </a:ext>
            </a:extLst>
          </p:cNvPr>
          <p:cNvSpPr>
            <a:spLocks noGrp="1"/>
          </p:cNvSpPr>
          <p:nvPr>
            <p:ph idx="1"/>
          </p:nvPr>
        </p:nvSpPr>
        <p:spPr/>
        <p:txBody>
          <a:bodyPr>
            <a:normAutofit/>
          </a:bodyPr>
          <a:lstStyle/>
          <a:p>
            <a:r>
              <a:rPr lang="en-US" dirty="0" smtClean="0"/>
              <a:t>How will the regulations be implemented and enforced?</a:t>
            </a:r>
          </a:p>
          <a:p>
            <a:pPr lvl="1"/>
            <a:r>
              <a:rPr lang="en-US" dirty="0" smtClean="0"/>
              <a:t>Discussions with CMS</a:t>
            </a:r>
          </a:p>
          <a:p>
            <a:endParaRPr lang="en-US" dirty="0"/>
          </a:p>
          <a:p>
            <a:r>
              <a:rPr lang="en-US" dirty="0" smtClean="0"/>
              <a:t>Are additional legislative options or solutions necessary?</a:t>
            </a:r>
          </a:p>
          <a:p>
            <a:pPr lvl="1"/>
            <a:r>
              <a:rPr lang="en-US" dirty="0" smtClean="0"/>
              <a:t>Research and support for members on the Hill</a:t>
            </a:r>
          </a:p>
          <a:p>
            <a:pPr lvl="1"/>
            <a:r>
              <a:rPr lang="en-US" dirty="0" smtClean="0"/>
              <a:t>Development of policy options</a:t>
            </a:r>
          </a:p>
          <a:p>
            <a:endParaRPr lang="en-US" dirty="0" smtClean="0"/>
          </a:p>
          <a:p>
            <a:r>
              <a:rPr lang="en-US" dirty="0"/>
              <a:t>Consumer education, awareness</a:t>
            </a:r>
          </a:p>
          <a:p>
            <a:pPr lvl="1"/>
            <a:r>
              <a:rPr lang="en-US" dirty="0"/>
              <a:t>Articles, </a:t>
            </a:r>
            <a:r>
              <a:rPr lang="en-US" dirty="0" smtClean="0"/>
              <a:t>media</a:t>
            </a:r>
          </a:p>
          <a:p>
            <a:pPr lvl="1"/>
            <a:endParaRPr lang="en-US" dirty="0"/>
          </a:p>
          <a:p>
            <a:r>
              <a:rPr lang="en-US" dirty="0" smtClean="0"/>
              <a:t>Are there ways to support state efforts, advocacy?</a:t>
            </a:r>
          </a:p>
          <a:p>
            <a:pPr lvl="1"/>
            <a:r>
              <a:rPr lang="en-US" dirty="0" smtClean="0"/>
              <a:t>NORC Project with Alaska &amp; Colorado</a:t>
            </a:r>
          </a:p>
          <a:p>
            <a:pPr lvl="1"/>
            <a:endParaRPr lang="en-US" dirty="0"/>
          </a:p>
        </p:txBody>
      </p:sp>
    </p:spTree>
    <p:extLst>
      <p:ext uri="{BB962C8B-B14F-4D97-AF65-F5344CB8AC3E}">
        <p14:creationId xmlns:p14="http://schemas.microsoft.com/office/powerpoint/2010/main" val="297857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4">
      <a:dk1>
        <a:sysClr val="windowText" lastClr="000000"/>
      </a:dk1>
      <a:lt1>
        <a:sysClr val="window" lastClr="FFFFFF"/>
      </a:lt1>
      <a:dk2>
        <a:srgbClr val="465466"/>
      </a:dk2>
      <a:lt2>
        <a:srgbClr val="BBD7F8"/>
      </a:lt2>
      <a:accent1>
        <a:srgbClr val="0F067C"/>
      </a:accent1>
      <a:accent2>
        <a:srgbClr val="23CF0E"/>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2551</TotalTime>
  <Words>725</Words>
  <Application>Microsoft Macintosh PowerPoint</Application>
  <PresentationFormat>Custom</PresentationFormat>
  <Paragraphs>149</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Emergency Preparedness and Long Term Care</vt:lpstr>
      <vt:lpstr>Emergency Preparedness and Long Term Care</vt:lpstr>
      <vt:lpstr>Emergency Preparedness (EP) and LTC Overview</vt:lpstr>
      <vt:lpstr>Emergency Preparedness – It’s Personal</vt:lpstr>
      <vt:lpstr>Emergency Preparedness for Residents of LTCFs</vt:lpstr>
      <vt:lpstr>ACL  Emergency Preparedness  LTCOP Model Policies and Procedures</vt:lpstr>
      <vt:lpstr>Model EP Policy </vt:lpstr>
      <vt:lpstr>CMS – Facility EP Responsibilities</vt:lpstr>
      <vt:lpstr>Consumer Voice Advocacy </vt:lpstr>
      <vt:lpstr>Recent Experiences</vt:lpstr>
      <vt:lpstr>Questions?</vt:lpstr>
      <vt:lpstr>resources</vt:lpstr>
      <vt:lpstr>Consumer Voice EP Resources</vt:lpstr>
      <vt:lpstr>NORC EP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Preparedness and Long Term Care</dc:title>
  <dc:creator>Amity Overall-Laib</dc:creator>
  <cp:lastModifiedBy>Katie Kohler</cp:lastModifiedBy>
  <cp:revision>13</cp:revision>
  <dcterms:created xsi:type="dcterms:W3CDTF">2017-10-27T20:39:48Z</dcterms:created>
  <dcterms:modified xsi:type="dcterms:W3CDTF">2017-11-06T17:09:52Z</dcterms:modified>
</cp:coreProperties>
</file>