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64" r:id="rId3"/>
    <p:sldId id="257" r:id="rId4"/>
    <p:sldId id="265" r:id="rId5"/>
    <p:sldId id="266" r:id="rId6"/>
    <p:sldId id="259" r:id="rId7"/>
    <p:sldId id="260" r:id="rId8"/>
    <p:sldId id="267" r:id="rId9"/>
    <p:sldId id="258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3" r:id="rId18"/>
    <p:sldId id="269" r:id="rId19"/>
    <p:sldId id="277" r:id="rId20"/>
    <p:sldId id="281" r:id="rId21"/>
    <p:sldId id="278" r:id="rId22"/>
    <p:sldId id="282" r:id="rId23"/>
    <p:sldId id="280" r:id="rId24"/>
    <p:sldId id="262" r:id="rId25"/>
    <p:sldId id="261" r:id="rId26"/>
    <p:sldId id="268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2018 Nursing</a:t>
            </a:r>
            <a:r>
              <a:rPr lang="en-US" baseline="0" dirty="0" smtClean="0"/>
              <a:t> Home Complaints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2"/>
                <c:pt idx="0">
                  <c:v>Medilodge (5)</c:v>
                </c:pt>
                <c:pt idx="1">
                  <c:v>All Other (11)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65</c:v>
                </c:pt>
                <c:pt idx="1">
                  <c:v>72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Abuse</a:t>
            </a:r>
            <a:r>
              <a:rPr lang="en-US" baseline="0"/>
              <a:t> Prevention Training Evaluations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Training was Clear</c:v>
                </c:pt>
                <c:pt idx="1">
                  <c:v>Presenter Clear</c:v>
                </c:pt>
                <c:pt idx="2">
                  <c:v>Information Valuable</c:v>
                </c:pt>
                <c:pt idx="3">
                  <c:v>Learned Something </c:v>
                </c:pt>
                <c:pt idx="4">
                  <c:v>Recognize Abuse</c:v>
                </c:pt>
                <c:pt idx="5">
                  <c:v>Report Abuse</c:v>
                </c:pt>
                <c:pt idx="6">
                  <c:v>De-escalation Techniques</c:v>
                </c:pt>
                <c:pt idx="7">
                  <c:v>Length of Presentation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174</c:v>
                </c:pt>
                <c:pt idx="1">
                  <c:v>182</c:v>
                </c:pt>
                <c:pt idx="2">
                  <c:v>151</c:v>
                </c:pt>
                <c:pt idx="3">
                  <c:v>111</c:v>
                </c:pt>
                <c:pt idx="4">
                  <c:v>160</c:v>
                </c:pt>
                <c:pt idx="5">
                  <c:v>170</c:v>
                </c:pt>
                <c:pt idx="6">
                  <c:v>141</c:v>
                </c:pt>
                <c:pt idx="7">
                  <c:v>122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Training was Clear</c:v>
                </c:pt>
                <c:pt idx="1">
                  <c:v>Presenter Clear</c:v>
                </c:pt>
                <c:pt idx="2">
                  <c:v>Information Valuable</c:v>
                </c:pt>
                <c:pt idx="3">
                  <c:v>Learned Something </c:v>
                </c:pt>
                <c:pt idx="4">
                  <c:v>Recognize Abuse</c:v>
                </c:pt>
                <c:pt idx="5">
                  <c:v>Report Abuse</c:v>
                </c:pt>
                <c:pt idx="6">
                  <c:v>De-escalation Techniques</c:v>
                </c:pt>
                <c:pt idx="7">
                  <c:v>Length of Presentation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32</c:v>
                </c:pt>
                <c:pt idx="1">
                  <c:v>24</c:v>
                </c:pt>
                <c:pt idx="2">
                  <c:v>54</c:v>
                </c:pt>
                <c:pt idx="3">
                  <c:v>89</c:v>
                </c:pt>
                <c:pt idx="4">
                  <c:v>43</c:v>
                </c:pt>
                <c:pt idx="5">
                  <c:v>34</c:v>
                </c:pt>
                <c:pt idx="6">
                  <c:v>63</c:v>
                </c:pt>
                <c:pt idx="7">
                  <c:v>76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Training was Clear</c:v>
                </c:pt>
                <c:pt idx="1">
                  <c:v>Presenter Clear</c:v>
                </c:pt>
                <c:pt idx="2">
                  <c:v>Information Valuable</c:v>
                </c:pt>
                <c:pt idx="3">
                  <c:v>Learned Something </c:v>
                </c:pt>
                <c:pt idx="4">
                  <c:v>Recognize Abuse</c:v>
                </c:pt>
                <c:pt idx="5">
                  <c:v>Report Abuse</c:v>
                </c:pt>
                <c:pt idx="6">
                  <c:v>De-escalation Techniques</c:v>
                </c:pt>
                <c:pt idx="7">
                  <c:v>Length of Presentation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Training was Clear</c:v>
                </c:pt>
                <c:pt idx="1">
                  <c:v>Presenter Clear</c:v>
                </c:pt>
                <c:pt idx="2">
                  <c:v>Information Valuable</c:v>
                </c:pt>
                <c:pt idx="3">
                  <c:v>Learned Something </c:v>
                </c:pt>
                <c:pt idx="4">
                  <c:v>Recognize Abuse</c:v>
                </c:pt>
                <c:pt idx="5">
                  <c:v>Report Abuse</c:v>
                </c:pt>
                <c:pt idx="6">
                  <c:v>De-escalation Techniques</c:v>
                </c:pt>
                <c:pt idx="7">
                  <c:v>Length of Presentation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517872"/>
        <c:axId val="191517480"/>
      </c:barChart>
      <c:catAx>
        <c:axId val="19151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517480"/>
        <c:crosses val="autoZero"/>
        <c:auto val="1"/>
        <c:lblAlgn val="ctr"/>
        <c:lblOffset val="100"/>
        <c:noMultiLvlLbl val="0"/>
      </c:catAx>
      <c:valAx>
        <c:axId val="191517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517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6F3948-9305-456F-B57B-9C328B77FD39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3006C4-5820-4610-B33F-3EBEB1041D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6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D6E4-BF80-463E-9239-C9EF5B51C2F1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28B4-11D0-4E75-A347-4CA943ADA5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D6E4-BF80-463E-9239-C9EF5B51C2F1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28B4-11D0-4E75-A347-4CA943ADA5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D6E4-BF80-463E-9239-C9EF5B51C2F1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28B4-11D0-4E75-A347-4CA943ADA57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D6E4-BF80-463E-9239-C9EF5B51C2F1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28B4-11D0-4E75-A347-4CA943ADA5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D6E4-BF80-463E-9239-C9EF5B51C2F1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28B4-11D0-4E75-A347-4CA943ADA5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D6E4-BF80-463E-9239-C9EF5B51C2F1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28B4-11D0-4E75-A347-4CA943ADA5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D6E4-BF80-463E-9239-C9EF5B51C2F1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28B4-11D0-4E75-A347-4CA943ADA5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D6E4-BF80-463E-9239-C9EF5B51C2F1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28B4-11D0-4E75-A347-4CA943ADA5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D6E4-BF80-463E-9239-C9EF5B51C2F1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28B4-11D0-4E75-A347-4CA943ADA5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D6E4-BF80-463E-9239-C9EF5B51C2F1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28B4-11D0-4E75-A347-4CA943ADA5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D6E4-BF80-463E-9239-C9EF5B51C2F1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28B4-11D0-4E75-A347-4CA943ADA5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3F6D6E4-BF80-463E-9239-C9EF5B51C2F1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74F28B4-11D0-4E75-A347-4CA943ADA5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30480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4800" dirty="0" smtClean="0"/>
              <a:t>Identifying and Reducing Abuse through Collaboration and Person-Centered Approaches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32" r="3000" b="-1"/>
          <a:stretch/>
        </p:blipFill>
        <p:spPr>
          <a:xfrm>
            <a:off x="146304" y="5867400"/>
            <a:ext cx="4730496" cy="87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3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Preventing and Recognizing Abuse, Neglect &amp; Financial Exploitation</a:t>
            </a:r>
          </a:p>
          <a:p>
            <a:pPr marL="0" indent="0" algn="ctr">
              <a:buNone/>
            </a:pPr>
            <a:endParaRPr lang="en-US" sz="36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How person centered relationships make all the difference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Prevention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26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Training Goals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Recognize and report abuse, neglect and exploitation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How to use person centeredness and relationships to prevent abuse, neglect and exploitation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Recognizing that any of us have the potential to be abusive given the right set of circumstances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How to use your knowledge and leadership to help prevent abuse, neglect and exploitation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Prevention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98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Confidentiality and Sharing…</a:t>
            </a:r>
          </a:p>
          <a:p>
            <a:pPr marL="0" indent="0">
              <a:buNone/>
            </a:pPr>
            <a:r>
              <a:rPr lang="en-US" sz="3600" dirty="0" smtClean="0"/>
              <a:t>		A </a:t>
            </a:r>
            <a:r>
              <a:rPr lang="en-US" sz="3600" b="1" u="sng" dirty="0" smtClean="0"/>
              <a:t>MUST</a:t>
            </a:r>
            <a:r>
              <a:rPr lang="en-US" sz="3600" dirty="0" smtClean="0"/>
              <a:t> for the training!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Prevention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77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Person Centeredness</a:t>
            </a:r>
          </a:p>
          <a:p>
            <a:r>
              <a:rPr lang="en-US" sz="3200" dirty="0" smtClean="0"/>
              <a:t>“Labeling” residents</a:t>
            </a:r>
          </a:p>
          <a:p>
            <a:r>
              <a:rPr lang="en-US" sz="3200" dirty="0" smtClean="0"/>
              <a:t>What is the ideal caregiver?</a:t>
            </a:r>
          </a:p>
          <a:p>
            <a:r>
              <a:rPr lang="en-US" sz="3200" dirty="0" smtClean="0"/>
              <a:t>Relationships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Prevention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4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Recognizing Abuse and Neglect</a:t>
            </a:r>
          </a:p>
          <a:p>
            <a:r>
              <a:rPr lang="en-US" sz="2800" dirty="0" smtClean="0"/>
              <a:t>Key points of abuse, neglect and exploitation</a:t>
            </a:r>
          </a:p>
          <a:p>
            <a:r>
              <a:rPr lang="en-US" sz="2800" dirty="0" smtClean="0"/>
              <a:t>Definitions and signs and symptoms</a:t>
            </a:r>
          </a:p>
          <a:p>
            <a:r>
              <a:rPr lang="en-US" sz="2800" dirty="0" smtClean="0"/>
              <a:t>Elder Justice Act</a:t>
            </a:r>
          </a:p>
          <a:p>
            <a:r>
              <a:rPr lang="en-US" sz="2800" dirty="0" smtClean="0"/>
              <a:t>Who to report abuse to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Prevention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981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Prevent Abuse and Neglect</a:t>
            </a:r>
          </a:p>
          <a:p>
            <a:r>
              <a:rPr lang="en-US" sz="2800" dirty="0" smtClean="0"/>
              <a:t>Stress triggers</a:t>
            </a:r>
          </a:p>
          <a:p>
            <a:r>
              <a:rPr lang="en-US" sz="2800" dirty="0" smtClean="0"/>
              <a:t>Resident communications</a:t>
            </a:r>
          </a:p>
          <a:p>
            <a:r>
              <a:rPr lang="en-US" sz="2800" dirty="0" smtClean="0"/>
              <a:t>Active listening</a:t>
            </a:r>
          </a:p>
          <a:p>
            <a:r>
              <a:rPr lang="en-US" sz="2800" dirty="0" smtClean="0"/>
              <a:t>De-escalation techniques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Prevention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418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Wrap up</a:t>
            </a:r>
          </a:p>
          <a:p>
            <a:r>
              <a:rPr lang="en-US" sz="2800" dirty="0" smtClean="0"/>
              <a:t>Learning circle</a:t>
            </a:r>
          </a:p>
          <a:p>
            <a:r>
              <a:rPr lang="en-US" sz="2800" dirty="0" smtClean="0"/>
              <a:t>Evaluations</a:t>
            </a:r>
          </a:p>
          <a:p>
            <a:r>
              <a:rPr lang="en-US" sz="2800" dirty="0" smtClean="0"/>
              <a:t>Ombudsman contact information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Prevention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65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803683457"/>
              </p:ext>
            </p:extLst>
          </p:nvPr>
        </p:nvGraphicFramePr>
        <p:xfrm>
          <a:off x="457200" y="2286000"/>
          <a:ext cx="8077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2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43840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Abuse Prevention Training Evaluations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" y="2965174"/>
            <a:ext cx="2819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Like Best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Interactive and Informative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All of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Everything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Learned a 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quotes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Examples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Very interesting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Positive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Sharing 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2971800"/>
            <a:ext cx="2819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Like Least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 snacks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Length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Stuff I already knew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Having to sit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Room was cold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Getting up early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Uncomfortable topic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Role-playing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 was tired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7400" y="2971800"/>
            <a:ext cx="2819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Use in the 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Active listening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Reporting to administrator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How to recognize when I am stressed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Being aware of triggers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De-escalation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Communication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Ombudsman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Think before you talk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Be self aware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Respect towards everyone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 silent 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Listening better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Learning to step away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62338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Facility Specific Successes and why…</a:t>
            </a:r>
          </a:p>
          <a:p>
            <a:r>
              <a:rPr lang="en-US" sz="2800" dirty="0" smtClean="0"/>
              <a:t>Passionate staff chosen for Task Force</a:t>
            </a:r>
          </a:p>
          <a:p>
            <a:r>
              <a:rPr lang="en-US" sz="2800" dirty="0"/>
              <a:t>Supportive </a:t>
            </a:r>
            <a:r>
              <a:rPr lang="en-US" sz="2800" dirty="0" smtClean="0"/>
              <a:t>administration</a:t>
            </a:r>
          </a:p>
          <a:p>
            <a:r>
              <a:rPr lang="en-US" sz="2800" dirty="0" smtClean="0"/>
              <a:t>Atmosphere of building is open to change</a:t>
            </a:r>
          </a:p>
          <a:p>
            <a:r>
              <a:rPr lang="en-US" sz="2800" dirty="0" smtClean="0"/>
              <a:t>Good relationship with our Ombudsman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Prevention </a:t>
            </a:r>
            <a:r>
              <a:rPr lang="en-US" dirty="0" smtClean="0"/>
              <a:t>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610600" cy="144779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300" dirty="0" smtClean="0">
                <a:solidFill>
                  <a:schemeClr val="bg1"/>
                </a:solidFill>
              </a:rPr>
              <a:t>Karrie Jordan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Michigan Assistant State Long Term Care Ombudsman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32" r="3000" b="-1"/>
          <a:stretch/>
        </p:blipFill>
        <p:spPr>
          <a:xfrm>
            <a:off x="146304" y="5867400"/>
            <a:ext cx="4730496" cy="871727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28600" y="3458816"/>
            <a:ext cx="8610600" cy="144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sz="3300" dirty="0" smtClean="0">
                <a:solidFill>
                  <a:schemeClr val="bg1"/>
                </a:solidFill>
              </a:rPr>
              <a:t>Stacey Hodges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Director of Nursing, </a:t>
            </a:r>
            <a:r>
              <a:rPr lang="en-US" sz="2800" dirty="0" err="1" smtClean="0">
                <a:solidFill>
                  <a:schemeClr val="bg1"/>
                </a:solidFill>
              </a:rPr>
              <a:t>Medilodge</a:t>
            </a:r>
            <a:r>
              <a:rPr lang="en-US" sz="2800" dirty="0" smtClean="0">
                <a:solidFill>
                  <a:schemeClr val="bg1"/>
                </a:solidFill>
              </a:rPr>
              <a:t> of Lansing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8600" y="2034208"/>
            <a:ext cx="8610600" cy="144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sz="3300" dirty="0" smtClean="0">
                <a:solidFill>
                  <a:schemeClr val="bg1"/>
                </a:solidFill>
              </a:rPr>
              <a:t>Ann Walker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Activity Director, </a:t>
            </a:r>
            <a:r>
              <a:rPr lang="en-US" sz="2800" dirty="0" err="1" smtClean="0">
                <a:solidFill>
                  <a:schemeClr val="bg1"/>
                </a:solidFill>
              </a:rPr>
              <a:t>Medilodge</a:t>
            </a:r>
            <a:r>
              <a:rPr lang="en-US" sz="2800" dirty="0" smtClean="0">
                <a:solidFill>
                  <a:schemeClr val="bg1"/>
                </a:solidFill>
              </a:rPr>
              <a:t> of Lansing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200" b="1" dirty="0"/>
              <a:t>The “Care Coalition”</a:t>
            </a:r>
            <a:r>
              <a:rPr lang="en-US" sz="4200" dirty="0"/>
              <a:t> </a:t>
            </a:r>
            <a:endParaRPr lang="en-US" sz="4200" dirty="0" smtClean="0"/>
          </a:p>
          <a:p>
            <a:pPr marL="0" indent="0" algn="ctr">
              <a:buNone/>
            </a:pPr>
            <a:r>
              <a:rPr lang="en-US" sz="3000" dirty="0" smtClean="0"/>
              <a:t>Our mission is to create </a:t>
            </a:r>
            <a:r>
              <a:rPr lang="en-US" sz="3000" dirty="0"/>
              <a:t>positive change through Action, Attitudes and Advocacy.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000" dirty="0"/>
              <a:t>The Care Coalition is made up of dedicated staff from five Lansing area </a:t>
            </a:r>
            <a:r>
              <a:rPr lang="en-US" sz="3000" dirty="0" err="1"/>
              <a:t>MediLodge</a:t>
            </a:r>
            <a:r>
              <a:rPr lang="en-US" sz="3000" dirty="0"/>
              <a:t> Nursing Homes.</a:t>
            </a:r>
          </a:p>
          <a:p>
            <a:pPr marL="0" indent="0">
              <a:buNone/>
            </a:pP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Prevention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89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67000"/>
            <a:ext cx="7408333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Facility dedicated 2-3 employees to join the Task Force</a:t>
            </a:r>
          </a:p>
          <a:p>
            <a:r>
              <a:rPr lang="en-US" dirty="0" smtClean="0"/>
              <a:t>Facility and Ombudsman collaboration to discuss on going strengths and weaknesses with the buildings</a:t>
            </a:r>
          </a:p>
          <a:p>
            <a:r>
              <a:rPr lang="en-US" dirty="0" smtClean="0"/>
              <a:t>Monthly meetings</a:t>
            </a:r>
          </a:p>
          <a:p>
            <a:r>
              <a:rPr lang="en-US" dirty="0" smtClean="0"/>
              <a:t>Task Force projects</a:t>
            </a:r>
          </a:p>
          <a:p>
            <a:pPr lvl="2"/>
            <a:r>
              <a:rPr lang="en-US" dirty="0" smtClean="0"/>
              <a:t>“what is privacy?” questionnaire </a:t>
            </a:r>
          </a:p>
          <a:p>
            <a:pPr lvl="2"/>
            <a:r>
              <a:rPr lang="en-US" dirty="0" smtClean="0"/>
              <a:t>Nonverbal communication education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Prevention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703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/>
          <a:lstStyle/>
          <a:p>
            <a:pPr marL="0" marR="0" indent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kern="1400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Care Coalition’s pillars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400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Advocacy </a:t>
            </a:r>
            <a:endParaRPr lang="en-US" sz="1050" kern="1400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Autonomy</a:t>
            </a:r>
            <a:endParaRPr lang="en-US" sz="1050" kern="1400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Dignity</a:t>
            </a:r>
            <a:endParaRPr lang="en-US" sz="1050" kern="1400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Person-Centered Care</a:t>
            </a:r>
            <a:endParaRPr lang="en-US" sz="1050" kern="1400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Privacy</a:t>
            </a:r>
            <a:endParaRPr lang="en-US" sz="1050" kern="1400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4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endParaRPr lang="en-US" sz="1050" kern="1400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Prevention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77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Task Force challenges…</a:t>
            </a:r>
          </a:p>
          <a:p>
            <a:r>
              <a:rPr lang="en-US" dirty="0" smtClean="0"/>
              <a:t>Unsupportive leadership</a:t>
            </a:r>
          </a:p>
          <a:p>
            <a:r>
              <a:rPr lang="en-US" dirty="0" smtClean="0"/>
              <a:t>Non-passionate task force members</a:t>
            </a:r>
          </a:p>
          <a:p>
            <a:r>
              <a:rPr lang="en-US" dirty="0" smtClean="0"/>
              <a:t>Changes in facility leadership, ombudsmen and Task Force members</a:t>
            </a:r>
          </a:p>
          <a:p>
            <a:r>
              <a:rPr lang="en-US" dirty="0" smtClean="0"/>
              <a:t>Nonproductive meetings </a:t>
            </a:r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Prevention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00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2533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b="1" dirty="0" smtClean="0"/>
              <a:t>Survey Quotes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CNA  </a:t>
            </a:r>
            <a:r>
              <a:rPr lang="en-US" sz="1800" dirty="0"/>
              <a:t>stated</a:t>
            </a:r>
            <a:r>
              <a:rPr lang="en-US" sz="1800" dirty="0" smtClean="0"/>
              <a:t>, '</a:t>
            </a:r>
            <a:r>
              <a:rPr lang="en-US" sz="1800" dirty="0"/>
              <a:t>'I swear if this lady </a:t>
            </a:r>
            <a:r>
              <a:rPr lang="en-US" sz="1800" dirty="0" smtClean="0"/>
              <a:t>hits me I'm </a:t>
            </a:r>
            <a:r>
              <a:rPr lang="en-US" sz="1800" dirty="0"/>
              <a:t>walking out</a:t>
            </a:r>
            <a:r>
              <a:rPr lang="en-US" sz="1800" dirty="0" smtClean="0"/>
              <a:t>''.  RN and another CNA </a:t>
            </a:r>
            <a:r>
              <a:rPr lang="en-US" sz="1800" dirty="0"/>
              <a:t>approached, and the CNA told her </a:t>
            </a:r>
            <a:r>
              <a:rPr lang="en-US" sz="1800" dirty="0" smtClean="0"/>
              <a:t>to take </a:t>
            </a:r>
            <a:r>
              <a:rPr lang="en-US" sz="1800" dirty="0"/>
              <a:t>a </a:t>
            </a:r>
            <a:r>
              <a:rPr lang="en-US" sz="1800" dirty="0" smtClean="0"/>
              <a:t>15 </a:t>
            </a:r>
            <a:r>
              <a:rPr lang="en-US" sz="1800" dirty="0"/>
              <a:t>(break</a:t>
            </a:r>
            <a:r>
              <a:rPr lang="en-US" sz="1800" dirty="0" smtClean="0"/>
              <a:t>).</a:t>
            </a:r>
          </a:p>
          <a:p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CNA </a:t>
            </a:r>
            <a:r>
              <a:rPr lang="en-US" sz="1800" dirty="0"/>
              <a:t>stated that she stopped </a:t>
            </a:r>
            <a:r>
              <a:rPr lang="en-US" sz="1800" dirty="0" smtClean="0"/>
              <a:t>charting and </a:t>
            </a:r>
            <a:r>
              <a:rPr lang="en-US" sz="1800" dirty="0"/>
              <a:t>told CNA </a:t>
            </a:r>
            <a:r>
              <a:rPr lang="en-US" sz="1800" dirty="0" smtClean="0"/>
              <a:t>that </a:t>
            </a:r>
            <a:r>
              <a:rPr lang="en-US" sz="1800" dirty="0"/>
              <a:t>she needed to take </a:t>
            </a:r>
            <a:r>
              <a:rPr lang="en-US" sz="1800" dirty="0" smtClean="0"/>
              <a:t>a break </a:t>
            </a:r>
            <a:r>
              <a:rPr lang="en-US" sz="1800" dirty="0"/>
              <a:t>because </a:t>
            </a:r>
            <a:r>
              <a:rPr lang="en-US" sz="1800" dirty="0" smtClean="0"/>
              <a:t>'</a:t>
            </a:r>
            <a:r>
              <a:rPr lang="en-US" sz="1800" dirty="0"/>
              <a:t>'you </a:t>
            </a:r>
            <a:r>
              <a:rPr lang="en-US" sz="1800" dirty="0" smtClean="0"/>
              <a:t>don't </a:t>
            </a:r>
            <a:r>
              <a:rPr lang="en-US" sz="1800" dirty="0"/>
              <a:t>say that to </a:t>
            </a:r>
            <a:r>
              <a:rPr lang="en-US" sz="1800" dirty="0" smtClean="0"/>
              <a:t>a resident''.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When asked if she felt </a:t>
            </a:r>
            <a:r>
              <a:rPr lang="en-US" sz="1800" dirty="0" smtClean="0"/>
              <a:t>that this </a:t>
            </a:r>
            <a:r>
              <a:rPr lang="en-US" sz="1800" dirty="0"/>
              <a:t>was verbal abuse, </a:t>
            </a:r>
            <a:r>
              <a:rPr lang="en-US" sz="1800" dirty="0" smtClean="0"/>
              <a:t>Employee looked </a:t>
            </a:r>
            <a:r>
              <a:rPr lang="en-US" sz="1800" dirty="0"/>
              <a:t>at </a:t>
            </a:r>
            <a:r>
              <a:rPr lang="en-US" sz="1800" dirty="0" smtClean="0"/>
              <a:t>the facility's </a:t>
            </a:r>
            <a:r>
              <a:rPr lang="en-US" sz="1800" dirty="0"/>
              <a:t>abuse policy and stated, '</a:t>
            </a:r>
            <a:r>
              <a:rPr lang="en-US" sz="1800" dirty="0" smtClean="0"/>
              <a:t>'we as caregivers </a:t>
            </a:r>
            <a:r>
              <a:rPr lang="en-US" sz="1800" dirty="0"/>
              <a:t>can appear to some that we </a:t>
            </a:r>
            <a:r>
              <a:rPr lang="en-US" sz="1800" dirty="0" smtClean="0"/>
              <a:t>hold a </a:t>
            </a:r>
            <a:r>
              <a:rPr lang="en-US" sz="1800" dirty="0"/>
              <a:t>place of power and that is what I feel </a:t>
            </a:r>
            <a:r>
              <a:rPr lang="en-US" sz="1800" dirty="0" smtClean="0"/>
              <a:t>he was </a:t>
            </a:r>
            <a:r>
              <a:rPr lang="en-US" sz="1800" dirty="0"/>
              <a:t>threatened by. I knew this </a:t>
            </a:r>
            <a:r>
              <a:rPr lang="en-US" sz="1800" dirty="0" smtClean="0"/>
              <a:t>wasn't right when </a:t>
            </a:r>
            <a:r>
              <a:rPr lang="en-US" sz="1800" dirty="0"/>
              <a:t>it happened. I sit on </a:t>
            </a:r>
            <a:r>
              <a:rPr lang="en-US" sz="1800" dirty="0" smtClean="0"/>
              <a:t>the </a:t>
            </a:r>
            <a:r>
              <a:rPr lang="en-US" sz="1800" dirty="0"/>
              <a:t>abuse task force that </a:t>
            </a:r>
            <a:r>
              <a:rPr lang="en-US" sz="1800" dirty="0" smtClean="0"/>
              <a:t>the ombudsman </a:t>
            </a:r>
            <a:r>
              <a:rPr lang="en-US" sz="1800" dirty="0"/>
              <a:t>set up....Yes, I would (say this </a:t>
            </a:r>
            <a:r>
              <a:rPr lang="en-US" sz="1800" dirty="0" smtClean="0"/>
              <a:t>is abuse</a:t>
            </a:r>
            <a:r>
              <a:rPr lang="en-US" sz="1800" dirty="0"/>
              <a:t>), based on the definition that is </a:t>
            </a:r>
            <a:r>
              <a:rPr lang="en-US" sz="1800" dirty="0" smtClean="0"/>
              <a:t>clearly written </a:t>
            </a:r>
            <a:r>
              <a:rPr lang="en-US" sz="1800" dirty="0"/>
              <a:t>here </a:t>
            </a:r>
            <a:r>
              <a:rPr lang="en-US" sz="1800" dirty="0" smtClean="0"/>
              <a:t>and based </a:t>
            </a:r>
            <a:r>
              <a:rPr lang="en-US" sz="1800" dirty="0"/>
              <a:t>on his </a:t>
            </a:r>
            <a:r>
              <a:rPr lang="en-US" sz="1800" dirty="0" smtClean="0"/>
              <a:t>reaction''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0"/>
            <a:ext cx="9144000" cy="213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667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2018-19 Abuse Citations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845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13" y="2667000"/>
            <a:ext cx="4492487" cy="6011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Successes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4479235" y="2667000"/>
            <a:ext cx="4492487" cy="601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n-US" sz="2800" b="1" dirty="0" smtClean="0"/>
              <a:t>Struggles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429000"/>
            <a:ext cx="365760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B050"/>
                </a:solidFill>
              </a:rPr>
              <a:t>400+ Residents positively impacted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B050"/>
                </a:solidFill>
              </a:rPr>
              <a:t>500+ Staff Trained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B050"/>
                </a:solidFill>
              </a:rPr>
              <a:t>Significant reduction in Abuse Citations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B050"/>
                </a:solidFill>
              </a:rPr>
              <a:t>Leadership and Teamwork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B050"/>
                </a:solidFill>
              </a:rPr>
              <a:t>PREVNT </a:t>
            </a:r>
            <a:r>
              <a:rPr lang="en-US" sz="2200" b="1" dirty="0">
                <a:solidFill>
                  <a:srgbClr val="00B050"/>
                </a:solidFill>
              </a:rPr>
              <a:t>Grant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3428999"/>
            <a:ext cx="403860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0000"/>
                </a:solidFill>
              </a:rPr>
              <a:t>Staff Turnover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0000"/>
                </a:solidFill>
              </a:rPr>
              <a:t>Administrative/Corporate Support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0000"/>
                </a:solidFill>
              </a:rPr>
              <a:t>Staffing Challenges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0000"/>
                </a:solidFill>
              </a:rPr>
              <a:t>Person-Centered is Culture Change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0000"/>
                </a:solidFill>
              </a:rPr>
              <a:t>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0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967133" cy="345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/>
              <a:t>Collaboration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/>
              <a:t>Abuse Prevention Training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/>
              <a:t>Abuse Prevention Task Force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/>
              <a:t>Successes and Struggles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0236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967133" cy="345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Role of the Ombudsman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err="1" smtClean="0"/>
              <a:t>Medilodge</a:t>
            </a:r>
            <a:r>
              <a:rPr lang="en-US" dirty="0" smtClean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Largest provider in Michigan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Five Nursing Homes in Lansing Area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Negative Perception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620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Meeting with </a:t>
            </a:r>
            <a:r>
              <a:rPr lang="en-US" dirty="0" err="1" smtClean="0"/>
              <a:t>Medilodge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967133" cy="345069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 smtClean="0"/>
              <a:t>How can the Ombudsman be proactive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Collaborate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Be a resource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000" dirty="0"/>
              <a:t>Gather </a:t>
            </a:r>
            <a:r>
              <a:rPr lang="en-US" sz="3000" dirty="0" smtClean="0"/>
              <a:t>data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Complaints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Survey results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386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7432" y="246185"/>
            <a:ext cx="9144000" cy="1582615"/>
          </a:xfrm>
        </p:spPr>
        <p:txBody>
          <a:bodyPr/>
          <a:lstStyle/>
          <a:p>
            <a:r>
              <a:rPr lang="en-US" dirty="0" err="1" smtClean="0"/>
              <a:t>Medilodge</a:t>
            </a:r>
            <a:r>
              <a:rPr lang="en-US" dirty="0" smtClean="0"/>
              <a:t> Complaints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561268"/>
              </p:ext>
            </p:extLst>
          </p:nvPr>
        </p:nvGraphicFramePr>
        <p:xfrm>
          <a:off x="871538" y="2590800"/>
          <a:ext cx="7586662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747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Deficiencies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7941733" cy="53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2018 Abuse Citations</a:t>
            </a:r>
            <a:endParaRPr lang="en-US" sz="36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586753"/>
              </p:ext>
            </p:extLst>
          </p:nvPr>
        </p:nvGraphicFramePr>
        <p:xfrm>
          <a:off x="838200" y="3505200"/>
          <a:ext cx="6857747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Worksheet" r:id="rId3" imgW="5495996" imgH="2152720" progId="Excel.Sheet.12">
                  <p:embed/>
                </p:oleObj>
              </mc:Choice>
              <mc:Fallback>
                <p:oleObj name="Worksheet" r:id="rId3" imgW="5495996" imgH="21527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3505200"/>
                        <a:ext cx="6857747" cy="2686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07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Deficiencies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1133" y="4038600"/>
            <a:ext cx="7941733" cy="53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2018 Abuse Citation Quotes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010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Ombudsman/</a:t>
            </a:r>
            <a:r>
              <a:rPr lang="en-US" dirty="0" err="1" smtClean="0"/>
              <a:t>Medilodge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667000"/>
            <a:ext cx="86106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libri" panose="020F0502020204030204"/>
              </a:rPr>
              <a:t>2-Hour Abuse Prevention Training</a:t>
            </a:r>
          </a:p>
          <a:p>
            <a:pPr marL="1485900" lvl="2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latin typeface="Calibri" panose="020F0502020204030204"/>
              </a:rPr>
              <a:t>Mandatory for ALL staff 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libri" panose="020F0502020204030204"/>
              </a:rPr>
              <a:t>Abuse Prevention Task Force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libri" panose="020F0502020204030204"/>
              </a:rPr>
              <a:t>Train the Trainer</a:t>
            </a:r>
          </a:p>
        </p:txBody>
      </p:sp>
    </p:spTree>
    <p:extLst>
      <p:ext uri="{BB962C8B-B14F-4D97-AF65-F5344CB8AC3E}">
        <p14:creationId xmlns:p14="http://schemas.microsoft.com/office/powerpoint/2010/main" val="6193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4533</TotalTime>
  <Words>721</Words>
  <Application>Microsoft Office PowerPoint</Application>
  <PresentationFormat>On-screen Show (4:3)</PresentationFormat>
  <Paragraphs>172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Cambria</vt:lpstr>
      <vt:lpstr>Candara</vt:lpstr>
      <vt:lpstr>Symbol</vt:lpstr>
      <vt:lpstr>Times New Roman</vt:lpstr>
      <vt:lpstr>Wingdings</vt:lpstr>
      <vt:lpstr>Waveform</vt:lpstr>
      <vt:lpstr>Worksheet</vt:lpstr>
      <vt:lpstr>Identifying and Reducing Abuse through Collaboration and Person-Centered Approaches</vt:lpstr>
      <vt:lpstr>PowerPoint Presentation</vt:lpstr>
      <vt:lpstr>Session Overview</vt:lpstr>
      <vt:lpstr>Background</vt:lpstr>
      <vt:lpstr>Meeting with Medilodge</vt:lpstr>
      <vt:lpstr>Medilodge Complaints</vt:lpstr>
      <vt:lpstr>Statement of Deficiencies</vt:lpstr>
      <vt:lpstr>Statement of Deficiencies</vt:lpstr>
      <vt:lpstr>Ombudsman/Medilodge Collaboration</vt:lpstr>
      <vt:lpstr>Abuse Prevention Training</vt:lpstr>
      <vt:lpstr>Abuse Prevention Training</vt:lpstr>
      <vt:lpstr>Abuse Prevention Training</vt:lpstr>
      <vt:lpstr>Abuse Prevention Training</vt:lpstr>
      <vt:lpstr>Abuse Prevention Training</vt:lpstr>
      <vt:lpstr>Abuse Prevention Training</vt:lpstr>
      <vt:lpstr>Abuse Prevention Training</vt:lpstr>
      <vt:lpstr>Results</vt:lpstr>
      <vt:lpstr>Results</vt:lpstr>
      <vt:lpstr>Abuse Prevention Task Force</vt:lpstr>
      <vt:lpstr>Abuse Prevention Task Force</vt:lpstr>
      <vt:lpstr>Abuse Prevention Task Force</vt:lpstr>
      <vt:lpstr>Abuse Prevention Task Force</vt:lpstr>
      <vt:lpstr>Abuse Prevention Task Force</vt:lpstr>
      <vt:lpstr>Results</vt:lpstr>
      <vt:lpstr>Results</vt:lpstr>
      <vt:lpstr>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New Federal Nursing Facility Regulations (…the good, the bad, and the  still-up-in-the-air….)</dc:title>
  <dc:creator>Windows User</dc:creator>
  <cp:lastModifiedBy>Windows User</cp:lastModifiedBy>
  <cp:revision>106</cp:revision>
  <cp:lastPrinted>2017-08-21T23:46:36Z</cp:lastPrinted>
  <dcterms:created xsi:type="dcterms:W3CDTF">2016-11-17T04:05:17Z</dcterms:created>
  <dcterms:modified xsi:type="dcterms:W3CDTF">2019-11-07T16:47:38Z</dcterms:modified>
</cp:coreProperties>
</file>