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handoutMasterIdLst>
    <p:handoutMasterId r:id="rId73"/>
  </p:handoutMasterIdLst>
  <p:sldIdLst>
    <p:sldId id="658" r:id="rId2"/>
    <p:sldId id="666" r:id="rId3"/>
    <p:sldId id="669" r:id="rId4"/>
    <p:sldId id="588" r:id="rId5"/>
    <p:sldId id="546" r:id="rId6"/>
    <p:sldId id="589" r:id="rId7"/>
    <p:sldId id="738" r:id="rId8"/>
    <p:sldId id="755" r:id="rId9"/>
    <p:sldId id="756" r:id="rId10"/>
    <p:sldId id="739" r:id="rId11"/>
    <p:sldId id="608" r:id="rId12"/>
    <p:sldId id="568" r:id="rId13"/>
    <p:sldId id="605" r:id="rId14"/>
    <p:sldId id="737" r:id="rId15"/>
    <p:sldId id="659" r:id="rId16"/>
    <p:sldId id="660" r:id="rId17"/>
    <p:sldId id="747" r:id="rId18"/>
    <p:sldId id="748" r:id="rId19"/>
    <p:sldId id="684" r:id="rId20"/>
    <p:sldId id="693" r:id="rId21"/>
    <p:sldId id="694" r:id="rId22"/>
    <p:sldId id="695" r:id="rId23"/>
    <p:sldId id="696" r:id="rId24"/>
    <p:sldId id="697" r:id="rId25"/>
    <p:sldId id="743" r:id="rId26"/>
    <p:sldId id="692" r:id="rId27"/>
    <p:sldId id="744" r:id="rId28"/>
    <p:sldId id="745" r:id="rId29"/>
    <p:sldId id="746" r:id="rId30"/>
    <p:sldId id="698" r:id="rId31"/>
    <p:sldId id="699" r:id="rId32"/>
    <p:sldId id="700" r:id="rId33"/>
    <p:sldId id="775" r:id="rId34"/>
    <p:sldId id="701" r:id="rId35"/>
    <p:sldId id="702" r:id="rId36"/>
    <p:sldId id="774" r:id="rId37"/>
    <p:sldId id="740" r:id="rId38"/>
    <p:sldId id="683" r:id="rId39"/>
    <p:sldId id="741" r:id="rId40"/>
    <p:sldId id="742" r:id="rId41"/>
    <p:sldId id="765" r:id="rId42"/>
    <p:sldId id="776" r:id="rId43"/>
    <p:sldId id="777" r:id="rId44"/>
    <p:sldId id="715" r:id="rId45"/>
    <p:sldId id="717" r:id="rId46"/>
    <p:sldId id="757" r:id="rId47"/>
    <p:sldId id="758" r:id="rId48"/>
    <p:sldId id="759" r:id="rId49"/>
    <p:sldId id="760" r:id="rId50"/>
    <p:sldId id="761" r:id="rId51"/>
    <p:sldId id="718" r:id="rId52"/>
    <p:sldId id="762" r:id="rId53"/>
    <p:sldId id="752" r:id="rId54"/>
    <p:sldId id="719" r:id="rId55"/>
    <p:sldId id="764" r:id="rId56"/>
    <p:sldId id="750" r:id="rId57"/>
    <p:sldId id="751" r:id="rId58"/>
    <p:sldId id="767" r:id="rId59"/>
    <p:sldId id="768" r:id="rId60"/>
    <p:sldId id="763" r:id="rId61"/>
    <p:sldId id="770" r:id="rId62"/>
    <p:sldId id="771" r:id="rId63"/>
    <p:sldId id="766" r:id="rId64"/>
    <p:sldId id="778" r:id="rId65"/>
    <p:sldId id="772" r:id="rId66"/>
    <p:sldId id="773" r:id="rId67"/>
    <p:sldId id="703" r:id="rId68"/>
    <p:sldId id="714" r:id="rId69"/>
    <p:sldId id="736" r:id="rId70"/>
    <p:sldId id="704" r:id="rId71"/>
  </p:sldIdLst>
  <p:sldSz cx="9144000" cy="6858000" type="screen4x3"/>
  <p:notesSz cx="6950075" cy="9236075"/>
  <p:defaultTextStyle>
    <a:defPPr>
      <a:defRPr lang="en-US"/>
    </a:defPPr>
    <a:lvl1pPr algn="ctr" rtl="0" fontAlgn="base">
      <a:spcBef>
        <a:spcPct val="0"/>
      </a:spcBef>
      <a:spcAft>
        <a:spcPct val="0"/>
      </a:spcAft>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fontAlgn="base">
      <a:spcBef>
        <a:spcPct val="0"/>
      </a:spcBef>
      <a:spcAft>
        <a:spcPct val="0"/>
      </a:spcAft>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FF33"/>
    <a:srgbClr val="FF0000"/>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2" autoAdjust="0"/>
    <p:restoredTop sz="94640" autoAdjust="0"/>
  </p:normalViewPr>
  <p:slideViewPr>
    <p:cSldViewPr>
      <p:cViewPr varScale="1">
        <p:scale>
          <a:sx n="125" d="100"/>
          <a:sy n="125" d="100"/>
        </p:scale>
        <p:origin x="12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33" d="100"/>
          <a:sy n="33" d="100"/>
        </p:scale>
        <p:origin x="-1626" y="-2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0091"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l" defTabSz="922338">
              <a:defRPr sz="1200">
                <a:effectLst/>
              </a:defRPr>
            </a:lvl1pPr>
          </a:lstStyle>
          <a:p>
            <a:endParaRPr lang="en-US" altLang="en-US" dirty="0"/>
          </a:p>
        </p:txBody>
      </p:sp>
      <p:sp>
        <p:nvSpPr>
          <p:cNvPr id="3075" name="Rectangle 3"/>
          <p:cNvSpPr>
            <a:spLocks noGrp="1" noChangeArrowheads="1"/>
          </p:cNvSpPr>
          <p:nvPr>
            <p:ph type="dt" sz="quarter" idx="1"/>
          </p:nvPr>
        </p:nvSpPr>
        <p:spPr bwMode="auto">
          <a:xfrm>
            <a:off x="3939985" y="0"/>
            <a:ext cx="301009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r" defTabSz="922338">
              <a:defRPr sz="1200">
                <a:effectLst/>
              </a:defRPr>
            </a:lvl1pPr>
          </a:lstStyle>
          <a:p>
            <a:endParaRPr lang="en-US" altLang="en-US" dirty="0"/>
          </a:p>
        </p:txBody>
      </p:sp>
      <p:sp>
        <p:nvSpPr>
          <p:cNvPr id="3076" name="Rectangle 4"/>
          <p:cNvSpPr>
            <a:spLocks noGrp="1" noChangeArrowheads="1"/>
          </p:cNvSpPr>
          <p:nvPr>
            <p:ph type="ftr" sz="quarter" idx="2"/>
          </p:nvPr>
        </p:nvSpPr>
        <p:spPr bwMode="auto">
          <a:xfrm>
            <a:off x="2065717" y="8773957"/>
            <a:ext cx="3705098"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defTabSz="922338">
              <a:defRPr sz="1200">
                <a:effectLst/>
              </a:defRPr>
            </a:lvl1pPr>
          </a:lstStyle>
          <a:p>
            <a:r>
              <a:rPr lang="en-US" altLang="en-US" dirty="0"/>
              <a:t>Copyright </a:t>
            </a:r>
            <a:r>
              <a:rPr lang="en-US" altLang="en-US" dirty="0">
                <a:cs typeface="Times New Roman" pitchFamily="18" charset="0"/>
              </a:rPr>
              <a:t>© Center  for Medicare Advocacy, Inc.</a:t>
            </a:r>
          </a:p>
        </p:txBody>
      </p:sp>
      <p:sp>
        <p:nvSpPr>
          <p:cNvPr id="3077" name="Rectangle 5"/>
          <p:cNvSpPr>
            <a:spLocks noGrp="1" noChangeArrowheads="1"/>
          </p:cNvSpPr>
          <p:nvPr>
            <p:ph type="sldNum" sz="quarter" idx="3"/>
          </p:nvPr>
        </p:nvSpPr>
        <p:spPr bwMode="auto">
          <a:xfrm>
            <a:off x="3939985" y="8773957"/>
            <a:ext cx="3010090"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algn="r" defTabSz="922338">
              <a:defRPr sz="1200">
                <a:effectLst/>
              </a:defRPr>
            </a:lvl1pPr>
          </a:lstStyle>
          <a:p>
            <a:fld id="{22A5D695-10FF-407F-8764-F0D10379D194}" type="slidenum">
              <a:rPr lang="en-US" altLang="en-US"/>
              <a:pPr/>
              <a:t>‹#›</a:t>
            </a:fld>
            <a:endParaRPr lang="en-US" altLang="en-US" dirty="0"/>
          </a:p>
        </p:txBody>
      </p:sp>
    </p:spTree>
    <p:extLst>
      <p:ext uri="{BB962C8B-B14F-4D97-AF65-F5344CB8AC3E}">
        <p14:creationId xmlns:p14="http://schemas.microsoft.com/office/powerpoint/2010/main" val="413356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10091"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l" defTabSz="922338">
              <a:defRPr sz="1200">
                <a:effectLst/>
              </a:defRPr>
            </a:lvl1pPr>
          </a:lstStyle>
          <a:p>
            <a:endParaRPr lang="en-US" altLang="en-US" dirty="0"/>
          </a:p>
        </p:txBody>
      </p:sp>
      <p:sp>
        <p:nvSpPr>
          <p:cNvPr id="2051" name="Rectangle 3"/>
          <p:cNvSpPr>
            <a:spLocks noGrp="1" noChangeArrowheads="1"/>
          </p:cNvSpPr>
          <p:nvPr>
            <p:ph type="dt" idx="1"/>
          </p:nvPr>
        </p:nvSpPr>
        <p:spPr bwMode="auto">
          <a:xfrm>
            <a:off x="3939985" y="0"/>
            <a:ext cx="301009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r" defTabSz="922338">
              <a:defRPr sz="1200">
                <a:effectLst/>
              </a:defRPr>
            </a:lvl1pPr>
          </a:lstStyle>
          <a:p>
            <a:endParaRPr lang="en-US" altLang="en-US" dirty="0"/>
          </a:p>
        </p:txBody>
      </p:sp>
      <p:sp>
        <p:nvSpPr>
          <p:cNvPr id="2052" name="Rectangle 4"/>
          <p:cNvSpPr>
            <a:spLocks noGrp="1" noRot="1" noChangeAspect="1" noChangeArrowheads="1" noTextEdit="1"/>
          </p:cNvSpPr>
          <p:nvPr>
            <p:ph type="sldImg" idx="2"/>
          </p:nvPr>
        </p:nvSpPr>
        <p:spPr bwMode="auto">
          <a:xfrm>
            <a:off x="1168400" y="695325"/>
            <a:ext cx="4613275" cy="3459163"/>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6677" y="4386190"/>
            <a:ext cx="5096722" cy="4155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0" y="8773957"/>
            <a:ext cx="3010091"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algn="l" defTabSz="922338">
              <a:defRPr sz="1200">
                <a:effectLst/>
              </a:defRPr>
            </a:lvl1pPr>
          </a:lstStyle>
          <a:p>
            <a:endParaRPr lang="en-US" altLang="en-US" dirty="0"/>
          </a:p>
        </p:txBody>
      </p:sp>
      <p:sp>
        <p:nvSpPr>
          <p:cNvPr id="2055" name="Rectangle 7"/>
          <p:cNvSpPr>
            <a:spLocks noGrp="1" noChangeArrowheads="1"/>
          </p:cNvSpPr>
          <p:nvPr>
            <p:ph type="sldNum" sz="quarter" idx="5"/>
          </p:nvPr>
        </p:nvSpPr>
        <p:spPr bwMode="auto">
          <a:xfrm>
            <a:off x="3939985" y="8773957"/>
            <a:ext cx="3010090"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algn="r" defTabSz="922338">
              <a:defRPr sz="1200">
                <a:effectLst/>
              </a:defRPr>
            </a:lvl1pPr>
          </a:lstStyle>
          <a:p>
            <a:fld id="{3F3BB540-4355-4E14-A938-F7CB79C9E4F5}" type="slidenum">
              <a:rPr lang="en-US" altLang="en-US"/>
              <a:pPr/>
              <a:t>‹#›</a:t>
            </a:fld>
            <a:endParaRPr lang="en-US" altLang="en-US" dirty="0"/>
          </a:p>
        </p:txBody>
      </p:sp>
    </p:spTree>
    <p:extLst>
      <p:ext uri="{BB962C8B-B14F-4D97-AF65-F5344CB8AC3E}">
        <p14:creationId xmlns:p14="http://schemas.microsoft.com/office/powerpoint/2010/main" val="42163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5DECB91-C42E-4CBE-8AD8-20938B908FFA}" type="slidenum">
              <a:rPr lang="en-US" altLang="en-US"/>
              <a:pPr/>
              <a:t>1</a:t>
            </a:fld>
            <a:endParaRPr lang="en-US" altLang="en-US" dirty="0"/>
          </a:p>
        </p:txBody>
      </p:sp>
      <p:sp>
        <p:nvSpPr>
          <p:cNvPr id="1707010" name="Rectangle 2"/>
          <p:cNvSpPr>
            <a:spLocks noGrp="1" noRot="1" noChangeAspect="1" noChangeArrowheads="1" noTextEdit="1"/>
          </p:cNvSpPr>
          <p:nvPr>
            <p:ph type="sldImg"/>
          </p:nvPr>
        </p:nvSpPr>
        <p:spPr>
          <a:xfrm>
            <a:off x="1152525" y="681038"/>
            <a:ext cx="4645025" cy="3482975"/>
          </a:xfrm>
          <a:ln/>
        </p:spPr>
      </p:sp>
      <p:sp>
        <p:nvSpPr>
          <p:cNvPr id="1707011" name="Rectangle 3"/>
          <p:cNvSpPr>
            <a:spLocks noGrp="1" noChangeArrowheads="1"/>
          </p:cNvSpPr>
          <p:nvPr>
            <p:ph type="body" idx="1"/>
          </p:nvPr>
        </p:nvSpPr>
        <p:spPr>
          <a:xfrm>
            <a:off x="926677" y="4390921"/>
            <a:ext cx="5096722" cy="4163804"/>
          </a:xfrm>
        </p:spPr>
        <p:txBody>
          <a:bodyPr/>
          <a:lstStyle/>
          <a:p>
            <a:endParaRPr lang="en-US" altLang="en-US" dirty="0"/>
          </a:p>
        </p:txBody>
      </p:sp>
    </p:spTree>
    <p:extLst>
      <p:ext uri="{BB962C8B-B14F-4D97-AF65-F5344CB8AC3E}">
        <p14:creationId xmlns:p14="http://schemas.microsoft.com/office/powerpoint/2010/main" val="286571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DE8739D-5694-4F44-9E43-BFF937E304D2}" type="slidenum">
              <a:rPr lang="en-US" altLang="en-US"/>
              <a:pPr/>
              <a:t>4</a:t>
            </a:fld>
            <a:endParaRPr lang="en-US" altLang="en-US" dirty="0"/>
          </a:p>
        </p:txBody>
      </p:sp>
      <p:sp>
        <p:nvSpPr>
          <p:cNvPr id="1038338" name="Rectangle 2"/>
          <p:cNvSpPr>
            <a:spLocks noGrp="1" noRot="1" noChangeAspect="1"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32341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2760572-EE99-4AF4-9606-6763C357E48D}" type="slidenum">
              <a:rPr lang="en-US" altLang="en-US"/>
              <a:pPr/>
              <a:t>5</a:t>
            </a:fld>
            <a:endParaRPr lang="en-US" altLang="en-US" dirty="0"/>
          </a:p>
        </p:txBody>
      </p:sp>
      <p:sp>
        <p:nvSpPr>
          <p:cNvPr id="1046530" name="Rectangle 2"/>
          <p:cNvSpPr>
            <a:spLocks noGrp="1" noRot="1" noChangeAspect="1"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51704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3B2CC42-0EC6-40ED-B622-23AC1F2D6E93}" type="slidenum">
              <a:rPr lang="en-US" altLang="en-US"/>
              <a:pPr/>
              <a:t>6</a:t>
            </a:fld>
            <a:endParaRPr lang="en-US" altLang="en-US" dirty="0"/>
          </a:p>
        </p:txBody>
      </p:sp>
      <p:sp>
        <p:nvSpPr>
          <p:cNvPr id="1039362" name="Rectangle 2"/>
          <p:cNvSpPr>
            <a:spLocks noGrp="1" noRot="1" noChangeAspect="1" noChangeArrowheads="1" noTextEdit="1"/>
          </p:cNvSpPr>
          <p:nvPr>
            <p:ph type="sldImg"/>
          </p:nvPr>
        </p:nvSpPr>
        <p:spPr>
          <a:ln/>
        </p:spPr>
      </p:sp>
      <p:sp>
        <p:nvSpPr>
          <p:cNvPr id="103936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363926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781C450-335A-4419-AC9A-92E8EFD389DC}" type="slidenum">
              <a:rPr lang="en-US" altLang="en-US"/>
              <a:pPr/>
              <a:t>11</a:t>
            </a:fld>
            <a:endParaRPr lang="en-US" altLang="en-US" dirty="0"/>
          </a:p>
        </p:txBody>
      </p:sp>
      <p:sp>
        <p:nvSpPr>
          <p:cNvPr id="1011714" name="Rectangle 2"/>
          <p:cNvSpPr>
            <a:spLocks noGrp="1" noRot="1" noChangeAspect="1" noChangeArrowheads="1" noTextEdit="1"/>
          </p:cNvSpPr>
          <p:nvPr>
            <p:ph type="sldImg"/>
          </p:nvPr>
        </p:nvSpPr>
        <p:spPr>
          <a:xfrm>
            <a:off x="1152525" y="681038"/>
            <a:ext cx="4645025" cy="3482975"/>
          </a:xfrm>
          <a:ln/>
        </p:spPr>
      </p:sp>
      <p:sp>
        <p:nvSpPr>
          <p:cNvPr id="1011715" name="Rectangle 3"/>
          <p:cNvSpPr>
            <a:spLocks noGrp="1" noChangeArrowheads="1"/>
          </p:cNvSpPr>
          <p:nvPr>
            <p:ph type="body" idx="1"/>
          </p:nvPr>
        </p:nvSpPr>
        <p:spPr>
          <a:xfrm>
            <a:off x="926677" y="4390921"/>
            <a:ext cx="5096722" cy="4163804"/>
          </a:xfrm>
        </p:spPr>
        <p:txBody>
          <a:bodyPr/>
          <a:lstStyle/>
          <a:p>
            <a:endParaRPr lang="en-US" altLang="en-US" dirty="0"/>
          </a:p>
        </p:txBody>
      </p:sp>
    </p:spTree>
    <p:extLst>
      <p:ext uri="{BB962C8B-B14F-4D97-AF65-F5344CB8AC3E}">
        <p14:creationId xmlns:p14="http://schemas.microsoft.com/office/powerpoint/2010/main" val="409187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E6D3A87-017C-456A-A462-63EAB802ED79}" type="slidenum">
              <a:rPr lang="en-US" altLang="en-US"/>
              <a:pPr/>
              <a:t>12</a:t>
            </a:fld>
            <a:endParaRPr lang="en-US" altLang="en-US" dirty="0"/>
          </a:p>
        </p:txBody>
      </p:sp>
      <p:sp>
        <p:nvSpPr>
          <p:cNvPr id="1061890" name="Rectangle 2"/>
          <p:cNvSpPr>
            <a:spLocks noGrp="1" noRot="1" noChangeAspect="1" noChangeArrowheads="1" noTextEdit="1"/>
          </p:cNvSpPr>
          <p:nvPr>
            <p:ph type="sldImg"/>
          </p:nvPr>
        </p:nvSpPr>
        <p:spPr>
          <a:ln/>
        </p:spPr>
      </p:sp>
      <p:sp>
        <p:nvSpPr>
          <p:cNvPr id="10618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55309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9A8B516-17B2-45D5-80D3-DD2FE4D39345}" type="slidenum">
              <a:rPr lang="en-US" altLang="en-US"/>
              <a:pPr/>
              <a:t>13</a:t>
            </a:fld>
            <a:endParaRPr lang="en-US" altLang="en-US" dirty="0"/>
          </a:p>
        </p:txBody>
      </p:sp>
      <p:sp>
        <p:nvSpPr>
          <p:cNvPr id="1005570" name="Rectangle 2"/>
          <p:cNvSpPr>
            <a:spLocks noGrp="1" noRot="1" noChangeAspect="1" noChangeArrowheads="1" noTextEdit="1"/>
          </p:cNvSpPr>
          <p:nvPr>
            <p:ph type="sldImg"/>
          </p:nvPr>
        </p:nvSpPr>
        <p:spPr>
          <a:xfrm>
            <a:off x="1152525" y="681038"/>
            <a:ext cx="4645025" cy="3482975"/>
          </a:xfrm>
          <a:ln/>
        </p:spPr>
      </p:sp>
      <p:sp>
        <p:nvSpPr>
          <p:cNvPr id="1005571" name="Rectangle 3"/>
          <p:cNvSpPr>
            <a:spLocks noGrp="1" noChangeArrowheads="1"/>
          </p:cNvSpPr>
          <p:nvPr>
            <p:ph type="body" idx="1"/>
          </p:nvPr>
        </p:nvSpPr>
        <p:spPr>
          <a:xfrm>
            <a:off x="926677" y="4390921"/>
            <a:ext cx="5096722" cy="4163804"/>
          </a:xfrm>
        </p:spPr>
        <p:txBody>
          <a:bodyPr/>
          <a:lstStyle/>
          <a:p>
            <a:endParaRPr lang="en-US" altLang="en-US" dirty="0"/>
          </a:p>
        </p:txBody>
      </p:sp>
    </p:spTree>
    <p:extLst>
      <p:ext uri="{BB962C8B-B14F-4D97-AF65-F5344CB8AC3E}">
        <p14:creationId xmlns:p14="http://schemas.microsoft.com/office/powerpoint/2010/main" val="251555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5" name="Slide Number Placeholder 4"/>
          <p:cNvSpPr>
            <a:spLocks noGrp="1"/>
          </p:cNvSpPr>
          <p:nvPr>
            <p:ph type="sldNum" sz="quarter" idx="11"/>
          </p:nvPr>
        </p:nvSpPr>
        <p:spPr/>
        <p:txBody>
          <a:bodyPr/>
          <a:lstStyle>
            <a:lvl1pPr>
              <a:defRPr/>
            </a:lvl1pPr>
          </a:lstStyle>
          <a:p>
            <a:fld id="{A2AED102-C54E-4D25-A12B-68CB69C3CC68}" type="slidenum">
              <a:rPr lang="en-US" altLang="en-US"/>
              <a:pPr/>
              <a:t>‹#›</a:t>
            </a:fld>
            <a:endParaRPr lang="en-US" altLang="en-US" dirty="0"/>
          </a:p>
        </p:txBody>
      </p:sp>
    </p:spTree>
    <p:extLst>
      <p:ext uri="{BB962C8B-B14F-4D97-AF65-F5344CB8AC3E}">
        <p14:creationId xmlns:p14="http://schemas.microsoft.com/office/powerpoint/2010/main" val="218832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5" name="Slide Number Placeholder 4"/>
          <p:cNvSpPr>
            <a:spLocks noGrp="1"/>
          </p:cNvSpPr>
          <p:nvPr>
            <p:ph type="sldNum" sz="quarter" idx="11"/>
          </p:nvPr>
        </p:nvSpPr>
        <p:spPr/>
        <p:txBody>
          <a:bodyPr/>
          <a:lstStyle>
            <a:lvl1pPr>
              <a:defRPr/>
            </a:lvl1pPr>
          </a:lstStyle>
          <a:p>
            <a:fld id="{44F3B9C8-548A-4D79-A6A8-72D23D93C90F}" type="slidenum">
              <a:rPr lang="en-US" altLang="en-US"/>
              <a:pPr/>
              <a:t>‹#›</a:t>
            </a:fld>
            <a:endParaRPr lang="en-US" altLang="en-US" dirty="0"/>
          </a:p>
        </p:txBody>
      </p:sp>
    </p:spTree>
    <p:extLst>
      <p:ext uri="{BB962C8B-B14F-4D97-AF65-F5344CB8AC3E}">
        <p14:creationId xmlns:p14="http://schemas.microsoft.com/office/powerpoint/2010/main" val="10978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5" name="Slide Number Placeholder 4"/>
          <p:cNvSpPr>
            <a:spLocks noGrp="1"/>
          </p:cNvSpPr>
          <p:nvPr>
            <p:ph type="sldNum" sz="quarter" idx="11"/>
          </p:nvPr>
        </p:nvSpPr>
        <p:spPr/>
        <p:txBody>
          <a:bodyPr/>
          <a:lstStyle>
            <a:lvl1pPr>
              <a:defRPr/>
            </a:lvl1pPr>
          </a:lstStyle>
          <a:p>
            <a:fld id="{494643E5-C2B5-455F-92FF-63965D028D97}" type="slidenum">
              <a:rPr lang="en-US" altLang="en-US"/>
              <a:pPr/>
              <a:t>‹#›</a:t>
            </a:fld>
            <a:endParaRPr lang="en-US" altLang="en-US" dirty="0"/>
          </a:p>
        </p:txBody>
      </p:sp>
    </p:spTree>
    <p:extLst>
      <p:ext uri="{BB962C8B-B14F-4D97-AF65-F5344CB8AC3E}">
        <p14:creationId xmlns:p14="http://schemas.microsoft.com/office/powerpoint/2010/main" val="303971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5" name="Slide Number Placeholder 4"/>
          <p:cNvSpPr>
            <a:spLocks noGrp="1"/>
          </p:cNvSpPr>
          <p:nvPr>
            <p:ph type="sldNum" sz="quarter" idx="11"/>
          </p:nvPr>
        </p:nvSpPr>
        <p:spPr/>
        <p:txBody>
          <a:bodyPr/>
          <a:lstStyle>
            <a:lvl1pPr>
              <a:defRPr/>
            </a:lvl1pPr>
          </a:lstStyle>
          <a:p>
            <a:fld id="{617249F3-6606-486A-8B66-DC58DDE40972}" type="slidenum">
              <a:rPr lang="en-US" altLang="en-US"/>
              <a:pPr/>
              <a:t>‹#›</a:t>
            </a:fld>
            <a:endParaRPr lang="en-US" altLang="en-US" dirty="0"/>
          </a:p>
        </p:txBody>
      </p:sp>
    </p:spTree>
    <p:extLst>
      <p:ext uri="{BB962C8B-B14F-4D97-AF65-F5344CB8AC3E}">
        <p14:creationId xmlns:p14="http://schemas.microsoft.com/office/powerpoint/2010/main" val="276546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5" name="Slide Number Placeholder 4"/>
          <p:cNvSpPr>
            <a:spLocks noGrp="1"/>
          </p:cNvSpPr>
          <p:nvPr>
            <p:ph type="sldNum" sz="quarter" idx="11"/>
          </p:nvPr>
        </p:nvSpPr>
        <p:spPr/>
        <p:txBody>
          <a:bodyPr/>
          <a:lstStyle>
            <a:lvl1pPr>
              <a:defRPr/>
            </a:lvl1pPr>
          </a:lstStyle>
          <a:p>
            <a:fld id="{A958EFFE-1E04-4FD5-8456-4C7439AA7CB6}" type="slidenum">
              <a:rPr lang="en-US" altLang="en-US"/>
              <a:pPr/>
              <a:t>‹#›</a:t>
            </a:fld>
            <a:endParaRPr lang="en-US" altLang="en-US" dirty="0"/>
          </a:p>
        </p:txBody>
      </p:sp>
    </p:spTree>
    <p:extLst>
      <p:ext uri="{BB962C8B-B14F-4D97-AF65-F5344CB8AC3E}">
        <p14:creationId xmlns:p14="http://schemas.microsoft.com/office/powerpoint/2010/main" val="203901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6" name="Slide Number Placeholder 5"/>
          <p:cNvSpPr>
            <a:spLocks noGrp="1"/>
          </p:cNvSpPr>
          <p:nvPr>
            <p:ph type="sldNum" sz="quarter" idx="11"/>
          </p:nvPr>
        </p:nvSpPr>
        <p:spPr/>
        <p:txBody>
          <a:bodyPr/>
          <a:lstStyle>
            <a:lvl1pPr>
              <a:defRPr/>
            </a:lvl1pPr>
          </a:lstStyle>
          <a:p>
            <a:fld id="{C039C186-9A68-4890-9A77-7B70A98E3E0A}" type="slidenum">
              <a:rPr lang="en-US" altLang="en-US"/>
              <a:pPr/>
              <a:t>‹#›</a:t>
            </a:fld>
            <a:endParaRPr lang="en-US" altLang="en-US" dirty="0"/>
          </a:p>
        </p:txBody>
      </p:sp>
    </p:spTree>
    <p:extLst>
      <p:ext uri="{BB962C8B-B14F-4D97-AF65-F5344CB8AC3E}">
        <p14:creationId xmlns:p14="http://schemas.microsoft.com/office/powerpoint/2010/main" val="417464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8" name="Slide Number Placeholder 7"/>
          <p:cNvSpPr>
            <a:spLocks noGrp="1"/>
          </p:cNvSpPr>
          <p:nvPr>
            <p:ph type="sldNum" sz="quarter" idx="11"/>
          </p:nvPr>
        </p:nvSpPr>
        <p:spPr/>
        <p:txBody>
          <a:bodyPr/>
          <a:lstStyle>
            <a:lvl1pPr>
              <a:defRPr/>
            </a:lvl1pPr>
          </a:lstStyle>
          <a:p>
            <a:fld id="{4D8F69DB-2832-440F-B26E-8B774A83071F}" type="slidenum">
              <a:rPr lang="en-US" altLang="en-US"/>
              <a:pPr/>
              <a:t>‹#›</a:t>
            </a:fld>
            <a:endParaRPr lang="en-US" altLang="en-US" dirty="0"/>
          </a:p>
        </p:txBody>
      </p:sp>
    </p:spTree>
    <p:extLst>
      <p:ext uri="{BB962C8B-B14F-4D97-AF65-F5344CB8AC3E}">
        <p14:creationId xmlns:p14="http://schemas.microsoft.com/office/powerpoint/2010/main" val="208734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4" name="Slide Number Placeholder 3"/>
          <p:cNvSpPr>
            <a:spLocks noGrp="1"/>
          </p:cNvSpPr>
          <p:nvPr>
            <p:ph type="sldNum" sz="quarter" idx="11"/>
          </p:nvPr>
        </p:nvSpPr>
        <p:spPr/>
        <p:txBody>
          <a:bodyPr/>
          <a:lstStyle>
            <a:lvl1pPr>
              <a:defRPr/>
            </a:lvl1pPr>
          </a:lstStyle>
          <a:p>
            <a:fld id="{6D795D85-51D2-430D-958B-44FCE230933D}" type="slidenum">
              <a:rPr lang="en-US" altLang="en-US"/>
              <a:pPr/>
              <a:t>‹#›</a:t>
            </a:fld>
            <a:endParaRPr lang="en-US" altLang="en-US" dirty="0"/>
          </a:p>
        </p:txBody>
      </p:sp>
    </p:spTree>
    <p:extLst>
      <p:ext uri="{BB962C8B-B14F-4D97-AF65-F5344CB8AC3E}">
        <p14:creationId xmlns:p14="http://schemas.microsoft.com/office/powerpoint/2010/main" val="176519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3" name="Slide Number Placeholder 2"/>
          <p:cNvSpPr>
            <a:spLocks noGrp="1"/>
          </p:cNvSpPr>
          <p:nvPr>
            <p:ph type="sldNum" sz="quarter" idx="11"/>
          </p:nvPr>
        </p:nvSpPr>
        <p:spPr/>
        <p:txBody>
          <a:bodyPr/>
          <a:lstStyle>
            <a:lvl1pPr>
              <a:defRPr/>
            </a:lvl1pPr>
          </a:lstStyle>
          <a:p>
            <a:fld id="{870D205C-E4A1-4B1F-9CF5-538392FE23FC}" type="slidenum">
              <a:rPr lang="en-US" altLang="en-US"/>
              <a:pPr/>
              <a:t>‹#›</a:t>
            </a:fld>
            <a:endParaRPr lang="en-US" altLang="en-US" dirty="0"/>
          </a:p>
        </p:txBody>
      </p:sp>
    </p:spTree>
    <p:extLst>
      <p:ext uri="{BB962C8B-B14F-4D97-AF65-F5344CB8AC3E}">
        <p14:creationId xmlns:p14="http://schemas.microsoft.com/office/powerpoint/2010/main" val="306300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6" name="Slide Number Placeholder 5"/>
          <p:cNvSpPr>
            <a:spLocks noGrp="1"/>
          </p:cNvSpPr>
          <p:nvPr>
            <p:ph type="sldNum" sz="quarter" idx="11"/>
          </p:nvPr>
        </p:nvSpPr>
        <p:spPr/>
        <p:txBody>
          <a:bodyPr/>
          <a:lstStyle>
            <a:lvl1pPr>
              <a:defRPr/>
            </a:lvl1pPr>
          </a:lstStyle>
          <a:p>
            <a:fld id="{1A8D4C84-7039-4A83-B106-55645CE22F38}" type="slidenum">
              <a:rPr lang="en-US" altLang="en-US"/>
              <a:pPr/>
              <a:t>‹#›</a:t>
            </a:fld>
            <a:endParaRPr lang="en-US" altLang="en-US" dirty="0"/>
          </a:p>
        </p:txBody>
      </p:sp>
    </p:spTree>
    <p:extLst>
      <p:ext uri="{BB962C8B-B14F-4D97-AF65-F5344CB8AC3E}">
        <p14:creationId xmlns:p14="http://schemas.microsoft.com/office/powerpoint/2010/main" val="188577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dirty="0"/>
              <a:t>www.medicareadvocacy.orgwww.medicareadvocacy.org</a:t>
            </a:r>
          </a:p>
          <a:p>
            <a:r>
              <a:rPr lang="en-US" altLang="en-US" dirty="0"/>
              <a:t>Copyright © Center for Medicare Advocacy, Inc.                 </a:t>
            </a:r>
          </a:p>
        </p:txBody>
      </p:sp>
      <p:sp>
        <p:nvSpPr>
          <p:cNvPr id="6" name="Slide Number Placeholder 5"/>
          <p:cNvSpPr>
            <a:spLocks noGrp="1"/>
          </p:cNvSpPr>
          <p:nvPr>
            <p:ph type="sldNum" sz="quarter" idx="11"/>
          </p:nvPr>
        </p:nvSpPr>
        <p:spPr/>
        <p:txBody>
          <a:bodyPr/>
          <a:lstStyle>
            <a:lvl1pPr>
              <a:defRPr/>
            </a:lvl1pPr>
          </a:lstStyle>
          <a:p>
            <a:fld id="{0B211BB7-3833-4ADC-9D90-A351C74C5734}" type="slidenum">
              <a:rPr lang="en-US" altLang="en-US"/>
              <a:pPr/>
              <a:t>‹#›</a:t>
            </a:fld>
            <a:endParaRPr lang="en-US" altLang="en-US" dirty="0"/>
          </a:p>
        </p:txBody>
      </p:sp>
    </p:spTree>
    <p:extLst>
      <p:ext uri="{BB962C8B-B14F-4D97-AF65-F5344CB8AC3E}">
        <p14:creationId xmlns:p14="http://schemas.microsoft.com/office/powerpoint/2010/main" val="408925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9804"/>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fld id="{D7B32DE5-170C-465E-80EE-CAC047442755}" type="slidenum">
              <a:rPr lang="en-US" altLang="en-US" smtClean="0"/>
              <a:pPr lvl="2"/>
              <a:t>‹#›</a:t>
            </a:fld>
            <a:endParaRPr lang="en-US" altLang="en-US" smtClean="0"/>
          </a:p>
          <a:p>
            <a:pPr lvl="3"/>
            <a:r>
              <a:rPr lang="en-US" altLang="en-US" smtClean="0"/>
              <a:t>Fourth level</a:t>
            </a:r>
          </a:p>
        </p:txBody>
      </p:sp>
      <p:sp>
        <p:nvSpPr>
          <p:cNvPr id="1028" name="Rectangle 4"/>
          <p:cNvSpPr>
            <a:spLocks noGrp="1" noChangeArrowheads="1"/>
          </p:cNvSpPr>
          <p:nvPr>
            <p:ph type="ftr" sz="quarter" idx="3"/>
          </p:nvPr>
        </p:nvSpPr>
        <p:spPr bwMode="auto">
          <a:xfrm>
            <a:off x="2057400" y="62484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a:effectLst/>
              </a:defRPr>
            </a:lvl1pPr>
          </a:lstStyle>
          <a:p>
            <a:r>
              <a:rPr lang="en-US" altLang="en-US" dirty="0"/>
              <a:t>www.medicareadvocacy.orgwww.medicareadvocacy.org</a:t>
            </a:r>
          </a:p>
          <a:p>
            <a:r>
              <a:rPr lang="en-US" altLang="en-US" dirty="0"/>
              <a:t>Copyright © Center for Medicare Advocacy, Inc.                 </a:t>
            </a:r>
          </a:p>
        </p:txBody>
      </p:sp>
      <p:sp>
        <p:nvSpPr>
          <p:cNvPr id="1029" name="Line 5"/>
          <p:cNvSpPr>
            <a:spLocks noChangeShapeType="1"/>
          </p:cNvSpPr>
          <p:nvPr/>
        </p:nvSpPr>
        <p:spPr bwMode="auto">
          <a:xfrm>
            <a:off x="1524000" y="1828800"/>
            <a:ext cx="6400800"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0" name="Rectangle 6"/>
          <p:cNvSpPr>
            <a:spLocks noGrp="1" noChangeArrowheads="1"/>
          </p:cNvSpPr>
          <p:nvPr>
            <p:ph type="sldNum" sz="quarter" idx="4"/>
          </p:nvPr>
        </p:nvSpPr>
        <p:spPr bwMode="auto">
          <a:xfrm>
            <a:off x="7772400" y="62484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defRPr>
            </a:lvl1pPr>
          </a:lstStyle>
          <a:p>
            <a:fld id="{F583693D-45FF-437D-B162-787D6D76DFD1}"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12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dicareadvocacy.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ms.gov/Regulations-and-Guidance/Guidance/Transmittals/Downloads/R176BP.pdf" TargetMode="External"/><Relationship Id="rId2" Type="http://schemas.openxmlformats.org/officeDocument/2006/relationships/hyperlink" Target="http://www.cms.gov/Regulations-and-Guidance/Guidance/Transmittals/Downloads/R179BP.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ms.hhs.gov/manuals/Downloads/bp102c08.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medicareadvocacy.org/discharge-from-a-skilled-nursing-facility-what-does-it-mean-and-what-rights-does-a-resident-hav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ms.gov/Medicare/Provider-Enrollment-and-Certification/SurveyCertificationGenInfo/Downloads/SCLetter09-20.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cms.gov/Medicare/Medicare-General-Information/BNI/FFSSNFABNandSNFDenialLetters.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finance.senate.gov/hearings/hearing/?id=d29af43d-5056-a032-526a-1de427f91aeb"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finance.senate.gov/imo/media/doc/SFC%20Griswold-OMHA%20updated%20testimony%20%204%2028%2015.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medicareadvocacy.org/?s=Jimmo&amp;op.x=0&amp;op.y=0" TargetMode="External"/><Relationship Id="rId2" Type="http://schemas.openxmlformats.org/officeDocument/2006/relationships/hyperlink" Target="http://www.medicareadvocacy.org/?s=improvement&amp;op.x=0&amp;op.y=0"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medicareadvocacy.org/self-help-packet-for-expedited-skilled-nursing-facility-appeals-including-improvement-standard-denials/"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org.salsalabs.com/o/777/t/13870/shop/shop.jsp?storefront_KEY=1052" TargetMode="External"/><Relationship Id="rId2" Type="http://schemas.openxmlformats.org/officeDocument/2006/relationships/hyperlink" Target="https://org.salsalabs.com/o/777/p/salsa/web/common/public/signup?signup_page_KEY=14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mailto:tedelman@medicareadvocacy.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5986" name="Rectangle 2"/>
          <p:cNvSpPr>
            <a:spLocks noGrp="1" noChangeArrowheads="1"/>
          </p:cNvSpPr>
          <p:nvPr>
            <p:ph type="title"/>
          </p:nvPr>
        </p:nvSpPr>
        <p:spPr>
          <a:xfrm>
            <a:off x="0" y="304800"/>
            <a:ext cx="9144000" cy="1447800"/>
          </a:xfrm>
        </p:spPr>
        <p:txBody>
          <a:bodyPr/>
          <a:lstStyle/>
          <a:p>
            <a:r>
              <a:rPr lang="en-US" altLang="en-US" sz="3200" b="1" dirty="0"/>
              <a:t>MEDICARE AND SKILLED NURSING </a:t>
            </a:r>
            <a:r>
              <a:rPr lang="en-US" altLang="en-US" sz="3200" b="1" dirty="0" smtClean="0"/>
              <a:t>FACILITIES: </a:t>
            </a:r>
            <a:r>
              <a:rPr lang="en-US" altLang="en-US" sz="3200" b="1" i="1" dirty="0" smtClean="0"/>
              <a:t>JIMMO</a:t>
            </a:r>
            <a:r>
              <a:rPr lang="en-US" altLang="en-US" sz="3200" b="1" dirty="0" smtClean="0"/>
              <a:t> AND APPEALS</a:t>
            </a:r>
            <a:endParaRPr lang="en-US" altLang="en-US" sz="3200" b="1" i="1" dirty="0"/>
          </a:p>
        </p:txBody>
      </p:sp>
      <p:sp>
        <p:nvSpPr>
          <p:cNvPr id="1705987" name="Rectangle 3"/>
          <p:cNvSpPr>
            <a:spLocks noGrp="1" noChangeArrowheads="1"/>
          </p:cNvSpPr>
          <p:nvPr>
            <p:ph type="body" idx="1"/>
          </p:nvPr>
        </p:nvSpPr>
        <p:spPr>
          <a:xfrm>
            <a:off x="685800" y="2286000"/>
            <a:ext cx="7772400" cy="3581400"/>
          </a:xfrm>
        </p:spPr>
        <p:txBody>
          <a:bodyPr/>
          <a:lstStyle/>
          <a:p>
            <a:pPr algn="ctr">
              <a:lnSpc>
                <a:spcPct val="80000"/>
              </a:lnSpc>
              <a:buFont typeface="Wingdings" pitchFamily="2" charset="2"/>
              <a:buNone/>
            </a:pPr>
            <a:endParaRPr lang="en-US" altLang="en-US" sz="1400" b="1" dirty="0"/>
          </a:p>
          <a:p>
            <a:pPr algn="ctr">
              <a:lnSpc>
                <a:spcPct val="80000"/>
              </a:lnSpc>
              <a:buFont typeface="Wingdings" pitchFamily="2" charset="2"/>
              <a:buNone/>
            </a:pPr>
            <a:r>
              <a:rPr lang="en-US" altLang="en-US" sz="2800" b="1" dirty="0" smtClean="0"/>
              <a:t>CONSUMER VOICE</a:t>
            </a:r>
            <a:endParaRPr lang="en-US" altLang="en-US" sz="2800" b="1" dirty="0"/>
          </a:p>
          <a:p>
            <a:pPr algn="ctr">
              <a:lnSpc>
                <a:spcPct val="80000"/>
              </a:lnSpc>
              <a:buFont typeface="Wingdings" pitchFamily="2" charset="2"/>
              <a:buNone/>
            </a:pPr>
            <a:endParaRPr lang="en-US" altLang="en-US" sz="2400" b="1" dirty="0"/>
          </a:p>
          <a:p>
            <a:pPr algn="ctr">
              <a:lnSpc>
                <a:spcPct val="80000"/>
              </a:lnSpc>
              <a:buFont typeface="Wingdings" pitchFamily="2" charset="2"/>
              <a:buNone/>
            </a:pPr>
            <a:r>
              <a:rPr lang="en-US" altLang="en-US" sz="2400" b="1" dirty="0"/>
              <a:t>Toby S. Edelman</a:t>
            </a:r>
          </a:p>
          <a:p>
            <a:pPr algn="ctr">
              <a:lnSpc>
                <a:spcPct val="80000"/>
              </a:lnSpc>
              <a:buFont typeface="Wingdings" pitchFamily="2" charset="2"/>
              <a:buNone/>
            </a:pPr>
            <a:r>
              <a:rPr lang="en-US" altLang="en-US" sz="1800" b="1" dirty="0"/>
              <a:t>Senior Policy Attorney</a:t>
            </a:r>
          </a:p>
          <a:p>
            <a:pPr algn="ctr">
              <a:lnSpc>
                <a:spcPct val="80000"/>
              </a:lnSpc>
              <a:buFont typeface="Wingdings" pitchFamily="2" charset="2"/>
              <a:buNone/>
            </a:pPr>
            <a:r>
              <a:rPr lang="en-US" altLang="en-US" sz="2400" b="1" dirty="0"/>
              <a:t>CENTER FOR MEDICARE </a:t>
            </a:r>
            <a:r>
              <a:rPr lang="en-US" altLang="en-US" sz="2400" b="1" dirty="0" smtClean="0"/>
              <a:t>ADVOCACY</a:t>
            </a:r>
            <a:endParaRPr lang="en-US" altLang="en-US" sz="2400" b="1" dirty="0"/>
          </a:p>
          <a:p>
            <a:pPr algn="ctr">
              <a:lnSpc>
                <a:spcPct val="80000"/>
              </a:lnSpc>
              <a:buFont typeface="Wingdings" pitchFamily="2" charset="2"/>
              <a:buNone/>
            </a:pPr>
            <a:r>
              <a:rPr lang="en-US" altLang="en-US" sz="1400" b="1" dirty="0"/>
              <a:t>	</a:t>
            </a:r>
          </a:p>
          <a:p>
            <a:pPr algn="ctr">
              <a:lnSpc>
                <a:spcPct val="80000"/>
              </a:lnSpc>
              <a:buFont typeface="Wingdings" pitchFamily="2" charset="2"/>
              <a:buNone/>
            </a:pPr>
            <a:endParaRPr lang="en-US" altLang="en-US" sz="1800" dirty="0"/>
          </a:p>
          <a:p>
            <a:pPr algn="ctr">
              <a:lnSpc>
                <a:spcPct val="80000"/>
              </a:lnSpc>
              <a:buFont typeface="Wingdings" pitchFamily="2" charset="2"/>
              <a:buNone/>
            </a:pPr>
            <a:r>
              <a:rPr lang="en-US" altLang="en-US" sz="2000" dirty="0" smtClean="0"/>
              <a:t>November 3, 2015</a:t>
            </a:r>
            <a:endParaRPr lang="en-US" altLang="en-US" sz="2000" dirty="0"/>
          </a:p>
          <a:p>
            <a:pPr algn="ctr">
              <a:lnSpc>
                <a:spcPct val="80000"/>
              </a:lnSpc>
              <a:buFont typeface="Wingdings" pitchFamily="2" charset="2"/>
              <a:buNone/>
            </a:pPr>
            <a:endParaRPr lang="en-US" altLang="en-US" sz="1400" dirty="0"/>
          </a:p>
          <a:p>
            <a:pPr algn="ctr">
              <a:lnSpc>
                <a:spcPct val="80000"/>
              </a:lnSpc>
              <a:buFont typeface="Wingdings" pitchFamily="2" charset="2"/>
              <a:buNone/>
            </a:pPr>
            <a:endParaRPr lang="en-US" altLang="en-US" sz="1400" dirty="0"/>
          </a:p>
          <a:p>
            <a:pPr algn="ctr">
              <a:lnSpc>
                <a:spcPct val="80000"/>
              </a:lnSpc>
              <a:buFont typeface="Wingdings" pitchFamily="2" charset="2"/>
              <a:buNone/>
            </a:pPr>
            <a:r>
              <a:rPr lang="en-US" altLang="en-US" sz="1400" dirty="0">
                <a:hlinkClick r:id="rId3"/>
              </a:rPr>
              <a:t>www.medicareadvocacy.org</a:t>
            </a:r>
            <a:r>
              <a:rPr lang="en-US" altLang="en-US" sz="1400" dirty="0"/>
              <a:t> </a:t>
            </a:r>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sz="3600" b="1" dirty="0" smtClean="0"/>
              <a:t>IDENTICAL STANDARD FOR THERAPY UNDER PARTS A AND B</a:t>
            </a:r>
            <a:endParaRPr lang="en-US" sz="3600" b="1" dirty="0"/>
          </a:p>
        </p:txBody>
      </p:sp>
      <p:sp>
        <p:nvSpPr>
          <p:cNvPr id="3" name="Content Placeholder 2"/>
          <p:cNvSpPr>
            <a:spLocks noGrp="1"/>
          </p:cNvSpPr>
          <p:nvPr>
            <p:ph idx="1"/>
          </p:nvPr>
        </p:nvSpPr>
        <p:spPr/>
        <p:txBody>
          <a:bodyPr/>
          <a:lstStyle/>
          <a:p>
            <a:r>
              <a:rPr lang="en-US" dirty="0" smtClean="0"/>
              <a:t>Therapy is covered if it must be provided by a professional therapist and is necessary to improve or </a:t>
            </a:r>
            <a:r>
              <a:rPr lang="en-US" dirty="0"/>
              <a:t>(maintenance standard</a:t>
            </a:r>
            <a:r>
              <a:rPr lang="en-US" dirty="0" smtClean="0"/>
              <a:t>) to </a:t>
            </a:r>
            <a:r>
              <a:rPr lang="en-US" dirty="0"/>
              <a:t>maintain </a:t>
            </a:r>
            <a:r>
              <a:rPr lang="en-US" dirty="0" smtClean="0"/>
              <a:t>a resident’s functioning or prevent or slow decline or deterioration.</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10</a:t>
            </a:fld>
            <a:endParaRPr lang="en-US" altLang="en-US" dirty="0"/>
          </a:p>
        </p:txBody>
      </p:sp>
    </p:spTree>
    <p:extLst>
      <p:ext uri="{BB962C8B-B14F-4D97-AF65-F5344CB8AC3E}">
        <p14:creationId xmlns:p14="http://schemas.microsoft.com/office/powerpoint/2010/main" val="421587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685800" y="457200"/>
            <a:ext cx="7772400" cy="1143000"/>
          </a:xfrm>
        </p:spPr>
        <p:txBody>
          <a:bodyPr/>
          <a:lstStyle/>
          <a:p>
            <a:r>
              <a:rPr lang="en-US" altLang="en-US" sz="3600" b="1" dirty="0"/>
              <a:t>RESTORATION POTENTIAL</a:t>
            </a:r>
          </a:p>
        </p:txBody>
      </p:sp>
      <p:sp>
        <p:nvSpPr>
          <p:cNvPr id="1010691" name="Rectangle 3"/>
          <p:cNvSpPr>
            <a:spLocks noGrp="1" noChangeArrowheads="1"/>
          </p:cNvSpPr>
          <p:nvPr>
            <p:ph type="body" idx="1"/>
          </p:nvPr>
        </p:nvSpPr>
        <p:spPr>
          <a:xfrm>
            <a:off x="0" y="1905000"/>
            <a:ext cx="8839200" cy="4114800"/>
          </a:xfrm>
        </p:spPr>
        <p:txBody>
          <a:bodyPr/>
          <a:lstStyle/>
          <a:p>
            <a:pPr>
              <a:lnSpc>
                <a:spcPct val="90000"/>
              </a:lnSpc>
              <a:spcAft>
                <a:spcPct val="30000"/>
              </a:spcAft>
            </a:pPr>
            <a:r>
              <a:rPr lang="en-US" altLang="en-US" dirty="0" smtClean="0"/>
              <a:t>Restoration </a:t>
            </a:r>
            <a:r>
              <a:rPr lang="en-US" altLang="en-US" dirty="0"/>
              <a:t>potential of resident is </a:t>
            </a:r>
            <a:r>
              <a:rPr lang="en-US" altLang="en-US" u="sng" dirty="0"/>
              <a:t>not</a:t>
            </a:r>
            <a:r>
              <a:rPr lang="en-US" altLang="en-US" dirty="0"/>
              <a:t> the deciding factor in determining whether skilled services are needed.  42 C.F.R. </a:t>
            </a:r>
            <a:r>
              <a:rPr lang="en-US" altLang="en-US" dirty="0">
                <a:cs typeface="Times New Roman" pitchFamily="18" charset="0"/>
              </a:rPr>
              <a:t>§409.32(c) </a:t>
            </a:r>
          </a:p>
          <a:p>
            <a:pPr lvl="1">
              <a:lnSpc>
                <a:spcPct val="90000"/>
              </a:lnSpc>
            </a:pPr>
            <a:r>
              <a:rPr lang="en-US" altLang="en-US" sz="2400" dirty="0">
                <a:cs typeface="Times New Roman" pitchFamily="18" charset="0"/>
              </a:rPr>
              <a:t>Statute refers to improvement  </a:t>
            </a:r>
            <a:r>
              <a:rPr lang="en-US" altLang="en-US" sz="2400" i="1" dirty="0">
                <a:cs typeface="Times New Roman" pitchFamily="18" charset="0"/>
              </a:rPr>
              <a:t>only </a:t>
            </a:r>
            <a:r>
              <a:rPr lang="en-US" altLang="en-US" sz="2400" dirty="0">
                <a:cs typeface="Times New Roman" pitchFamily="18" charset="0"/>
              </a:rPr>
              <a:t>as </a:t>
            </a:r>
            <a:r>
              <a:rPr lang="en-US" altLang="en-US" sz="2400" dirty="0" smtClean="0">
                <a:cs typeface="Times New Roman" pitchFamily="18" charset="0"/>
              </a:rPr>
              <a:t>to “</a:t>
            </a:r>
            <a:r>
              <a:rPr lang="en-US" altLang="en-US" sz="2400" u="sng" dirty="0">
                <a:cs typeface="Times New Roman" pitchFamily="18" charset="0"/>
              </a:rPr>
              <a:t>malformed body </a:t>
            </a:r>
            <a:r>
              <a:rPr lang="en-US" altLang="en-US" sz="2400" u="sng" dirty="0" smtClean="0">
                <a:cs typeface="Times New Roman" pitchFamily="18" charset="0"/>
              </a:rPr>
              <a:t>member,</a:t>
            </a:r>
            <a:r>
              <a:rPr lang="en-US" altLang="en-US" sz="2400" dirty="0" smtClean="0">
                <a:cs typeface="Times New Roman" pitchFamily="18" charset="0"/>
              </a:rPr>
              <a:t>” </a:t>
            </a:r>
            <a:r>
              <a:rPr lang="en-US" altLang="en-US" sz="2400" dirty="0">
                <a:cs typeface="Times New Roman" pitchFamily="18" charset="0"/>
              </a:rPr>
              <a:t>42 U.S.C. §1395y(a)(1)(A</a:t>
            </a:r>
            <a:r>
              <a:rPr lang="en-US" altLang="en-US" sz="2400" dirty="0" smtClean="0">
                <a:cs typeface="Times New Roman" pitchFamily="18" charset="0"/>
              </a:rPr>
              <a:t>).</a:t>
            </a:r>
            <a:endParaRPr lang="en-US" altLang="en-US" sz="2400" dirty="0">
              <a:cs typeface="Times New Roman" pitchFamily="18" charset="0"/>
            </a:endParaRPr>
          </a:p>
          <a:p>
            <a:pPr lvl="1">
              <a:lnSpc>
                <a:spcPct val="90000"/>
              </a:lnSpc>
            </a:pPr>
            <a:r>
              <a:rPr lang="en-US" altLang="en-US" sz="2400" dirty="0">
                <a:cs typeface="Times New Roman" pitchFamily="18" charset="0"/>
              </a:rPr>
              <a:t>Coverage must be … “reasonable and necessary for diagnosis, treatment, or rehabilitation of illness or injury </a:t>
            </a:r>
            <a:r>
              <a:rPr lang="en-US" altLang="en-US" sz="2400" i="1" dirty="0">
                <a:cs typeface="Times New Roman" pitchFamily="18" charset="0"/>
              </a:rPr>
              <a:t>or</a:t>
            </a:r>
            <a:r>
              <a:rPr lang="en-US" altLang="en-US" sz="2400" dirty="0">
                <a:cs typeface="Times New Roman" pitchFamily="18" charset="0"/>
              </a:rPr>
              <a:t> to improve a malformed </a:t>
            </a:r>
            <a:r>
              <a:rPr lang="en-US" altLang="en-US" sz="2400" dirty="0" smtClean="0">
                <a:cs typeface="Times New Roman" pitchFamily="18" charset="0"/>
              </a:rPr>
              <a:t>body </a:t>
            </a:r>
            <a:r>
              <a:rPr lang="en-US" altLang="en-US" sz="2400" dirty="0">
                <a:cs typeface="Times New Roman" pitchFamily="18" charset="0"/>
              </a:rPr>
              <a:t>member.”</a:t>
            </a:r>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11</a:t>
            </a:fld>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p:txBody>
          <a:bodyPr/>
          <a:lstStyle/>
          <a:p>
            <a:r>
              <a:rPr lang="en-US" altLang="en-US" sz="3600" b="1" dirty="0" smtClean="0"/>
              <a:t>MEDICARE MYTHS</a:t>
            </a:r>
            <a:endParaRPr lang="en-US" altLang="en-US" sz="3600" b="1" dirty="0"/>
          </a:p>
        </p:txBody>
      </p:sp>
      <p:sp>
        <p:nvSpPr>
          <p:cNvPr id="960515" name="Rectangle 3"/>
          <p:cNvSpPr>
            <a:spLocks noGrp="1" noChangeArrowheads="1"/>
          </p:cNvSpPr>
          <p:nvPr>
            <p:ph type="body" idx="1"/>
          </p:nvPr>
        </p:nvSpPr>
        <p:spPr>
          <a:xfrm>
            <a:off x="609600" y="1981200"/>
            <a:ext cx="8077200" cy="4038600"/>
          </a:xfrm>
        </p:spPr>
        <p:txBody>
          <a:bodyPr/>
          <a:lstStyle/>
          <a:p>
            <a:r>
              <a:rPr lang="en-US" altLang="en-US" sz="2800" dirty="0"/>
              <a:t>Medicare coverage is not available unless the beneficiary shows continued improvement.</a:t>
            </a:r>
          </a:p>
          <a:p>
            <a:r>
              <a:rPr lang="en-US" altLang="en-US" sz="2800" dirty="0"/>
              <a:t>Medicare will not cover physical therapy if it is “only maintenance</a:t>
            </a:r>
            <a:r>
              <a:rPr lang="en-US" altLang="en-US" sz="2800" dirty="0" smtClean="0"/>
              <a:t>.”</a:t>
            </a:r>
          </a:p>
          <a:p>
            <a:r>
              <a:rPr lang="en-US" altLang="en-US" sz="2800" dirty="0" smtClean="0"/>
              <a:t>Medicare coverage is not available if patient has “plateaued.”</a:t>
            </a:r>
            <a:endParaRPr lang="en-US" altLang="en-US" sz="2800" dirty="0"/>
          </a:p>
          <a:p>
            <a:r>
              <a:rPr lang="en-US" altLang="en-US" sz="2800" dirty="0"/>
              <a:t>Medicare will not cover care for people with certain </a:t>
            </a:r>
            <a:r>
              <a:rPr lang="en-US" altLang="en-US" sz="2800" dirty="0" smtClean="0"/>
              <a:t>diagnoses, chronic conditions </a:t>
            </a:r>
            <a:r>
              <a:rPr lang="en-US" altLang="en-US" sz="2800" dirty="0"/>
              <a:t>(i.e., they won’t get better).</a:t>
            </a:r>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12</a:t>
            </a:fld>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a:xfrm>
            <a:off x="533400" y="838200"/>
            <a:ext cx="8077200" cy="914400"/>
          </a:xfrm>
        </p:spPr>
        <p:txBody>
          <a:bodyPr/>
          <a:lstStyle/>
          <a:p>
            <a:r>
              <a:rPr lang="en-US" altLang="en-US" sz="3600" b="1" dirty="0" smtClean="0"/>
              <a:t>MEDICARE TRUTHS</a:t>
            </a:r>
            <a:endParaRPr lang="en-US" altLang="en-US" sz="3600" b="1" dirty="0"/>
          </a:p>
        </p:txBody>
      </p:sp>
      <p:sp>
        <p:nvSpPr>
          <p:cNvPr id="1004547" name="Rectangle 3"/>
          <p:cNvSpPr>
            <a:spLocks noGrp="1" noChangeArrowheads="1"/>
          </p:cNvSpPr>
          <p:nvPr>
            <p:ph type="body" idx="1"/>
          </p:nvPr>
        </p:nvSpPr>
        <p:spPr>
          <a:xfrm>
            <a:off x="609600" y="1828800"/>
            <a:ext cx="8001000" cy="4191000"/>
          </a:xfrm>
        </p:spPr>
        <p:txBody>
          <a:bodyPr/>
          <a:lstStyle/>
          <a:p>
            <a:r>
              <a:rPr lang="en-US" altLang="en-US" sz="2800" dirty="0"/>
              <a:t>Individualized assessment </a:t>
            </a:r>
            <a:r>
              <a:rPr lang="en-US" altLang="en-US" sz="2800" dirty="0" smtClean="0"/>
              <a:t>required.</a:t>
            </a:r>
            <a:endParaRPr lang="en-US" altLang="en-US" sz="2800" dirty="0"/>
          </a:p>
          <a:p>
            <a:r>
              <a:rPr lang="en-US" altLang="en-US" sz="2800" dirty="0"/>
              <a:t>Restoration potential is </a:t>
            </a:r>
            <a:r>
              <a:rPr lang="en-US" altLang="en-US" sz="2800" i="1" dirty="0"/>
              <a:t>not</a:t>
            </a:r>
            <a:r>
              <a:rPr lang="en-US" altLang="en-US" sz="2800" dirty="0"/>
              <a:t> the deciding </a:t>
            </a:r>
            <a:r>
              <a:rPr lang="en-US" altLang="en-US" sz="2800" dirty="0" smtClean="0"/>
              <a:t>factor.</a:t>
            </a:r>
            <a:endParaRPr lang="en-US" altLang="en-US" sz="2800" dirty="0"/>
          </a:p>
          <a:p>
            <a:r>
              <a:rPr lang="en-US" altLang="en-US" sz="2800" dirty="0"/>
              <a:t>Medicare should </a:t>
            </a:r>
            <a:r>
              <a:rPr lang="en-US" altLang="en-US" sz="2800" i="1" dirty="0"/>
              <a:t>not</a:t>
            </a:r>
            <a:r>
              <a:rPr lang="en-US" altLang="en-US" sz="2800" dirty="0"/>
              <a:t> be denied because the beneficiary has a chronic condition or needs services to </a:t>
            </a:r>
            <a:r>
              <a:rPr lang="en-US" altLang="en-US" sz="2800" i="1" dirty="0"/>
              <a:t>maintain</a:t>
            </a:r>
            <a:r>
              <a:rPr lang="en-US" altLang="en-US" sz="2800" dirty="0"/>
              <a:t> his/her </a:t>
            </a:r>
            <a:r>
              <a:rPr lang="en-US" altLang="en-US" sz="2800" dirty="0" smtClean="0"/>
              <a:t>condition.</a:t>
            </a:r>
            <a:endParaRPr lang="en-US" altLang="en-US" sz="2800" dirty="0"/>
          </a:p>
          <a:p>
            <a:r>
              <a:rPr lang="en-US" altLang="en-US" sz="2800" dirty="0"/>
              <a:t>Rather ask:</a:t>
            </a:r>
          </a:p>
          <a:p>
            <a:pPr lvl="1"/>
            <a:r>
              <a:rPr lang="en-US" altLang="en-US" sz="2400" dirty="0"/>
              <a:t>Are the Medicare coverage criteria met?</a:t>
            </a:r>
          </a:p>
          <a:p>
            <a:pPr lvl="1"/>
            <a:r>
              <a:rPr lang="en-US" altLang="en-US" sz="2400" dirty="0"/>
              <a:t>Is the care </a:t>
            </a:r>
            <a:r>
              <a:rPr lang="en-US" altLang="en-US" sz="2400" dirty="0" smtClean="0"/>
              <a:t>medically necessary </a:t>
            </a:r>
            <a:r>
              <a:rPr lang="en-US" altLang="en-US" sz="2400" dirty="0"/>
              <a:t>and must it be provided by/under supervision of skilled personnel?</a:t>
            </a:r>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THE MYTH OF IMPROVEMENT</a:t>
            </a:r>
            <a:endParaRPr lang="en-US" sz="3600" b="1" dirty="0"/>
          </a:p>
        </p:txBody>
      </p:sp>
      <p:sp>
        <p:nvSpPr>
          <p:cNvPr id="3" name="Content Placeholder 2"/>
          <p:cNvSpPr>
            <a:spLocks noGrp="1"/>
          </p:cNvSpPr>
          <p:nvPr>
            <p:ph idx="1"/>
          </p:nvPr>
        </p:nvSpPr>
        <p:spPr/>
        <p:txBody>
          <a:bodyPr/>
          <a:lstStyle/>
          <a:p>
            <a:r>
              <a:rPr lang="en-US" dirty="0"/>
              <a:t>Pervasive belief among health care professionals, providers, Medicare reviewers, and contractors that Medicare pays only if beneficiary is expected to improve.</a:t>
            </a:r>
          </a:p>
          <a:p>
            <a:r>
              <a:rPr lang="en-US" dirty="0"/>
              <a:t>Not true and has never been true.</a:t>
            </a:r>
          </a:p>
          <a:p>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14</a:t>
            </a:fld>
            <a:endParaRPr lang="en-US" altLang="en-US" dirty="0"/>
          </a:p>
        </p:txBody>
      </p:sp>
    </p:spTree>
    <p:extLst>
      <p:ext uri="{BB962C8B-B14F-4D97-AF65-F5344CB8AC3E}">
        <p14:creationId xmlns:p14="http://schemas.microsoft.com/office/powerpoint/2010/main" val="371170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4178" name="Rectangle 2"/>
          <p:cNvSpPr>
            <a:spLocks noGrp="1" noChangeArrowheads="1"/>
          </p:cNvSpPr>
          <p:nvPr>
            <p:ph type="title"/>
          </p:nvPr>
        </p:nvSpPr>
        <p:spPr/>
        <p:txBody>
          <a:bodyPr/>
          <a:lstStyle/>
          <a:p>
            <a:r>
              <a:rPr lang="en-US" altLang="en-US" sz="3600" b="1" dirty="0" smtClean="0"/>
              <a:t>THE MYTH </a:t>
            </a:r>
            <a:r>
              <a:rPr lang="en-US" altLang="en-US" sz="3600" b="1" dirty="0"/>
              <a:t>OF </a:t>
            </a:r>
            <a:r>
              <a:rPr lang="en-US" altLang="en-US" sz="3600" b="1" dirty="0" smtClean="0"/>
              <a:t>IMPROVEMENT</a:t>
            </a:r>
            <a:endParaRPr lang="en-US" altLang="en-US" sz="3600" b="1" dirty="0"/>
          </a:p>
        </p:txBody>
      </p:sp>
      <p:sp>
        <p:nvSpPr>
          <p:cNvPr id="1714179" name="Rectangle 3"/>
          <p:cNvSpPr>
            <a:spLocks noGrp="1" noChangeArrowheads="1"/>
          </p:cNvSpPr>
          <p:nvPr>
            <p:ph type="body" idx="1"/>
          </p:nvPr>
        </p:nvSpPr>
        <p:spPr/>
        <p:txBody>
          <a:bodyPr/>
          <a:lstStyle/>
          <a:p>
            <a:r>
              <a:rPr lang="en-US" altLang="en-US" dirty="0"/>
              <a:t>Restoration potential is not a valid reason for denial of </a:t>
            </a:r>
            <a:r>
              <a:rPr lang="en-US" altLang="en-US" dirty="0" smtClean="0"/>
              <a:t>coverage.</a:t>
            </a:r>
            <a:endParaRPr lang="en-US" altLang="en-US" dirty="0">
              <a:cs typeface="Times New Roman" pitchFamily="18" charset="0"/>
            </a:endParaRPr>
          </a:p>
          <a:p>
            <a:pPr lvl="1"/>
            <a:r>
              <a:rPr lang="en-US" altLang="en-US" dirty="0">
                <a:cs typeface="Times New Roman" pitchFamily="18" charset="0"/>
              </a:rPr>
              <a:t>“Even if full recovery or medical improvement is not possible, a resident may need skilled services to prevent further deterioration or preserve current capabilities.”</a:t>
            </a:r>
          </a:p>
          <a:p>
            <a:pPr lvl="1"/>
            <a:endParaRPr lang="en-US" altLang="en-US" dirty="0">
              <a:cs typeface="Times New Roman" pitchFamily="18" charset="0"/>
            </a:endParaRPr>
          </a:p>
          <a:p>
            <a:pPr algn="ctr">
              <a:buFont typeface="Wingdings" pitchFamily="2" charset="2"/>
              <a:buNone/>
            </a:pPr>
            <a:r>
              <a:rPr lang="en-US" altLang="en-US" sz="2800" dirty="0"/>
              <a:t>42 C.F.R. </a:t>
            </a:r>
            <a:r>
              <a:rPr lang="en-US" altLang="en-US" sz="2800" dirty="0">
                <a:cs typeface="Times New Roman" pitchFamily="18" charset="0"/>
              </a:rPr>
              <a:t>§409.32(c)</a:t>
            </a:r>
          </a:p>
          <a:p>
            <a:pPr lvl="1">
              <a:buFontTx/>
              <a:buNone/>
            </a:pPr>
            <a:endParaRPr lang="en-US" altLang="en-US" dirty="0">
              <a:cs typeface="Times New Roman" pitchFamily="18" charset="0"/>
            </a:endParaRPr>
          </a:p>
          <a:p>
            <a:endParaRPr lang="en-US" altLang="en-US" dirty="0"/>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15</a:t>
            </a:fld>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5202" name="Rectangle 2"/>
          <p:cNvSpPr>
            <a:spLocks noGrp="1" noChangeArrowheads="1"/>
          </p:cNvSpPr>
          <p:nvPr>
            <p:ph type="title"/>
          </p:nvPr>
        </p:nvSpPr>
        <p:spPr/>
        <p:txBody>
          <a:bodyPr/>
          <a:lstStyle/>
          <a:p>
            <a:r>
              <a:rPr lang="en-US" altLang="en-US" sz="3600" b="1" dirty="0"/>
              <a:t>MAINTENANCE-LEVEL REHABILITATION</a:t>
            </a:r>
          </a:p>
        </p:txBody>
      </p:sp>
      <p:sp>
        <p:nvSpPr>
          <p:cNvPr id="1715203" name="Rectangle 3"/>
          <p:cNvSpPr>
            <a:spLocks noGrp="1" noChangeArrowheads="1"/>
          </p:cNvSpPr>
          <p:nvPr>
            <p:ph type="body" idx="1"/>
          </p:nvPr>
        </p:nvSpPr>
        <p:spPr/>
        <p:txBody>
          <a:bodyPr/>
          <a:lstStyle/>
          <a:p>
            <a:pPr>
              <a:lnSpc>
                <a:spcPct val="90000"/>
              </a:lnSpc>
            </a:pPr>
            <a:r>
              <a:rPr lang="en-US" altLang="en-US" dirty="0"/>
              <a:t>Maintenance rehabilitation therapy is a covered service</a:t>
            </a:r>
            <a:endParaRPr lang="en-US" altLang="en-US" dirty="0">
              <a:cs typeface="Times New Roman" pitchFamily="18" charset="0"/>
            </a:endParaRPr>
          </a:p>
          <a:p>
            <a:pPr marL="457200" lvl="1" indent="0">
              <a:lnSpc>
                <a:spcPct val="90000"/>
              </a:lnSpc>
              <a:buNone/>
            </a:pPr>
            <a:r>
              <a:rPr lang="en-US" altLang="en-US" dirty="0">
                <a:cs typeface="Times New Roman" pitchFamily="18" charset="0"/>
              </a:rPr>
              <a:t>“… when the specialized knowledge of a qualified therapist is required to design and establish a maintenance program based on an initial evaluation and periodic assessment of a resident’s needs…”</a:t>
            </a:r>
          </a:p>
          <a:p>
            <a:pPr lvl="1">
              <a:lnSpc>
                <a:spcPct val="90000"/>
              </a:lnSpc>
              <a:buFontTx/>
              <a:buNone/>
            </a:pPr>
            <a:endParaRPr lang="en-US" altLang="en-US" dirty="0">
              <a:cs typeface="Times New Roman" pitchFamily="18" charset="0"/>
            </a:endParaRPr>
          </a:p>
          <a:p>
            <a:pPr algn="ctr">
              <a:lnSpc>
                <a:spcPct val="90000"/>
              </a:lnSpc>
              <a:buFont typeface="Wingdings" pitchFamily="2" charset="2"/>
              <a:buNone/>
            </a:pPr>
            <a:r>
              <a:rPr lang="en-US" altLang="en-US" sz="2800" dirty="0"/>
              <a:t>42 C.F.R </a:t>
            </a:r>
            <a:r>
              <a:rPr lang="en-US" altLang="en-US" sz="2800" dirty="0">
                <a:cs typeface="Times New Roman" pitchFamily="18" charset="0"/>
              </a:rPr>
              <a:t>§409.33(c)(5)</a:t>
            </a:r>
          </a:p>
          <a:p>
            <a:pPr>
              <a:lnSpc>
                <a:spcPct val="90000"/>
              </a:lnSpc>
            </a:pPr>
            <a:endParaRPr lang="en-US" altLang="en-US" dirty="0"/>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CMS MANUALS	</a:t>
            </a:r>
            <a:endParaRPr lang="en-US" sz="3600" b="1" dirty="0"/>
          </a:p>
        </p:txBody>
      </p:sp>
      <p:sp>
        <p:nvSpPr>
          <p:cNvPr id="3" name="Content Placeholder 2"/>
          <p:cNvSpPr>
            <a:spLocks noGrp="1"/>
          </p:cNvSpPr>
          <p:nvPr>
            <p:ph idx="1"/>
          </p:nvPr>
        </p:nvSpPr>
        <p:spPr/>
        <p:txBody>
          <a:bodyPr/>
          <a:lstStyle/>
          <a:p>
            <a:r>
              <a:rPr lang="en-US" dirty="0" smtClean="0"/>
              <a:t>CMS revised the Manuals as a result of </a:t>
            </a:r>
            <a:r>
              <a:rPr lang="en-US" i="1" dirty="0" smtClean="0"/>
              <a:t>Jimmo</a:t>
            </a:r>
            <a:r>
              <a:rPr lang="en-US" dirty="0" smtClean="0"/>
              <a:t>.  We’ll discuss them later.</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17</a:t>
            </a:fld>
            <a:endParaRPr lang="en-US" altLang="en-US" dirty="0"/>
          </a:p>
        </p:txBody>
      </p:sp>
    </p:spTree>
    <p:extLst>
      <p:ext uri="{BB962C8B-B14F-4D97-AF65-F5344CB8AC3E}">
        <p14:creationId xmlns:p14="http://schemas.microsoft.com/office/powerpoint/2010/main" val="86502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CASES PRE-</a:t>
            </a:r>
            <a:r>
              <a:rPr lang="en-US" sz="3600" b="1" i="1" dirty="0" smtClean="0"/>
              <a:t>JIMMO</a:t>
            </a:r>
            <a:endParaRPr lang="en-US" sz="3600" b="1" dirty="0"/>
          </a:p>
        </p:txBody>
      </p:sp>
      <p:sp>
        <p:nvSpPr>
          <p:cNvPr id="3" name="Content Placeholder 2"/>
          <p:cNvSpPr>
            <a:spLocks noGrp="1"/>
          </p:cNvSpPr>
          <p:nvPr>
            <p:ph idx="1"/>
          </p:nvPr>
        </p:nvSpPr>
        <p:spPr/>
        <p:txBody>
          <a:bodyPr/>
          <a:lstStyle/>
          <a:p>
            <a:r>
              <a:rPr lang="en-US" dirty="0" smtClean="0"/>
              <a:t>Individual administrative appeals of denial of coverage.</a:t>
            </a:r>
          </a:p>
          <a:p>
            <a:r>
              <a:rPr lang="en-US" dirty="0" smtClean="0"/>
              <a:t>Individual cases</a:t>
            </a:r>
          </a:p>
          <a:p>
            <a:pPr lvl="1"/>
            <a:r>
              <a:rPr lang="en-US" dirty="0" smtClean="0"/>
              <a:t>E.g., </a:t>
            </a:r>
            <a:r>
              <a:rPr lang="en-US" i="1" dirty="0" smtClean="0"/>
              <a:t>Papciak v. Sebelius</a:t>
            </a:r>
            <a:r>
              <a:rPr lang="en-US" dirty="0" smtClean="0"/>
              <a:t>, 742 F.Supp.2d 765 (W.D. Pa. 2010) </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18</a:t>
            </a:fld>
            <a:endParaRPr lang="en-US" altLang="en-US" dirty="0"/>
          </a:p>
        </p:txBody>
      </p:sp>
    </p:spTree>
    <p:extLst>
      <p:ext uri="{BB962C8B-B14F-4D97-AF65-F5344CB8AC3E}">
        <p14:creationId xmlns:p14="http://schemas.microsoft.com/office/powerpoint/2010/main" val="200772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t>JIMMO v. SEBELIUS</a:t>
            </a:r>
            <a:r>
              <a:rPr lang="en-US" sz="3200" b="1" dirty="0"/>
              <a:t>, Civ. No. 5:11-CV-17 </a:t>
            </a:r>
            <a:br>
              <a:rPr lang="en-US" sz="3200" b="1" dirty="0"/>
            </a:br>
            <a:r>
              <a:rPr lang="en-US" sz="3200" b="1" dirty="0"/>
              <a:t>(D. VT. 1/18/2011)</a:t>
            </a:r>
            <a:endParaRPr lang="en-US" sz="3200" b="1" i="1" dirty="0"/>
          </a:p>
        </p:txBody>
      </p:sp>
      <p:sp>
        <p:nvSpPr>
          <p:cNvPr id="3" name="Content Placeholder 2"/>
          <p:cNvSpPr>
            <a:spLocks noGrp="1"/>
          </p:cNvSpPr>
          <p:nvPr>
            <p:ph idx="1"/>
          </p:nvPr>
        </p:nvSpPr>
        <p:spPr/>
        <p:txBody>
          <a:bodyPr/>
          <a:lstStyle/>
          <a:p>
            <a:pPr eaLnBrk="1" hangingPunct="1">
              <a:lnSpc>
                <a:spcPct val="90000"/>
              </a:lnSpc>
            </a:pPr>
            <a:r>
              <a:rPr lang="en-US" sz="2400" dirty="0"/>
              <a:t>Federal class action lawsuit to eliminate </a:t>
            </a:r>
            <a:r>
              <a:rPr lang="en-US" sz="2400" dirty="0" smtClean="0"/>
              <a:t>use of improvement </a:t>
            </a:r>
            <a:r>
              <a:rPr lang="en-US" sz="2400" dirty="0"/>
              <a:t>s</a:t>
            </a:r>
            <a:r>
              <a:rPr lang="en-US" sz="2400" dirty="0" smtClean="0"/>
              <a:t>tandard in SNFs, home health, outpatient therapy (PT, OT, speech).</a:t>
            </a:r>
            <a:endParaRPr lang="en-US" sz="2400" dirty="0"/>
          </a:p>
          <a:p>
            <a:pPr eaLnBrk="1" hangingPunct="1">
              <a:lnSpc>
                <a:spcPct val="90000"/>
              </a:lnSpc>
            </a:pPr>
            <a:r>
              <a:rPr lang="en-US" sz="2000" dirty="0"/>
              <a:t>Filed Jan. 18, 2011 in federal </a:t>
            </a:r>
            <a:r>
              <a:rPr lang="en-US" sz="2000" dirty="0" smtClean="0"/>
              <a:t>District </a:t>
            </a:r>
            <a:r>
              <a:rPr lang="en-US" sz="2000" dirty="0"/>
              <a:t>C</a:t>
            </a:r>
            <a:r>
              <a:rPr lang="en-US" sz="2000" dirty="0" smtClean="0"/>
              <a:t>ourt </a:t>
            </a:r>
            <a:r>
              <a:rPr lang="en-US" sz="2000" dirty="0"/>
              <a:t>in Vermont.</a:t>
            </a:r>
          </a:p>
          <a:p>
            <a:pPr eaLnBrk="1" hangingPunct="1">
              <a:lnSpc>
                <a:spcPct val="90000"/>
              </a:lnSpc>
            </a:pPr>
            <a:r>
              <a:rPr lang="en-US" sz="2000" dirty="0"/>
              <a:t>Settled Oct. 16, 2012. </a:t>
            </a:r>
          </a:p>
          <a:p>
            <a:pPr eaLnBrk="1" hangingPunct="1">
              <a:lnSpc>
                <a:spcPct val="90000"/>
              </a:lnSpc>
            </a:pPr>
            <a:r>
              <a:rPr lang="en-US" sz="2000" dirty="0"/>
              <a:t>Court approved settlement Jan. 24, 2013.</a:t>
            </a:r>
          </a:p>
          <a:p>
            <a:pPr eaLnBrk="1" hangingPunct="1">
              <a:lnSpc>
                <a:spcPct val="90000"/>
              </a:lnSpc>
            </a:pPr>
            <a:r>
              <a:rPr lang="en-US" sz="2000" dirty="0"/>
              <a:t>Plaintiffs: 5 individuals and 6 organizations</a:t>
            </a:r>
          </a:p>
          <a:p>
            <a:pPr lvl="1" eaLnBrk="1" hangingPunct="1">
              <a:lnSpc>
                <a:spcPct val="90000"/>
              </a:lnSpc>
            </a:pPr>
            <a:r>
              <a:rPr lang="en-US" sz="1800" dirty="0"/>
              <a:t>Alzheimer’s Association</a:t>
            </a:r>
          </a:p>
          <a:p>
            <a:pPr lvl="1" eaLnBrk="1" hangingPunct="1">
              <a:lnSpc>
                <a:spcPct val="90000"/>
              </a:lnSpc>
            </a:pPr>
            <a:r>
              <a:rPr lang="en-US" sz="1800" dirty="0"/>
              <a:t>National Multiple Sclerosis Society</a:t>
            </a:r>
          </a:p>
          <a:p>
            <a:pPr lvl="1" eaLnBrk="1" hangingPunct="1">
              <a:lnSpc>
                <a:spcPct val="90000"/>
              </a:lnSpc>
            </a:pPr>
            <a:r>
              <a:rPr lang="en-US" sz="1800" dirty="0"/>
              <a:t>National Committee to Preserve Social Security &amp; Medicare </a:t>
            </a:r>
          </a:p>
          <a:p>
            <a:pPr lvl="1" eaLnBrk="1" hangingPunct="1">
              <a:lnSpc>
                <a:spcPct val="90000"/>
              </a:lnSpc>
            </a:pPr>
            <a:r>
              <a:rPr lang="en-US" sz="1800" dirty="0"/>
              <a:t>Paralyzed Veterans of America</a:t>
            </a:r>
          </a:p>
          <a:p>
            <a:pPr lvl="1" eaLnBrk="1" hangingPunct="1">
              <a:lnSpc>
                <a:spcPct val="90000"/>
              </a:lnSpc>
            </a:pPr>
            <a:r>
              <a:rPr lang="en-US" sz="1800" dirty="0"/>
              <a:t>Parkinson’s Action Network</a:t>
            </a:r>
          </a:p>
          <a:p>
            <a:pPr lvl="1" eaLnBrk="1" hangingPunct="1">
              <a:lnSpc>
                <a:spcPct val="90000"/>
              </a:lnSpc>
            </a:pPr>
            <a:r>
              <a:rPr lang="en-US" sz="1800" dirty="0"/>
              <a:t>United Cerebral Palsy</a:t>
            </a:r>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19</a:t>
            </a:fld>
            <a:endParaRPr lang="en-US" altLang="en-US" dirty="0"/>
          </a:p>
        </p:txBody>
      </p:sp>
    </p:spTree>
    <p:extLst>
      <p:ext uri="{BB962C8B-B14F-4D97-AF65-F5344CB8AC3E}">
        <p14:creationId xmlns:p14="http://schemas.microsoft.com/office/powerpoint/2010/main" val="280312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a:xfrm>
            <a:off x="685800" y="685800"/>
            <a:ext cx="7772400" cy="1143000"/>
          </a:xfrm>
        </p:spPr>
        <p:txBody>
          <a:bodyPr/>
          <a:lstStyle/>
          <a:p>
            <a:r>
              <a:rPr lang="en-US" altLang="en-US" sz="3600" b="1" dirty="0"/>
              <a:t>INTRODUCTION</a:t>
            </a:r>
          </a:p>
        </p:txBody>
      </p:sp>
      <p:sp>
        <p:nvSpPr>
          <p:cNvPr id="1721347" name="Rectangle 3"/>
          <p:cNvSpPr>
            <a:spLocks noGrp="1" noChangeArrowheads="1"/>
          </p:cNvSpPr>
          <p:nvPr>
            <p:ph type="body" idx="1"/>
          </p:nvPr>
        </p:nvSpPr>
        <p:spPr/>
        <p:txBody>
          <a:bodyPr/>
          <a:lstStyle/>
          <a:p>
            <a:r>
              <a:rPr lang="en-US" altLang="en-US" dirty="0" smtClean="0"/>
              <a:t>This session </a:t>
            </a:r>
            <a:r>
              <a:rPr lang="en-US" altLang="en-US" dirty="0"/>
              <a:t>is about Medicare coverage of care in a skilled nursing </a:t>
            </a:r>
            <a:r>
              <a:rPr lang="en-US" altLang="en-US" dirty="0" smtClean="0"/>
              <a:t>facility (SNF).</a:t>
            </a:r>
            <a:endParaRPr lang="en-US" altLang="en-US" dirty="0"/>
          </a:p>
          <a:p>
            <a:pPr lvl="1"/>
            <a:r>
              <a:rPr lang="en-US" altLang="en-US" dirty="0"/>
              <a:t>Medicare coverage rules</a:t>
            </a:r>
          </a:p>
          <a:p>
            <a:pPr lvl="1"/>
            <a:r>
              <a:rPr lang="en-US" altLang="en-US" dirty="0" smtClean="0"/>
              <a:t>An obstacle: the myth of improvement</a:t>
            </a:r>
          </a:p>
          <a:p>
            <a:pPr lvl="2"/>
            <a:r>
              <a:rPr lang="en-US" altLang="en-US" i="1" dirty="0" smtClean="0"/>
              <a:t>Jimmo</a:t>
            </a:r>
            <a:r>
              <a:rPr lang="en-US" altLang="en-US" dirty="0" smtClean="0"/>
              <a:t>, </a:t>
            </a:r>
            <a:r>
              <a:rPr lang="en-US" altLang="en-US" dirty="0"/>
              <a:t>ending the myth of “medical improvement”</a:t>
            </a:r>
          </a:p>
          <a:p>
            <a:pPr lvl="1"/>
            <a:r>
              <a:rPr lang="en-US" altLang="en-US" dirty="0" smtClean="0"/>
              <a:t>Medicare appeals</a:t>
            </a:r>
            <a:endParaRPr lang="en-US" altLang="en-US" dirty="0"/>
          </a:p>
          <a:p>
            <a:pPr lvl="2"/>
            <a:endParaRPr lang="en-US" altLang="en-US" dirty="0"/>
          </a:p>
          <a:p>
            <a:pPr lvl="2"/>
            <a:endParaRPr lang="en-US" altLang="en-US" dirty="0"/>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a:t>
            </a:r>
            <a:r>
              <a:rPr lang="en-US" sz="3200" b="1" i="1" dirty="0"/>
              <a:t>JIMMO</a:t>
            </a:r>
            <a:r>
              <a:rPr lang="en-US" sz="3200" b="1" dirty="0"/>
              <a:t> SETTLEMENT MEANS:</a:t>
            </a:r>
            <a:br>
              <a:rPr lang="en-US" sz="3200" b="1" dirty="0"/>
            </a:br>
            <a:r>
              <a:rPr lang="en-US" sz="3200" b="1" dirty="0"/>
              <a:t>NO DENIALS BASED ON IMPROVEMENT STANDARD</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eaLnBrk="1" hangingPunct="1">
              <a:lnSpc>
                <a:spcPct val="90000"/>
              </a:lnSpc>
            </a:pPr>
            <a:r>
              <a:rPr lang="en-US" sz="2800" dirty="0"/>
              <a:t>Medicare coverage is improperly denied for skilled nursing or rehabilitation services when the denial is based on:</a:t>
            </a:r>
          </a:p>
          <a:p>
            <a:pPr lvl="1" eaLnBrk="1" hangingPunct="1">
              <a:lnSpc>
                <a:spcPct val="90000"/>
              </a:lnSpc>
            </a:pPr>
            <a:r>
              <a:rPr lang="en-US" dirty="0"/>
              <a:t>Individual’s stable or chronic </a:t>
            </a:r>
            <a:r>
              <a:rPr lang="en-US" dirty="0" smtClean="0"/>
              <a:t>condition. </a:t>
            </a:r>
            <a:endParaRPr lang="en-US" dirty="0"/>
          </a:p>
          <a:p>
            <a:pPr lvl="1" eaLnBrk="1" hangingPunct="1">
              <a:lnSpc>
                <a:spcPct val="90000"/>
              </a:lnSpc>
            </a:pPr>
            <a:r>
              <a:rPr lang="en-US" dirty="0"/>
              <a:t>No expectation of improvement in a reasonable period of </a:t>
            </a:r>
            <a:r>
              <a:rPr lang="en-US" dirty="0" smtClean="0"/>
              <a:t>time.</a:t>
            </a:r>
            <a:endParaRPr lang="en-US" dirty="0"/>
          </a:p>
          <a:p>
            <a:pPr eaLnBrk="1" hangingPunct="1">
              <a:lnSpc>
                <a:spcPct val="90000"/>
              </a:lnSpc>
            </a:pPr>
            <a:r>
              <a:rPr lang="en-US" sz="2800" dirty="0"/>
              <a:t>Services </a:t>
            </a:r>
            <a:r>
              <a:rPr lang="en-US" sz="2800" u="sng" dirty="0"/>
              <a:t>can</a:t>
            </a:r>
            <a:r>
              <a:rPr lang="en-US" sz="2800" dirty="0"/>
              <a:t> be skilled and covered </a:t>
            </a:r>
            <a:r>
              <a:rPr lang="en-US" sz="2800" u="sng" dirty="0"/>
              <a:t>even</a:t>
            </a:r>
            <a:r>
              <a:rPr lang="en-US" sz="2800" dirty="0"/>
              <a:t> </a:t>
            </a:r>
            <a:r>
              <a:rPr lang="en-US" sz="2800" u="sng" dirty="0"/>
              <a:t>when</a:t>
            </a:r>
            <a:r>
              <a:rPr lang="en-US" sz="2800" dirty="0"/>
              <a:t>:</a:t>
            </a:r>
          </a:p>
          <a:p>
            <a:pPr lvl="1" eaLnBrk="1" hangingPunct="1">
              <a:lnSpc>
                <a:spcPct val="90000"/>
              </a:lnSpc>
            </a:pPr>
            <a:r>
              <a:rPr lang="en-US" dirty="0"/>
              <a:t>Individual has “plateaued”</a:t>
            </a:r>
          </a:p>
          <a:p>
            <a:pPr lvl="1" eaLnBrk="1" hangingPunct="1">
              <a:lnSpc>
                <a:spcPct val="90000"/>
              </a:lnSpc>
            </a:pPr>
            <a:r>
              <a:rPr lang="en-US" dirty="0"/>
              <a:t>Services are “maintenance only”</a:t>
            </a:r>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20</a:t>
            </a:fld>
            <a:endParaRPr lang="en-US" altLang="en-US" dirty="0"/>
          </a:p>
        </p:txBody>
      </p:sp>
    </p:spTree>
    <p:extLst>
      <p:ext uri="{BB962C8B-B14F-4D97-AF65-F5344CB8AC3E}">
        <p14:creationId xmlns:p14="http://schemas.microsoft.com/office/powerpoint/2010/main" val="361437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JIMMO </a:t>
            </a:r>
            <a:r>
              <a:rPr lang="en-US" sz="3600" b="1" dirty="0"/>
              <a:t>CLARIFIES PROPER STANDARD</a:t>
            </a:r>
            <a:endParaRPr lang="en-US" sz="3600" dirty="0"/>
          </a:p>
        </p:txBody>
      </p:sp>
      <p:sp>
        <p:nvSpPr>
          <p:cNvPr id="3" name="Content Placeholder 2"/>
          <p:cNvSpPr>
            <a:spLocks noGrp="1"/>
          </p:cNvSpPr>
          <p:nvPr>
            <p:ph idx="1"/>
          </p:nvPr>
        </p:nvSpPr>
        <p:spPr/>
        <p:txBody>
          <a:bodyPr/>
          <a:lstStyle/>
          <a:p>
            <a:pPr eaLnBrk="1" hangingPunct="1"/>
            <a:r>
              <a:rPr lang="en-US" sz="2400" dirty="0"/>
              <a:t>Is a skilled health care professional (nurse or therapist) needed to ensure that nursing or therapy is safe and effective?</a:t>
            </a:r>
          </a:p>
          <a:p>
            <a:pPr eaLnBrk="1" hangingPunct="1"/>
            <a:r>
              <a:rPr lang="en-US" sz="2400" dirty="0"/>
              <a:t>Is a qualified nurse or therapist needed to provide </a:t>
            </a:r>
            <a:r>
              <a:rPr lang="en-US" sz="2400" u="sng" dirty="0"/>
              <a:t>or</a:t>
            </a:r>
            <a:r>
              <a:rPr lang="en-US" sz="2400" dirty="0"/>
              <a:t> supervise the care?</a:t>
            </a:r>
          </a:p>
          <a:p>
            <a:pPr eaLnBrk="1" hangingPunct="1"/>
            <a:r>
              <a:rPr lang="en-US" sz="2400" dirty="0"/>
              <a:t>If yes, Medicare covers care, regardless of whether the skilled care is </a:t>
            </a:r>
            <a:r>
              <a:rPr lang="en-US" sz="2400" dirty="0" smtClean="0"/>
              <a:t>needed to </a:t>
            </a:r>
            <a:r>
              <a:rPr lang="en-US" sz="2400" dirty="0"/>
              <a:t>improve, </a:t>
            </a:r>
            <a:r>
              <a:rPr lang="en-US" sz="2400" dirty="0" smtClean="0"/>
              <a:t>maintain function, </a:t>
            </a:r>
            <a:r>
              <a:rPr lang="en-US" sz="2400" dirty="0"/>
              <a:t>or slow </a:t>
            </a:r>
            <a:r>
              <a:rPr lang="en-US" sz="2400" dirty="0" smtClean="0"/>
              <a:t>decline or deterioration</a:t>
            </a:r>
            <a:r>
              <a:rPr lang="en-US" sz="2400" dirty="0"/>
              <a:t>. </a:t>
            </a:r>
          </a:p>
          <a:p>
            <a:pPr marL="0" indent="0">
              <a:buNone/>
            </a:pP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21</a:t>
            </a:fld>
            <a:endParaRPr lang="en-US" altLang="en-US" dirty="0"/>
          </a:p>
        </p:txBody>
      </p:sp>
    </p:spTree>
    <p:extLst>
      <p:ext uri="{BB962C8B-B14F-4D97-AF65-F5344CB8AC3E}">
        <p14:creationId xmlns:p14="http://schemas.microsoft.com/office/powerpoint/2010/main" val="3648463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600" b="1" dirty="0"/>
              <a:t>INDIVIDUALIZED ASSESSMENTS</a:t>
            </a:r>
            <a:br>
              <a:rPr lang="en-US" sz="3600" b="1" dirty="0"/>
            </a:br>
            <a:r>
              <a:rPr lang="en-US" sz="3600" b="1" dirty="0"/>
              <a:t>REQUIRED</a:t>
            </a:r>
            <a:endParaRPr lang="en-US" sz="3600" dirty="0"/>
          </a:p>
        </p:txBody>
      </p:sp>
      <p:sp>
        <p:nvSpPr>
          <p:cNvPr id="3" name="Content Placeholder 2"/>
          <p:cNvSpPr>
            <a:spLocks noGrp="1"/>
          </p:cNvSpPr>
          <p:nvPr>
            <p:ph idx="1"/>
          </p:nvPr>
        </p:nvSpPr>
        <p:spPr/>
        <p:txBody>
          <a:bodyPr/>
          <a:lstStyle/>
          <a:p>
            <a:pPr eaLnBrk="1" hangingPunct="1"/>
            <a:r>
              <a:rPr lang="en-US" dirty="0"/>
              <a:t>What does this individual need?</a:t>
            </a:r>
            <a:endParaRPr lang="en-US" sz="1400" dirty="0"/>
          </a:p>
          <a:p>
            <a:pPr eaLnBrk="1" hangingPunct="1"/>
            <a:r>
              <a:rPr lang="en-US" dirty="0"/>
              <a:t>Not, what do people with similar disease or condition need in general?</a:t>
            </a:r>
            <a:endParaRPr lang="en-US" sz="1400" dirty="0"/>
          </a:p>
          <a:p>
            <a:pPr eaLnBrk="1" hangingPunct="1"/>
            <a:r>
              <a:rPr lang="en-US" dirty="0"/>
              <a:t>Not, overall rule based on diagnosis or treatment </a:t>
            </a:r>
            <a:r>
              <a:rPr lang="en-US" dirty="0" smtClean="0"/>
              <a:t>norm. </a:t>
            </a:r>
            <a:endParaRPr lang="en-US" dirty="0"/>
          </a:p>
          <a:p>
            <a:pPr lvl="1" eaLnBrk="1" hangingPunct="1"/>
            <a:r>
              <a:rPr lang="en-US" dirty="0" smtClean="0"/>
              <a:t>E.g.:  </a:t>
            </a:r>
            <a:r>
              <a:rPr lang="en-US" dirty="0"/>
              <a:t>People who can walk 50 feet without assistance do not need physical </a:t>
            </a:r>
            <a:r>
              <a:rPr lang="en-US" dirty="0" smtClean="0"/>
              <a:t>therapy.</a:t>
            </a:r>
            <a:endParaRPr lang="en-US" dirty="0"/>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22</a:t>
            </a:fld>
            <a:endParaRPr lang="en-US" altLang="en-US" dirty="0"/>
          </a:p>
        </p:txBody>
      </p:sp>
    </p:spTree>
    <p:extLst>
      <p:ext uri="{BB962C8B-B14F-4D97-AF65-F5344CB8AC3E}">
        <p14:creationId xmlns:p14="http://schemas.microsoft.com/office/powerpoint/2010/main" val="1965169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EXAMPLES OF PROHIBITED RULES OF THUMB</a:t>
            </a:r>
            <a:endParaRPr lang="en-US" sz="3600" dirty="0"/>
          </a:p>
        </p:txBody>
      </p:sp>
      <p:sp>
        <p:nvSpPr>
          <p:cNvPr id="3" name="Content Placeholder 2"/>
          <p:cNvSpPr>
            <a:spLocks noGrp="1"/>
          </p:cNvSpPr>
          <p:nvPr>
            <p:ph idx="1"/>
          </p:nvPr>
        </p:nvSpPr>
        <p:spPr/>
        <p:txBody>
          <a:bodyPr/>
          <a:lstStyle/>
          <a:p>
            <a:pPr lvl="1" eaLnBrk="1" hangingPunct="1">
              <a:lnSpc>
                <a:spcPct val="90000"/>
              </a:lnSpc>
            </a:pPr>
            <a:r>
              <a:rPr lang="en-US" dirty="0">
                <a:cs typeface="Times New Roman" pitchFamily="18" charset="0"/>
              </a:rPr>
              <a:t>Individual or condition is “stable” or “chronic.”</a:t>
            </a:r>
            <a:br>
              <a:rPr lang="en-US" dirty="0">
                <a:cs typeface="Times New Roman" pitchFamily="18" charset="0"/>
              </a:rPr>
            </a:br>
            <a:endParaRPr lang="en-US" sz="1400" dirty="0">
              <a:cs typeface="Times New Roman" pitchFamily="18" charset="0"/>
            </a:endParaRPr>
          </a:p>
          <a:p>
            <a:pPr lvl="1" eaLnBrk="1" hangingPunct="1">
              <a:lnSpc>
                <a:spcPct val="90000"/>
              </a:lnSpc>
            </a:pPr>
            <a:r>
              <a:rPr lang="en-US" dirty="0"/>
              <a:t>Condition will not improve</a:t>
            </a:r>
          </a:p>
          <a:p>
            <a:pPr lvl="2" eaLnBrk="1" hangingPunct="1">
              <a:lnSpc>
                <a:spcPct val="90000"/>
              </a:lnSpc>
            </a:pPr>
            <a:r>
              <a:rPr lang="en-US" sz="2800" dirty="0"/>
              <a:t>Lack of “restoration </a:t>
            </a:r>
            <a:r>
              <a:rPr lang="en-US" sz="2800" dirty="0" smtClean="0"/>
              <a:t>potential.”</a:t>
            </a:r>
            <a:r>
              <a:rPr lang="en-US" dirty="0"/>
              <a:t/>
            </a:r>
            <a:br>
              <a:rPr lang="en-US" dirty="0"/>
            </a:br>
            <a:endParaRPr lang="en-US" sz="1400" dirty="0"/>
          </a:p>
          <a:p>
            <a:pPr lvl="1" eaLnBrk="1" hangingPunct="1">
              <a:lnSpc>
                <a:spcPct val="90000"/>
              </a:lnSpc>
            </a:pPr>
            <a:r>
              <a:rPr lang="en-US" dirty="0">
                <a:cs typeface="Times New Roman" pitchFamily="18" charset="0"/>
              </a:rPr>
              <a:t>Care is needed for long period of time </a:t>
            </a:r>
          </a:p>
          <a:p>
            <a:pPr lvl="2" eaLnBrk="1" hangingPunct="1">
              <a:lnSpc>
                <a:spcPct val="90000"/>
              </a:lnSpc>
            </a:pPr>
            <a:r>
              <a:rPr lang="en-US" sz="2800" u="sng" dirty="0">
                <a:cs typeface="Times New Roman" pitchFamily="18" charset="0"/>
              </a:rPr>
              <a:t>Unless</a:t>
            </a:r>
            <a:r>
              <a:rPr lang="en-US" sz="2800" dirty="0">
                <a:cs typeface="Times New Roman" pitchFamily="18" charset="0"/>
              </a:rPr>
              <a:t> a legal limit: e.g., SNF, 100 days in a </a:t>
            </a:r>
            <a:r>
              <a:rPr lang="en-US" sz="2800" dirty="0" smtClean="0">
                <a:cs typeface="Times New Roman" pitchFamily="18" charset="0"/>
              </a:rPr>
              <a:t>Part A benefit period.</a:t>
            </a:r>
          </a:p>
          <a:p>
            <a:pPr marL="914400" lvl="2" indent="0" eaLnBrk="1" hangingPunct="1">
              <a:lnSpc>
                <a:spcPct val="90000"/>
              </a:lnSpc>
              <a:buNone/>
            </a:pPr>
            <a:endParaRPr lang="en-US" sz="2800" dirty="0">
              <a:cs typeface="Times New Roman" pitchFamily="18" charset="0"/>
            </a:endParaRPr>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23</a:t>
            </a:fld>
            <a:endParaRPr lang="en-US" altLang="en-US" dirty="0"/>
          </a:p>
        </p:txBody>
      </p:sp>
    </p:spTree>
    <p:extLst>
      <p:ext uri="{BB962C8B-B14F-4D97-AF65-F5344CB8AC3E}">
        <p14:creationId xmlns:p14="http://schemas.microsoft.com/office/powerpoint/2010/main" val="284159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a:t>
            </a:r>
            <a:r>
              <a:rPr lang="en-US" sz="3200" b="1" i="1" dirty="0"/>
              <a:t>JIMMO</a:t>
            </a:r>
            <a:r>
              <a:rPr lang="en-US" sz="3200" b="1" dirty="0"/>
              <a:t> SETTLEMENT MEANS:</a:t>
            </a:r>
            <a:br>
              <a:rPr lang="en-US" sz="3200" b="1" dirty="0"/>
            </a:br>
            <a:r>
              <a:rPr lang="en-US" sz="3200" b="1" dirty="0"/>
              <a:t>REVISION OF CMS MANUALS</a:t>
            </a:r>
            <a:endParaRPr lang="en-US" sz="3200" dirty="0"/>
          </a:p>
        </p:txBody>
      </p:sp>
      <p:sp>
        <p:nvSpPr>
          <p:cNvPr id="3" name="Content Placeholder 2"/>
          <p:cNvSpPr>
            <a:spLocks noGrp="1"/>
          </p:cNvSpPr>
          <p:nvPr>
            <p:ph idx="1"/>
          </p:nvPr>
        </p:nvSpPr>
        <p:spPr/>
        <p:txBody>
          <a:bodyPr/>
          <a:lstStyle/>
          <a:p>
            <a:pPr eaLnBrk="1" hangingPunct="1">
              <a:lnSpc>
                <a:spcPct val="90000"/>
              </a:lnSpc>
              <a:defRPr/>
            </a:pPr>
            <a:r>
              <a:rPr lang="en-US" sz="2400" dirty="0"/>
              <a:t>CMS revised Medicare Benefit Policy Manual for SNF, home health, outpatient therapy, and inpatient rehabilitation facility.</a:t>
            </a:r>
          </a:p>
          <a:p>
            <a:pPr marL="342900" lvl="1" indent="-342900" eaLnBrk="1" hangingPunct="1">
              <a:lnSpc>
                <a:spcPct val="90000"/>
              </a:lnSpc>
              <a:buSzTx/>
              <a:buFont typeface="Wingdings" pitchFamily="2" charset="2"/>
              <a:buChar char="§"/>
              <a:defRPr/>
            </a:pPr>
            <a:r>
              <a:rPr lang="en-US" sz="2400" dirty="0"/>
              <a:t>CMS clarifies skilled maintenance therapy and skilled maintenance nursing are covered by Medicare; eliminates conflicting provisions in Medicare Manuals. Transmittal 179 (Jan. 14, 2014), </a:t>
            </a:r>
            <a:r>
              <a:rPr lang="en-US" sz="2400" dirty="0">
                <a:hlinkClick r:id="rId2"/>
              </a:rPr>
              <a:t>http://www.cms.gov/Regulations-and-Guidance/Guidance/Transmittals/Downloads/R179BP.pdf</a:t>
            </a:r>
            <a:r>
              <a:rPr lang="en-US" sz="2400" dirty="0"/>
              <a:t> (replacing Transmittal 176 (Dec. 13, 2013</a:t>
            </a:r>
            <a:r>
              <a:rPr lang="en-US" sz="2400" dirty="0" smtClean="0"/>
              <a:t>)), </a:t>
            </a:r>
            <a:r>
              <a:rPr lang="en-US" sz="2400" dirty="0">
                <a:hlinkClick r:id="rId3"/>
              </a:rPr>
              <a:t>http://</a:t>
            </a:r>
            <a:r>
              <a:rPr lang="en-US" sz="2400" dirty="0" smtClean="0">
                <a:hlinkClick r:id="rId3"/>
              </a:rPr>
              <a:t>www.cms.gov/Regulations-and-Guidance/Guidance/Transmittals/Downloads/R176BP.pdf</a:t>
            </a:r>
            <a:r>
              <a:rPr lang="en-US" sz="2400" dirty="0"/>
              <a:t>.</a:t>
            </a:r>
            <a:r>
              <a:rPr lang="en-US" sz="2400" dirty="0" smtClean="0"/>
              <a:t> </a:t>
            </a:r>
            <a:endParaRPr lang="en-US" sz="2400" dirty="0"/>
          </a:p>
          <a:p>
            <a:pPr>
              <a:lnSpc>
                <a:spcPct val="90000"/>
              </a:lnSpc>
              <a:buNone/>
              <a:defRPr/>
            </a:pPr>
            <a:endParaRPr lang="en-US" sz="2400" dirty="0"/>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24</a:t>
            </a:fld>
            <a:endParaRPr lang="en-US" altLang="en-US" dirty="0"/>
          </a:p>
        </p:txBody>
      </p:sp>
    </p:spTree>
    <p:extLst>
      <p:ext uri="{BB962C8B-B14F-4D97-AF65-F5344CB8AC3E}">
        <p14:creationId xmlns:p14="http://schemas.microsoft.com/office/powerpoint/2010/main" val="1912794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MANUAL GUIDANCE FOR SNFs</a:t>
            </a:r>
            <a:endParaRPr lang="en-US" sz="3600" b="1" dirty="0"/>
          </a:p>
        </p:txBody>
      </p:sp>
      <p:sp>
        <p:nvSpPr>
          <p:cNvPr id="3" name="Content Placeholder 2"/>
          <p:cNvSpPr>
            <a:spLocks noGrp="1"/>
          </p:cNvSpPr>
          <p:nvPr>
            <p:ph idx="1"/>
          </p:nvPr>
        </p:nvSpPr>
        <p:spPr/>
        <p:txBody>
          <a:bodyPr/>
          <a:lstStyle/>
          <a:p>
            <a:r>
              <a:rPr lang="en-US" sz="2000" dirty="0" smtClean="0"/>
              <a:t>“If </a:t>
            </a:r>
            <a:r>
              <a:rPr lang="en-US" sz="2000" dirty="0"/>
              <a:t>the inherent complexity of a service prescribed for a patient is such that it can be performed safely and/or effectively only by or under the general supervision of skilled nursing or skilled rehabilitation personnel, the service is a skilled service; e.g., the administration of intravenous feedings and intramuscular injections; the insertion of suprapubic catheters; and ultrasound, shortwave, and microwave therapy treatments</a:t>
            </a:r>
            <a:r>
              <a:rPr lang="en-US" sz="2000" dirty="0" smtClean="0"/>
              <a:t>. . . . While </a:t>
            </a:r>
            <a:r>
              <a:rPr lang="en-US" sz="2000" dirty="0"/>
              <a:t>a patient’s particular medical condition is a valid factor in deciding if skilled services are needed, a patient’s diagnosis or prognosis should never be the sole factor in deciding that a service is not skilled</a:t>
            </a:r>
            <a:r>
              <a:rPr lang="en-US" sz="2000" dirty="0" smtClean="0"/>
              <a:t>.” </a:t>
            </a:r>
          </a:p>
          <a:p>
            <a:pPr marL="0" indent="0">
              <a:buNone/>
            </a:pPr>
            <a:endParaRPr lang="en-US" sz="2000" dirty="0"/>
          </a:p>
          <a:p>
            <a:pPr marL="0" indent="0" algn="ctr">
              <a:buNone/>
            </a:pPr>
            <a:r>
              <a:rPr lang="en-US" sz="2000" dirty="0" smtClean="0"/>
              <a:t>Medicare </a:t>
            </a:r>
            <a:r>
              <a:rPr lang="en-US" sz="2000" dirty="0"/>
              <a:t>Benefit Policy Manual, Pub. No. 100-02, Chapter 8, §30.2.2 (scroll down to p. </a:t>
            </a:r>
            <a:r>
              <a:rPr lang="en-US" sz="2000" dirty="0" smtClean="0"/>
              <a:t>23).</a:t>
            </a:r>
            <a:endParaRPr lang="en-US" sz="2000" dirty="0"/>
          </a:p>
          <a:p>
            <a:pPr marL="0" indent="0">
              <a:buNone/>
            </a:pPr>
            <a:r>
              <a:rPr lang="en-US" sz="2000" dirty="0" smtClean="0"/>
              <a:t> </a:t>
            </a:r>
            <a:endParaRPr lang="en-US" sz="2000" dirty="0"/>
          </a:p>
          <a:p>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25</a:t>
            </a:fld>
            <a:endParaRPr lang="en-US" altLang="en-US" dirty="0"/>
          </a:p>
        </p:txBody>
      </p:sp>
    </p:spTree>
    <p:extLst>
      <p:ext uri="{BB962C8B-B14F-4D97-AF65-F5344CB8AC3E}">
        <p14:creationId xmlns:p14="http://schemas.microsoft.com/office/powerpoint/2010/main" val="748006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MANUAL GUIDANCE FOR SNFs</a:t>
            </a:r>
            <a:endParaRPr lang="en-US" sz="3600" b="1" dirty="0"/>
          </a:p>
        </p:txBody>
      </p:sp>
      <p:sp>
        <p:nvSpPr>
          <p:cNvPr id="3" name="Content Placeholder 2"/>
          <p:cNvSpPr>
            <a:spLocks noGrp="1"/>
          </p:cNvSpPr>
          <p:nvPr>
            <p:ph idx="1"/>
          </p:nvPr>
        </p:nvSpPr>
        <p:spPr/>
        <p:txBody>
          <a:bodyPr/>
          <a:lstStyle/>
          <a:p>
            <a:r>
              <a:rPr lang="en-US" sz="2000" dirty="0" smtClean="0"/>
              <a:t>“A </a:t>
            </a:r>
            <a:r>
              <a:rPr lang="en-US" sz="2000" dirty="0"/>
              <a:t>service that is ordinarily considered nonskilled could be considered a skilled service in cases in which, because of special medical complications, skilled nursing or skilled rehabilitation personnel are required to perform or supervise it or to observe the patient. In these cases, the complications and special services </a:t>
            </a:r>
            <a:r>
              <a:rPr lang="en-US" sz="2000" dirty="0" smtClean="0"/>
              <a:t>involved </a:t>
            </a:r>
            <a:r>
              <a:rPr lang="en-US" sz="2000" dirty="0"/>
              <a:t>must be documented by physicians' orders and notes as well as nursing or therapy notes</a:t>
            </a:r>
            <a:r>
              <a:rPr lang="en-US" sz="2000" dirty="0" smtClean="0"/>
              <a:t>.” </a:t>
            </a:r>
          </a:p>
          <a:p>
            <a:pPr marL="0" indent="0" algn="ctr">
              <a:buNone/>
            </a:pPr>
            <a:r>
              <a:rPr lang="en-US" sz="2000" dirty="0" smtClean="0"/>
              <a:t>Medicare </a:t>
            </a:r>
            <a:r>
              <a:rPr lang="en-US" sz="2000" dirty="0"/>
              <a:t>Benefit Policy Manual, Pub. No. 100-02, Chapter 8, §30.2.2 (scroll down to </a:t>
            </a:r>
            <a:r>
              <a:rPr lang="en-US" sz="2000" dirty="0" smtClean="0"/>
              <a:t>p. 23).</a:t>
            </a:r>
            <a:endParaRPr lang="en-US" sz="2000" dirty="0"/>
          </a:p>
          <a:p>
            <a:pPr lvl="1"/>
            <a:r>
              <a:rPr lang="en-US" sz="1600" dirty="0" smtClean="0"/>
              <a:t>Example: “Whirlpool </a:t>
            </a:r>
            <a:r>
              <a:rPr lang="en-US" sz="1600" dirty="0"/>
              <a:t>baths do not ordinarily require the skills of a qualified physical therapist. However, the skills, knowledge, and judgment of a qualified physical therapist might be required where the patient’s condition is complicated by circulatory deficiency, areas of desensitization, or open wounds</a:t>
            </a:r>
            <a:r>
              <a:rPr lang="en-US" sz="1600" dirty="0" smtClean="0"/>
              <a:t>.”  (p. 23) </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26</a:t>
            </a:fld>
            <a:endParaRPr lang="en-US" altLang="en-US" dirty="0"/>
          </a:p>
        </p:txBody>
      </p:sp>
    </p:spTree>
    <p:extLst>
      <p:ext uri="{BB962C8B-B14F-4D97-AF65-F5344CB8AC3E}">
        <p14:creationId xmlns:p14="http://schemas.microsoft.com/office/powerpoint/2010/main" val="2660464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MANUAL GUIDANCE FOR SNFs</a:t>
            </a:r>
            <a:endParaRPr lang="en-US" sz="3600" b="1" dirty="0"/>
          </a:p>
        </p:txBody>
      </p:sp>
      <p:sp>
        <p:nvSpPr>
          <p:cNvPr id="3" name="Content Placeholder 2"/>
          <p:cNvSpPr>
            <a:spLocks noGrp="1"/>
          </p:cNvSpPr>
          <p:nvPr>
            <p:ph idx="1"/>
          </p:nvPr>
        </p:nvSpPr>
        <p:spPr/>
        <p:txBody>
          <a:bodyPr/>
          <a:lstStyle/>
          <a:p>
            <a:r>
              <a:rPr lang="en-US" sz="2000" dirty="0" smtClean="0"/>
              <a:t>Example: “An </a:t>
            </a:r>
            <a:r>
              <a:rPr lang="en-US" sz="2000" dirty="0"/>
              <a:t>81-year-old woman who is aphasic and confused, suffers from hemiplegia, congestive heart failure, and atrial fibrillation, has suffered a cerebrovascular accident, is incontinent, has a Stage 1 decubitus ulcer, and is unable to communicate and make her needs known. Even though no specific service provided is skilled, the patient’s condition requires daily skilled nursing involvement to manage a plan for the total care needed, to observe the patient’s progress, and to evaluate the need for changes in the treatment plan</a:t>
            </a:r>
            <a:r>
              <a:rPr lang="en-US" sz="2000" dirty="0" smtClean="0"/>
              <a:t>.”</a:t>
            </a:r>
            <a:r>
              <a:rPr lang="en-US" sz="2000" dirty="0"/>
              <a:t> </a:t>
            </a:r>
            <a:endParaRPr lang="en-US" sz="2000" dirty="0" smtClean="0"/>
          </a:p>
          <a:p>
            <a:pPr marL="0" indent="0">
              <a:buNone/>
            </a:pPr>
            <a:endParaRPr lang="en-US" sz="2000" dirty="0" smtClean="0"/>
          </a:p>
          <a:p>
            <a:pPr marL="0" indent="0" algn="ctr">
              <a:buNone/>
            </a:pPr>
            <a:r>
              <a:rPr lang="en-US" sz="2000" dirty="0" smtClean="0"/>
              <a:t>Medicare </a:t>
            </a:r>
            <a:r>
              <a:rPr lang="en-US" sz="2000" dirty="0"/>
              <a:t>Benefit Policy Manual, Pub. No. 100-02, Chapter 8, §30.2.2 (scroll down to </a:t>
            </a:r>
            <a:r>
              <a:rPr lang="en-US" sz="2000" dirty="0" smtClean="0"/>
              <a:t>p. 24).</a:t>
            </a:r>
            <a:endParaRPr lang="en-US" sz="2000" dirty="0"/>
          </a:p>
          <a:p>
            <a:pPr marL="0" indent="0">
              <a:buNone/>
            </a:pPr>
            <a:r>
              <a:rPr lang="en-US" sz="2000" dirty="0" smtClean="0"/>
              <a:t> </a:t>
            </a:r>
            <a:endParaRPr lang="en-US" sz="20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27</a:t>
            </a:fld>
            <a:endParaRPr lang="en-US" altLang="en-US" dirty="0"/>
          </a:p>
        </p:txBody>
      </p:sp>
    </p:spTree>
    <p:extLst>
      <p:ext uri="{BB962C8B-B14F-4D97-AF65-F5344CB8AC3E}">
        <p14:creationId xmlns:p14="http://schemas.microsoft.com/office/powerpoint/2010/main" val="831582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MANUAL GUIDANCE FOR SNFs</a:t>
            </a:r>
            <a:endParaRPr lang="en-US" sz="3600" b="1" dirty="0"/>
          </a:p>
        </p:txBody>
      </p:sp>
      <p:sp>
        <p:nvSpPr>
          <p:cNvPr id="3" name="Content Placeholder 2"/>
          <p:cNvSpPr>
            <a:spLocks noGrp="1"/>
          </p:cNvSpPr>
          <p:nvPr>
            <p:ph idx="1"/>
          </p:nvPr>
        </p:nvSpPr>
        <p:spPr/>
        <p:txBody>
          <a:bodyPr/>
          <a:lstStyle/>
          <a:p>
            <a:r>
              <a:rPr lang="en-US" sz="2000" dirty="0" smtClean="0"/>
              <a:t>Example: “The </a:t>
            </a:r>
            <a:r>
              <a:rPr lang="en-US" sz="2000" dirty="0"/>
              <a:t>possibility of adverse effects from the improper performance of an otherwise unskilled service does not make it a skilled service unless there is documentation to support the need for skilled nursing or skilled rehabilitation personnel. Although the act of turning a patient normally is not a skilled service, for some patients the skills of a nurse may be necessary to assure proper body alignment in order to avoid contractures and deformities. In all such cases, the reasons why </a:t>
            </a:r>
            <a:r>
              <a:rPr lang="en-US" sz="2000" dirty="0" smtClean="0"/>
              <a:t>skilled </a:t>
            </a:r>
            <a:r>
              <a:rPr lang="en-US" sz="2000" dirty="0"/>
              <a:t>nursing or skilled rehabilitation personnel are essential must be documented in the patient’s record</a:t>
            </a:r>
            <a:r>
              <a:rPr lang="en-US" sz="2000" dirty="0" smtClean="0"/>
              <a:t>.” </a:t>
            </a:r>
          </a:p>
          <a:p>
            <a:pPr marL="0" indent="0" algn="ctr">
              <a:buNone/>
            </a:pPr>
            <a:endParaRPr lang="en-US" sz="2000" dirty="0"/>
          </a:p>
          <a:p>
            <a:pPr marL="0" indent="0" algn="ctr">
              <a:buNone/>
            </a:pPr>
            <a:r>
              <a:rPr lang="en-US" sz="2000" dirty="0" smtClean="0"/>
              <a:t>Medicare </a:t>
            </a:r>
            <a:r>
              <a:rPr lang="en-US" sz="2000" dirty="0"/>
              <a:t>Benefit Policy Manual, Pub. No. 100-02, Chapter 8, §30.2.2 (scroll down to p. </a:t>
            </a:r>
            <a:r>
              <a:rPr lang="en-US" sz="2000" dirty="0" smtClean="0"/>
              <a:t>24).</a:t>
            </a:r>
            <a:endParaRPr lang="en-US" sz="2000" dirty="0"/>
          </a:p>
          <a:p>
            <a:endParaRPr lang="en-US" sz="2000" dirty="0"/>
          </a:p>
          <a:p>
            <a:endParaRPr lang="en-US" sz="2000" dirty="0"/>
          </a:p>
          <a:p>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28</a:t>
            </a:fld>
            <a:endParaRPr lang="en-US" altLang="en-US" dirty="0"/>
          </a:p>
        </p:txBody>
      </p:sp>
    </p:spTree>
    <p:extLst>
      <p:ext uri="{BB962C8B-B14F-4D97-AF65-F5344CB8AC3E}">
        <p14:creationId xmlns:p14="http://schemas.microsoft.com/office/powerpoint/2010/main" val="1728924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WHAT DOES THE MANUAL REQUIRE?</a:t>
            </a:r>
            <a:endParaRPr lang="en-US" sz="3600" b="1" dirty="0"/>
          </a:p>
        </p:txBody>
      </p:sp>
      <p:sp>
        <p:nvSpPr>
          <p:cNvPr id="3" name="Content Placeholder 2"/>
          <p:cNvSpPr>
            <a:spLocks noGrp="1"/>
          </p:cNvSpPr>
          <p:nvPr>
            <p:ph idx="1"/>
          </p:nvPr>
        </p:nvSpPr>
        <p:spPr/>
        <p:txBody>
          <a:bodyPr/>
          <a:lstStyle/>
          <a:p>
            <a:r>
              <a:rPr lang="en-US" sz="2400" dirty="0" smtClean="0"/>
              <a:t>Specific, detailed description of resident and detailed explanation of why a skilled person is needed to provide care.</a:t>
            </a:r>
          </a:p>
          <a:p>
            <a:r>
              <a:rPr lang="en-US" sz="2400" dirty="0" smtClean="0"/>
              <a:t>CMS emphasizes documentation (documentation requirements were added to Manuals, although they are not required by </a:t>
            </a:r>
            <a:r>
              <a:rPr lang="en-US" sz="2400" i="1" dirty="0" smtClean="0"/>
              <a:t>Jimmo</a:t>
            </a:r>
            <a:r>
              <a:rPr lang="en-US" sz="2400" dirty="0" smtClean="0"/>
              <a:t> court decision and settlement).</a:t>
            </a:r>
          </a:p>
          <a:p>
            <a:r>
              <a:rPr lang="en-US" sz="2400" dirty="0" smtClean="0"/>
              <a:t>In practice, the care plan needs to describe maintenance level of care (cannot just assume that after improvement ends, the resident automatically transitions to maintenance coverage).</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29</a:t>
            </a:fld>
            <a:endParaRPr lang="en-US" altLang="en-US" dirty="0"/>
          </a:p>
        </p:txBody>
      </p:sp>
    </p:spTree>
    <p:extLst>
      <p:ext uri="{BB962C8B-B14F-4D97-AF65-F5344CB8AC3E}">
        <p14:creationId xmlns:p14="http://schemas.microsoft.com/office/powerpoint/2010/main" val="419654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5442" name="Rectangle 2"/>
          <p:cNvSpPr>
            <a:spLocks noGrp="1" noChangeArrowheads="1"/>
          </p:cNvSpPr>
          <p:nvPr>
            <p:ph type="title"/>
          </p:nvPr>
        </p:nvSpPr>
        <p:spPr/>
        <p:txBody>
          <a:bodyPr/>
          <a:lstStyle/>
          <a:p>
            <a:r>
              <a:rPr lang="en-US" altLang="en-US" sz="3600" b="1" dirty="0"/>
              <a:t>MEDICARE RESOURCES</a:t>
            </a:r>
          </a:p>
        </p:txBody>
      </p:sp>
      <p:sp>
        <p:nvSpPr>
          <p:cNvPr id="1725443" name="Rectangle 3"/>
          <p:cNvSpPr>
            <a:spLocks noGrp="1" noChangeArrowheads="1"/>
          </p:cNvSpPr>
          <p:nvPr>
            <p:ph type="body" idx="1"/>
          </p:nvPr>
        </p:nvSpPr>
        <p:spPr/>
        <p:txBody>
          <a:bodyPr/>
          <a:lstStyle/>
          <a:p>
            <a:r>
              <a:rPr lang="en-US" altLang="en-US" dirty="0"/>
              <a:t>Medicare statute, 42 U.S.C. §1395</a:t>
            </a:r>
          </a:p>
          <a:p>
            <a:r>
              <a:rPr lang="en-US" altLang="en-US" dirty="0"/>
              <a:t>Medicare regulations, 42 C.F.R. </a:t>
            </a:r>
            <a:r>
              <a:rPr lang="en-US" altLang="en-US" dirty="0" smtClean="0"/>
              <a:t>Part 409</a:t>
            </a:r>
            <a:endParaRPr lang="en-US" altLang="en-US" dirty="0"/>
          </a:p>
          <a:p>
            <a:r>
              <a:rPr lang="en-US" altLang="en-US" dirty="0"/>
              <a:t>Medicare Benefit Policy </a:t>
            </a:r>
            <a:r>
              <a:rPr lang="en-US" altLang="en-US" dirty="0" smtClean="0"/>
              <a:t>Manual (MBPM), </a:t>
            </a:r>
            <a:r>
              <a:rPr lang="en-US" altLang="en-US" dirty="0"/>
              <a:t>CMS Pub. 100-02, Chapter 8, </a:t>
            </a:r>
            <a:r>
              <a:rPr lang="en-US" altLang="en-US" dirty="0">
                <a:hlinkClick r:id="rId2"/>
              </a:rPr>
              <a:t>http://www.cms.hhs.gov/manuals/Downloads/bp102c08.pdf</a:t>
            </a:r>
            <a:r>
              <a:rPr lang="en-US" altLang="en-US" dirty="0"/>
              <a:t> </a:t>
            </a:r>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3</a:t>
            </a:fld>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a:t>
            </a:r>
            <a:r>
              <a:rPr lang="en-US" sz="3200" b="1" i="1" dirty="0"/>
              <a:t>JIMMO</a:t>
            </a:r>
            <a:r>
              <a:rPr lang="en-US" sz="3200" b="1" dirty="0"/>
              <a:t> SETTLEMENT MEANS: </a:t>
            </a:r>
            <a:br>
              <a:rPr lang="en-US" sz="3200" b="1" dirty="0"/>
            </a:br>
            <a:r>
              <a:rPr lang="en-US" sz="3200" b="1" dirty="0"/>
              <a:t>EDUCATIONAL CAMPAIGN</a:t>
            </a:r>
            <a:endParaRPr lang="en-US" sz="3200" dirty="0"/>
          </a:p>
        </p:txBody>
      </p:sp>
      <p:sp>
        <p:nvSpPr>
          <p:cNvPr id="3" name="Content Placeholder 2"/>
          <p:cNvSpPr>
            <a:spLocks noGrp="1"/>
          </p:cNvSpPr>
          <p:nvPr>
            <p:ph idx="1"/>
          </p:nvPr>
        </p:nvSpPr>
        <p:spPr/>
        <p:txBody>
          <a:bodyPr/>
          <a:lstStyle/>
          <a:p>
            <a:pPr eaLnBrk="1" hangingPunct="1">
              <a:lnSpc>
                <a:spcPct val="90000"/>
              </a:lnSpc>
            </a:pPr>
            <a:r>
              <a:rPr lang="en-US" sz="2800" dirty="0"/>
              <a:t>CMS conducted nationwide Educational </a:t>
            </a:r>
            <a:r>
              <a:rPr lang="en-US" sz="2800" dirty="0" smtClean="0"/>
              <a:t>Campaign (one call).</a:t>
            </a:r>
            <a:endParaRPr lang="en-US" sz="2800" i="1" dirty="0"/>
          </a:p>
          <a:p>
            <a:pPr eaLnBrk="1" hangingPunct="1">
              <a:lnSpc>
                <a:spcPct val="90000"/>
              </a:lnSpc>
            </a:pPr>
            <a:r>
              <a:rPr lang="en-US" sz="2800" dirty="0"/>
              <a:t>CMS explained Settlement and new Manuals to</a:t>
            </a:r>
          </a:p>
          <a:p>
            <a:pPr marL="457200" lvl="1" indent="0" eaLnBrk="1" hangingPunct="1">
              <a:lnSpc>
                <a:spcPct val="90000"/>
              </a:lnSpc>
              <a:buNone/>
            </a:pPr>
            <a:r>
              <a:rPr lang="en-US" dirty="0"/>
              <a:t>providers, Medicare Contractors, Medicare </a:t>
            </a:r>
            <a:r>
              <a:rPr lang="en-US" dirty="0" smtClean="0"/>
              <a:t>adjudicators (one call). </a:t>
            </a:r>
            <a:endParaRPr lang="en-US" dirty="0"/>
          </a:p>
          <a:p>
            <a:pPr marL="457200" lvl="1" indent="0" eaLnBrk="1" hangingPunct="1">
              <a:lnSpc>
                <a:spcPct val="90000"/>
              </a:lnSpc>
              <a:buNone/>
            </a:pPr>
            <a:endParaRPr lang="en-US" dirty="0" smtClean="0"/>
          </a:p>
          <a:p>
            <a:pPr marL="0" indent="0">
              <a:buNone/>
            </a:pP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30</a:t>
            </a:fld>
            <a:endParaRPr lang="en-US" altLang="en-US" dirty="0"/>
          </a:p>
        </p:txBody>
      </p:sp>
    </p:spTree>
    <p:extLst>
      <p:ext uri="{BB962C8B-B14F-4D97-AF65-F5344CB8AC3E}">
        <p14:creationId xmlns:p14="http://schemas.microsoft.com/office/powerpoint/2010/main" val="853654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90000"/>
              </a:lnSpc>
            </a:pP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WHAT </a:t>
            </a:r>
            <a:r>
              <a:rPr lang="en-US" sz="3200" b="1" i="1" dirty="0" smtClean="0"/>
              <a:t>JIMMO</a:t>
            </a:r>
            <a:r>
              <a:rPr lang="en-US" sz="3200" b="1" dirty="0" smtClean="0"/>
              <a:t> MEANS: ACCOUNTABILITY AND REVIEW</a:t>
            </a:r>
            <a:r>
              <a:rPr lang="en-US" sz="3200" dirty="0"/>
              <a:t/>
            </a:r>
            <a:br>
              <a:rPr lang="en-US" sz="3200" dirty="0"/>
            </a:br>
            <a:r>
              <a:rPr lang="en-US" dirty="0"/>
              <a:t/>
            </a:r>
            <a:br>
              <a:rPr lang="en-US" dirty="0"/>
            </a:b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a:t>CMS </a:t>
            </a:r>
            <a:r>
              <a:rPr lang="en-US" dirty="0" smtClean="0"/>
              <a:t>had to</a:t>
            </a:r>
            <a:endParaRPr lang="en-US" dirty="0"/>
          </a:p>
          <a:p>
            <a:pPr lvl="1" eaLnBrk="1" hangingPunct="1">
              <a:lnSpc>
                <a:spcPct val="90000"/>
              </a:lnSpc>
            </a:pPr>
            <a:r>
              <a:rPr lang="en-US" dirty="0"/>
              <a:t>review random samples of Qualified Independent Contractor (QIC) </a:t>
            </a:r>
            <a:r>
              <a:rPr lang="en-US" dirty="0" smtClean="0"/>
              <a:t>decisions;</a:t>
            </a:r>
            <a:endParaRPr lang="en-US" dirty="0"/>
          </a:p>
          <a:p>
            <a:pPr lvl="1" eaLnBrk="1" hangingPunct="1">
              <a:lnSpc>
                <a:spcPct val="90000"/>
              </a:lnSpc>
            </a:pPr>
            <a:r>
              <a:rPr lang="en-US" dirty="0"/>
              <a:t>address errors raised in </a:t>
            </a:r>
            <a:r>
              <a:rPr lang="en-US" dirty="0" smtClean="0"/>
              <a:t>reviews;</a:t>
            </a:r>
            <a:endParaRPr lang="en-US" dirty="0"/>
          </a:p>
          <a:p>
            <a:pPr lvl="1" eaLnBrk="1" hangingPunct="1">
              <a:lnSpc>
                <a:spcPct val="90000"/>
              </a:lnSpc>
            </a:pPr>
            <a:r>
              <a:rPr lang="en-US" dirty="0"/>
              <a:t>meet regularly with Plaintiffs’ counsel to correct errors in individuals’ cases (up to 100</a:t>
            </a:r>
            <a:r>
              <a:rPr lang="en-US" dirty="0" smtClean="0"/>
              <a:t>).</a:t>
            </a:r>
            <a:endParaRPr lang="en-US" dirty="0"/>
          </a:p>
          <a:p>
            <a:pPr lvl="2" eaLnBrk="1" hangingPunct="1">
              <a:lnSpc>
                <a:spcPct val="90000"/>
              </a:lnSpc>
            </a:pPr>
            <a:r>
              <a:rPr lang="en-US" dirty="0"/>
              <a:t>First </a:t>
            </a:r>
            <a:r>
              <a:rPr lang="en-US" dirty="0" smtClean="0"/>
              <a:t>in-person meeting</a:t>
            </a:r>
            <a:r>
              <a:rPr lang="en-US" dirty="0"/>
              <a:t>, Jan. 6, </a:t>
            </a:r>
            <a:r>
              <a:rPr lang="en-US" dirty="0" smtClean="0"/>
              <a:t>2014; with additional e-mails and telephone calls. </a:t>
            </a:r>
            <a:endParaRPr lang="en-US" dirty="0"/>
          </a:p>
          <a:p>
            <a:pPr>
              <a:lnSpc>
                <a:spcPct val="90000"/>
              </a:lnSpc>
              <a:buNone/>
            </a:pPr>
            <a:endParaRPr lang="en-US" dirty="0"/>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31</a:t>
            </a:fld>
            <a:endParaRPr lang="en-US" altLang="en-US" dirty="0"/>
          </a:p>
        </p:txBody>
      </p:sp>
    </p:spTree>
    <p:extLst>
      <p:ext uri="{BB962C8B-B14F-4D97-AF65-F5344CB8AC3E}">
        <p14:creationId xmlns:p14="http://schemas.microsoft.com/office/powerpoint/2010/main" val="1465290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a:t>
            </a:r>
            <a:r>
              <a:rPr lang="en-US" sz="3200" b="1" i="1" dirty="0"/>
              <a:t>JIMMO</a:t>
            </a:r>
            <a:r>
              <a:rPr lang="en-US" sz="3200" b="1" dirty="0"/>
              <a:t> SETTLEMENT MEANS:</a:t>
            </a:r>
            <a:br>
              <a:rPr lang="en-US" sz="3200" b="1" dirty="0"/>
            </a:br>
            <a:r>
              <a:rPr lang="en-US" sz="3200" b="1" dirty="0" smtClean="0"/>
              <a:t>RE-REVIEW</a:t>
            </a:r>
            <a:endParaRPr lang="en-US" sz="3200" dirty="0"/>
          </a:p>
        </p:txBody>
      </p:sp>
      <p:sp>
        <p:nvSpPr>
          <p:cNvPr id="3" name="Content Placeholder 2"/>
          <p:cNvSpPr>
            <a:spLocks noGrp="1"/>
          </p:cNvSpPr>
          <p:nvPr>
            <p:ph idx="1"/>
          </p:nvPr>
        </p:nvSpPr>
        <p:spPr/>
        <p:txBody>
          <a:bodyPr/>
          <a:lstStyle/>
          <a:p>
            <a:r>
              <a:rPr lang="en-US" sz="2800" dirty="0"/>
              <a:t>Individuals </a:t>
            </a:r>
            <a:r>
              <a:rPr lang="en-US" sz="2800" dirty="0" smtClean="0"/>
              <a:t>had opportunity to </a:t>
            </a:r>
            <a:r>
              <a:rPr lang="en-US" sz="2800" dirty="0"/>
              <a:t>request Re-review of Medicare’s decisions made after Jan. 18, 2011.</a:t>
            </a:r>
          </a:p>
          <a:p>
            <a:r>
              <a:rPr lang="en-US" sz="2800" dirty="0"/>
              <a:t>Re-review </a:t>
            </a:r>
            <a:r>
              <a:rPr lang="en-US" sz="2800" dirty="0" smtClean="0"/>
              <a:t>no longer available. </a:t>
            </a:r>
          </a:p>
          <a:p>
            <a:r>
              <a:rPr lang="en-US" sz="2800" dirty="0" smtClean="0"/>
              <a:t>Assumption is that providers and adjudicators are now using the correct standards for coverage.</a:t>
            </a:r>
          </a:p>
          <a:p>
            <a:r>
              <a:rPr lang="en-US" sz="2800" dirty="0" smtClean="0"/>
              <a:t>Beneficiaries </a:t>
            </a:r>
            <a:r>
              <a:rPr lang="en-US" sz="2800" dirty="0"/>
              <a:t>need to use standard appeals </a:t>
            </a:r>
            <a:r>
              <a:rPr lang="en-US" sz="2800" dirty="0" smtClean="0"/>
              <a:t>process. </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32</a:t>
            </a:fld>
            <a:endParaRPr lang="en-US" altLang="en-US" dirty="0"/>
          </a:p>
        </p:txBody>
      </p:sp>
    </p:spTree>
    <p:extLst>
      <p:ext uri="{BB962C8B-B14F-4D97-AF65-F5344CB8AC3E}">
        <p14:creationId xmlns:p14="http://schemas.microsoft.com/office/powerpoint/2010/main" val="1308932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WE RETURNED TO COURT</a:t>
            </a:r>
            <a:endParaRPr lang="en-US" sz="3200" b="1" dirty="0"/>
          </a:p>
        </p:txBody>
      </p:sp>
      <p:sp>
        <p:nvSpPr>
          <p:cNvPr id="3" name="Content Placeholder 2"/>
          <p:cNvSpPr>
            <a:spLocks noGrp="1"/>
          </p:cNvSpPr>
          <p:nvPr>
            <p:ph idx="1"/>
          </p:nvPr>
        </p:nvSpPr>
        <p:spPr/>
        <p:txBody>
          <a:bodyPr/>
          <a:lstStyle/>
          <a:p>
            <a:r>
              <a:rPr lang="en-US" dirty="0" smtClean="0"/>
              <a:t>Motion for Resolution of Noncompliance with Settlement Agreement (filed Mar. 1, 2016)</a:t>
            </a:r>
          </a:p>
          <a:p>
            <a:r>
              <a:rPr lang="en-US" dirty="0" smtClean="0"/>
              <a:t>Court granted Motion in part (Aug. 17, 2016); found educational activities insufficient and inaccurate; ordered Government to come up with a plan.</a:t>
            </a:r>
          </a:p>
          <a:p>
            <a:r>
              <a:rPr lang="en-US" dirty="0" smtClean="0"/>
              <a:t>We’re talking.</a:t>
            </a:r>
            <a:endParaRPr lang="en-US" dirty="0"/>
          </a:p>
        </p:txBody>
      </p:sp>
      <p:sp>
        <p:nvSpPr>
          <p:cNvPr id="4" name="Footer Placeholder 3"/>
          <p:cNvSpPr>
            <a:spLocks noGrp="1"/>
          </p:cNvSpPr>
          <p:nvPr>
            <p:ph type="ftr" sz="quarter" idx="10"/>
          </p:nvPr>
        </p:nvSpPr>
        <p:spPr/>
        <p:txBody>
          <a:bodyPr/>
          <a:lstStyle/>
          <a:p>
            <a:r>
              <a:rPr lang="en-US" altLang="en-US" smtClean="0"/>
              <a:t>www.medicareadvocacy.orgwww.medicareadvocacy.org</a:t>
            </a:r>
          </a:p>
          <a:p>
            <a:r>
              <a:rPr lang="en-US" altLang="en-US"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33</a:t>
            </a:fld>
            <a:endParaRPr lang="en-US" altLang="en-US" dirty="0"/>
          </a:p>
        </p:txBody>
      </p:sp>
    </p:spTree>
    <p:extLst>
      <p:ext uri="{BB962C8B-B14F-4D97-AF65-F5344CB8AC3E}">
        <p14:creationId xmlns:p14="http://schemas.microsoft.com/office/powerpoint/2010/main" val="1753361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sz="2800" b="1" dirty="0"/>
              <a:t>BIGGEST </a:t>
            </a:r>
            <a:r>
              <a:rPr lang="en-US" sz="2800" b="1" dirty="0" smtClean="0"/>
              <a:t>OBSTACLES </a:t>
            </a:r>
            <a:r>
              <a:rPr lang="en-US" sz="2800" b="1" dirty="0"/>
              <a:t>TO IMPLEMENTATION SINCE COURT APPROVAL OF SETTLEMENT</a:t>
            </a:r>
            <a:endParaRPr lang="en-US" sz="2800" dirty="0"/>
          </a:p>
        </p:txBody>
      </p:sp>
      <p:sp>
        <p:nvSpPr>
          <p:cNvPr id="3" name="Content Placeholder 2"/>
          <p:cNvSpPr>
            <a:spLocks noGrp="1"/>
          </p:cNvSpPr>
          <p:nvPr>
            <p:ph idx="1"/>
          </p:nvPr>
        </p:nvSpPr>
        <p:spPr/>
        <p:txBody>
          <a:bodyPr/>
          <a:lstStyle/>
          <a:p>
            <a:r>
              <a:rPr lang="en-US" dirty="0"/>
              <a:t>Continuing belief among providers and adjudicators that beneficiary must be improving before Medicare will </a:t>
            </a:r>
            <a:r>
              <a:rPr lang="en-US" dirty="0" smtClean="0"/>
              <a:t>pay. (We </a:t>
            </a:r>
            <a:r>
              <a:rPr lang="en-US" dirty="0"/>
              <a:t>still get </a:t>
            </a:r>
            <a:r>
              <a:rPr lang="en-US" dirty="0" smtClean="0"/>
              <a:t>calls </a:t>
            </a:r>
            <a:r>
              <a:rPr lang="en-US" dirty="0"/>
              <a:t>about patient who has “plateaued</a:t>
            </a:r>
            <a:r>
              <a:rPr lang="en-US" dirty="0" smtClean="0"/>
              <a:t>”).</a:t>
            </a:r>
          </a:p>
          <a:p>
            <a:r>
              <a:rPr lang="en-US" dirty="0" smtClean="0"/>
              <a:t>SNFs refusing to provide therapy, regardless of what surgeon or other physician says.</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34</a:t>
            </a:fld>
            <a:endParaRPr lang="en-US" altLang="en-US" dirty="0"/>
          </a:p>
        </p:txBody>
      </p:sp>
    </p:spTree>
    <p:extLst>
      <p:ext uri="{BB962C8B-B14F-4D97-AF65-F5344CB8AC3E}">
        <p14:creationId xmlns:p14="http://schemas.microsoft.com/office/powerpoint/2010/main" val="1883868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WE TELL PEOPLE TO DO IF MEDICARE COVERAGE IS DENIED </a:t>
            </a:r>
            <a:endParaRPr lang="en-US" sz="3200" dirty="0"/>
          </a:p>
        </p:txBody>
      </p:sp>
      <p:sp>
        <p:nvSpPr>
          <p:cNvPr id="3" name="Content Placeholder 2"/>
          <p:cNvSpPr>
            <a:spLocks noGrp="1"/>
          </p:cNvSpPr>
          <p:nvPr>
            <p:ph idx="1"/>
          </p:nvPr>
        </p:nvSpPr>
        <p:spPr/>
        <p:txBody>
          <a:bodyPr/>
          <a:lstStyle/>
          <a:p>
            <a:pPr>
              <a:lnSpc>
                <a:spcPct val="90000"/>
              </a:lnSpc>
            </a:pPr>
            <a:r>
              <a:rPr lang="en-US" sz="2800" dirty="0"/>
              <a:t>Physician is </a:t>
            </a:r>
            <a:r>
              <a:rPr lang="en-US" sz="2800" dirty="0" smtClean="0"/>
              <a:t>best, most important </a:t>
            </a:r>
            <a:r>
              <a:rPr lang="en-US" sz="2800" dirty="0"/>
              <a:t>ally to order care and keep services in </a:t>
            </a:r>
            <a:r>
              <a:rPr lang="en-US" sz="2800" dirty="0" smtClean="0"/>
              <a:t>place (but new Requirements of Participation may be problem if physician delegates “task of writing therapy orders” to therapist, §483.30(e)(3)).</a:t>
            </a:r>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35</a:t>
            </a:fld>
            <a:endParaRPr lang="en-US" altLang="en-US" dirty="0"/>
          </a:p>
        </p:txBody>
      </p:sp>
    </p:spTree>
    <p:extLst>
      <p:ext uri="{BB962C8B-B14F-4D97-AF65-F5344CB8AC3E}">
        <p14:creationId xmlns:p14="http://schemas.microsoft.com/office/powerpoint/2010/main" val="4075458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WE TELL PEOPLE TO DO IF MEDICARE COVERAGE IS DENIED </a:t>
            </a:r>
            <a:endParaRPr lang="en-US" sz="3200" dirty="0"/>
          </a:p>
        </p:txBody>
      </p:sp>
      <p:sp>
        <p:nvSpPr>
          <p:cNvPr id="3" name="Content Placeholder 2"/>
          <p:cNvSpPr>
            <a:spLocks noGrp="1"/>
          </p:cNvSpPr>
          <p:nvPr>
            <p:ph idx="1"/>
          </p:nvPr>
        </p:nvSpPr>
        <p:spPr/>
        <p:txBody>
          <a:bodyPr/>
          <a:lstStyle/>
          <a:p>
            <a:pPr>
              <a:lnSpc>
                <a:spcPct val="90000"/>
              </a:lnSpc>
            </a:pPr>
            <a:r>
              <a:rPr lang="en-US" sz="2800" dirty="0"/>
              <a:t>Do whatever you can to get covered-services </a:t>
            </a:r>
            <a:r>
              <a:rPr lang="en-US" sz="2800" u="sng" dirty="0"/>
              <a:t>ordered</a:t>
            </a:r>
            <a:r>
              <a:rPr lang="en-US" sz="2800" dirty="0"/>
              <a:t> and </a:t>
            </a:r>
            <a:r>
              <a:rPr lang="en-US" sz="2800" u="sng" dirty="0"/>
              <a:t>provided</a:t>
            </a:r>
            <a:r>
              <a:rPr lang="en-US" sz="2800" dirty="0"/>
              <a:t>.</a:t>
            </a:r>
          </a:p>
          <a:p>
            <a:pPr eaLnBrk="1" hangingPunct="1">
              <a:lnSpc>
                <a:spcPct val="90000"/>
              </a:lnSpc>
            </a:pPr>
            <a:r>
              <a:rPr lang="en-US" sz="2800" dirty="0"/>
              <a:t>Use </a:t>
            </a:r>
            <a:r>
              <a:rPr lang="en-US" sz="2800" i="1" dirty="0" err="1"/>
              <a:t>Jimmo</a:t>
            </a:r>
            <a:r>
              <a:rPr lang="en-US" sz="2800" i="1" dirty="0"/>
              <a:t> </a:t>
            </a:r>
            <a:r>
              <a:rPr lang="en-US" sz="2800" dirty="0"/>
              <a:t>Settlement, </a:t>
            </a:r>
            <a:r>
              <a:rPr lang="en-US" sz="2800" dirty="0" smtClean="0"/>
              <a:t>regulations, </a:t>
            </a:r>
            <a:r>
              <a:rPr lang="en-US" sz="2800" dirty="0"/>
              <a:t>Manual, CMS </a:t>
            </a:r>
            <a:r>
              <a:rPr lang="en-US" sz="2800" i="1" dirty="0" err="1"/>
              <a:t>Jimmo</a:t>
            </a:r>
            <a:r>
              <a:rPr lang="en-US" sz="2800" i="1" dirty="0"/>
              <a:t> </a:t>
            </a:r>
            <a:r>
              <a:rPr lang="en-US" sz="2800" dirty="0"/>
              <a:t>materials, and CMA self-help packets to educate Medicare </a:t>
            </a:r>
            <a:r>
              <a:rPr lang="en-US" sz="2800" dirty="0" smtClean="0"/>
              <a:t>contractor/</a:t>
            </a:r>
            <a:endParaRPr lang="en-US" sz="2800" dirty="0"/>
          </a:p>
          <a:p>
            <a:pPr marL="0" indent="0" eaLnBrk="1" hangingPunct="1">
              <a:lnSpc>
                <a:spcPct val="90000"/>
              </a:lnSpc>
              <a:buNone/>
            </a:pPr>
            <a:r>
              <a:rPr lang="en-US" sz="2800" dirty="0"/>
              <a:t>    adjudicator and ask provider to continue services.</a:t>
            </a:r>
          </a:p>
          <a:p>
            <a:pPr eaLnBrk="1" hangingPunct="1">
              <a:lnSpc>
                <a:spcPct val="90000"/>
              </a:lnSpc>
            </a:pPr>
            <a:r>
              <a:rPr lang="en-US" sz="2800" dirty="0"/>
              <a:t>Use the appeals process</a:t>
            </a:r>
            <a:r>
              <a:rPr lang="en-US" sz="2800" dirty="0" smtClean="0"/>
              <a:t>.  But if services are not provided, resident cannot win appeal.</a:t>
            </a:r>
            <a:endParaRPr lang="en-US" sz="2800" dirty="0"/>
          </a:p>
          <a:p>
            <a:endParaRPr lang="en-US" dirty="0"/>
          </a:p>
        </p:txBody>
      </p:sp>
      <p:sp>
        <p:nvSpPr>
          <p:cNvPr id="4" name="Footer Placeholder 3"/>
          <p:cNvSpPr>
            <a:spLocks noGrp="1"/>
          </p:cNvSpPr>
          <p:nvPr>
            <p:ph type="ftr" sz="quarter" idx="10"/>
          </p:nvPr>
        </p:nvSpPr>
        <p:spPr/>
        <p:txBody>
          <a:bodyPr/>
          <a:lstStyle/>
          <a:p>
            <a:r>
              <a:rPr lang="en-US" altLang="en-US" smtClean="0"/>
              <a:t>www.medicareadvocacy.orgwww.medicareadvocacy.org</a:t>
            </a:r>
          </a:p>
          <a:p>
            <a:r>
              <a:rPr lang="en-US" altLang="en-US"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36</a:t>
            </a:fld>
            <a:endParaRPr lang="en-US" altLang="en-US" dirty="0"/>
          </a:p>
        </p:txBody>
      </p:sp>
    </p:spTree>
    <p:extLst>
      <p:ext uri="{BB962C8B-B14F-4D97-AF65-F5344CB8AC3E}">
        <p14:creationId xmlns:p14="http://schemas.microsoft.com/office/powerpoint/2010/main" val="1993293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PHYSICIAN SUPPORT</a:t>
            </a:r>
            <a:endParaRPr lang="en-US" sz="3600" b="1" dirty="0"/>
          </a:p>
        </p:txBody>
      </p:sp>
      <p:sp>
        <p:nvSpPr>
          <p:cNvPr id="3" name="Content Placeholder 2"/>
          <p:cNvSpPr>
            <a:spLocks noGrp="1"/>
          </p:cNvSpPr>
          <p:nvPr>
            <p:ph idx="1"/>
          </p:nvPr>
        </p:nvSpPr>
        <p:spPr/>
        <p:txBody>
          <a:bodyPr/>
          <a:lstStyle/>
          <a:p>
            <a:r>
              <a:rPr lang="en-US" sz="2800" dirty="0" smtClean="0"/>
              <a:t>Ask primary care physician (PCP) or other relevant physician to talk with SNF’s Medical Director, explain why skilled care is necessary.</a:t>
            </a:r>
          </a:p>
          <a:p>
            <a:r>
              <a:rPr lang="en-US" sz="2800" dirty="0" smtClean="0"/>
              <a:t>Ask PCP or other physician to write specific, detailed letter why resident needs skilled care</a:t>
            </a:r>
          </a:p>
          <a:p>
            <a:pPr lvl="1"/>
            <a:r>
              <a:rPr lang="en-US" sz="2400" dirty="0" smtClean="0"/>
              <a:t>Explain relationship to patient</a:t>
            </a:r>
          </a:p>
          <a:p>
            <a:pPr lvl="1"/>
            <a:r>
              <a:rPr lang="en-US" sz="2400" dirty="0" smtClean="0"/>
              <a:t>List all medical conditions and medical history</a:t>
            </a:r>
          </a:p>
          <a:p>
            <a:pPr lvl="1"/>
            <a:r>
              <a:rPr lang="en-US" sz="2400" dirty="0" smtClean="0"/>
              <a:t>Explain which specific services are needed and why.</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37</a:t>
            </a:fld>
            <a:endParaRPr lang="en-US" altLang="en-US" dirty="0"/>
          </a:p>
        </p:txBody>
      </p:sp>
    </p:spTree>
    <p:extLst>
      <p:ext uri="{BB962C8B-B14F-4D97-AF65-F5344CB8AC3E}">
        <p14:creationId xmlns:p14="http://schemas.microsoft.com/office/powerpoint/2010/main" val="2976764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MEDICARE APPEALS</a:t>
            </a:r>
            <a:endParaRPr lang="en-US" sz="3600" b="1" dirty="0"/>
          </a:p>
        </p:txBody>
      </p:sp>
      <p:sp>
        <p:nvSpPr>
          <p:cNvPr id="3" name="Content Placeholder 2"/>
          <p:cNvSpPr>
            <a:spLocks noGrp="1"/>
          </p:cNvSpPr>
          <p:nvPr>
            <p:ph idx="1"/>
          </p:nvPr>
        </p:nvSpPr>
        <p:spPr/>
        <p:txBody>
          <a:bodyPr/>
          <a:lstStyle/>
          <a:p>
            <a:r>
              <a:rPr lang="en-US" dirty="0" smtClean="0"/>
              <a:t>Appeal from Notice of Medicare Non-Coverage or Medicare Summary Notice</a:t>
            </a:r>
          </a:p>
          <a:p>
            <a:pPr lvl="1"/>
            <a:r>
              <a:rPr lang="en-US" dirty="0" smtClean="0"/>
              <a:t>Redetermination</a:t>
            </a:r>
          </a:p>
          <a:p>
            <a:pPr lvl="1"/>
            <a:r>
              <a:rPr lang="en-US" dirty="0" smtClean="0"/>
              <a:t>Reconsideration</a:t>
            </a:r>
          </a:p>
          <a:p>
            <a:pPr lvl="1"/>
            <a:r>
              <a:rPr lang="en-US" dirty="0" smtClean="0"/>
              <a:t>Administrative Law Judge</a:t>
            </a:r>
          </a:p>
          <a:p>
            <a:pPr lvl="1"/>
            <a:r>
              <a:rPr lang="en-US" dirty="0" smtClean="0"/>
              <a:t>Medicare Appeals Council</a:t>
            </a:r>
          </a:p>
          <a:p>
            <a:pPr lvl="1"/>
            <a:r>
              <a:rPr lang="en-US" dirty="0" smtClean="0"/>
              <a:t>Federal District Court</a:t>
            </a:r>
          </a:p>
          <a:p>
            <a:pPr lvl="1"/>
            <a:r>
              <a:rPr lang="en-US" dirty="0" smtClean="0"/>
              <a:t>Federal Court of Appeals</a:t>
            </a:r>
          </a:p>
          <a:p>
            <a:pPr marL="0" indent="0">
              <a:buNone/>
            </a:pP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38</a:t>
            </a:fld>
            <a:endParaRPr lang="en-US" altLang="en-US" dirty="0"/>
          </a:p>
        </p:txBody>
      </p:sp>
    </p:spTree>
    <p:extLst>
      <p:ext uri="{BB962C8B-B14F-4D97-AF65-F5344CB8AC3E}">
        <p14:creationId xmlns:p14="http://schemas.microsoft.com/office/powerpoint/2010/main" val="1408128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KEY BARRIER FOR MEDICARE APPEALS</a:t>
            </a:r>
            <a:endParaRPr lang="en-US" sz="3600" b="1" dirty="0"/>
          </a:p>
        </p:txBody>
      </p:sp>
      <p:sp>
        <p:nvSpPr>
          <p:cNvPr id="3" name="Content Placeholder 2"/>
          <p:cNvSpPr>
            <a:spLocks noGrp="1"/>
          </p:cNvSpPr>
          <p:nvPr>
            <p:ph idx="1"/>
          </p:nvPr>
        </p:nvSpPr>
        <p:spPr/>
        <p:txBody>
          <a:bodyPr/>
          <a:lstStyle/>
          <a:p>
            <a:pPr marL="342900" lvl="1" indent="-342900">
              <a:buSzTx/>
              <a:buFont typeface="Wingdings" pitchFamily="2" charset="2"/>
              <a:buChar char="§"/>
            </a:pPr>
            <a:r>
              <a:rPr lang="en-US" sz="2800" dirty="0" smtClean="0"/>
              <a:t>Beneficiary must have actually </a:t>
            </a:r>
            <a:r>
              <a:rPr lang="en-US" sz="2800" u="sng" dirty="0" smtClean="0"/>
              <a:t>received</a:t>
            </a:r>
            <a:r>
              <a:rPr lang="en-US" sz="2800" dirty="0" smtClean="0"/>
              <a:t> a Medicare-covered level of care </a:t>
            </a:r>
            <a:r>
              <a:rPr lang="en-US" dirty="0"/>
              <a:t>(either therapy 5 days/week or skilled nursing care 7 days/week or a combination of the </a:t>
            </a:r>
            <a:r>
              <a:rPr lang="en-US" dirty="0" smtClean="0"/>
              <a:t>2) t</a:t>
            </a:r>
            <a:r>
              <a:rPr lang="en-US" sz="2800" dirty="0" smtClean="0"/>
              <a:t>o appeal.</a:t>
            </a:r>
          </a:p>
          <a:p>
            <a:pPr lvl="1"/>
            <a:r>
              <a:rPr lang="en-US" sz="2400" dirty="0" smtClean="0"/>
              <a:t>Essentially</a:t>
            </a:r>
            <a:r>
              <a:rPr lang="en-US" sz="2400" dirty="0"/>
              <a:t>, pay-and-chase </a:t>
            </a:r>
            <a:r>
              <a:rPr lang="en-US" sz="2400" dirty="0" smtClean="0"/>
              <a:t>situation.</a:t>
            </a:r>
          </a:p>
          <a:p>
            <a:pPr lvl="1"/>
            <a:r>
              <a:rPr lang="en-US" sz="2400" dirty="0" smtClean="0"/>
              <a:t>If beneficiary does not receive Medicare-covered care, cannot win appeal.</a:t>
            </a:r>
          </a:p>
          <a:p>
            <a:pPr lvl="2"/>
            <a:r>
              <a:rPr lang="en-US" sz="2000" dirty="0" smtClean="0"/>
              <a:t>Therapy 5 days/week: good case to appeal</a:t>
            </a:r>
          </a:p>
          <a:p>
            <a:pPr lvl="2"/>
            <a:r>
              <a:rPr lang="en-US" sz="2000" dirty="0" smtClean="0"/>
              <a:t>Skilled nursing 7 days/week: more difficult to win</a:t>
            </a:r>
          </a:p>
          <a:p>
            <a:pPr lvl="1"/>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39</a:t>
            </a:fld>
            <a:endParaRPr lang="en-US" altLang="en-US" dirty="0"/>
          </a:p>
        </p:txBody>
      </p:sp>
    </p:spTree>
    <p:extLst>
      <p:ext uri="{BB962C8B-B14F-4D97-AF65-F5344CB8AC3E}">
        <p14:creationId xmlns:p14="http://schemas.microsoft.com/office/powerpoint/2010/main" val="293072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altLang="en-US" sz="3200" b="1" dirty="0"/>
              <a:t> </a:t>
            </a:r>
            <a:r>
              <a:rPr lang="en-US" altLang="en-US" sz="3600" b="1" dirty="0"/>
              <a:t>MEDICARE COVERAGE OF</a:t>
            </a:r>
            <a:br>
              <a:rPr lang="en-US" altLang="en-US" sz="3600" b="1" dirty="0"/>
            </a:br>
            <a:r>
              <a:rPr lang="en-US" altLang="en-US" sz="3600" b="1" dirty="0" smtClean="0"/>
              <a:t>SNFs UNDER PART A</a:t>
            </a:r>
            <a:endParaRPr lang="en-US" altLang="en-US" sz="3600" b="1" dirty="0"/>
          </a:p>
        </p:txBody>
      </p:sp>
      <p:sp>
        <p:nvSpPr>
          <p:cNvPr id="983043" name="Rectangle 3"/>
          <p:cNvSpPr>
            <a:spLocks noGrp="1" noChangeArrowheads="1"/>
          </p:cNvSpPr>
          <p:nvPr>
            <p:ph type="body" idx="1"/>
          </p:nvPr>
        </p:nvSpPr>
        <p:spPr>
          <a:xfrm>
            <a:off x="685800" y="2057400"/>
            <a:ext cx="7772400" cy="4114800"/>
          </a:xfrm>
        </p:spPr>
        <p:txBody>
          <a:bodyPr/>
          <a:lstStyle/>
          <a:p>
            <a:pPr>
              <a:lnSpc>
                <a:spcPct val="90000"/>
              </a:lnSpc>
              <a:spcAft>
                <a:spcPct val="30000"/>
              </a:spcAft>
            </a:pPr>
            <a:r>
              <a:rPr lang="en-US" altLang="en-US" sz="2800" dirty="0"/>
              <a:t>Basic Requirements </a:t>
            </a:r>
            <a:r>
              <a:rPr lang="en-US" altLang="en-US" sz="2800" dirty="0" smtClean="0"/>
              <a:t> </a:t>
            </a:r>
          </a:p>
          <a:p>
            <a:pPr lvl="1">
              <a:lnSpc>
                <a:spcPct val="90000"/>
              </a:lnSpc>
              <a:spcAft>
                <a:spcPct val="30000"/>
              </a:spcAft>
            </a:pPr>
            <a:r>
              <a:rPr lang="en-US" altLang="en-US" sz="2400" dirty="0" smtClean="0"/>
              <a:t>3-day </a:t>
            </a:r>
            <a:r>
              <a:rPr lang="en-US" altLang="en-US" sz="2400" dirty="0"/>
              <a:t>qualifying hospital stay, 42 C.F.R. §409.30  </a:t>
            </a:r>
          </a:p>
          <a:p>
            <a:pPr lvl="1">
              <a:lnSpc>
                <a:spcPct val="90000"/>
              </a:lnSpc>
            </a:pPr>
            <a:r>
              <a:rPr lang="en-US" altLang="en-US" sz="2400" dirty="0"/>
              <a:t>Admission within 30 days of hospital discharge</a:t>
            </a:r>
          </a:p>
          <a:p>
            <a:pPr lvl="1">
              <a:lnSpc>
                <a:spcPct val="90000"/>
              </a:lnSpc>
            </a:pPr>
            <a:r>
              <a:rPr lang="en-US" altLang="en-US" sz="2400" dirty="0"/>
              <a:t>Physician </a:t>
            </a:r>
            <a:r>
              <a:rPr lang="en-US" altLang="en-US" sz="2400" dirty="0" smtClean="0"/>
              <a:t>certification of </a:t>
            </a:r>
            <a:r>
              <a:rPr lang="en-US" altLang="en-US" sz="2400" dirty="0"/>
              <a:t>beneficiary’s need for SNF care</a:t>
            </a:r>
          </a:p>
          <a:p>
            <a:pPr lvl="1">
              <a:lnSpc>
                <a:spcPct val="90000"/>
              </a:lnSpc>
            </a:pPr>
            <a:r>
              <a:rPr lang="en-US" altLang="en-US" sz="2400" dirty="0" smtClean="0"/>
              <a:t>Beneficiary’s requiring </a:t>
            </a:r>
            <a:r>
              <a:rPr lang="en-US" altLang="en-US" sz="2400" dirty="0"/>
              <a:t>daily skilled nursing or </a:t>
            </a:r>
            <a:r>
              <a:rPr lang="en-US" altLang="en-US" sz="2400" dirty="0" smtClean="0"/>
              <a:t>daily rehabilitation </a:t>
            </a:r>
            <a:r>
              <a:rPr lang="en-US" altLang="en-US" sz="2400" dirty="0"/>
              <a:t>services</a:t>
            </a:r>
          </a:p>
          <a:p>
            <a:pPr lvl="1">
              <a:lnSpc>
                <a:spcPct val="90000"/>
              </a:lnSpc>
            </a:pPr>
            <a:r>
              <a:rPr lang="en-US" altLang="en-US" sz="2400" dirty="0"/>
              <a:t>Medicare-certified facility; Medicare-certified bed</a:t>
            </a:r>
          </a:p>
          <a:p>
            <a:pPr lvl="1">
              <a:lnSpc>
                <a:spcPct val="90000"/>
              </a:lnSpc>
            </a:pPr>
            <a:r>
              <a:rPr lang="en-US" altLang="en-US" sz="2400" dirty="0"/>
              <a:t>Practical matter: inpatient care needed, 42 C.F.R. §409.32 </a:t>
            </a:r>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a:t>
            </a:fld>
            <a:endParaRPr lang="en-US"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KEY BARRIER FOR MEDICARE </a:t>
            </a:r>
            <a:r>
              <a:rPr lang="en-US" sz="3600" b="1" dirty="0" smtClean="0"/>
              <a:t>APPEALS (cont’d)</a:t>
            </a:r>
            <a:endParaRPr lang="en-US" sz="3600" dirty="0"/>
          </a:p>
        </p:txBody>
      </p:sp>
      <p:sp>
        <p:nvSpPr>
          <p:cNvPr id="3" name="Content Placeholder 2"/>
          <p:cNvSpPr>
            <a:spLocks noGrp="1"/>
          </p:cNvSpPr>
          <p:nvPr>
            <p:ph idx="1"/>
          </p:nvPr>
        </p:nvSpPr>
        <p:spPr/>
        <p:txBody>
          <a:bodyPr/>
          <a:lstStyle/>
          <a:p>
            <a:r>
              <a:rPr lang="en-US" dirty="0" smtClean="0"/>
              <a:t>When SNF decides that Medicare won’t pay, it stops providing Medicare-covered services.</a:t>
            </a:r>
          </a:p>
          <a:p>
            <a:pPr lvl="1"/>
            <a:r>
              <a:rPr lang="en-US" dirty="0" smtClean="0"/>
              <a:t>Discontinues therapy</a:t>
            </a:r>
          </a:p>
          <a:p>
            <a:pPr lvl="1"/>
            <a:r>
              <a:rPr lang="en-US" dirty="0" smtClean="0"/>
              <a:t>Stops doing Medicare-related MDS assessments</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40</a:t>
            </a:fld>
            <a:endParaRPr lang="en-US" altLang="en-US" dirty="0"/>
          </a:p>
        </p:txBody>
      </p:sp>
    </p:spTree>
    <p:extLst>
      <p:ext uri="{BB962C8B-B14F-4D97-AF65-F5344CB8AC3E}">
        <p14:creationId xmlns:p14="http://schemas.microsoft.com/office/powerpoint/2010/main" val="2297992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TRANSFER/DISCHARGE RIGHTS</a:t>
            </a:r>
            <a:endParaRPr lang="en-US" sz="3600" b="1" dirty="0"/>
          </a:p>
        </p:txBody>
      </p:sp>
      <p:sp>
        <p:nvSpPr>
          <p:cNvPr id="3" name="Content Placeholder 2"/>
          <p:cNvSpPr>
            <a:spLocks noGrp="1"/>
          </p:cNvSpPr>
          <p:nvPr>
            <p:ph idx="1"/>
          </p:nvPr>
        </p:nvSpPr>
        <p:spPr/>
        <p:txBody>
          <a:bodyPr/>
          <a:lstStyle/>
          <a:p>
            <a:r>
              <a:rPr lang="en-US" sz="2800" dirty="0" smtClean="0"/>
              <a:t>Denial of Medicare coverage is </a:t>
            </a:r>
            <a:r>
              <a:rPr lang="en-US" sz="2800" u="sng" dirty="0" smtClean="0"/>
              <a:t>not the same</a:t>
            </a:r>
            <a:r>
              <a:rPr lang="en-US" sz="2800" dirty="0" smtClean="0"/>
              <a:t> as discharge from SNF.</a:t>
            </a:r>
          </a:p>
          <a:p>
            <a:r>
              <a:rPr lang="en-US" sz="2800" dirty="0" smtClean="0"/>
              <a:t>Resident also has rights under the Nursing Home Reform Law</a:t>
            </a:r>
          </a:p>
          <a:p>
            <a:pPr lvl="1"/>
            <a:r>
              <a:rPr lang="en-US" sz="2400" dirty="0" smtClean="0"/>
              <a:t>Limited permissible reasons for transfer/discharge</a:t>
            </a:r>
          </a:p>
          <a:p>
            <a:pPr lvl="1"/>
            <a:r>
              <a:rPr lang="en-US" sz="2400" dirty="0" smtClean="0"/>
              <a:t>Notice</a:t>
            </a:r>
          </a:p>
          <a:p>
            <a:pPr lvl="1"/>
            <a:r>
              <a:rPr lang="en-US" sz="2400" dirty="0" smtClean="0"/>
              <a:t>Opportunity for administrative hearing</a:t>
            </a:r>
          </a:p>
          <a:p>
            <a:pPr marL="457200" lvl="1" indent="0" algn="ctr">
              <a:buNone/>
            </a:pPr>
            <a:r>
              <a:rPr lang="en-US" sz="2000" dirty="0" smtClean="0"/>
              <a:t>42 U.S.C. §1395i-3(c)(2)</a:t>
            </a:r>
          </a:p>
          <a:p>
            <a:pPr marL="457200" lvl="1" indent="0" algn="ctr">
              <a:buNone/>
            </a:pPr>
            <a:r>
              <a:rPr lang="en-US" sz="2000" dirty="0" smtClean="0"/>
              <a:t>42 U.S.C. §483.12, effective Nov. 28, 2016, §483.15(c)</a:t>
            </a:r>
            <a:endParaRPr lang="en-US" sz="20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41</a:t>
            </a:fld>
            <a:endParaRPr lang="en-US" altLang="en-US" dirty="0"/>
          </a:p>
        </p:txBody>
      </p:sp>
    </p:spTree>
    <p:extLst>
      <p:ext uri="{BB962C8B-B14F-4D97-AF65-F5344CB8AC3E}">
        <p14:creationId xmlns:p14="http://schemas.microsoft.com/office/powerpoint/2010/main" val="644806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TRANSFER/DISCHARGE RIGHTS</a:t>
            </a:r>
            <a:endParaRPr lang="en-US" b="1" dirty="0"/>
          </a:p>
        </p:txBody>
      </p:sp>
      <p:sp>
        <p:nvSpPr>
          <p:cNvPr id="3" name="Content Placeholder 2"/>
          <p:cNvSpPr>
            <a:spLocks noGrp="1"/>
          </p:cNvSpPr>
          <p:nvPr>
            <p:ph idx="1"/>
          </p:nvPr>
        </p:nvSpPr>
        <p:spPr/>
        <p:txBody>
          <a:bodyPr/>
          <a:lstStyle/>
          <a:p>
            <a:r>
              <a:rPr lang="en-US" dirty="0" smtClean="0"/>
              <a:t>Center for Medicare Advocacy, “‘Discharge from a Skilled Nursing Facility: What Does It Mean and What Rights Does a Resident Have?” (Alert, Jan. </a:t>
            </a:r>
            <a:r>
              <a:rPr lang="en-US" dirty="0"/>
              <a:t>13, 2016), </a:t>
            </a:r>
            <a:r>
              <a:rPr lang="en-US" dirty="0">
                <a:hlinkClick r:id="rId2"/>
              </a:rPr>
              <a:t>http://www.medicareadvocacy.org/discharge-from-a-skilled-nursing-facility-what-does-it-mean-and-what-rights-does-a-resident-have</a:t>
            </a:r>
            <a:r>
              <a:rPr lang="en-US" dirty="0" smtClean="0">
                <a:hlinkClick r:id="rId2"/>
              </a:rPr>
              <a:t>/</a:t>
            </a:r>
            <a:r>
              <a:rPr lang="en-US" dirty="0" smtClean="0"/>
              <a:t>. </a:t>
            </a:r>
            <a:endParaRPr lang="en-US" dirty="0"/>
          </a:p>
        </p:txBody>
      </p:sp>
      <p:sp>
        <p:nvSpPr>
          <p:cNvPr id="4" name="Footer Placeholder 3"/>
          <p:cNvSpPr>
            <a:spLocks noGrp="1"/>
          </p:cNvSpPr>
          <p:nvPr>
            <p:ph type="ftr" sz="quarter" idx="10"/>
          </p:nvPr>
        </p:nvSpPr>
        <p:spPr/>
        <p:txBody>
          <a:bodyPr/>
          <a:lstStyle/>
          <a:p>
            <a:r>
              <a:rPr lang="en-US" altLang="en-US" smtClean="0"/>
              <a:t>www.medicareadvocacy.orgwww.medicareadvocacy.org</a:t>
            </a:r>
          </a:p>
          <a:p>
            <a:r>
              <a:rPr lang="en-US" altLang="en-US"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42</a:t>
            </a:fld>
            <a:endParaRPr lang="en-US" altLang="en-US" dirty="0"/>
          </a:p>
        </p:txBody>
      </p:sp>
    </p:spTree>
    <p:extLst>
      <p:ext uri="{BB962C8B-B14F-4D97-AF65-F5344CB8AC3E}">
        <p14:creationId xmlns:p14="http://schemas.microsoft.com/office/powerpoint/2010/main" val="211023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p:txBody>
          <a:bodyPr/>
          <a:lstStyle/>
          <a:p>
            <a:r>
              <a:rPr lang="en-US" dirty="0" smtClean="0"/>
              <a:t>Different ways to get into appeals process, depending on whether SNF denied coverage or whether SNF submitted claim for Part A reimbursement, which was denied by Medicare.</a:t>
            </a:r>
          </a:p>
          <a:p>
            <a:r>
              <a:rPr lang="en-US" dirty="0" smtClean="0"/>
              <a:t>Need formal denial by CMS to get into appeals system.</a:t>
            </a:r>
            <a:endParaRPr lang="en-US" dirty="0"/>
          </a:p>
        </p:txBody>
      </p:sp>
      <p:sp>
        <p:nvSpPr>
          <p:cNvPr id="4" name="Footer Placeholder 3"/>
          <p:cNvSpPr>
            <a:spLocks noGrp="1"/>
          </p:cNvSpPr>
          <p:nvPr>
            <p:ph type="ftr" sz="quarter" idx="10"/>
          </p:nvPr>
        </p:nvSpPr>
        <p:spPr/>
        <p:txBody>
          <a:bodyPr/>
          <a:lstStyle/>
          <a:p>
            <a:r>
              <a:rPr lang="en-US" altLang="en-US" smtClean="0"/>
              <a:t>www.medicareadvocacy.orgwww.medicareadvocacy.org</a:t>
            </a:r>
          </a:p>
          <a:p>
            <a:r>
              <a:rPr lang="en-US" altLang="en-US"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43</a:t>
            </a:fld>
            <a:endParaRPr lang="en-US" altLang="en-US" dirty="0"/>
          </a:p>
        </p:txBody>
      </p:sp>
    </p:spTree>
    <p:extLst>
      <p:ext uri="{BB962C8B-B14F-4D97-AF65-F5344CB8AC3E}">
        <p14:creationId xmlns:p14="http://schemas.microsoft.com/office/powerpoint/2010/main" val="18207624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APPEALS OF SNF DETERMIINATIONS OF NON-COVERAGE</a:t>
            </a:r>
            <a:endParaRPr lang="en-US" sz="3200" dirty="0"/>
          </a:p>
        </p:txBody>
      </p:sp>
      <p:sp>
        <p:nvSpPr>
          <p:cNvPr id="3" name="Content Placeholder 2"/>
          <p:cNvSpPr>
            <a:spLocks noGrp="1"/>
          </p:cNvSpPr>
          <p:nvPr>
            <p:ph idx="1"/>
          </p:nvPr>
        </p:nvSpPr>
        <p:spPr/>
        <p:txBody>
          <a:bodyPr/>
          <a:lstStyle/>
          <a:p>
            <a:pPr eaLnBrk="1" hangingPunct="1">
              <a:lnSpc>
                <a:spcPct val="90000"/>
              </a:lnSpc>
            </a:pPr>
            <a:r>
              <a:rPr lang="en-US" sz="2400" dirty="0"/>
              <a:t>If </a:t>
            </a:r>
            <a:r>
              <a:rPr lang="en-US" sz="2400" dirty="0" smtClean="0"/>
              <a:t>SNF determines Medicare Part A will not pay, appeal.</a:t>
            </a:r>
          </a:p>
          <a:p>
            <a:pPr lvl="1" eaLnBrk="1" hangingPunct="1">
              <a:lnSpc>
                <a:spcPct val="90000"/>
              </a:lnSpc>
            </a:pPr>
            <a:r>
              <a:rPr lang="en-US" sz="2400" dirty="0"/>
              <a:t>Expedited Appeal</a:t>
            </a:r>
          </a:p>
          <a:p>
            <a:pPr lvl="1" eaLnBrk="1" hangingPunct="1">
              <a:lnSpc>
                <a:spcPct val="90000"/>
              </a:lnSpc>
            </a:pPr>
            <a:r>
              <a:rPr lang="en-US" sz="2400" dirty="0"/>
              <a:t>Standard Appeal</a:t>
            </a:r>
            <a:endParaRPr lang="en-US" dirty="0"/>
          </a:p>
          <a:p>
            <a:pPr>
              <a:lnSpc>
                <a:spcPct val="90000"/>
              </a:lnSpc>
            </a:pPr>
            <a:r>
              <a:rPr lang="en-US" sz="2400" dirty="0" smtClean="0"/>
              <a:t>Different Notices and purposes of these two appeals.  Beneficiaries are entitled to, and must do, both.  CMS</a:t>
            </a:r>
            <a:r>
              <a:rPr lang="en-US" sz="2400" dirty="0"/>
              <a:t>, “Survey and Certification Issues Related to Liability Notices and Beneficiary Appeal Rights in Nursing Homes,” </a:t>
            </a:r>
            <a:r>
              <a:rPr lang="en-US" sz="2400" dirty="0" smtClean="0"/>
              <a:t>S&amp;C-09-20 </a:t>
            </a:r>
            <a:r>
              <a:rPr lang="en-US" sz="2400" dirty="0"/>
              <a:t>(Jan. 9, 2009), </a:t>
            </a:r>
            <a:r>
              <a:rPr lang="en-US" sz="2400" dirty="0">
                <a:hlinkClick r:id="rId2"/>
              </a:rPr>
              <a:t>http://www.cms.gov/Medicare/Provider-Enrollment-and-Certification/SurveyCertificationGenInfo/Downloads/SCLetter09-20.pdf</a:t>
            </a:r>
            <a:r>
              <a:rPr lang="en-US" sz="2400" dirty="0"/>
              <a:t>. </a:t>
            </a:r>
          </a:p>
          <a:p>
            <a:pPr eaLnBrk="1" hangingPunct="1">
              <a:lnSpc>
                <a:spcPct val="90000"/>
              </a:lnSpc>
            </a:pPr>
            <a:endParaRPr lang="en-US" sz="2400"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44</a:t>
            </a:fld>
            <a:endParaRPr lang="en-US" altLang="en-US" dirty="0"/>
          </a:p>
        </p:txBody>
      </p:sp>
    </p:spTree>
    <p:extLst>
      <p:ext uri="{BB962C8B-B14F-4D97-AF65-F5344CB8AC3E}">
        <p14:creationId xmlns:p14="http://schemas.microsoft.com/office/powerpoint/2010/main" val="906646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a:t>
            </a:r>
            <a:br>
              <a:rPr lang="en-US" sz="3600" b="1" dirty="0" smtClean="0"/>
            </a:br>
            <a:r>
              <a:rPr lang="en-US" sz="2800" b="1" dirty="0" smtClean="0"/>
              <a:t>42 CFR §405.1202</a:t>
            </a:r>
            <a:endParaRPr lang="en-US" sz="3600" b="1" dirty="0"/>
          </a:p>
        </p:txBody>
      </p:sp>
      <p:sp>
        <p:nvSpPr>
          <p:cNvPr id="3" name="Content Placeholder 2"/>
          <p:cNvSpPr>
            <a:spLocks noGrp="1"/>
          </p:cNvSpPr>
          <p:nvPr>
            <p:ph idx="1"/>
          </p:nvPr>
        </p:nvSpPr>
        <p:spPr/>
        <p:txBody>
          <a:bodyPr/>
          <a:lstStyle/>
          <a:p>
            <a:r>
              <a:rPr lang="en-US" sz="2400" dirty="0" smtClean="0"/>
              <a:t>Purpose: to keep services in place.</a:t>
            </a:r>
          </a:p>
          <a:p>
            <a:r>
              <a:rPr lang="en-US" sz="2400" dirty="0" smtClean="0"/>
              <a:t>SNF gives notice at least 2 days prior to discharge from Medicare (i.e., termination of all Part A services), Notice of Medicare Provider Non-Coverage, Form CMS-10123</a:t>
            </a:r>
            <a:r>
              <a:rPr lang="en-US" sz="2400" dirty="0"/>
              <a:t>.</a:t>
            </a:r>
            <a:endParaRPr lang="en-US" sz="2400" dirty="0" smtClean="0"/>
          </a:p>
          <a:p>
            <a:r>
              <a:rPr lang="en-US" sz="2400" dirty="0" smtClean="0"/>
              <a:t>Resident/family must call Quality Improvement Organization (QIO) (now called Beneficiary and Family Centered QIO) by no later than noon the following day.</a:t>
            </a:r>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45</a:t>
            </a:fld>
            <a:endParaRPr lang="en-US" altLang="en-US" dirty="0"/>
          </a:p>
        </p:txBody>
      </p:sp>
    </p:spTree>
    <p:extLst>
      <p:ext uri="{BB962C8B-B14F-4D97-AF65-F5344CB8AC3E}">
        <p14:creationId xmlns:p14="http://schemas.microsoft.com/office/powerpoint/2010/main" val="1120362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 (cont’d)</a:t>
            </a:r>
            <a:endParaRPr lang="en-US" sz="3600" b="1" dirty="0"/>
          </a:p>
        </p:txBody>
      </p:sp>
      <p:sp>
        <p:nvSpPr>
          <p:cNvPr id="3" name="Content Placeholder 2"/>
          <p:cNvSpPr>
            <a:spLocks noGrp="1"/>
          </p:cNvSpPr>
          <p:nvPr>
            <p:ph idx="1"/>
          </p:nvPr>
        </p:nvSpPr>
        <p:spPr/>
        <p:txBody>
          <a:bodyPr/>
          <a:lstStyle/>
          <a:p>
            <a:r>
              <a:rPr lang="en-US" sz="2400" dirty="0"/>
              <a:t>Medicare-covered care continues until day of discharge identified in SNF </a:t>
            </a:r>
            <a:r>
              <a:rPr lang="en-US" sz="2400" dirty="0" smtClean="0"/>
              <a:t>notice, unless QIO reverses decision.  </a:t>
            </a:r>
          </a:p>
          <a:p>
            <a:r>
              <a:rPr lang="en-US" sz="2400" dirty="0" smtClean="0"/>
              <a:t>If SNF does not provide timely information to QIO, it may be financially responsible for providing covered care.  </a:t>
            </a:r>
          </a:p>
          <a:p>
            <a:r>
              <a:rPr lang="en-US" sz="2400" dirty="0" smtClean="0"/>
              <a:t>If QIO finds SNF’s notice was not valid, coverage continues until at least 2 days after valid notice is provided.  </a:t>
            </a:r>
          </a:p>
          <a:p>
            <a:pPr marL="0" indent="0" algn="ctr">
              <a:buNone/>
            </a:pPr>
            <a:r>
              <a:rPr lang="en-US" sz="2000" dirty="0" smtClean="0"/>
              <a:t>42 C.F.R. §405.1202(c)</a:t>
            </a:r>
          </a:p>
          <a:p>
            <a:r>
              <a:rPr lang="en-US" sz="2400" dirty="0" smtClean="0"/>
              <a:t>Burden of proof on SNF to prove termination of services was correct</a:t>
            </a:r>
            <a:r>
              <a:rPr lang="en-US" sz="2800" dirty="0" smtClean="0"/>
              <a:t>.</a:t>
            </a:r>
          </a:p>
          <a:p>
            <a:pPr marL="0" indent="0" algn="ctr">
              <a:buNone/>
            </a:pPr>
            <a:r>
              <a:rPr lang="en-US" sz="2000" dirty="0" smtClean="0"/>
              <a:t>42 C.F.R. §405.1202(d)</a:t>
            </a:r>
            <a:endParaRPr lang="en-US" sz="20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46</a:t>
            </a:fld>
            <a:endParaRPr lang="en-US" altLang="en-US" dirty="0"/>
          </a:p>
        </p:txBody>
      </p:sp>
    </p:spTree>
    <p:extLst>
      <p:ext uri="{BB962C8B-B14F-4D97-AF65-F5344CB8AC3E}">
        <p14:creationId xmlns:p14="http://schemas.microsoft.com/office/powerpoint/2010/main" val="3153287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 (cont’d)</a:t>
            </a:r>
            <a:endParaRPr lang="en-US" sz="3600" b="1" dirty="0"/>
          </a:p>
        </p:txBody>
      </p:sp>
      <p:sp>
        <p:nvSpPr>
          <p:cNvPr id="3" name="Content Placeholder 2"/>
          <p:cNvSpPr>
            <a:spLocks noGrp="1"/>
          </p:cNvSpPr>
          <p:nvPr>
            <p:ph idx="1"/>
          </p:nvPr>
        </p:nvSpPr>
        <p:spPr/>
        <p:txBody>
          <a:bodyPr/>
          <a:lstStyle/>
          <a:p>
            <a:r>
              <a:rPr lang="en-US" sz="2800" dirty="0" smtClean="0"/>
              <a:t>QIO procedures</a:t>
            </a:r>
          </a:p>
          <a:p>
            <a:pPr lvl="1"/>
            <a:r>
              <a:rPr lang="en-US" sz="2400" dirty="0" smtClean="0"/>
              <a:t>Determining whether SNF notice was valid.</a:t>
            </a:r>
          </a:p>
          <a:p>
            <a:pPr lvl="1"/>
            <a:r>
              <a:rPr lang="en-US" sz="2400" dirty="0" smtClean="0"/>
              <a:t>Examining records submitted by SNF.</a:t>
            </a:r>
          </a:p>
          <a:p>
            <a:pPr lvl="1"/>
            <a:r>
              <a:rPr lang="en-US" sz="2400" dirty="0" smtClean="0"/>
              <a:t>Soliciting views of beneficiary who requested expedited hearing.</a:t>
            </a:r>
          </a:p>
          <a:p>
            <a:pPr lvl="1"/>
            <a:r>
              <a:rPr lang="en-US" sz="2400" dirty="0" smtClean="0"/>
              <a:t>Providing opportunity for provider/practitioner to explain why termination of services was appropriate.</a:t>
            </a:r>
          </a:p>
          <a:p>
            <a:pPr lvl="1"/>
            <a:r>
              <a:rPr lang="en-US" sz="2400" dirty="0" smtClean="0"/>
              <a:t>Within 72 hours, notifying beneficiary, beneficiary’s physician, and SNF of its determination.</a:t>
            </a:r>
          </a:p>
          <a:p>
            <a:pPr marL="457200" lvl="1" indent="0" algn="ctr">
              <a:buNone/>
            </a:pPr>
            <a:r>
              <a:rPr lang="en-US" sz="2000" dirty="0" smtClean="0"/>
              <a:t>42 C.F.R. §405.1202(e)</a:t>
            </a:r>
          </a:p>
          <a:p>
            <a:pPr lvl="1"/>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47</a:t>
            </a:fld>
            <a:endParaRPr lang="en-US" altLang="en-US" dirty="0"/>
          </a:p>
        </p:txBody>
      </p:sp>
    </p:spTree>
    <p:extLst>
      <p:ext uri="{BB962C8B-B14F-4D97-AF65-F5344CB8AC3E}">
        <p14:creationId xmlns:p14="http://schemas.microsoft.com/office/powerpoint/2010/main" val="36787867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 (cont’d)</a:t>
            </a:r>
            <a:endParaRPr lang="en-US" sz="3600" b="1" dirty="0"/>
          </a:p>
        </p:txBody>
      </p:sp>
      <p:sp>
        <p:nvSpPr>
          <p:cNvPr id="3" name="Content Placeholder 2"/>
          <p:cNvSpPr>
            <a:spLocks noGrp="1"/>
          </p:cNvSpPr>
          <p:nvPr>
            <p:ph idx="1"/>
          </p:nvPr>
        </p:nvSpPr>
        <p:spPr/>
        <p:txBody>
          <a:bodyPr/>
          <a:lstStyle/>
          <a:p>
            <a:r>
              <a:rPr lang="en-US" sz="2800" dirty="0" smtClean="0"/>
              <a:t>SNF responsibilities</a:t>
            </a:r>
          </a:p>
          <a:p>
            <a:pPr lvl="1"/>
            <a:r>
              <a:rPr lang="en-US" sz="2400" dirty="0" smtClean="0"/>
              <a:t>When QIO notifies SNF of expedited appeal, SNF must send detailed notice to beneficiary by close of business day, including</a:t>
            </a:r>
          </a:p>
          <a:p>
            <a:pPr lvl="2"/>
            <a:r>
              <a:rPr lang="en-US" sz="2000" dirty="0" smtClean="0"/>
              <a:t>“A specific and detailed explanation why services are either no longer reasonable and necessary or are no longer covered.”</a:t>
            </a:r>
          </a:p>
          <a:p>
            <a:pPr lvl="2"/>
            <a:r>
              <a:rPr lang="en-US" sz="2000" dirty="0" smtClean="0"/>
              <a:t>Description of applicable Medicare policy.</a:t>
            </a:r>
          </a:p>
          <a:p>
            <a:pPr lvl="2"/>
            <a:r>
              <a:rPr lang="en-US" sz="2000" dirty="0" smtClean="0"/>
              <a:t>“Facts specific to the beneficiary and relevant to the coverage determination . . . .”</a:t>
            </a:r>
          </a:p>
          <a:p>
            <a:pPr marL="914400" lvl="2" indent="0">
              <a:buNone/>
            </a:pPr>
            <a:endParaRPr lang="en-US" sz="2000" dirty="0"/>
          </a:p>
          <a:p>
            <a:pPr marL="914400" lvl="2" indent="0" algn="ctr">
              <a:buNone/>
            </a:pPr>
            <a:r>
              <a:rPr lang="en-US" sz="2000" dirty="0" smtClean="0"/>
              <a:t>42 C.F.R. §405.1202(f)(1)(i)-(iv)</a:t>
            </a:r>
          </a:p>
          <a:p>
            <a:pPr lvl="2"/>
            <a:endParaRPr lang="en-US" dirty="0" smtClean="0"/>
          </a:p>
          <a:p>
            <a:pPr lvl="1"/>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48</a:t>
            </a:fld>
            <a:endParaRPr lang="en-US" altLang="en-US" dirty="0"/>
          </a:p>
        </p:txBody>
      </p:sp>
    </p:spTree>
    <p:extLst>
      <p:ext uri="{BB962C8B-B14F-4D97-AF65-F5344CB8AC3E}">
        <p14:creationId xmlns:p14="http://schemas.microsoft.com/office/powerpoint/2010/main" val="19687949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 (cont’d)</a:t>
            </a:r>
            <a:endParaRPr lang="en-US" sz="3600" b="1" dirty="0"/>
          </a:p>
        </p:txBody>
      </p:sp>
      <p:sp>
        <p:nvSpPr>
          <p:cNvPr id="3" name="Content Placeholder 2"/>
          <p:cNvSpPr>
            <a:spLocks noGrp="1"/>
          </p:cNvSpPr>
          <p:nvPr>
            <p:ph idx="1"/>
          </p:nvPr>
        </p:nvSpPr>
        <p:spPr/>
        <p:txBody>
          <a:bodyPr/>
          <a:lstStyle/>
          <a:p>
            <a:r>
              <a:rPr lang="en-US" dirty="0" smtClean="0"/>
              <a:t>SNF responsibilities</a:t>
            </a:r>
          </a:p>
          <a:p>
            <a:pPr lvl="1"/>
            <a:r>
              <a:rPr lang="en-US" dirty="0" smtClean="0"/>
              <a:t>Providing QIO with information it needs.</a:t>
            </a:r>
          </a:p>
          <a:p>
            <a:pPr lvl="1"/>
            <a:r>
              <a:rPr lang="en-US" dirty="0" smtClean="0"/>
              <a:t>At beneficiary’s request, providing beneficiary with copy of, or access to, information it provided to QIO.</a:t>
            </a:r>
          </a:p>
          <a:p>
            <a:pPr lvl="1"/>
            <a:endParaRPr lang="en-US" dirty="0"/>
          </a:p>
          <a:p>
            <a:pPr marL="457200" lvl="1" indent="0" algn="ctr">
              <a:buNone/>
            </a:pPr>
            <a:r>
              <a:rPr lang="en-US" dirty="0" smtClean="0"/>
              <a:t>42 C.F.R. §405.1202(f)(2), (3)</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49</a:t>
            </a:fld>
            <a:endParaRPr lang="en-US" altLang="en-US" dirty="0"/>
          </a:p>
        </p:txBody>
      </p:sp>
    </p:spTree>
    <p:extLst>
      <p:ext uri="{BB962C8B-B14F-4D97-AF65-F5344CB8AC3E}">
        <p14:creationId xmlns:p14="http://schemas.microsoft.com/office/powerpoint/2010/main" val="480003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p:txBody>
          <a:bodyPr/>
          <a:lstStyle/>
          <a:p>
            <a:r>
              <a:rPr lang="en-US" altLang="en-US" sz="3600" b="1" dirty="0"/>
              <a:t>MEDICARE COVERAGE OF </a:t>
            </a:r>
            <a:br>
              <a:rPr lang="en-US" altLang="en-US" sz="3600" b="1" dirty="0"/>
            </a:br>
            <a:r>
              <a:rPr lang="en-US" altLang="en-US" sz="3600" b="1" dirty="0" smtClean="0"/>
              <a:t>SNFs UNDER PART A (cont’d)</a:t>
            </a:r>
            <a:endParaRPr lang="en-US" altLang="en-US" sz="3600" b="1" dirty="0"/>
          </a:p>
        </p:txBody>
      </p:sp>
      <p:sp>
        <p:nvSpPr>
          <p:cNvPr id="926723" name="Rectangle 3"/>
          <p:cNvSpPr>
            <a:spLocks noGrp="1" noChangeArrowheads="1"/>
          </p:cNvSpPr>
          <p:nvPr>
            <p:ph type="body" idx="1"/>
          </p:nvPr>
        </p:nvSpPr>
        <p:spPr/>
        <p:txBody>
          <a:bodyPr/>
          <a:lstStyle/>
          <a:p>
            <a:pPr>
              <a:lnSpc>
                <a:spcPct val="90000"/>
              </a:lnSpc>
            </a:pPr>
            <a:r>
              <a:rPr lang="en-US" altLang="en-US" sz="2000" dirty="0"/>
              <a:t>Care must be reasonable and </a:t>
            </a:r>
            <a:r>
              <a:rPr lang="en-US" altLang="en-US" sz="2000" dirty="0" smtClean="0"/>
              <a:t>necessary, </a:t>
            </a:r>
            <a:r>
              <a:rPr lang="en-US" altLang="en-US" sz="2000" dirty="0"/>
              <a:t>42 U.S.C. </a:t>
            </a:r>
            <a:r>
              <a:rPr lang="en-US" altLang="en-US" sz="2000" dirty="0">
                <a:cs typeface="Times New Roman" pitchFamily="18" charset="0"/>
              </a:rPr>
              <a:t>§1395y(a)(1)(A</a:t>
            </a:r>
            <a:r>
              <a:rPr lang="en-US" altLang="en-US" sz="2000" dirty="0" smtClean="0">
                <a:cs typeface="Times New Roman" pitchFamily="18" charset="0"/>
              </a:rPr>
              <a:t>).</a:t>
            </a:r>
            <a:endParaRPr lang="en-US" altLang="en-US" sz="2000" dirty="0"/>
          </a:p>
          <a:p>
            <a:pPr>
              <a:lnSpc>
                <a:spcPct val="90000"/>
              </a:lnSpc>
            </a:pPr>
            <a:r>
              <a:rPr lang="en-US" altLang="en-US" sz="2000" dirty="0"/>
              <a:t>Care must require the skills of technical or professional personnel, such as registered </a:t>
            </a:r>
            <a:r>
              <a:rPr lang="en-US" altLang="en-US" sz="2000" dirty="0" smtClean="0"/>
              <a:t>nurses, physical </a:t>
            </a:r>
            <a:r>
              <a:rPr lang="en-US" altLang="en-US" sz="2000" dirty="0"/>
              <a:t>therapists, occupational therapists, and speech </a:t>
            </a:r>
            <a:r>
              <a:rPr lang="en-US" altLang="en-US" sz="2000" dirty="0" smtClean="0"/>
              <a:t>pathologists, 42 </a:t>
            </a:r>
            <a:r>
              <a:rPr lang="en-US" altLang="en-US" sz="2000" dirty="0"/>
              <a:t>C.F.R. </a:t>
            </a:r>
            <a:r>
              <a:rPr lang="en-US" altLang="en-US" sz="2000" dirty="0">
                <a:cs typeface="Times New Roman" pitchFamily="18" charset="0"/>
              </a:rPr>
              <a:t>§</a:t>
            </a:r>
            <a:r>
              <a:rPr lang="en-US" altLang="en-US" sz="2000" dirty="0" smtClean="0"/>
              <a:t>409.31.</a:t>
            </a:r>
            <a:endParaRPr lang="en-US" altLang="en-US" sz="2000" dirty="0"/>
          </a:p>
          <a:p>
            <a:pPr>
              <a:lnSpc>
                <a:spcPct val="90000"/>
              </a:lnSpc>
            </a:pPr>
            <a:r>
              <a:rPr lang="en-US" altLang="en-US" sz="2000" dirty="0"/>
              <a:t>Care must be </a:t>
            </a:r>
            <a:r>
              <a:rPr lang="en-US" altLang="en-US" sz="2000" dirty="0" smtClean="0"/>
              <a:t>provided daily, 42 C.F.R. §409.34.  </a:t>
            </a:r>
            <a:endParaRPr lang="en-US" altLang="en-US" sz="2000" u="sng" dirty="0"/>
          </a:p>
          <a:p>
            <a:pPr lvl="1">
              <a:lnSpc>
                <a:spcPct val="90000"/>
              </a:lnSpc>
            </a:pPr>
            <a:r>
              <a:rPr lang="en-US" altLang="en-US" sz="2000" dirty="0"/>
              <a:t>Nursing 7 days a </a:t>
            </a:r>
            <a:r>
              <a:rPr lang="en-US" altLang="en-US" sz="2000" dirty="0" smtClean="0"/>
              <a:t>week, or</a:t>
            </a:r>
            <a:endParaRPr lang="en-US" altLang="en-US" sz="2000" dirty="0"/>
          </a:p>
          <a:p>
            <a:pPr lvl="1">
              <a:lnSpc>
                <a:spcPct val="90000"/>
              </a:lnSpc>
            </a:pPr>
            <a:r>
              <a:rPr lang="en-US" altLang="en-US" sz="2000" dirty="0"/>
              <a:t>Rehabilitation 5 days a </a:t>
            </a:r>
            <a:r>
              <a:rPr lang="en-US" altLang="en-US" sz="2000" dirty="0" smtClean="0"/>
              <a:t>week, or</a:t>
            </a:r>
            <a:endParaRPr lang="en-US" altLang="en-US" sz="2000" dirty="0"/>
          </a:p>
          <a:p>
            <a:pPr lvl="1">
              <a:lnSpc>
                <a:spcPct val="90000"/>
              </a:lnSpc>
            </a:pPr>
            <a:r>
              <a:rPr lang="en-US" altLang="en-US" sz="2000" dirty="0"/>
              <a:t>Combination of nursing and rehabilitation 7 days a </a:t>
            </a:r>
            <a:r>
              <a:rPr lang="en-US" altLang="en-US" sz="2000" dirty="0" smtClean="0"/>
              <a:t>week, or</a:t>
            </a:r>
          </a:p>
          <a:p>
            <a:pPr lvl="1">
              <a:lnSpc>
                <a:spcPct val="90000"/>
              </a:lnSpc>
            </a:pPr>
            <a:r>
              <a:rPr lang="en-US" altLang="en-US" sz="2000" dirty="0" smtClean="0"/>
              <a:t>Some per se (automatic) coverage (e.g., feeding tubes; extensive decubitus ulcers [Manual says stage 3 or worse]), MBPM, Ch. 8, §30.3.</a:t>
            </a:r>
            <a:endParaRPr lang="en-US" altLang="en-US" sz="2000" dirty="0"/>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a:t>
            </a:fld>
            <a:endParaRPr lang="en-US"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QIO DECISION IN EXPEDITED APPEAL</a:t>
            </a:r>
            <a:endParaRPr lang="en-US" sz="3600" b="1" dirty="0"/>
          </a:p>
        </p:txBody>
      </p:sp>
      <p:sp>
        <p:nvSpPr>
          <p:cNvPr id="3" name="Content Placeholder 2"/>
          <p:cNvSpPr>
            <a:spLocks noGrp="1"/>
          </p:cNvSpPr>
          <p:nvPr>
            <p:ph idx="1"/>
          </p:nvPr>
        </p:nvSpPr>
        <p:spPr/>
        <p:txBody>
          <a:bodyPr/>
          <a:lstStyle/>
          <a:p>
            <a:r>
              <a:rPr lang="en-US" sz="2800" dirty="0" smtClean="0"/>
              <a:t>Initial notification (may be by telephone, followed by written notice) that describes</a:t>
            </a:r>
          </a:p>
          <a:p>
            <a:pPr lvl="1"/>
            <a:r>
              <a:rPr lang="en-US" sz="2400" dirty="0" smtClean="0"/>
              <a:t>Rationale for decision</a:t>
            </a:r>
          </a:p>
          <a:p>
            <a:pPr lvl="1"/>
            <a:r>
              <a:rPr lang="en-US" sz="2400" dirty="0" smtClean="0"/>
              <a:t>Explanation of Medicare payment consequences</a:t>
            </a:r>
          </a:p>
          <a:p>
            <a:pPr lvl="1"/>
            <a:r>
              <a:rPr lang="en-US" sz="2400" dirty="0" smtClean="0"/>
              <a:t>Information about how to request Reconsideration (next level of appeal).</a:t>
            </a:r>
          </a:p>
          <a:p>
            <a:pPr lvl="1"/>
            <a:endParaRPr lang="en-US" sz="2400" dirty="0"/>
          </a:p>
          <a:p>
            <a:pPr marL="457200" lvl="1" indent="0" algn="ctr">
              <a:buNone/>
            </a:pPr>
            <a:r>
              <a:rPr lang="en-US" sz="2400" dirty="0" smtClean="0"/>
              <a:t>42 C.F.R. §405.1202(e)(8)(i)-(iii)</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50</a:t>
            </a:fld>
            <a:endParaRPr lang="en-US" altLang="en-US" dirty="0"/>
          </a:p>
        </p:txBody>
      </p:sp>
    </p:spTree>
    <p:extLst>
      <p:ext uri="{BB962C8B-B14F-4D97-AF65-F5344CB8AC3E}">
        <p14:creationId xmlns:p14="http://schemas.microsoft.com/office/powerpoint/2010/main" val="13405214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APPEAL (cont’d)</a:t>
            </a:r>
            <a:endParaRPr lang="en-US" sz="3600" b="1" dirty="0"/>
          </a:p>
        </p:txBody>
      </p:sp>
      <p:sp>
        <p:nvSpPr>
          <p:cNvPr id="3" name="Content Placeholder 2"/>
          <p:cNvSpPr>
            <a:spLocks noGrp="1"/>
          </p:cNvSpPr>
          <p:nvPr>
            <p:ph idx="1"/>
          </p:nvPr>
        </p:nvSpPr>
        <p:spPr/>
        <p:txBody>
          <a:bodyPr/>
          <a:lstStyle/>
          <a:p>
            <a:r>
              <a:rPr lang="en-US" dirty="0" smtClean="0"/>
              <a:t>Stress again: Unlikely to win without physician support.</a:t>
            </a:r>
          </a:p>
          <a:p>
            <a:pPr lvl="1"/>
            <a:r>
              <a:rPr lang="en-US" dirty="0" smtClean="0"/>
              <a:t>Try to get physician letter that is </a:t>
            </a:r>
            <a:r>
              <a:rPr lang="en-US" u="sng" dirty="0" smtClean="0"/>
              <a:t>detailed,</a:t>
            </a:r>
            <a:r>
              <a:rPr lang="en-US" dirty="0" smtClean="0"/>
              <a:t>  </a:t>
            </a:r>
            <a:r>
              <a:rPr lang="en-US" u="sng" dirty="0" smtClean="0"/>
              <a:t>specific</a:t>
            </a:r>
            <a:r>
              <a:rPr lang="en-US" dirty="0" smtClean="0"/>
              <a:t>, and </a:t>
            </a:r>
            <a:r>
              <a:rPr lang="en-US" u="sng" dirty="0" smtClean="0"/>
              <a:t>personal</a:t>
            </a:r>
            <a:r>
              <a:rPr lang="en-US" dirty="0" smtClean="0"/>
              <a:t> about resident’s needs and why, for example, therapy is medically necessary.</a:t>
            </a:r>
          </a:p>
          <a:p>
            <a:pPr lvl="1"/>
            <a:r>
              <a:rPr lang="en-US" dirty="0" smtClean="0"/>
              <a:t>Physician letter saying care is medically necessary is insufficient.</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51</a:t>
            </a:fld>
            <a:endParaRPr lang="en-US" altLang="en-US" dirty="0"/>
          </a:p>
        </p:txBody>
      </p:sp>
    </p:spTree>
    <p:extLst>
      <p:ext uri="{BB962C8B-B14F-4D97-AF65-F5344CB8AC3E}">
        <p14:creationId xmlns:p14="http://schemas.microsoft.com/office/powerpoint/2010/main" val="4286195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EXPEDITED RECONSIDERATION</a:t>
            </a:r>
            <a:br>
              <a:rPr lang="en-US" sz="3600" b="1" dirty="0" smtClean="0"/>
            </a:br>
            <a:r>
              <a:rPr lang="en-US" sz="2400" b="1" dirty="0" smtClean="0"/>
              <a:t>42 C.F.R. §405.1204</a:t>
            </a:r>
            <a:endParaRPr lang="en-US" sz="3600" b="1" dirty="0"/>
          </a:p>
        </p:txBody>
      </p:sp>
      <p:sp>
        <p:nvSpPr>
          <p:cNvPr id="3" name="Content Placeholder 2"/>
          <p:cNvSpPr>
            <a:spLocks noGrp="1"/>
          </p:cNvSpPr>
          <p:nvPr>
            <p:ph idx="1"/>
          </p:nvPr>
        </p:nvSpPr>
        <p:spPr/>
        <p:txBody>
          <a:bodyPr/>
          <a:lstStyle/>
          <a:p>
            <a:r>
              <a:rPr lang="en-US" dirty="0" smtClean="0"/>
              <a:t>Expedited reconsideration by appropriate Qualified Independent Contractor (QIC).</a:t>
            </a:r>
          </a:p>
          <a:p>
            <a:pPr lvl="1"/>
            <a:r>
              <a:rPr lang="en-US" dirty="0" smtClean="0"/>
              <a:t>Procedures similar to those required for expedited appeal.</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52</a:t>
            </a:fld>
            <a:endParaRPr lang="en-US" altLang="en-US" dirty="0"/>
          </a:p>
        </p:txBody>
      </p:sp>
    </p:spTree>
    <p:extLst>
      <p:ext uri="{BB962C8B-B14F-4D97-AF65-F5344CB8AC3E}">
        <p14:creationId xmlns:p14="http://schemas.microsoft.com/office/powerpoint/2010/main" val="3325788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STANDARD APPEAL</a:t>
            </a:r>
            <a:endParaRPr lang="en-US" sz="3600" b="1" dirty="0"/>
          </a:p>
        </p:txBody>
      </p:sp>
      <p:sp>
        <p:nvSpPr>
          <p:cNvPr id="3" name="Content Placeholder 2"/>
          <p:cNvSpPr>
            <a:spLocks noGrp="1"/>
          </p:cNvSpPr>
          <p:nvPr>
            <p:ph idx="1"/>
          </p:nvPr>
        </p:nvSpPr>
        <p:spPr/>
        <p:txBody>
          <a:bodyPr/>
          <a:lstStyle/>
          <a:p>
            <a:r>
              <a:rPr lang="en-US" sz="2400" dirty="0" smtClean="0"/>
              <a:t>As result of </a:t>
            </a:r>
            <a:r>
              <a:rPr lang="en-US" sz="2400" i="1" dirty="0" smtClean="0"/>
              <a:t>Sarrassat v. Sullivan</a:t>
            </a:r>
            <a:r>
              <a:rPr lang="en-US" sz="2400" dirty="0" smtClean="0"/>
              <a:t>, No. C88-20161 (N.D. Cal. 1989), SNF must give beneficiary written notice if it believes Medicare Part A will not pay for care as reasonable and necessary.</a:t>
            </a:r>
          </a:p>
          <a:p>
            <a:pPr lvl="1"/>
            <a:r>
              <a:rPr lang="en-US" sz="1800" dirty="0" smtClean="0"/>
              <a:t>Either SNF Advance Beneficiary Notice (SNF ABN), Form CMS-10055, or one of five uniform denial </a:t>
            </a:r>
            <a:r>
              <a:rPr lang="en-US" sz="1800" dirty="0"/>
              <a:t>letters, </a:t>
            </a:r>
            <a:r>
              <a:rPr lang="en-US" sz="1800" dirty="0">
                <a:hlinkClick r:id="rId2"/>
              </a:rPr>
              <a:t>http://</a:t>
            </a:r>
            <a:r>
              <a:rPr lang="en-US" sz="1800" dirty="0" smtClean="0">
                <a:hlinkClick r:id="rId2"/>
              </a:rPr>
              <a:t>www.cms.gov/Medicare/Medicare-General-Information/BNI/FFSSNFABNandSNFDenialLetters.html</a:t>
            </a:r>
            <a:r>
              <a:rPr lang="en-US" sz="1800" dirty="0" smtClean="0"/>
              <a:t>. </a:t>
            </a:r>
          </a:p>
          <a:p>
            <a:pPr lvl="1"/>
            <a:r>
              <a:rPr lang="en-US" sz="1800" dirty="0" smtClean="0"/>
              <a:t>These notices inform beneficiary that he/she can require SNF to submit a </a:t>
            </a:r>
            <a:r>
              <a:rPr lang="en-US" sz="1800" u="sng" dirty="0" smtClean="0"/>
              <a:t>demand bill</a:t>
            </a:r>
            <a:r>
              <a:rPr lang="en-US" sz="1800" dirty="0" smtClean="0"/>
              <a:t> to Medicare (to get initial determination by Medicare).</a:t>
            </a:r>
          </a:p>
          <a:p>
            <a:pPr lvl="1"/>
            <a:r>
              <a:rPr lang="en-US" sz="1800" dirty="0" smtClean="0"/>
              <a:t>SNF may not bill beneficiary until Medicare makes initial determination.</a:t>
            </a:r>
            <a:endParaRPr lang="en-US" sz="18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53</a:t>
            </a:fld>
            <a:endParaRPr lang="en-US" altLang="en-US" dirty="0"/>
          </a:p>
        </p:txBody>
      </p:sp>
    </p:spTree>
    <p:extLst>
      <p:ext uri="{BB962C8B-B14F-4D97-AF65-F5344CB8AC3E}">
        <p14:creationId xmlns:p14="http://schemas.microsoft.com/office/powerpoint/2010/main" val="29423398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LATER  LEVELS OF APPEAL</a:t>
            </a:r>
            <a:endParaRPr lang="en-US" sz="3600" b="1" dirty="0"/>
          </a:p>
        </p:txBody>
      </p:sp>
      <p:sp>
        <p:nvSpPr>
          <p:cNvPr id="3" name="Content Placeholder 2"/>
          <p:cNvSpPr>
            <a:spLocks noGrp="1"/>
          </p:cNvSpPr>
          <p:nvPr>
            <p:ph idx="1"/>
          </p:nvPr>
        </p:nvSpPr>
        <p:spPr/>
        <p:txBody>
          <a:bodyPr/>
          <a:lstStyle/>
          <a:p>
            <a:r>
              <a:rPr lang="en-US" dirty="0" smtClean="0"/>
              <a:t>Possible, but worthwhile only if resident   continued to receive Medicare-covered level of care at SNF.  </a:t>
            </a:r>
          </a:p>
          <a:p>
            <a:r>
              <a:rPr lang="en-US" dirty="0" smtClean="0"/>
              <a:t>Resident/family will likely be required to pay out-of-pocket for continued care (e.g., therapy covered by Medicare Part B) and try to win on appeal.</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54</a:t>
            </a:fld>
            <a:endParaRPr lang="en-US" altLang="en-US" dirty="0"/>
          </a:p>
        </p:txBody>
      </p:sp>
    </p:spTree>
    <p:extLst>
      <p:ext uri="{BB962C8B-B14F-4D97-AF65-F5344CB8AC3E}">
        <p14:creationId xmlns:p14="http://schemas.microsoft.com/office/powerpoint/2010/main" val="1731929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REDETERMINATION</a:t>
            </a:r>
            <a:br>
              <a:rPr lang="en-US" sz="3600" b="1" dirty="0" smtClean="0"/>
            </a:br>
            <a:r>
              <a:rPr lang="en-US" sz="2800" b="1" dirty="0" smtClean="0"/>
              <a:t>42 C.F.R. §§405.940-.958</a:t>
            </a:r>
            <a:endParaRPr lang="en-US" sz="3600" b="1" dirty="0"/>
          </a:p>
        </p:txBody>
      </p:sp>
      <p:sp>
        <p:nvSpPr>
          <p:cNvPr id="3" name="Content Placeholder 2"/>
          <p:cNvSpPr>
            <a:spLocks noGrp="1"/>
          </p:cNvSpPr>
          <p:nvPr>
            <p:ph idx="1"/>
          </p:nvPr>
        </p:nvSpPr>
        <p:spPr/>
        <p:txBody>
          <a:bodyPr/>
          <a:lstStyle/>
          <a:p>
            <a:r>
              <a:rPr lang="en-US" dirty="0" smtClean="0"/>
              <a:t>Beneficiary must request reconsideration within 120 calendar days of initial determination.</a:t>
            </a:r>
          </a:p>
          <a:p>
            <a:pPr marL="742950" lvl="2" indent="-342900">
              <a:buFont typeface="Wingdings" pitchFamily="2" charset="2"/>
              <a:buChar char="§"/>
            </a:pPr>
            <a:r>
              <a:rPr lang="en-US" dirty="0"/>
              <a:t>Good cause for late </a:t>
            </a:r>
            <a:r>
              <a:rPr lang="en-US" dirty="0" smtClean="0"/>
              <a:t>filing</a:t>
            </a:r>
          </a:p>
          <a:p>
            <a:r>
              <a:rPr lang="en-US" dirty="0" smtClean="0"/>
              <a:t>Submit evidence (e.g., physician letter).</a:t>
            </a:r>
          </a:p>
          <a:p>
            <a:r>
              <a:rPr lang="en-US" dirty="0" smtClean="0"/>
              <a:t>Decision to be issued within 60 calendar days, include information about how to appeal.</a:t>
            </a:r>
          </a:p>
          <a:p>
            <a:pPr marL="457200" lvl="1" indent="0">
              <a:buNone/>
            </a:pP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55</a:t>
            </a:fld>
            <a:endParaRPr lang="en-US" altLang="en-US" dirty="0"/>
          </a:p>
        </p:txBody>
      </p:sp>
    </p:spTree>
    <p:extLst>
      <p:ext uri="{BB962C8B-B14F-4D97-AF65-F5344CB8AC3E}">
        <p14:creationId xmlns:p14="http://schemas.microsoft.com/office/powerpoint/2010/main" val="3940958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RECONSIDERATION	</a:t>
            </a:r>
            <a:r>
              <a:rPr lang="en-US" sz="3600" b="1" dirty="0"/>
              <a:t/>
            </a:r>
            <a:br>
              <a:rPr lang="en-US" sz="3600" b="1" dirty="0"/>
            </a:br>
            <a:r>
              <a:rPr lang="en-US" sz="2800" b="1" dirty="0" smtClean="0"/>
              <a:t>42 C.F.R. §§405.960-.978</a:t>
            </a:r>
            <a:endParaRPr lang="en-US" sz="3600" b="1" dirty="0"/>
          </a:p>
        </p:txBody>
      </p:sp>
      <p:sp>
        <p:nvSpPr>
          <p:cNvPr id="3" name="Content Placeholder 2"/>
          <p:cNvSpPr>
            <a:spLocks noGrp="1"/>
          </p:cNvSpPr>
          <p:nvPr>
            <p:ph idx="1"/>
          </p:nvPr>
        </p:nvSpPr>
        <p:spPr/>
        <p:txBody>
          <a:bodyPr/>
          <a:lstStyle/>
          <a:p>
            <a:r>
              <a:rPr lang="en-US" sz="2400" dirty="0" smtClean="0"/>
              <a:t>Appeal to Qualified Independent Contractor (QIC).</a:t>
            </a:r>
          </a:p>
          <a:p>
            <a:r>
              <a:rPr lang="en-US" sz="2400" dirty="0" smtClean="0"/>
              <a:t>Appeal must be filed within 180 days of Redetermination decision.</a:t>
            </a:r>
          </a:p>
          <a:p>
            <a:r>
              <a:rPr lang="en-US" sz="2400" dirty="0" smtClean="0"/>
              <a:t>Submit evidence with request.</a:t>
            </a:r>
          </a:p>
          <a:p>
            <a:r>
              <a:rPr lang="en-US" sz="2400" dirty="0" smtClean="0"/>
              <a:t>Again, worthwhile to appeal only if resident received Medicare-covered level of care.</a:t>
            </a:r>
          </a:p>
          <a:p>
            <a:r>
              <a:rPr lang="en-US" sz="2400" dirty="0" smtClean="0"/>
              <a:t>Written decision to be issued within 60 calendar days, including information on how to appeal.</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56</a:t>
            </a:fld>
            <a:endParaRPr lang="en-US" altLang="en-US" dirty="0"/>
          </a:p>
        </p:txBody>
      </p:sp>
    </p:spTree>
    <p:extLst>
      <p:ext uri="{BB962C8B-B14F-4D97-AF65-F5344CB8AC3E}">
        <p14:creationId xmlns:p14="http://schemas.microsoft.com/office/powerpoint/2010/main" val="7084456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ADMINISTRATIVE LAW JUDGE</a:t>
            </a:r>
            <a:br>
              <a:rPr lang="en-US" sz="3600" b="1" dirty="0" smtClean="0"/>
            </a:br>
            <a:r>
              <a:rPr lang="en-US" sz="2800" b="1" dirty="0" smtClean="0"/>
              <a:t>42 C.F.R. §§405.1000-.1048</a:t>
            </a:r>
            <a:endParaRPr lang="en-US" sz="3600" b="1" dirty="0"/>
          </a:p>
        </p:txBody>
      </p:sp>
      <p:sp>
        <p:nvSpPr>
          <p:cNvPr id="3" name="Content Placeholder 2"/>
          <p:cNvSpPr>
            <a:spLocks noGrp="1"/>
          </p:cNvSpPr>
          <p:nvPr>
            <p:ph idx="1"/>
          </p:nvPr>
        </p:nvSpPr>
        <p:spPr/>
        <p:txBody>
          <a:bodyPr/>
          <a:lstStyle/>
          <a:p>
            <a:r>
              <a:rPr lang="en-US" sz="2400" dirty="0" smtClean="0"/>
              <a:t>Appeal to ALJ within 60 days of receiving unfavorable reconsideration decision</a:t>
            </a:r>
            <a:r>
              <a:rPr lang="en-US" sz="2400" dirty="0"/>
              <a:t> </a:t>
            </a:r>
            <a:r>
              <a:rPr lang="en-US" sz="2400" dirty="0" smtClean="0"/>
              <a:t>or, if QIC has not issued a decision within 60 days, “escalate” to ALJ.</a:t>
            </a:r>
          </a:p>
          <a:p>
            <a:r>
              <a:rPr lang="en-US" sz="2400" dirty="0" smtClean="0"/>
              <a:t>Submit evidence.</a:t>
            </a:r>
          </a:p>
          <a:p>
            <a:r>
              <a:rPr lang="en-US" sz="2400" dirty="0" smtClean="0"/>
              <a:t>Write “beneficiary appeal” on envelope.</a:t>
            </a:r>
          </a:p>
          <a:p>
            <a:r>
              <a:rPr lang="en-US" sz="2400" dirty="0" smtClean="0"/>
              <a:t>Request videoteleconference hearing (not telephone).</a:t>
            </a:r>
          </a:p>
          <a:p>
            <a:pPr lvl="1"/>
            <a:r>
              <a:rPr lang="en-US" sz="2000" dirty="0" smtClean="0"/>
              <a:t>SNF may participate in hearing.</a:t>
            </a:r>
          </a:p>
          <a:p>
            <a:r>
              <a:rPr lang="en-US" sz="2400" dirty="0" smtClean="0"/>
              <a:t>ALJ to issue written decision within 90 calendar days.</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57</a:t>
            </a:fld>
            <a:endParaRPr lang="en-US" altLang="en-US" dirty="0"/>
          </a:p>
        </p:txBody>
      </p:sp>
    </p:spTree>
    <p:extLst>
      <p:ext uri="{BB962C8B-B14F-4D97-AF65-F5344CB8AC3E}">
        <p14:creationId xmlns:p14="http://schemas.microsoft.com/office/powerpoint/2010/main" val="32926217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a:r>
            <a:br>
              <a:rPr lang="en-US" sz="3600" b="1" dirty="0" smtClean="0"/>
            </a:br>
            <a:r>
              <a:rPr lang="en-US" sz="3600" b="1" dirty="0" smtClean="0"/>
              <a:t>MEDICARE APPEALS COUNCIL (MAC), </a:t>
            </a:r>
            <a:r>
              <a:rPr lang="en-US" sz="2800" dirty="0"/>
              <a:t>42 C.F.R. §§405.1102-.1130</a:t>
            </a:r>
            <a:br>
              <a:rPr lang="en-US" sz="2800" dirty="0"/>
            </a:br>
            <a:endParaRPr lang="en-US" sz="2800" b="1" dirty="0"/>
          </a:p>
        </p:txBody>
      </p:sp>
      <p:sp>
        <p:nvSpPr>
          <p:cNvPr id="3" name="Content Placeholder 2"/>
          <p:cNvSpPr>
            <a:spLocks noGrp="1"/>
          </p:cNvSpPr>
          <p:nvPr>
            <p:ph idx="1"/>
          </p:nvPr>
        </p:nvSpPr>
        <p:spPr/>
        <p:txBody>
          <a:bodyPr/>
          <a:lstStyle/>
          <a:p>
            <a:r>
              <a:rPr lang="en-US" sz="2800" dirty="0" smtClean="0"/>
              <a:t>Appeal within 60 calendar days of adverse ALJ decision or, if ALJ has not issued a decision within 90 days, “escalate” to MAC.</a:t>
            </a:r>
          </a:p>
          <a:p>
            <a:r>
              <a:rPr lang="en-US" sz="2800" dirty="0" smtClean="0"/>
              <a:t>MAC to issue decision within 180 days.</a:t>
            </a:r>
          </a:p>
          <a:p>
            <a:r>
              <a:rPr lang="en-US" sz="2800" dirty="0" smtClean="0"/>
              <a:t>No hearing; oral argument may be permitted.</a:t>
            </a:r>
          </a:p>
          <a:p>
            <a:pPr marL="0" indent="0">
              <a:buNone/>
            </a:pPr>
            <a:endParaRPr lang="en-US" sz="28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58</a:t>
            </a:fld>
            <a:endParaRPr lang="en-US" altLang="en-US" dirty="0"/>
          </a:p>
        </p:txBody>
      </p:sp>
    </p:spTree>
    <p:extLst>
      <p:ext uri="{BB962C8B-B14F-4D97-AF65-F5344CB8AC3E}">
        <p14:creationId xmlns:p14="http://schemas.microsoft.com/office/powerpoint/2010/main" val="4033066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JUDICIAL REVIEW</a:t>
            </a:r>
            <a:endParaRPr lang="en-US" sz="3600" b="1" dirty="0"/>
          </a:p>
        </p:txBody>
      </p:sp>
      <p:sp>
        <p:nvSpPr>
          <p:cNvPr id="3" name="Content Placeholder 2"/>
          <p:cNvSpPr>
            <a:spLocks noGrp="1"/>
          </p:cNvSpPr>
          <p:nvPr>
            <p:ph idx="1"/>
          </p:nvPr>
        </p:nvSpPr>
        <p:spPr/>
        <p:txBody>
          <a:bodyPr/>
          <a:lstStyle/>
          <a:p>
            <a:r>
              <a:rPr lang="en-US" dirty="0" smtClean="0"/>
              <a:t>File in federal District Court.</a:t>
            </a:r>
          </a:p>
          <a:p>
            <a:endParaRPr lang="en-US" dirty="0"/>
          </a:p>
          <a:p>
            <a:pPr marL="0" indent="0" algn="ctr">
              <a:buNone/>
            </a:pPr>
            <a:r>
              <a:rPr lang="en-US" dirty="0" smtClean="0"/>
              <a:t>42 C.F.R. §405.1136</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59</a:t>
            </a:fld>
            <a:endParaRPr lang="en-US" altLang="en-US" dirty="0"/>
          </a:p>
        </p:txBody>
      </p:sp>
    </p:spTree>
    <p:extLst>
      <p:ext uri="{BB962C8B-B14F-4D97-AF65-F5344CB8AC3E}">
        <p14:creationId xmlns:p14="http://schemas.microsoft.com/office/powerpoint/2010/main" val="191918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p:txBody>
          <a:bodyPr/>
          <a:lstStyle/>
          <a:p>
            <a:r>
              <a:rPr lang="en-US" altLang="en-US" sz="3600" b="1" dirty="0"/>
              <a:t>MEDICARE COVERAGE OF</a:t>
            </a:r>
            <a:br>
              <a:rPr lang="en-US" altLang="en-US" sz="3600" b="1" dirty="0"/>
            </a:br>
            <a:r>
              <a:rPr lang="en-US" altLang="en-US" sz="3600" b="1" dirty="0" smtClean="0"/>
              <a:t>SNFs UNDER PART A (cont’d)</a:t>
            </a:r>
            <a:endParaRPr lang="en-US" altLang="en-US" sz="3600" b="1" dirty="0"/>
          </a:p>
        </p:txBody>
      </p:sp>
      <p:sp>
        <p:nvSpPr>
          <p:cNvPr id="985091" name="Rectangle 3"/>
          <p:cNvSpPr>
            <a:spLocks noGrp="1" noChangeArrowheads="1"/>
          </p:cNvSpPr>
          <p:nvPr>
            <p:ph type="body" idx="1"/>
          </p:nvPr>
        </p:nvSpPr>
        <p:spPr/>
        <p:txBody>
          <a:bodyPr/>
          <a:lstStyle/>
          <a:p>
            <a:pPr lvl="1">
              <a:lnSpc>
                <a:spcPct val="90000"/>
              </a:lnSpc>
              <a:spcAft>
                <a:spcPct val="30000"/>
              </a:spcAft>
              <a:buFont typeface="Wingdings" pitchFamily="2" charset="2"/>
              <a:buChar char="§"/>
            </a:pPr>
            <a:r>
              <a:rPr lang="en-US" altLang="en-US" dirty="0" smtClean="0"/>
              <a:t>Up to 100 days in a benefit period (but often, SNFs stop coverage on day 21, when large co-payment [$161/day in 2016] begins).</a:t>
            </a:r>
          </a:p>
          <a:p>
            <a:pPr lvl="1">
              <a:lnSpc>
                <a:spcPct val="90000"/>
              </a:lnSpc>
              <a:spcAft>
                <a:spcPct val="30000"/>
              </a:spcAft>
              <a:buFont typeface="Wingdings" pitchFamily="2" charset="2"/>
              <a:buChar char="§"/>
            </a:pPr>
            <a:r>
              <a:rPr lang="en-US" altLang="en-US" dirty="0" smtClean="0"/>
              <a:t>Part A provides all-inclusive coverage (room and board, nursing care, medications, therapy, etc.).</a:t>
            </a:r>
          </a:p>
          <a:p>
            <a:pPr lvl="1">
              <a:lnSpc>
                <a:spcPct val="90000"/>
              </a:lnSpc>
              <a:spcAft>
                <a:spcPct val="30000"/>
              </a:spcAft>
              <a:buFont typeface="Wingdings" pitchFamily="2" charset="2"/>
              <a:buChar char="§"/>
            </a:pPr>
            <a:r>
              <a:rPr lang="en-US" altLang="en-US" dirty="0" smtClean="0"/>
              <a:t>Medicare Advantage plans also provide all-inclusive coverage, but may have different cost-sharing obligations.</a:t>
            </a:r>
            <a:endParaRPr lang="en-US" altLang="en-US" dirty="0"/>
          </a:p>
        </p:txBody>
      </p:sp>
      <p:sp>
        <p:nvSpPr>
          <p:cNvPr id="3" name="Footer Placeholder 2"/>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a:t>
            </a:fld>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APPEALS OF MEDICARE DENIALS OF PART A COVERAGE</a:t>
            </a:r>
            <a:endParaRPr lang="en-US" sz="3600" b="1" dirty="0"/>
          </a:p>
        </p:txBody>
      </p:sp>
      <p:sp>
        <p:nvSpPr>
          <p:cNvPr id="3" name="Content Placeholder 2"/>
          <p:cNvSpPr>
            <a:spLocks noGrp="1"/>
          </p:cNvSpPr>
          <p:nvPr>
            <p:ph idx="1"/>
          </p:nvPr>
        </p:nvSpPr>
        <p:spPr/>
        <p:txBody>
          <a:bodyPr/>
          <a:lstStyle/>
          <a:p>
            <a:r>
              <a:rPr lang="en-US" sz="2800" dirty="0" smtClean="0"/>
              <a:t>SNF’s bill to Medicare for Part A payment may be denied.</a:t>
            </a:r>
          </a:p>
          <a:p>
            <a:r>
              <a:rPr lang="en-US" sz="2800" dirty="0" smtClean="0"/>
              <a:t>Beneficiary receives Medicare Summary Notice (MSN) from CMS as initial determination.</a:t>
            </a:r>
          </a:p>
          <a:p>
            <a:r>
              <a:rPr lang="en-US" sz="2800" dirty="0" smtClean="0"/>
              <a:t>Beneficiary appeals from MSN for redetermination.</a:t>
            </a:r>
          </a:p>
          <a:p>
            <a:r>
              <a:rPr lang="en-US" sz="2800" dirty="0" smtClean="0"/>
              <a:t>Then reconsideration, ALJ, Medicare Appeals Council, federal court.</a:t>
            </a:r>
            <a:endParaRPr lang="en-US" sz="28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60</a:t>
            </a:fld>
            <a:endParaRPr lang="en-US" altLang="en-US" dirty="0"/>
          </a:p>
        </p:txBody>
      </p:sp>
    </p:spTree>
    <p:extLst>
      <p:ext uri="{BB962C8B-B14F-4D97-AF65-F5344CB8AC3E}">
        <p14:creationId xmlns:p14="http://schemas.microsoft.com/office/powerpoint/2010/main" val="6934403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ADDITIONAL CHALLENGES IN MEDICARE APPEALS</a:t>
            </a:r>
            <a:endParaRPr lang="en-US" sz="3600" b="1" dirty="0"/>
          </a:p>
        </p:txBody>
      </p:sp>
      <p:sp>
        <p:nvSpPr>
          <p:cNvPr id="3" name="Content Placeholder 2"/>
          <p:cNvSpPr>
            <a:spLocks noGrp="1"/>
          </p:cNvSpPr>
          <p:nvPr>
            <p:ph idx="1"/>
          </p:nvPr>
        </p:nvSpPr>
        <p:spPr/>
        <p:txBody>
          <a:bodyPr/>
          <a:lstStyle/>
          <a:p>
            <a:r>
              <a:rPr lang="en-US" dirty="0" smtClean="0"/>
              <a:t>Lower levels (redetermination and reconsideration) seem to “rubber stamp” noncoverage decisions.</a:t>
            </a:r>
          </a:p>
          <a:p>
            <a:r>
              <a:rPr lang="en-US" dirty="0" smtClean="0"/>
              <a:t>Long delays in administrative appeals process.</a:t>
            </a:r>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61</a:t>
            </a:fld>
            <a:endParaRPr lang="en-US" altLang="en-US" dirty="0"/>
          </a:p>
        </p:txBody>
      </p:sp>
    </p:spTree>
    <p:extLst>
      <p:ext uri="{BB962C8B-B14F-4D97-AF65-F5344CB8AC3E}">
        <p14:creationId xmlns:p14="http://schemas.microsoft.com/office/powerpoint/2010/main" val="7548143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HULL v. SEBELIUS,</a:t>
            </a:r>
            <a:br>
              <a:rPr lang="en-US" sz="3600" b="1" dirty="0" smtClean="0"/>
            </a:br>
            <a:r>
              <a:rPr lang="en-US" sz="2400" b="1" dirty="0" smtClean="0"/>
              <a:t>No. 3:14-cv-801 (JAM) (D. Conn. Filed June 4, 2014)</a:t>
            </a:r>
            <a:endParaRPr lang="en-US" sz="3600" b="1" dirty="0"/>
          </a:p>
        </p:txBody>
      </p:sp>
      <p:sp>
        <p:nvSpPr>
          <p:cNvPr id="3" name="Content Placeholder 2"/>
          <p:cNvSpPr>
            <a:spLocks noGrp="1"/>
          </p:cNvSpPr>
          <p:nvPr>
            <p:ph idx="1"/>
          </p:nvPr>
        </p:nvSpPr>
        <p:spPr/>
        <p:txBody>
          <a:bodyPr/>
          <a:lstStyle/>
          <a:p>
            <a:r>
              <a:rPr lang="en-US" dirty="0" smtClean="0"/>
              <a:t>Challenged high denial rates (98%) at redetermination and reconsideration levels for home health care in Connecticut.</a:t>
            </a:r>
          </a:p>
          <a:p>
            <a:r>
              <a:rPr lang="en-US" dirty="0" smtClean="0"/>
              <a:t>Judge dismissed case, 66 F.Supp.3d 278 (D. CT 2014) (holding dual-eligible beneficiaries did not have an injury when Medicaid paid for their home health care).</a:t>
            </a:r>
          </a:p>
          <a:p>
            <a:r>
              <a:rPr lang="en-US" dirty="0" smtClean="0"/>
              <a:t>Case dismissed June 7, 2016.</a:t>
            </a:r>
          </a:p>
          <a:p>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62</a:t>
            </a:fld>
            <a:endParaRPr lang="en-US" altLang="en-US" dirty="0"/>
          </a:p>
        </p:txBody>
      </p:sp>
    </p:spTree>
    <p:extLst>
      <p:ext uri="{BB962C8B-B14F-4D97-AF65-F5344CB8AC3E}">
        <p14:creationId xmlns:p14="http://schemas.microsoft.com/office/powerpoint/2010/main" val="3267354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EXLEY v. BURWELL,</a:t>
            </a:r>
            <a:br>
              <a:rPr lang="en-US" sz="3600" b="1" dirty="0" smtClean="0"/>
            </a:br>
            <a:r>
              <a:rPr lang="en-US" sz="2400" b="1" dirty="0" smtClean="0"/>
              <a:t>No. 3:14-cv-01230 (JAM) (D. Conn. Filed Aug. 26, 2014)</a:t>
            </a:r>
            <a:endParaRPr lang="en-US" sz="3600" b="1" dirty="0"/>
          </a:p>
        </p:txBody>
      </p:sp>
      <p:sp>
        <p:nvSpPr>
          <p:cNvPr id="3" name="Content Placeholder 2"/>
          <p:cNvSpPr>
            <a:spLocks noGrp="1"/>
          </p:cNvSpPr>
          <p:nvPr>
            <p:ph idx="1"/>
          </p:nvPr>
        </p:nvSpPr>
        <p:spPr/>
        <p:txBody>
          <a:bodyPr/>
          <a:lstStyle/>
          <a:p>
            <a:r>
              <a:rPr lang="en-US" dirty="0" smtClean="0"/>
              <a:t>Complaint alleges failure of ALJs to issue decisions within 90 days (average delay now about 500 days) violates Medicare statute and Due Process.</a:t>
            </a:r>
          </a:p>
          <a:p>
            <a:r>
              <a:rPr lang="en-US" dirty="0" smtClean="0"/>
              <a:t>Court denied government’s Motion to Dismiss (Jan. 27, 2015).</a:t>
            </a:r>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63</a:t>
            </a:fld>
            <a:endParaRPr lang="en-US" altLang="en-US" dirty="0"/>
          </a:p>
        </p:txBody>
      </p:sp>
    </p:spTree>
    <p:extLst>
      <p:ext uri="{BB962C8B-B14F-4D97-AF65-F5344CB8AC3E}">
        <p14:creationId xmlns:p14="http://schemas.microsoft.com/office/powerpoint/2010/main" val="3720043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EXLEY</a:t>
            </a:r>
            <a:endParaRPr lang="en-US" dirty="0"/>
          </a:p>
        </p:txBody>
      </p:sp>
      <p:sp>
        <p:nvSpPr>
          <p:cNvPr id="3" name="Content Placeholder 2"/>
          <p:cNvSpPr>
            <a:spLocks noGrp="1"/>
          </p:cNvSpPr>
          <p:nvPr>
            <p:ph idx="1"/>
          </p:nvPr>
        </p:nvSpPr>
        <p:spPr/>
        <p:txBody>
          <a:bodyPr/>
          <a:lstStyle/>
          <a:p>
            <a:r>
              <a:rPr lang="en-US" dirty="0"/>
              <a:t>Settlement approved </a:t>
            </a:r>
            <a:r>
              <a:rPr lang="en-US" dirty="0" smtClean="0"/>
              <a:t>(May 24, 2016)</a:t>
            </a:r>
          </a:p>
          <a:p>
            <a:r>
              <a:rPr lang="en-US" dirty="0" smtClean="0"/>
              <a:t>Write “Beneficiary Mail Stop” on appeal and envelop to get appeal heard quickly.</a:t>
            </a:r>
          </a:p>
          <a:p>
            <a:r>
              <a:rPr lang="en-US" dirty="0" smtClean="0"/>
              <a:t>Office of Medicare Hearings &amp; Appeals Beneficiary Help Line, (844) 419-3358 (8:00 a.m. – 4:30 p.m., ET)</a:t>
            </a:r>
          </a:p>
          <a:p>
            <a:r>
              <a:rPr lang="en-US" dirty="0" smtClean="0"/>
              <a:t>More information will be available at MedicareAdvocacy.org. </a:t>
            </a:r>
            <a:endParaRPr lang="en-US" dirty="0"/>
          </a:p>
          <a:p>
            <a:endParaRPr lang="en-US" dirty="0"/>
          </a:p>
        </p:txBody>
      </p:sp>
      <p:sp>
        <p:nvSpPr>
          <p:cNvPr id="4" name="Footer Placeholder 3"/>
          <p:cNvSpPr>
            <a:spLocks noGrp="1"/>
          </p:cNvSpPr>
          <p:nvPr>
            <p:ph type="ftr" sz="quarter" idx="10"/>
          </p:nvPr>
        </p:nvSpPr>
        <p:spPr/>
        <p:txBody>
          <a:bodyPr/>
          <a:lstStyle/>
          <a:p>
            <a:r>
              <a:rPr lang="en-US" altLang="en-US" smtClean="0"/>
              <a:t>www.medicareadvocacy.orgwww.medicareadvocacy.org</a:t>
            </a:r>
          </a:p>
          <a:p>
            <a:r>
              <a:rPr lang="en-US" altLang="en-US"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64</a:t>
            </a:fld>
            <a:endParaRPr lang="en-US" altLang="en-US" dirty="0"/>
          </a:p>
        </p:txBody>
      </p:sp>
    </p:spTree>
    <p:extLst>
      <p:ext uri="{BB962C8B-B14F-4D97-AF65-F5344CB8AC3E}">
        <p14:creationId xmlns:p14="http://schemas.microsoft.com/office/powerpoint/2010/main" val="21859332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SENATE FINANCE COMMITTEE HEARING</a:t>
            </a:r>
            <a:endParaRPr lang="en-US" sz="3600" b="1" dirty="0"/>
          </a:p>
        </p:txBody>
      </p:sp>
      <p:sp>
        <p:nvSpPr>
          <p:cNvPr id="3" name="Content Placeholder 2"/>
          <p:cNvSpPr>
            <a:spLocks noGrp="1"/>
          </p:cNvSpPr>
          <p:nvPr>
            <p:ph idx="1"/>
          </p:nvPr>
        </p:nvSpPr>
        <p:spPr/>
        <p:txBody>
          <a:bodyPr/>
          <a:lstStyle/>
          <a:p>
            <a:r>
              <a:rPr lang="en-US" sz="2800" dirty="0" smtClean="0"/>
              <a:t>“Creating an Efficient and More Level Playing Field: Audit and Appeals Issues in Medicare” (Apr. </a:t>
            </a:r>
            <a:r>
              <a:rPr lang="en-US" sz="2800" dirty="0"/>
              <a:t>28, 2015), </a:t>
            </a:r>
            <a:r>
              <a:rPr lang="en-US" sz="2800" dirty="0">
                <a:hlinkClick r:id="rId2"/>
              </a:rPr>
              <a:t>http://www.finance.senate.gov/hearings/hearing/?</a:t>
            </a:r>
            <a:r>
              <a:rPr lang="en-US" sz="2800" dirty="0" smtClean="0">
                <a:hlinkClick r:id="rId2"/>
              </a:rPr>
              <a:t>id=d29af43d-5056-a032-526a-1de427f91aeb</a:t>
            </a:r>
            <a:r>
              <a:rPr lang="en-US" sz="2800" dirty="0" smtClean="0"/>
              <a:t>.  </a:t>
            </a:r>
          </a:p>
          <a:p>
            <a:pPr lvl="1"/>
            <a:r>
              <a:rPr lang="en-US" sz="2400" dirty="0" smtClean="0"/>
              <a:t>Chairman Hatch: 2009, appeals at ALJ level resolved in 94 days, in 2012, 547 days.</a:t>
            </a:r>
          </a:p>
          <a:p>
            <a:pPr lvl="1"/>
            <a:r>
              <a:rPr lang="en-US" sz="2400" dirty="0" smtClean="0"/>
              <a:t>FY 2010, high reversal rate at ALJ level (60% of 41,000 provider appeals were reversed).</a:t>
            </a:r>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65</a:t>
            </a:fld>
            <a:endParaRPr lang="en-US" altLang="en-US" dirty="0"/>
          </a:p>
        </p:txBody>
      </p:sp>
    </p:spTree>
    <p:extLst>
      <p:ext uri="{BB962C8B-B14F-4D97-AF65-F5344CB8AC3E}">
        <p14:creationId xmlns:p14="http://schemas.microsoft.com/office/powerpoint/2010/main" val="41377202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SENATE FINANCE COMMITTEE </a:t>
            </a:r>
            <a:r>
              <a:rPr lang="en-US" sz="3600" b="1" dirty="0" smtClean="0"/>
              <a:t>HEARING (cont’d)</a:t>
            </a:r>
            <a:endParaRPr lang="en-US" sz="3600" dirty="0"/>
          </a:p>
        </p:txBody>
      </p:sp>
      <p:sp>
        <p:nvSpPr>
          <p:cNvPr id="3" name="Content Placeholder 2"/>
          <p:cNvSpPr>
            <a:spLocks noGrp="1"/>
          </p:cNvSpPr>
          <p:nvPr>
            <p:ph idx="1"/>
          </p:nvPr>
        </p:nvSpPr>
        <p:spPr/>
        <p:txBody>
          <a:bodyPr/>
          <a:lstStyle/>
          <a:p>
            <a:r>
              <a:rPr lang="en-US" sz="2800" dirty="0" smtClean="0"/>
              <a:t>Nancy J. Griswold, chief ALJ, testified</a:t>
            </a:r>
          </a:p>
          <a:p>
            <a:pPr lvl="1"/>
            <a:r>
              <a:rPr lang="en-US" sz="2400" dirty="0" smtClean="0"/>
              <a:t>Beneficiaries file 1% of appeals; 99% of appeals are filed by providers </a:t>
            </a:r>
            <a:r>
              <a:rPr lang="en-US" sz="2400" dirty="0"/>
              <a:t>and state Medicaid </a:t>
            </a:r>
            <a:r>
              <a:rPr lang="en-US" sz="2400" dirty="0" smtClean="0"/>
              <a:t>agencies.</a:t>
            </a:r>
          </a:p>
          <a:p>
            <a:pPr lvl="1"/>
            <a:r>
              <a:rPr lang="en-US" sz="2400" dirty="0" smtClean="0"/>
              <a:t>FY 2013, received 384,000 appeals; FY 2014, 474,000 appeals.</a:t>
            </a:r>
          </a:p>
          <a:p>
            <a:pPr marL="457200" lvl="1" indent="0" algn="ctr">
              <a:buNone/>
            </a:pPr>
            <a:r>
              <a:rPr lang="en-US" dirty="0" smtClean="0"/>
              <a:t> </a:t>
            </a:r>
            <a:r>
              <a:rPr lang="en-US" sz="2000" dirty="0" smtClean="0">
                <a:hlinkClick r:id="rId2"/>
              </a:rPr>
              <a:t>http</a:t>
            </a:r>
            <a:r>
              <a:rPr lang="en-US" sz="2000" dirty="0">
                <a:hlinkClick r:id="rId2"/>
              </a:rPr>
              <a:t>://</a:t>
            </a:r>
            <a:r>
              <a:rPr lang="en-US" sz="2000" dirty="0" smtClean="0">
                <a:hlinkClick r:id="rId2"/>
              </a:rPr>
              <a:t>www.finance.senate.gov/imo/media/doc/SFC%20Griswold-OMHA%20updated%20testimony%20%204%2028%2015.pdf</a:t>
            </a:r>
            <a:r>
              <a:rPr lang="en-US" sz="2000" dirty="0" smtClean="0"/>
              <a:t>.</a:t>
            </a:r>
            <a:r>
              <a:rPr lang="en-US" dirty="0" smtClean="0"/>
              <a:t> </a:t>
            </a:r>
          </a:p>
          <a:p>
            <a:pPr lvl="1"/>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66</a:t>
            </a:fld>
            <a:endParaRPr lang="en-US" altLang="en-US" dirty="0"/>
          </a:p>
        </p:txBody>
      </p:sp>
    </p:spTree>
    <p:extLst>
      <p:ext uri="{BB962C8B-B14F-4D97-AF65-F5344CB8AC3E}">
        <p14:creationId xmlns:p14="http://schemas.microsoft.com/office/powerpoint/2010/main" val="3702307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UPDATES ON </a:t>
            </a:r>
            <a:r>
              <a:rPr lang="en-US" b="1" i="1" dirty="0"/>
              <a:t>JIMMO</a:t>
            </a:r>
            <a:endParaRPr lang="en-US" dirty="0"/>
          </a:p>
        </p:txBody>
      </p:sp>
      <p:sp>
        <p:nvSpPr>
          <p:cNvPr id="3" name="Content Placeholder 2"/>
          <p:cNvSpPr>
            <a:spLocks noGrp="1"/>
          </p:cNvSpPr>
          <p:nvPr>
            <p:ph idx="1"/>
          </p:nvPr>
        </p:nvSpPr>
        <p:spPr/>
        <p:txBody>
          <a:bodyPr/>
          <a:lstStyle/>
          <a:p>
            <a:pPr marL="0" lvl="1" indent="0">
              <a:buSzTx/>
              <a:buNone/>
            </a:pPr>
            <a:r>
              <a:rPr lang="en-US" i="1" dirty="0">
                <a:solidFill>
                  <a:srgbClr val="FFFFFF"/>
                </a:solidFill>
              </a:rPr>
              <a:t>See</a:t>
            </a:r>
            <a:r>
              <a:rPr lang="en-US" dirty="0">
                <a:solidFill>
                  <a:srgbClr val="FFFFFF"/>
                </a:solidFill>
              </a:rPr>
              <a:t> CMA website: </a:t>
            </a:r>
            <a:endParaRPr lang="en-US" dirty="0" smtClean="0">
              <a:solidFill>
                <a:srgbClr val="FFFFFF"/>
              </a:solidFill>
            </a:endParaRPr>
          </a:p>
          <a:p>
            <a:pPr marL="0" lvl="1" indent="0">
              <a:buSzTx/>
              <a:buNone/>
            </a:pPr>
            <a:r>
              <a:rPr lang="en-US" sz="2400" dirty="0">
                <a:solidFill>
                  <a:srgbClr val="FFFFFF"/>
                </a:solidFill>
              </a:rPr>
              <a:t>Improvement: </a:t>
            </a:r>
            <a:r>
              <a:rPr lang="en-US" sz="2400" dirty="0">
                <a:solidFill>
                  <a:srgbClr val="FFFFFF"/>
                </a:solidFill>
                <a:hlinkClick r:id="rId2"/>
              </a:rPr>
              <a:t>http://www.medicareadvocacy.org/?</a:t>
            </a:r>
            <a:r>
              <a:rPr lang="en-US" sz="2400" dirty="0" smtClean="0">
                <a:solidFill>
                  <a:srgbClr val="FFFFFF"/>
                </a:solidFill>
                <a:hlinkClick r:id="rId2"/>
              </a:rPr>
              <a:t>s=improvement&amp;op.x=0&amp;op.y=0</a:t>
            </a:r>
            <a:r>
              <a:rPr lang="en-US" sz="2400" dirty="0" smtClean="0">
                <a:solidFill>
                  <a:srgbClr val="FFFFFF"/>
                </a:solidFill>
              </a:rPr>
              <a:t> </a:t>
            </a:r>
            <a:endParaRPr lang="en-US" sz="2400" dirty="0">
              <a:solidFill>
                <a:srgbClr val="FFFFFF"/>
              </a:solidFill>
            </a:endParaRPr>
          </a:p>
          <a:p>
            <a:r>
              <a:rPr lang="en-US" sz="2400" dirty="0" err="1" smtClean="0">
                <a:hlinkClick r:id="rId3"/>
              </a:rPr>
              <a:t>Jimmo</a:t>
            </a:r>
            <a:r>
              <a:rPr lang="en-US" sz="2400" dirty="0" smtClean="0">
                <a:hlinkClick r:id="rId3"/>
              </a:rPr>
              <a:t>: http</a:t>
            </a:r>
            <a:r>
              <a:rPr lang="en-US" sz="2400" dirty="0">
                <a:hlinkClick r:id="rId3"/>
              </a:rPr>
              <a:t>://www.medicareadvocacy.org/?</a:t>
            </a:r>
            <a:r>
              <a:rPr lang="en-US" sz="2400" dirty="0" smtClean="0">
                <a:hlinkClick r:id="rId3"/>
              </a:rPr>
              <a:t>s=Jimmo&amp;op.x=0&amp;op.y=0</a:t>
            </a:r>
            <a:r>
              <a:rPr lang="en-US" sz="2400" dirty="0" smtClean="0"/>
              <a:t> </a:t>
            </a:r>
            <a:endParaRPr lang="en-US" sz="2400"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67</a:t>
            </a:fld>
            <a:endParaRPr lang="en-US" altLang="en-US" dirty="0"/>
          </a:p>
        </p:txBody>
      </p:sp>
    </p:spTree>
    <p:extLst>
      <p:ext uri="{BB962C8B-B14F-4D97-AF65-F5344CB8AC3E}">
        <p14:creationId xmlns:p14="http://schemas.microsoft.com/office/powerpoint/2010/main" val="3172062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CMA SELF-HELP PACKET FOR SNF APPEALS</a:t>
            </a:r>
            <a:endParaRPr lang="en-US" sz="3600" b="1" dirty="0"/>
          </a:p>
        </p:txBody>
      </p:sp>
      <p:sp>
        <p:nvSpPr>
          <p:cNvPr id="3" name="Content Placeholder 2"/>
          <p:cNvSpPr>
            <a:spLocks noGrp="1"/>
          </p:cNvSpPr>
          <p:nvPr>
            <p:ph idx="1"/>
          </p:nvPr>
        </p:nvSpPr>
        <p:spPr/>
        <p:txBody>
          <a:bodyPr/>
          <a:lstStyle/>
          <a:p>
            <a:r>
              <a:rPr lang="en-US" dirty="0"/>
              <a:t>Available at </a:t>
            </a:r>
            <a:r>
              <a:rPr lang="en-US" dirty="0">
                <a:hlinkClick r:id="rId2"/>
              </a:rPr>
              <a:t>http://www.medicareadvocacy.org/self-help-packet-for-expedited-skilled-nursing-facility-appeals-including-improvement-standard-denials</a:t>
            </a:r>
            <a:r>
              <a:rPr lang="en-US" dirty="0" smtClean="0">
                <a:hlinkClick r:id="rId2"/>
              </a:rPr>
              <a:t>/</a:t>
            </a:r>
            <a:r>
              <a:rPr lang="en-US" dirty="0" smtClean="0"/>
              <a:t> </a:t>
            </a:r>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68</a:t>
            </a:fld>
            <a:endParaRPr lang="en-US" altLang="en-US" dirty="0"/>
          </a:p>
        </p:txBody>
      </p:sp>
    </p:spTree>
    <p:extLst>
      <p:ext uri="{BB962C8B-B14F-4D97-AF65-F5344CB8AC3E}">
        <p14:creationId xmlns:p14="http://schemas.microsoft.com/office/powerpoint/2010/main" val="17481488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MORE INFORMATION FROM CMA</a:t>
            </a:r>
            <a:endParaRPr lang="en-US" sz="3600" b="1" dirty="0"/>
          </a:p>
        </p:txBody>
      </p:sp>
      <p:sp>
        <p:nvSpPr>
          <p:cNvPr id="3" name="Content Placeholder 2"/>
          <p:cNvSpPr>
            <a:spLocks noGrp="1"/>
          </p:cNvSpPr>
          <p:nvPr>
            <p:ph idx="1"/>
          </p:nvPr>
        </p:nvSpPr>
        <p:spPr/>
        <p:txBody>
          <a:bodyPr/>
          <a:lstStyle/>
          <a:p>
            <a:r>
              <a:rPr lang="en-US" sz="2400" dirty="0"/>
              <a:t>Weekly Alerts, e-mailed on Thursdays, free, covering variety of Medicare issues.  Sign up at </a:t>
            </a:r>
            <a:r>
              <a:rPr lang="en-US" sz="2400" dirty="0">
                <a:hlinkClick r:id="rId2"/>
              </a:rPr>
              <a:t>https://org.salsalabs.com/o/777/p/salsa/web/common/public/signup?signup_page_KEY=1411</a:t>
            </a:r>
            <a:r>
              <a:rPr lang="en-US" sz="2400" dirty="0"/>
              <a:t>. </a:t>
            </a:r>
          </a:p>
          <a:p>
            <a:r>
              <a:rPr lang="en-US" sz="2400" i="1" dirty="0"/>
              <a:t>Enforcement</a:t>
            </a:r>
            <a:r>
              <a:rPr lang="en-US" sz="2400" dirty="0"/>
              <a:t>, monthly mailing on nursing home enforcement issues, available by subscription ($250/year).  </a:t>
            </a:r>
            <a:r>
              <a:rPr lang="en-US" sz="2400" dirty="0" smtClean="0"/>
              <a:t>Subscribe at </a:t>
            </a:r>
            <a:r>
              <a:rPr lang="en-US" sz="2400" dirty="0">
                <a:hlinkClick r:id="rId3"/>
              </a:rPr>
              <a:t>https://org.salsalabs.com/o/777/t/13870/shop/shop.jsp?storefront_KEY=1052</a:t>
            </a:r>
            <a:r>
              <a:rPr lang="en-US" sz="2400" dirty="0"/>
              <a:t>.</a:t>
            </a:r>
            <a:endParaRPr lang="en-US" sz="2400" i="1" dirty="0"/>
          </a:p>
          <a:p>
            <a:endParaRPr lang="en-US" sz="2400"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69</a:t>
            </a:fld>
            <a:endParaRPr lang="en-US" altLang="en-US" dirty="0"/>
          </a:p>
        </p:txBody>
      </p:sp>
    </p:spTree>
    <p:extLst>
      <p:ext uri="{BB962C8B-B14F-4D97-AF65-F5344CB8AC3E}">
        <p14:creationId xmlns:p14="http://schemas.microsoft.com/office/powerpoint/2010/main" val="3921878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MEDICARE COVERAGE OF THERAPY IN SNFs UNDER PART B</a:t>
            </a:r>
            <a:endParaRPr lang="en-US" sz="3200" b="1" dirty="0"/>
          </a:p>
        </p:txBody>
      </p:sp>
      <p:sp>
        <p:nvSpPr>
          <p:cNvPr id="3" name="Content Placeholder 2"/>
          <p:cNvSpPr>
            <a:spLocks noGrp="1"/>
          </p:cNvSpPr>
          <p:nvPr>
            <p:ph idx="1"/>
          </p:nvPr>
        </p:nvSpPr>
        <p:spPr/>
        <p:txBody>
          <a:bodyPr/>
          <a:lstStyle/>
          <a:p>
            <a:r>
              <a:rPr lang="en-US" dirty="0" smtClean="0"/>
              <a:t>A Medicare beneficiary who is NOT IN A PART A STAY may qualify for therapy under Part B.</a:t>
            </a:r>
          </a:p>
          <a:p>
            <a:pPr lvl="1"/>
            <a:r>
              <a:rPr lang="en-US" dirty="0" smtClean="0"/>
              <a:t>Called outpatient therapy.</a:t>
            </a:r>
          </a:p>
          <a:p>
            <a:pPr lvl="1"/>
            <a:r>
              <a:rPr lang="en-US" dirty="0" smtClean="0"/>
              <a:t>No limit on the number of available days, but subject to therapy caps.</a:t>
            </a:r>
          </a:p>
          <a:p>
            <a:pPr lvl="1"/>
            <a:r>
              <a:rPr lang="en-US" dirty="0" smtClean="0"/>
              <a:t>May be appropriate for resident who needs therapy fewer than 5 days/week.</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7</a:t>
            </a:fld>
            <a:endParaRPr lang="en-US" altLang="en-US" dirty="0"/>
          </a:p>
        </p:txBody>
      </p:sp>
    </p:spTree>
    <p:extLst>
      <p:ext uri="{BB962C8B-B14F-4D97-AF65-F5344CB8AC3E}">
        <p14:creationId xmlns:p14="http://schemas.microsoft.com/office/powerpoint/2010/main" val="27058226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CMA</a:t>
            </a:r>
            <a:endParaRPr lang="en-US" sz="3600" b="1" dirty="0"/>
          </a:p>
        </p:txBody>
      </p:sp>
      <p:sp>
        <p:nvSpPr>
          <p:cNvPr id="3" name="Content Placeholder 2"/>
          <p:cNvSpPr>
            <a:spLocks noGrp="1"/>
          </p:cNvSpPr>
          <p:nvPr>
            <p:ph idx="1"/>
          </p:nvPr>
        </p:nvSpPr>
        <p:spPr/>
        <p:txBody>
          <a:bodyPr/>
          <a:lstStyle/>
          <a:p>
            <a:pPr marL="0" indent="0">
              <a:buNone/>
            </a:pPr>
            <a:r>
              <a:rPr lang="en-US" sz="2800" dirty="0"/>
              <a:t>Toby S. Edelman</a:t>
            </a:r>
          </a:p>
          <a:p>
            <a:pPr marL="0" indent="0">
              <a:buNone/>
            </a:pPr>
            <a:r>
              <a:rPr lang="en-US" sz="2800" dirty="0"/>
              <a:t>Senior Policy Attorney</a:t>
            </a:r>
          </a:p>
          <a:p>
            <a:pPr marL="0" indent="0">
              <a:buNone/>
            </a:pPr>
            <a:r>
              <a:rPr lang="en-US" sz="2800" dirty="0"/>
              <a:t>Center for Medicare Advocacy</a:t>
            </a:r>
          </a:p>
          <a:p>
            <a:pPr marL="0" indent="0">
              <a:buNone/>
            </a:pPr>
            <a:r>
              <a:rPr lang="en-US" sz="2800" dirty="0"/>
              <a:t>1025 Connecticut Avenue, NW</a:t>
            </a:r>
          </a:p>
          <a:p>
            <a:pPr marL="0" indent="0">
              <a:buNone/>
            </a:pPr>
            <a:r>
              <a:rPr lang="en-US" sz="2800" dirty="0"/>
              <a:t>Washington, DC  20036</a:t>
            </a:r>
          </a:p>
          <a:p>
            <a:pPr marL="0" indent="0">
              <a:buNone/>
            </a:pPr>
            <a:r>
              <a:rPr lang="en-US" sz="2800" dirty="0"/>
              <a:t>(202) </a:t>
            </a:r>
            <a:r>
              <a:rPr lang="en-US" sz="2800" dirty="0" smtClean="0"/>
              <a:t>293-5760</a:t>
            </a:r>
            <a:endParaRPr lang="en-US" sz="2800" dirty="0"/>
          </a:p>
          <a:p>
            <a:pPr marL="0" indent="0">
              <a:buNone/>
            </a:pPr>
            <a:r>
              <a:rPr lang="en-US" sz="2800" dirty="0" smtClean="0">
                <a:hlinkClick r:id="rId2"/>
              </a:rPr>
              <a:t>tedelman@MedicareAdvocacy.org</a:t>
            </a:r>
            <a:r>
              <a:rPr lang="en-US" sz="2800" dirty="0" smtClean="0"/>
              <a:t> </a:t>
            </a:r>
            <a:endParaRPr lang="en-US" sz="2800" dirty="0"/>
          </a:p>
          <a:p>
            <a:endParaRPr lang="en-US" dirty="0"/>
          </a:p>
        </p:txBody>
      </p:sp>
      <p:sp>
        <p:nvSpPr>
          <p:cNvPr id="6" name="Footer Placeholder 5"/>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7" name="Slide Number Placeholder 6"/>
          <p:cNvSpPr>
            <a:spLocks noGrp="1"/>
          </p:cNvSpPr>
          <p:nvPr>
            <p:ph type="sldNum" sz="quarter" idx="11"/>
          </p:nvPr>
        </p:nvSpPr>
        <p:spPr/>
        <p:txBody>
          <a:bodyPr/>
          <a:lstStyle/>
          <a:p>
            <a:fld id="{617249F3-6606-486A-8B66-DC58DDE40972}" type="slidenum">
              <a:rPr lang="en-US" altLang="en-US" smtClean="0"/>
              <a:pPr/>
              <a:t>70</a:t>
            </a:fld>
            <a:endParaRPr lang="en-US" altLang="en-US" dirty="0"/>
          </a:p>
        </p:txBody>
      </p:sp>
    </p:spTree>
    <p:extLst>
      <p:ext uri="{BB962C8B-B14F-4D97-AF65-F5344CB8AC3E}">
        <p14:creationId xmlns:p14="http://schemas.microsoft.com/office/powerpoint/2010/main" val="176981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PART B THERAPY CAPS</a:t>
            </a:r>
            <a:endParaRPr lang="en-US" sz="3600" b="1" dirty="0"/>
          </a:p>
        </p:txBody>
      </p:sp>
      <p:sp>
        <p:nvSpPr>
          <p:cNvPr id="3" name="Content Placeholder 2"/>
          <p:cNvSpPr>
            <a:spLocks noGrp="1"/>
          </p:cNvSpPr>
          <p:nvPr>
            <p:ph idx="1"/>
          </p:nvPr>
        </p:nvSpPr>
        <p:spPr/>
        <p:txBody>
          <a:bodyPr/>
          <a:lstStyle/>
          <a:p>
            <a:r>
              <a:rPr lang="en-US" sz="2800" dirty="0" smtClean="0"/>
              <a:t>Balanced Budget Act of 1997 imposed caps on outpatient therapy </a:t>
            </a:r>
          </a:p>
          <a:p>
            <a:pPr lvl="1"/>
            <a:r>
              <a:rPr lang="en-US" sz="2000" dirty="0"/>
              <a:t>$1920 cap for physical therapy and speech therapy (combined)</a:t>
            </a:r>
          </a:p>
          <a:p>
            <a:pPr lvl="1"/>
            <a:r>
              <a:rPr lang="en-US" sz="2000" dirty="0"/>
              <a:t>$1920 cap for occupational </a:t>
            </a:r>
            <a:r>
              <a:rPr lang="en-US" sz="2000" dirty="0" smtClean="0"/>
              <a:t>therapy</a:t>
            </a:r>
          </a:p>
          <a:p>
            <a:pPr marL="342900" lvl="1" indent="-342900">
              <a:buSzTx/>
              <a:buFont typeface="Wingdings" pitchFamily="2" charset="2"/>
              <a:buChar char="§"/>
            </a:pPr>
            <a:r>
              <a:rPr lang="en-US" dirty="0"/>
              <a:t>Deficit Reduction Act of 2005 created exceptions process (to get therapy above caps</a:t>
            </a:r>
            <a:r>
              <a:rPr lang="en-US" dirty="0" smtClean="0"/>
              <a:t>)</a:t>
            </a:r>
          </a:p>
          <a:p>
            <a:pPr marL="742950" lvl="2" indent="-342900">
              <a:buFont typeface="Wingdings" pitchFamily="2" charset="2"/>
              <a:buChar char="§"/>
            </a:pPr>
            <a:r>
              <a:rPr lang="en-US" sz="2000" dirty="0" smtClean="0"/>
              <a:t>Automatic exceptions when therapists attest therapy is reasonable and necessary</a:t>
            </a:r>
          </a:p>
          <a:p>
            <a:pPr marL="742950" lvl="2" indent="-342900">
              <a:buFont typeface="Wingdings" pitchFamily="2" charset="2"/>
              <a:buChar char="§"/>
            </a:pPr>
            <a:r>
              <a:rPr lang="en-US" sz="2000" dirty="0" smtClean="0"/>
              <a:t>Beginning 2012, Medicare Contractors conduct mandatory medical review for therapy over $3700</a:t>
            </a:r>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8</a:t>
            </a:fld>
            <a:endParaRPr lang="en-US" altLang="en-US" dirty="0"/>
          </a:p>
        </p:txBody>
      </p:sp>
    </p:spTree>
    <p:extLst>
      <p:ext uri="{BB962C8B-B14F-4D97-AF65-F5344CB8AC3E}">
        <p14:creationId xmlns:p14="http://schemas.microsoft.com/office/powerpoint/2010/main" val="53845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PART B THERAPY CAPS (cont’d)</a:t>
            </a:r>
            <a:endParaRPr lang="en-US" sz="3600" b="1" dirty="0"/>
          </a:p>
        </p:txBody>
      </p:sp>
      <p:sp>
        <p:nvSpPr>
          <p:cNvPr id="3" name="Content Placeholder 2"/>
          <p:cNvSpPr>
            <a:spLocks noGrp="1"/>
          </p:cNvSpPr>
          <p:nvPr>
            <p:ph idx="1"/>
          </p:nvPr>
        </p:nvSpPr>
        <p:spPr/>
        <p:txBody>
          <a:bodyPr/>
          <a:lstStyle/>
          <a:p>
            <a:r>
              <a:rPr lang="en-US" dirty="0" smtClean="0"/>
              <a:t>H.R. 2, Medicare Access and CHIP Reauthorization Act (Pub. L. 114-10, signed by President Obama on April 16, 2015)</a:t>
            </a:r>
          </a:p>
          <a:p>
            <a:pPr lvl="1"/>
            <a:r>
              <a:rPr lang="en-US" dirty="0" smtClean="0"/>
              <a:t>Extends the exceptions process until Jan. 2018.</a:t>
            </a:r>
          </a:p>
          <a:p>
            <a:pPr lvl="1"/>
            <a:r>
              <a:rPr lang="en-US" dirty="0" smtClean="0"/>
              <a:t>Senator Ben Cardin’s (D, MD) amendment to repeal and replace the exceptions process (with prior authorization process) was defeated.</a:t>
            </a:r>
            <a:endParaRPr lang="en-US" dirty="0"/>
          </a:p>
        </p:txBody>
      </p:sp>
      <p:sp>
        <p:nvSpPr>
          <p:cNvPr id="4" name="Footer Placeholder 3"/>
          <p:cNvSpPr>
            <a:spLocks noGrp="1"/>
          </p:cNvSpPr>
          <p:nvPr>
            <p:ph type="ftr" sz="quarter" idx="10"/>
          </p:nvPr>
        </p:nvSpPr>
        <p:spPr/>
        <p:txBody>
          <a:bodyPr/>
          <a:lstStyle/>
          <a:p>
            <a:r>
              <a:rPr lang="en-US" altLang="en-US" dirty="0" smtClean="0"/>
              <a:t>www.medicareadvocacy.orgwww.medicareadvocacy.org</a:t>
            </a:r>
          </a:p>
          <a:p>
            <a:r>
              <a:rPr lang="en-US" altLang="en-US" dirty="0" smtClean="0"/>
              <a:t>Copyright © Center for Medicare Advocacy, Inc.                 </a:t>
            </a:r>
            <a:endParaRPr lang="en-US" altLang="en-US" dirty="0"/>
          </a:p>
        </p:txBody>
      </p:sp>
      <p:sp>
        <p:nvSpPr>
          <p:cNvPr id="5" name="Slide Number Placeholder 4"/>
          <p:cNvSpPr>
            <a:spLocks noGrp="1"/>
          </p:cNvSpPr>
          <p:nvPr>
            <p:ph type="sldNum" sz="quarter" idx="11"/>
          </p:nvPr>
        </p:nvSpPr>
        <p:spPr/>
        <p:txBody>
          <a:bodyPr/>
          <a:lstStyle/>
          <a:p>
            <a:fld id="{617249F3-6606-486A-8B66-DC58DDE40972}" type="slidenum">
              <a:rPr lang="en-US" altLang="en-US" smtClean="0"/>
              <a:pPr/>
              <a:t>9</a:t>
            </a:fld>
            <a:endParaRPr lang="en-US" altLang="en-US" dirty="0"/>
          </a:p>
        </p:txBody>
      </p:sp>
    </p:spTree>
    <p:extLst>
      <p:ext uri="{BB962C8B-B14F-4D97-AF65-F5344CB8AC3E}">
        <p14:creationId xmlns:p14="http://schemas.microsoft.com/office/powerpoint/2010/main" val="3100963025"/>
      </p:ext>
    </p:extLst>
  </p:cSld>
  <p:clrMapOvr>
    <a:masterClrMapping/>
  </p:clrMapOvr>
</p:sld>
</file>

<file path=ppt/theme/theme1.xml><?xml version="1.0" encoding="utf-8"?>
<a:theme xmlns:a="http://schemas.openxmlformats.org/drawingml/2006/main" name="SNF TPL Training2009 Coverage Criteria section">
  <a:themeElements>
    <a:clrScheme name="">
      <a:dk1>
        <a:srgbClr val="808080"/>
      </a:dk1>
      <a:lt1>
        <a:srgbClr val="FFFFFF"/>
      </a:lt1>
      <a:dk2>
        <a:srgbClr val="3333FF"/>
      </a:dk2>
      <a:lt2>
        <a:srgbClr val="99CCFF"/>
      </a:lt2>
      <a:accent1>
        <a:srgbClr val="00CC99"/>
      </a:accent1>
      <a:accent2>
        <a:srgbClr val="FF0000"/>
      </a:accent2>
      <a:accent3>
        <a:srgbClr val="ADADFF"/>
      </a:accent3>
      <a:accent4>
        <a:srgbClr val="DADADA"/>
      </a:accent4>
      <a:accent5>
        <a:srgbClr val="AAE2CA"/>
      </a:accent5>
      <a:accent6>
        <a:srgbClr val="E70000"/>
      </a:accent6>
      <a:hlink>
        <a:srgbClr val="CCCCFF"/>
      </a:hlink>
      <a:folHlink>
        <a:srgbClr val="CCCCFF"/>
      </a:folHlink>
    </a:clrScheme>
    <a:fontScheme name="SNF TPL Training2009 Coverage Criteria sec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SNF TPL Training2009 Coverage Criteria sec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NF TPL Training2009 Coverage Criteria sec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NF TPL Training2009 Coverage Criteria sec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NF TPL Training2009 Coverage Criteria sec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NF TPL Training2009 Coverage Criteria sec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NF TPL Training2009 Coverage Criteria sec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NF TPL Training2009 Coverage Criteria sec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2210</TotalTime>
  <Words>4815</Words>
  <Application>Microsoft Office PowerPoint</Application>
  <PresentationFormat>On-screen Show (4:3)</PresentationFormat>
  <Paragraphs>570</Paragraphs>
  <Slides>70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70</vt:i4>
      </vt:variant>
    </vt:vector>
  </HeadingPairs>
  <TitlesOfParts>
    <vt:vector size="73" baseType="lpstr">
      <vt:lpstr>Times New Roman</vt:lpstr>
      <vt:lpstr>Wingdings</vt:lpstr>
      <vt:lpstr>SNF TPL Training2009 Coverage Criteria section</vt:lpstr>
      <vt:lpstr>MEDICARE AND SKILLED NURSING FACILITIES: JIMMO AND APPEALS</vt:lpstr>
      <vt:lpstr>INTRODUCTION</vt:lpstr>
      <vt:lpstr>MEDICARE RESOURCES</vt:lpstr>
      <vt:lpstr> MEDICARE COVERAGE OF SNFs UNDER PART A</vt:lpstr>
      <vt:lpstr>MEDICARE COVERAGE OF  SNFs UNDER PART A (cont’d)</vt:lpstr>
      <vt:lpstr>MEDICARE COVERAGE OF SNFs UNDER PART A (cont’d)</vt:lpstr>
      <vt:lpstr>MEDICARE COVERAGE OF THERAPY IN SNFs UNDER PART B</vt:lpstr>
      <vt:lpstr>PART B THERAPY CAPS</vt:lpstr>
      <vt:lpstr>PART B THERAPY CAPS (cont’d)</vt:lpstr>
      <vt:lpstr>IDENTICAL STANDARD FOR THERAPY UNDER PARTS A AND B</vt:lpstr>
      <vt:lpstr>RESTORATION POTENTIAL</vt:lpstr>
      <vt:lpstr>MEDICARE MYTHS</vt:lpstr>
      <vt:lpstr>MEDICARE TRUTHS</vt:lpstr>
      <vt:lpstr>THE MYTH OF IMPROVEMENT</vt:lpstr>
      <vt:lpstr>THE MYTH OF IMPROVEMENT</vt:lpstr>
      <vt:lpstr>MAINTENANCE-LEVEL REHABILITATION</vt:lpstr>
      <vt:lpstr>CMS MANUALS </vt:lpstr>
      <vt:lpstr>CASES PRE-JIMMO</vt:lpstr>
      <vt:lpstr>JIMMO v. SEBELIUS, Civ. No. 5:11-CV-17  (D. VT. 1/18/2011)</vt:lpstr>
      <vt:lpstr>WHAT JIMMO SETTLEMENT MEANS: NO DENIALS BASED ON IMPROVEMENT STANDARD </vt:lpstr>
      <vt:lpstr>JIMMO CLARIFIES PROPER STANDARD</vt:lpstr>
      <vt:lpstr>INDIVIDUALIZED ASSESSMENTS REQUIRED</vt:lpstr>
      <vt:lpstr>EXAMPLES OF PROHIBITED RULES OF THUMB</vt:lpstr>
      <vt:lpstr>WHAT JIMMO SETTLEMENT MEANS: REVISION OF CMS MANUALS</vt:lpstr>
      <vt:lpstr>MANUAL GUIDANCE FOR SNFs</vt:lpstr>
      <vt:lpstr>MANUAL GUIDANCE FOR SNFs</vt:lpstr>
      <vt:lpstr>MANUAL GUIDANCE FOR SNFs</vt:lpstr>
      <vt:lpstr>MANUAL GUIDANCE FOR SNFs</vt:lpstr>
      <vt:lpstr>WHAT DOES THE MANUAL REQUIRE?</vt:lpstr>
      <vt:lpstr>WHATJIMMO SETTLEMENT MEANS:  EDUCATIONAL CAMPAIGN</vt:lpstr>
      <vt:lpstr>   WHAT JIMMO MEANS: ACCOUNTABILITY AND REVIEW  </vt:lpstr>
      <vt:lpstr>WHAT JIMMO SETTLEMENT MEANS: RE-REVIEW</vt:lpstr>
      <vt:lpstr>WE RETURNED TO COURT</vt:lpstr>
      <vt:lpstr>BIGGEST OBSTACLES TO IMPLEMENTATION SINCE COURT APPROVAL OF SETTLEMENT</vt:lpstr>
      <vt:lpstr>WHAT WE TELL PEOPLE TO DO IF MEDICARE COVERAGE IS DENIED </vt:lpstr>
      <vt:lpstr>WHAT WE TELL PEOPLE TO DO IF MEDICARE COVERAGE IS DENIED </vt:lpstr>
      <vt:lpstr>PHYSICIAN SUPPORT</vt:lpstr>
      <vt:lpstr>MEDICARE APPEALS</vt:lpstr>
      <vt:lpstr>KEY BARRIER FOR MEDICARE APPEALS</vt:lpstr>
      <vt:lpstr>KEY BARRIER FOR MEDICARE APPEALS (cont’d)</vt:lpstr>
      <vt:lpstr> TRANSFER/DISCHARGE RIGHTS</vt:lpstr>
      <vt:lpstr>TRANSFER/DISCHARGE RIGHTS</vt:lpstr>
      <vt:lpstr>APPEALS</vt:lpstr>
      <vt:lpstr>APPEALS OF SNF DETERMIINATIONS OF NON-COVERAGE</vt:lpstr>
      <vt:lpstr>EXPEDITED APPEAL 42 CFR §405.1202</vt:lpstr>
      <vt:lpstr>EXPEDITED APPEAL (cont’d)</vt:lpstr>
      <vt:lpstr>EXPEDITED APPEAL (cont’d)</vt:lpstr>
      <vt:lpstr>EXPEDITED APPEAL (cont’d)</vt:lpstr>
      <vt:lpstr>EXPEDITED APPEAL (cont’d)</vt:lpstr>
      <vt:lpstr>QIO DECISION IN EXPEDITED APPEAL</vt:lpstr>
      <vt:lpstr>EXPEDITED APPEAL (cont’d)</vt:lpstr>
      <vt:lpstr>EXPEDITED RECONSIDERATION 42 C.F.R. §405.1204</vt:lpstr>
      <vt:lpstr>STANDARD APPEAL</vt:lpstr>
      <vt:lpstr>LATER  LEVELS OF APPEAL</vt:lpstr>
      <vt:lpstr>REDETERMINATION 42 C.F.R. §§405.940-.958</vt:lpstr>
      <vt:lpstr>RECONSIDERATION  42 C.F.R. §§405.960-.978</vt:lpstr>
      <vt:lpstr>ADMINISTRATIVE LAW JUDGE 42 C.F.R. §§405.1000-.1048</vt:lpstr>
      <vt:lpstr> MEDICARE APPEALS COUNCIL (MAC), 42 C.F.R. §§405.1102-.1130 </vt:lpstr>
      <vt:lpstr>JUDICIAL REVIEW</vt:lpstr>
      <vt:lpstr>APPEALS OF MEDICARE DENIALS OF PART A COVERAGE</vt:lpstr>
      <vt:lpstr>ADDITIONAL CHALLENGES IN MEDICARE APPEALS</vt:lpstr>
      <vt:lpstr>HULL v. SEBELIUS, No. 3:14-cv-801 (JAM) (D. Conn. Filed June 4, 2014)</vt:lpstr>
      <vt:lpstr>EXLEY v. BURWELL, No. 3:14-cv-01230 (JAM) (D. Conn. Filed Aug. 26, 2014)</vt:lpstr>
      <vt:lpstr>EXLEY</vt:lpstr>
      <vt:lpstr>SENATE FINANCE COMMITTEE HEARING</vt:lpstr>
      <vt:lpstr>SENATE FINANCE COMMITTEE HEARING (cont’d)</vt:lpstr>
      <vt:lpstr>UPDATES ON JIMMO</vt:lpstr>
      <vt:lpstr>CMA SELF-HELP PACKET FOR SNF APPEALS</vt:lpstr>
      <vt:lpstr>MORE INFORMATION FROM CMA</vt:lpstr>
      <vt:lpstr>CMA</vt:lpstr>
    </vt:vector>
  </TitlesOfParts>
  <Company>Center for Medicare Advocacy,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COVERAGE OF SNF CARE</dc:title>
  <dc:creator>bplebani</dc:creator>
  <cp:lastModifiedBy>Toby Edelman</cp:lastModifiedBy>
  <cp:revision>167</cp:revision>
  <cp:lastPrinted>2014-02-14T22:46:40Z</cp:lastPrinted>
  <dcterms:created xsi:type="dcterms:W3CDTF">2009-06-04T17:00:31Z</dcterms:created>
  <dcterms:modified xsi:type="dcterms:W3CDTF">2016-11-02T20:14:02Z</dcterms:modified>
</cp:coreProperties>
</file>