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4"/>
  </p:notesMasterIdLst>
  <p:handoutMasterIdLst>
    <p:handoutMasterId r:id="rId35"/>
  </p:handoutMasterIdLst>
  <p:sldIdLst>
    <p:sldId id="344" r:id="rId2"/>
    <p:sldId id="359" r:id="rId3"/>
    <p:sldId id="367" r:id="rId4"/>
    <p:sldId id="369" r:id="rId5"/>
    <p:sldId id="370" r:id="rId6"/>
    <p:sldId id="371" r:id="rId7"/>
    <p:sldId id="372" r:id="rId8"/>
    <p:sldId id="373" r:id="rId9"/>
    <p:sldId id="382" r:id="rId10"/>
    <p:sldId id="381" r:id="rId11"/>
    <p:sldId id="374" r:id="rId12"/>
    <p:sldId id="375" r:id="rId13"/>
    <p:sldId id="383" r:id="rId14"/>
    <p:sldId id="380" r:id="rId15"/>
    <p:sldId id="376" r:id="rId16"/>
    <p:sldId id="384" r:id="rId17"/>
    <p:sldId id="385" r:id="rId18"/>
    <p:sldId id="377" r:id="rId19"/>
    <p:sldId id="386" r:id="rId20"/>
    <p:sldId id="387" r:id="rId21"/>
    <p:sldId id="378" r:id="rId22"/>
    <p:sldId id="379" r:id="rId23"/>
    <p:sldId id="388" r:id="rId24"/>
    <p:sldId id="389" r:id="rId25"/>
    <p:sldId id="390" r:id="rId26"/>
    <p:sldId id="391" r:id="rId27"/>
    <p:sldId id="392" r:id="rId28"/>
    <p:sldId id="393" r:id="rId29"/>
    <p:sldId id="394" r:id="rId30"/>
    <p:sldId id="395" r:id="rId31"/>
    <p:sldId id="343" r:id="rId32"/>
    <p:sldId id="33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33283"/>
    <p:restoredTop sz="91758" autoAdjust="0"/>
  </p:normalViewPr>
  <p:slideViewPr>
    <p:cSldViewPr snapToGrid="0" snapToObjects="1">
      <p:cViewPr>
        <p:scale>
          <a:sx n="111" d="100"/>
          <a:sy n="111" d="100"/>
        </p:scale>
        <p:origin x="312"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75E24-B4B0-0743-9BC2-6AE5F44E86EB}" type="doc">
      <dgm:prSet loTypeId="urn:microsoft.com/office/officeart/2005/8/layout/process1" loCatId="" qsTypeId="urn:microsoft.com/office/officeart/2005/8/quickstyle/3D5" qsCatId="3D" csTypeId="urn:microsoft.com/office/officeart/2005/8/colors/accent2_3" csCatId="accent2" phldr="1"/>
      <dgm:spPr/>
    </dgm:pt>
    <dgm:pt modelId="{E423C6B9-47EF-0448-89A4-29815AF5E51B}">
      <dgm:prSet phldrT="[Text]"/>
      <dgm:spPr/>
      <dgm:t>
        <a:bodyPr/>
        <a:lstStyle/>
        <a:p>
          <a:r>
            <a:rPr lang="en-US" dirty="0" smtClean="0"/>
            <a:t>Initial pool process</a:t>
          </a:r>
          <a:endParaRPr lang="en-US" dirty="0"/>
        </a:p>
      </dgm:t>
    </dgm:pt>
    <dgm:pt modelId="{1F744AB4-A42F-7A4F-BA41-B8AB92A3F09E}" type="parTrans" cxnId="{F46C57CA-7CF2-3C4F-BFB4-3220CD2FE7D8}">
      <dgm:prSet/>
      <dgm:spPr/>
      <dgm:t>
        <a:bodyPr/>
        <a:lstStyle/>
        <a:p>
          <a:endParaRPr lang="en-US"/>
        </a:p>
      </dgm:t>
    </dgm:pt>
    <dgm:pt modelId="{428B3530-D1FB-7840-A98F-674AD734CC18}" type="sibTrans" cxnId="{F46C57CA-7CF2-3C4F-BFB4-3220CD2FE7D8}">
      <dgm:prSet/>
      <dgm:spPr/>
      <dgm:t>
        <a:bodyPr/>
        <a:lstStyle/>
        <a:p>
          <a:endParaRPr lang="en-US"/>
        </a:p>
      </dgm:t>
    </dgm:pt>
    <dgm:pt modelId="{F1D2DB2D-8B66-704F-A113-B8FAE5E9E501}">
      <dgm:prSet phldrT="[Text]"/>
      <dgm:spPr/>
      <dgm:t>
        <a:bodyPr/>
        <a:lstStyle/>
        <a:p>
          <a:r>
            <a:rPr lang="en-US" dirty="0" smtClean="0"/>
            <a:t>Sample selection</a:t>
          </a:r>
          <a:endParaRPr lang="en-US" dirty="0"/>
        </a:p>
      </dgm:t>
    </dgm:pt>
    <dgm:pt modelId="{B6E46299-2203-7646-A758-DDB1921F6D48}" type="parTrans" cxnId="{0600898B-B04A-4048-A294-088B1F077535}">
      <dgm:prSet/>
      <dgm:spPr/>
      <dgm:t>
        <a:bodyPr/>
        <a:lstStyle/>
        <a:p>
          <a:endParaRPr lang="en-US"/>
        </a:p>
      </dgm:t>
    </dgm:pt>
    <dgm:pt modelId="{8F0E5E20-F2E4-624F-8F77-4A2908502DAE}" type="sibTrans" cxnId="{0600898B-B04A-4048-A294-088B1F077535}">
      <dgm:prSet/>
      <dgm:spPr/>
      <dgm:t>
        <a:bodyPr/>
        <a:lstStyle/>
        <a:p>
          <a:endParaRPr lang="en-US"/>
        </a:p>
      </dgm:t>
    </dgm:pt>
    <dgm:pt modelId="{F0BD1987-E737-0C4C-A67D-1B26272942B4}">
      <dgm:prSet phldrT="[Text]"/>
      <dgm:spPr/>
      <dgm:t>
        <a:bodyPr/>
        <a:lstStyle/>
        <a:p>
          <a:r>
            <a:rPr lang="en-US" dirty="0" smtClean="0"/>
            <a:t>Investigation</a:t>
          </a:r>
          <a:endParaRPr lang="en-US" dirty="0"/>
        </a:p>
      </dgm:t>
    </dgm:pt>
    <dgm:pt modelId="{E81297BC-F2FC-A140-A293-B49363DE3B63}" type="parTrans" cxnId="{E7696A8C-45FE-6448-A618-7CE4CE4EF8F4}">
      <dgm:prSet/>
      <dgm:spPr/>
      <dgm:t>
        <a:bodyPr/>
        <a:lstStyle/>
        <a:p>
          <a:endParaRPr lang="en-US"/>
        </a:p>
      </dgm:t>
    </dgm:pt>
    <dgm:pt modelId="{5EFC7057-BA5F-7245-88B4-C9013A409B33}" type="sibTrans" cxnId="{E7696A8C-45FE-6448-A618-7CE4CE4EF8F4}">
      <dgm:prSet/>
      <dgm:spPr/>
      <dgm:t>
        <a:bodyPr/>
        <a:lstStyle/>
        <a:p>
          <a:endParaRPr lang="en-US"/>
        </a:p>
      </dgm:t>
    </dgm:pt>
    <dgm:pt modelId="{88C57763-D7B4-D54E-91A1-582FBC9EF44D}" type="pres">
      <dgm:prSet presAssocID="{C4B75E24-B4B0-0743-9BC2-6AE5F44E86EB}" presName="Name0" presStyleCnt="0">
        <dgm:presLayoutVars>
          <dgm:dir/>
          <dgm:resizeHandles val="exact"/>
        </dgm:presLayoutVars>
      </dgm:prSet>
      <dgm:spPr/>
    </dgm:pt>
    <dgm:pt modelId="{FD71E6B4-3897-D341-9FAF-3001B32ACFD7}" type="pres">
      <dgm:prSet presAssocID="{E423C6B9-47EF-0448-89A4-29815AF5E51B}" presName="node" presStyleLbl="node1" presStyleIdx="0" presStyleCnt="3">
        <dgm:presLayoutVars>
          <dgm:bulletEnabled val="1"/>
        </dgm:presLayoutVars>
      </dgm:prSet>
      <dgm:spPr/>
      <dgm:t>
        <a:bodyPr/>
        <a:lstStyle/>
        <a:p>
          <a:endParaRPr lang="en-US"/>
        </a:p>
      </dgm:t>
    </dgm:pt>
    <dgm:pt modelId="{1CF6A8FB-B41D-B144-83E1-5225AADDFF1A}" type="pres">
      <dgm:prSet presAssocID="{428B3530-D1FB-7840-A98F-674AD734CC18}" presName="sibTrans" presStyleLbl="sibTrans2D1" presStyleIdx="0" presStyleCnt="2"/>
      <dgm:spPr/>
      <dgm:t>
        <a:bodyPr/>
        <a:lstStyle/>
        <a:p>
          <a:endParaRPr lang="en-US"/>
        </a:p>
      </dgm:t>
    </dgm:pt>
    <dgm:pt modelId="{64C3730B-8E96-2C42-95D1-A68BE5B3337E}" type="pres">
      <dgm:prSet presAssocID="{428B3530-D1FB-7840-A98F-674AD734CC18}" presName="connectorText" presStyleLbl="sibTrans2D1" presStyleIdx="0" presStyleCnt="2"/>
      <dgm:spPr/>
      <dgm:t>
        <a:bodyPr/>
        <a:lstStyle/>
        <a:p>
          <a:endParaRPr lang="en-US"/>
        </a:p>
      </dgm:t>
    </dgm:pt>
    <dgm:pt modelId="{F2FAFC73-AC75-F048-8538-0EA9FFD66EFA}" type="pres">
      <dgm:prSet presAssocID="{F1D2DB2D-8B66-704F-A113-B8FAE5E9E501}" presName="node" presStyleLbl="node1" presStyleIdx="1" presStyleCnt="3">
        <dgm:presLayoutVars>
          <dgm:bulletEnabled val="1"/>
        </dgm:presLayoutVars>
      </dgm:prSet>
      <dgm:spPr/>
      <dgm:t>
        <a:bodyPr/>
        <a:lstStyle/>
        <a:p>
          <a:endParaRPr lang="en-US"/>
        </a:p>
      </dgm:t>
    </dgm:pt>
    <dgm:pt modelId="{0D0BEC07-C1CD-264C-814E-2100AFB4B0DC}" type="pres">
      <dgm:prSet presAssocID="{8F0E5E20-F2E4-624F-8F77-4A2908502DAE}" presName="sibTrans" presStyleLbl="sibTrans2D1" presStyleIdx="1" presStyleCnt="2"/>
      <dgm:spPr/>
      <dgm:t>
        <a:bodyPr/>
        <a:lstStyle/>
        <a:p>
          <a:endParaRPr lang="en-US"/>
        </a:p>
      </dgm:t>
    </dgm:pt>
    <dgm:pt modelId="{6F2F4970-2CBD-224D-8224-6D4F428BD801}" type="pres">
      <dgm:prSet presAssocID="{8F0E5E20-F2E4-624F-8F77-4A2908502DAE}" presName="connectorText" presStyleLbl="sibTrans2D1" presStyleIdx="1" presStyleCnt="2"/>
      <dgm:spPr/>
      <dgm:t>
        <a:bodyPr/>
        <a:lstStyle/>
        <a:p>
          <a:endParaRPr lang="en-US"/>
        </a:p>
      </dgm:t>
    </dgm:pt>
    <dgm:pt modelId="{D6AD74A2-6484-5549-BAC2-B3C88018E348}" type="pres">
      <dgm:prSet presAssocID="{F0BD1987-E737-0C4C-A67D-1B26272942B4}" presName="node" presStyleLbl="node1" presStyleIdx="2" presStyleCnt="3">
        <dgm:presLayoutVars>
          <dgm:bulletEnabled val="1"/>
        </dgm:presLayoutVars>
      </dgm:prSet>
      <dgm:spPr/>
      <dgm:t>
        <a:bodyPr/>
        <a:lstStyle/>
        <a:p>
          <a:endParaRPr lang="en-US"/>
        </a:p>
      </dgm:t>
    </dgm:pt>
  </dgm:ptLst>
  <dgm:cxnLst>
    <dgm:cxn modelId="{20A85E7E-0382-9643-910F-1E15781225F2}" type="presOf" srcId="{8F0E5E20-F2E4-624F-8F77-4A2908502DAE}" destId="{0D0BEC07-C1CD-264C-814E-2100AFB4B0DC}" srcOrd="0" destOrd="0" presId="urn:microsoft.com/office/officeart/2005/8/layout/process1"/>
    <dgm:cxn modelId="{4FE8AC7C-75AB-E042-8964-2EB0F4CE5699}" type="presOf" srcId="{F0BD1987-E737-0C4C-A67D-1B26272942B4}" destId="{D6AD74A2-6484-5549-BAC2-B3C88018E348}" srcOrd="0" destOrd="0" presId="urn:microsoft.com/office/officeart/2005/8/layout/process1"/>
    <dgm:cxn modelId="{0600898B-B04A-4048-A294-088B1F077535}" srcId="{C4B75E24-B4B0-0743-9BC2-6AE5F44E86EB}" destId="{F1D2DB2D-8B66-704F-A113-B8FAE5E9E501}" srcOrd="1" destOrd="0" parTransId="{B6E46299-2203-7646-A758-DDB1921F6D48}" sibTransId="{8F0E5E20-F2E4-624F-8F77-4A2908502DAE}"/>
    <dgm:cxn modelId="{5E3CB8D9-D16E-ED43-A856-43F24F03176C}" type="presOf" srcId="{C4B75E24-B4B0-0743-9BC2-6AE5F44E86EB}" destId="{88C57763-D7B4-D54E-91A1-582FBC9EF44D}" srcOrd="0" destOrd="0" presId="urn:microsoft.com/office/officeart/2005/8/layout/process1"/>
    <dgm:cxn modelId="{F46C57CA-7CF2-3C4F-BFB4-3220CD2FE7D8}" srcId="{C4B75E24-B4B0-0743-9BC2-6AE5F44E86EB}" destId="{E423C6B9-47EF-0448-89A4-29815AF5E51B}" srcOrd="0" destOrd="0" parTransId="{1F744AB4-A42F-7A4F-BA41-B8AB92A3F09E}" sibTransId="{428B3530-D1FB-7840-A98F-674AD734CC18}"/>
    <dgm:cxn modelId="{E7696A8C-45FE-6448-A618-7CE4CE4EF8F4}" srcId="{C4B75E24-B4B0-0743-9BC2-6AE5F44E86EB}" destId="{F0BD1987-E737-0C4C-A67D-1B26272942B4}" srcOrd="2" destOrd="0" parTransId="{E81297BC-F2FC-A140-A293-B49363DE3B63}" sibTransId="{5EFC7057-BA5F-7245-88B4-C9013A409B33}"/>
    <dgm:cxn modelId="{47750929-699E-B449-8B40-07448CAD8450}" type="presOf" srcId="{428B3530-D1FB-7840-A98F-674AD734CC18}" destId="{1CF6A8FB-B41D-B144-83E1-5225AADDFF1A}" srcOrd="0" destOrd="0" presId="urn:microsoft.com/office/officeart/2005/8/layout/process1"/>
    <dgm:cxn modelId="{540BB5F6-6539-744B-9864-16C111B9B676}" type="presOf" srcId="{428B3530-D1FB-7840-A98F-674AD734CC18}" destId="{64C3730B-8E96-2C42-95D1-A68BE5B3337E}" srcOrd="1" destOrd="0" presId="urn:microsoft.com/office/officeart/2005/8/layout/process1"/>
    <dgm:cxn modelId="{E72BA8F0-DF7D-3343-92D0-5FE40A072543}" type="presOf" srcId="{E423C6B9-47EF-0448-89A4-29815AF5E51B}" destId="{FD71E6B4-3897-D341-9FAF-3001B32ACFD7}" srcOrd="0" destOrd="0" presId="urn:microsoft.com/office/officeart/2005/8/layout/process1"/>
    <dgm:cxn modelId="{BF4880CB-AC2D-2745-B382-A3D07528162C}" type="presOf" srcId="{F1D2DB2D-8B66-704F-A113-B8FAE5E9E501}" destId="{F2FAFC73-AC75-F048-8538-0EA9FFD66EFA}" srcOrd="0" destOrd="0" presId="urn:microsoft.com/office/officeart/2005/8/layout/process1"/>
    <dgm:cxn modelId="{75EDC329-F2BD-FD42-88D5-A93858970AC0}" type="presOf" srcId="{8F0E5E20-F2E4-624F-8F77-4A2908502DAE}" destId="{6F2F4970-2CBD-224D-8224-6D4F428BD801}" srcOrd="1" destOrd="0" presId="urn:microsoft.com/office/officeart/2005/8/layout/process1"/>
    <dgm:cxn modelId="{29DD0393-BFF5-2E44-ADA8-6740FE738E1A}" type="presParOf" srcId="{88C57763-D7B4-D54E-91A1-582FBC9EF44D}" destId="{FD71E6B4-3897-D341-9FAF-3001B32ACFD7}" srcOrd="0" destOrd="0" presId="urn:microsoft.com/office/officeart/2005/8/layout/process1"/>
    <dgm:cxn modelId="{3914E48E-9254-2E48-AD7B-DE00984F5908}" type="presParOf" srcId="{88C57763-D7B4-D54E-91A1-582FBC9EF44D}" destId="{1CF6A8FB-B41D-B144-83E1-5225AADDFF1A}" srcOrd="1" destOrd="0" presId="urn:microsoft.com/office/officeart/2005/8/layout/process1"/>
    <dgm:cxn modelId="{774D692C-3F6B-CF48-A288-AE95B50B3DDD}" type="presParOf" srcId="{1CF6A8FB-B41D-B144-83E1-5225AADDFF1A}" destId="{64C3730B-8E96-2C42-95D1-A68BE5B3337E}" srcOrd="0" destOrd="0" presId="urn:microsoft.com/office/officeart/2005/8/layout/process1"/>
    <dgm:cxn modelId="{A367A7E4-1959-2245-A312-4BE24D5AADA4}" type="presParOf" srcId="{88C57763-D7B4-D54E-91A1-582FBC9EF44D}" destId="{F2FAFC73-AC75-F048-8538-0EA9FFD66EFA}" srcOrd="2" destOrd="0" presId="urn:microsoft.com/office/officeart/2005/8/layout/process1"/>
    <dgm:cxn modelId="{29F24938-D470-1F4D-A040-203611C34ECF}" type="presParOf" srcId="{88C57763-D7B4-D54E-91A1-582FBC9EF44D}" destId="{0D0BEC07-C1CD-264C-814E-2100AFB4B0DC}" srcOrd="3" destOrd="0" presId="urn:microsoft.com/office/officeart/2005/8/layout/process1"/>
    <dgm:cxn modelId="{12FB5637-0403-D848-8D71-671B3F17F66D}" type="presParOf" srcId="{0D0BEC07-C1CD-264C-814E-2100AFB4B0DC}" destId="{6F2F4970-2CBD-224D-8224-6D4F428BD801}" srcOrd="0" destOrd="0" presId="urn:microsoft.com/office/officeart/2005/8/layout/process1"/>
    <dgm:cxn modelId="{2F9E9A69-7A21-CB49-801F-0015E4755C77}" type="presParOf" srcId="{88C57763-D7B4-D54E-91A1-582FBC9EF44D}" destId="{D6AD74A2-6484-5549-BAC2-B3C88018E34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087D85-4849-DA4E-AD81-4E9FFA10B329}" type="doc">
      <dgm:prSet loTypeId="urn:microsoft.com/office/officeart/2005/8/layout/radial3" loCatId="process" qsTypeId="urn:microsoft.com/office/officeart/2005/8/quickstyle/simple4" qsCatId="simple" csTypeId="urn:microsoft.com/office/officeart/2005/8/colors/colorful2" csCatId="colorful" phldr="1"/>
      <dgm:spPr/>
      <dgm:t>
        <a:bodyPr/>
        <a:lstStyle/>
        <a:p>
          <a:endParaRPr lang="en-US"/>
        </a:p>
      </dgm:t>
    </dgm:pt>
    <dgm:pt modelId="{00ABF908-7018-D84F-AA44-61887A9BC704}">
      <dgm:prSet phldrT="[Text]"/>
      <dgm:spPr/>
      <dgm:t>
        <a:bodyPr/>
        <a:lstStyle/>
        <a:p>
          <a:r>
            <a:rPr lang="en-US" dirty="0" smtClean="0"/>
            <a:t>Care Staff Requirements</a:t>
          </a:r>
          <a:endParaRPr lang="en-US" dirty="0"/>
        </a:p>
      </dgm:t>
    </dgm:pt>
    <dgm:pt modelId="{53AF7E0C-881E-F747-B9E6-FC8086029976}" type="parTrans" cxnId="{992DDC11-625C-3741-B8E8-2A153F7EE570}">
      <dgm:prSet/>
      <dgm:spPr/>
      <dgm:t>
        <a:bodyPr/>
        <a:lstStyle/>
        <a:p>
          <a:endParaRPr lang="en-US"/>
        </a:p>
      </dgm:t>
    </dgm:pt>
    <dgm:pt modelId="{D6DECC9B-28D5-0046-B8C5-385A591732A4}" type="sibTrans" cxnId="{992DDC11-625C-3741-B8E8-2A153F7EE570}">
      <dgm:prSet/>
      <dgm:spPr/>
      <dgm:t>
        <a:bodyPr/>
        <a:lstStyle/>
        <a:p>
          <a:endParaRPr lang="en-US"/>
        </a:p>
      </dgm:t>
    </dgm:pt>
    <dgm:pt modelId="{CE00B8F5-F525-7947-A788-BCE8270ED9BC}">
      <dgm:prSet phldrT="[Text]"/>
      <dgm:spPr>
        <a:gradFill rotWithShape="0">
          <a:gsLst>
            <a:gs pos="0">
              <a:schemeClr val="accent3"/>
            </a:gs>
            <a:gs pos="100000">
              <a:srgbClr val="0070C0"/>
            </a:gs>
          </a:gsLst>
        </a:gradFill>
      </dgm:spPr>
      <dgm:t>
        <a:bodyPr/>
        <a:lstStyle/>
        <a:p>
          <a:r>
            <a:rPr lang="en-US" dirty="0" smtClean="0"/>
            <a:t>Sufficient Number </a:t>
          </a:r>
          <a:endParaRPr lang="en-US" dirty="0"/>
        </a:p>
      </dgm:t>
    </dgm:pt>
    <dgm:pt modelId="{4E399EEB-34DB-6643-A730-F8E923AC7F94}" type="parTrans" cxnId="{4E0B3659-6F8E-1D4A-95D2-CCE68260A910}">
      <dgm:prSet/>
      <dgm:spPr/>
      <dgm:t>
        <a:bodyPr/>
        <a:lstStyle/>
        <a:p>
          <a:endParaRPr lang="en-US"/>
        </a:p>
      </dgm:t>
    </dgm:pt>
    <dgm:pt modelId="{139571EA-BC3D-294E-9972-EE0FB58E5294}" type="sibTrans" cxnId="{4E0B3659-6F8E-1D4A-95D2-CCE68260A910}">
      <dgm:prSet/>
      <dgm:spPr/>
      <dgm:t>
        <a:bodyPr/>
        <a:lstStyle/>
        <a:p>
          <a:endParaRPr lang="en-US"/>
        </a:p>
      </dgm:t>
    </dgm:pt>
    <dgm:pt modelId="{5A5F9B8B-75A1-A541-B44A-216C56ACB78E}">
      <dgm:prSet phldrT="[Text]"/>
      <dgm:spPr/>
      <dgm:t>
        <a:bodyPr/>
        <a:lstStyle/>
        <a:p>
          <a:r>
            <a:rPr lang="en-US" dirty="0" smtClean="0"/>
            <a:t>Appropriate Training &amp; Competency</a:t>
          </a:r>
          <a:endParaRPr lang="en-US" dirty="0"/>
        </a:p>
      </dgm:t>
    </dgm:pt>
    <dgm:pt modelId="{7EE931BF-4401-A941-9F19-40F6A95821FE}" type="parTrans" cxnId="{49414431-6366-D340-903F-CB5A1384C6FD}">
      <dgm:prSet/>
      <dgm:spPr/>
      <dgm:t>
        <a:bodyPr/>
        <a:lstStyle/>
        <a:p>
          <a:endParaRPr lang="en-US"/>
        </a:p>
      </dgm:t>
    </dgm:pt>
    <dgm:pt modelId="{1DFE444A-AB19-C64B-9E7F-B48887332910}" type="sibTrans" cxnId="{49414431-6366-D340-903F-CB5A1384C6FD}">
      <dgm:prSet/>
      <dgm:spPr/>
      <dgm:t>
        <a:bodyPr/>
        <a:lstStyle/>
        <a:p>
          <a:endParaRPr lang="en-US"/>
        </a:p>
      </dgm:t>
    </dgm:pt>
    <dgm:pt modelId="{5ED07438-3BE8-5B49-8586-963B58780239}" type="pres">
      <dgm:prSet presAssocID="{64087D85-4849-DA4E-AD81-4E9FFA10B329}" presName="composite" presStyleCnt="0">
        <dgm:presLayoutVars>
          <dgm:chMax val="1"/>
          <dgm:dir/>
          <dgm:resizeHandles val="exact"/>
        </dgm:presLayoutVars>
      </dgm:prSet>
      <dgm:spPr/>
      <dgm:t>
        <a:bodyPr/>
        <a:lstStyle/>
        <a:p>
          <a:endParaRPr lang="en-US"/>
        </a:p>
      </dgm:t>
    </dgm:pt>
    <dgm:pt modelId="{043F6197-1584-7B4D-831C-92D8E8069DBB}" type="pres">
      <dgm:prSet presAssocID="{64087D85-4849-DA4E-AD81-4E9FFA10B329}" presName="radial" presStyleCnt="0">
        <dgm:presLayoutVars>
          <dgm:animLvl val="ctr"/>
        </dgm:presLayoutVars>
      </dgm:prSet>
      <dgm:spPr/>
    </dgm:pt>
    <dgm:pt modelId="{F1351841-27D5-AC4E-889F-92C313593402}" type="pres">
      <dgm:prSet presAssocID="{00ABF908-7018-D84F-AA44-61887A9BC704}" presName="centerShape" presStyleLbl="vennNode1" presStyleIdx="0" presStyleCnt="3" custScaleX="213944" custScaleY="199201" custLinFactNeighborY="10029"/>
      <dgm:spPr/>
      <dgm:t>
        <a:bodyPr/>
        <a:lstStyle/>
        <a:p>
          <a:endParaRPr lang="en-US"/>
        </a:p>
      </dgm:t>
    </dgm:pt>
    <dgm:pt modelId="{06181FF3-CAEE-3143-A8D8-68F35C991338}" type="pres">
      <dgm:prSet presAssocID="{CE00B8F5-F525-7947-A788-BCE8270ED9BC}" presName="node" presStyleLbl="vennNode1" presStyleIdx="1" presStyleCnt="3" custScaleX="409848" custScaleY="165023" custRadScaleRad="243831" custRadScaleInc="-50605">
        <dgm:presLayoutVars>
          <dgm:bulletEnabled val="1"/>
        </dgm:presLayoutVars>
      </dgm:prSet>
      <dgm:spPr/>
      <dgm:t>
        <a:bodyPr/>
        <a:lstStyle/>
        <a:p>
          <a:endParaRPr lang="en-US"/>
        </a:p>
      </dgm:t>
    </dgm:pt>
    <dgm:pt modelId="{A3F7878E-2DF4-DC43-9124-505A5DCC516D}" type="pres">
      <dgm:prSet presAssocID="{5A5F9B8B-75A1-A541-B44A-216C56ACB78E}" presName="node" presStyleLbl="vennNode1" presStyleIdx="2" presStyleCnt="3" custScaleX="406089" custScaleY="148574" custRadScaleRad="238915" custRadScaleInc="-49106">
        <dgm:presLayoutVars>
          <dgm:bulletEnabled val="1"/>
        </dgm:presLayoutVars>
      </dgm:prSet>
      <dgm:spPr/>
      <dgm:t>
        <a:bodyPr/>
        <a:lstStyle/>
        <a:p>
          <a:endParaRPr lang="en-US"/>
        </a:p>
      </dgm:t>
    </dgm:pt>
  </dgm:ptLst>
  <dgm:cxnLst>
    <dgm:cxn modelId="{72036FA5-2092-F94E-BC73-7372A5DB2BA3}" type="presOf" srcId="{CE00B8F5-F525-7947-A788-BCE8270ED9BC}" destId="{06181FF3-CAEE-3143-A8D8-68F35C991338}" srcOrd="0" destOrd="0" presId="urn:microsoft.com/office/officeart/2005/8/layout/radial3"/>
    <dgm:cxn modelId="{D1BA103F-9F74-4947-9B76-66C622C922E0}" type="presOf" srcId="{00ABF908-7018-D84F-AA44-61887A9BC704}" destId="{F1351841-27D5-AC4E-889F-92C313593402}" srcOrd="0" destOrd="0" presId="urn:microsoft.com/office/officeart/2005/8/layout/radial3"/>
    <dgm:cxn modelId="{6CB41978-9732-9C4C-AD82-148F84FABF7E}" type="presOf" srcId="{64087D85-4849-DA4E-AD81-4E9FFA10B329}" destId="{5ED07438-3BE8-5B49-8586-963B58780239}" srcOrd="0" destOrd="0" presId="urn:microsoft.com/office/officeart/2005/8/layout/radial3"/>
    <dgm:cxn modelId="{455E9F31-0A40-084D-9FC2-E0EF9E709CCF}" type="presOf" srcId="{5A5F9B8B-75A1-A541-B44A-216C56ACB78E}" destId="{A3F7878E-2DF4-DC43-9124-505A5DCC516D}" srcOrd="0" destOrd="0" presId="urn:microsoft.com/office/officeart/2005/8/layout/radial3"/>
    <dgm:cxn modelId="{992DDC11-625C-3741-B8E8-2A153F7EE570}" srcId="{64087D85-4849-DA4E-AD81-4E9FFA10B329}" destId="{00ABF908-7018-D84F-AA44-61887A9BC704}" srcOrd="0" destOrd="0" parTransId="{53AF7E0C-881E-F747-B9E6-FC8086029976}" sibTransId="{D6DECC9B-28D5-0046-B8C5-385A591732A4}"/>
    <dgm:cxn modelId="{49414431-6366-D340-903F-CB5A1384C6FD}" srcId="{00ABF908-7018-D84F-AA44-61887A9BC704}" destId="{5A5F9B8B-75A1-A541-B44A-216C56ACB78E}" srcOrd="1" destOrd="0" parTransId="{7EE931BF-4401-A941-9F19-40F6A95821FE}" sibTransId="{1DFE444A-AB19-C64B-9E7F-B48887332910}"/>
    <dgm:cxn modelId="{4E0B3659-6F8E-1D4A-95D2-CCE68260A910}" srcId="{00ABF908-7018-D84F-AA44-61887A9BC704}" destId="{CE00B8F5-F525-7947-A788-BCE8270ED9BC}" srcOrd="0" destOrd="0" parTransId="{4E399EEB-34DB-6643-A730-F8E923AC7F94}" sibTransId="{139571EA-BC3D-294E-9972-EE0FB58E5294}"/>
    <dgm:cxn modelId="{68B0AFBC-9D48-924F-BF46-2CD4F4738D2B}" type="presParOf" srcId="{5ED07438-3BE8-5B49-8586-963B58780239}" destId="{043F6197-1584-7B4D-831C-92D8E8069DBB}" srcOrd="0" destOrd="0" presId="urn:microsoft.com/office/officeart/2005/8/layout/radial3"/>
    <dgm:cxn modelId="{CFA15C76-8EC0-824D-9B6E-AAF6E9C30C37}" type="presParOf" srcId="{043F6197-1584-7B4D-831C-92D8E8069DBB}" destId="{F1351841-27D5-AC4E-889F-92C313593402}" srcOrd="0" destOrd="0" presId="urn:microsoft.com/office/officeart/2005/8/layout/radial3"/>
    <dgm:cxn modelId="{FD5FFE54-908B-DF45-A3EF-CBB043A0A681}" type="presParOf" srcId="{043F6197-1584-7B4D-831C-92D8E8069DBB}" destId="{06181FF3-CAEE-3143-A8D8-68F35C991338}" srcOrd="1" destOrd="0" presId="urn:microsoft.com/office/officeart/2005/8/layout/radial3"/>
    <dgm:cxn modelId="{1F6FD4C2-00AF-9A40-AACF-BB83430BCBF6}" type="presParOf" srcId="{043F6197-1584-7B4D-831C-92D8E8069DBB}" destId="{A3F7878E-2DF4-DC43-9124-505A5DCC516D}" srcOrd="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15ECEB-7401-C240-B4D3-CE096EE1110F}" type="doc">
      <dgm:prSet loTypeId="urn:microsoft.com/office/officeart/2005/8/layout/arrow6" loCatId="" qsTypeId="urn:microsoft.com/office/officeart/2005/8/quickstyle/simple5" qsCatId="simple" csTypeId="urn:microsoft.com/office/officeart/2005/8/colors/colorful2" csCatId="colorful" phldr="1"/>
      <dgm:spPr/>
      <dgm:t>
        <a:bodyPr/>
        <a:lstStyle/>
        <a:p>
          <a:endParaRPr lang="en-US"/>
        </a:p>
      </dgm:t>
    </dgm:pt>
    <dgm:pt modelId="{B2FABF51-BF6C-AE41-893E-06AA5174F635}">
      <dgm:prSet phldrT="[Text]"/>
      <dgm:spPr/>
      <dgm:t>
        <a:bodyPr/>
        <a:lstStyle/>
        <a:p>
          <a:r>
            <a:rPr lang="en-US" dirty="0" smtClean="0"/>
            <a:t>Questions?</a:t>
          </a:r>
          <a:endParaRPr lang="en-US" dirty="0"/>
        </a:p>
      </dgm:t>
    </dgm:pt>
    <dgm:pt modelId="{3DAD9670-D92F-9649-AA60-4F08147FA665}" type="parTrans" cxnId="{C7064DA4-27F2-294A-AA86-7931764F99D5}">
      <dgm:prSet/>
      <dgm:spPr/>
      <dgm:t>
        <a:bodyPr/>
        <a:lstStyle/>
        <a:p>
          <a:endParaRPr lang="en-US"/>
        </a:p>
      </dgm:t>
    </dgm:pt>
    <dgm:pt modelId="{B6A7390D-F08B-014B-BAFA-0467057DB049}" type="sibTrans" cxnId="{C7064DA4-27F2-294A-AA86-7931764F99D5}">
      <dgm:prSet/>
      <dgm:spPr/>
      <dgm:t>
        <a:bodyPr/>
        <a:lstStyle/>
        <a:p>
          <a:endParaRPr lang="en-US"/>
        </a:p>
      </dgm:t>
    </dgm:pt>
    <dgm:pt modelId="{EAFD4CE7-DC74-1F4B-979B-A17D6A78BF4F}">
      <dgm:prSet phldrT="[Text]"/>
      <dgm:spPr/>
      <dgm:t>
        <a:bodyPr/>
        <a:lstStyle/>
        <a:p>
          <a:r>
            <a:rPr lang="en-US" dirty="0" smtClean="0"/>
            <a:t>Comments?</a:t>
          </a:r>
          <a:endParaRPr lang="en-US" dirty="0"/>
        </a:p>
      </dgm:t>
    </dgm:pt>
    <dgm:pt modelId="{8A46792F-C7B4-1A40-9DB0-7B0D09E5C75A}" type="parTrans" cxnId="{43BF61D8-8F1C-6E4D-8228-68771DE26792}">
      <dgm:prSet/>
      <dgm:spPr/>
      <dgm:t>
        <a:bodyPr/>
        <a:lstStyle/>
        <a:p>
          <a:endParaRPr lang="en-US"/>
        </a:p>
      </dgm:t>
    </dgm:pt>
    <dgm:pt modelId="{CC08C005-6479-7242-BD66-5DFE628C825D}" type="sibTrans" cxnId="{43BF61D8-8F1C-6E4D-8228-68771DE26792}">
      <dgm:prSet/>
      <dgm:spPr/>
      <dgm:t>
        <a:bodyPr/>
        <a:lstStyle/>
        <a:p>
          <a:endParaRPr lang="en-US"/>
        </a:p>
      </dgm:t>
    </dgm:pt>
    <dgm:pt modelId="{08575FE8-17FC-DF4D-BA5E-10294D139C0D}" type="pres">
      <dgm:prSet presAssocID="{5915ECEB-7401-C240-B4D3-CE096EE1110F}" presName="compositeShape" presStyleCnt="0">
        <dgm:presLayoutVars>
          <dgm:chMax val="2"/>
          <dgm:dir/>
          <dgm:resizeHandles val="exact"/>
        </dgm:presLayoutVars>
      </dgm:prSet>
      <dgm:spPr/>
      <dgm:t>
        <a:bodyPr/>
        <a:lstStyle/>
        <a:p>
          <a:endParaRPr lang="en-US"/>
        </a:p>
      </dgm:t>
    </dgm:pt>
    <dgm:pt modelId="{7D15DD75-124E-B344-B5F5-3E9658FA529F}" type="pres">
      <dgm:prSet presAssocID="{5915ECEB-7401-C240-B4D3-CE096EE1110F}" presName="ribbon" presStyleLbl="node1" presStyleIdx="0" presStyleCnt="1"/>
      <dgm:spPr/>
    </dgm:pt>
    <dgm:pt modelId="{7C56841F-CBE7-6043-9E6C-9827EF699CC9}" type="pres">
      <dgm:prSet presAssocID="{5915ECEB-7401-C240-B4D3-CE096EE1110F}" presName="leftArrowText" presStyleLbl="node1" presStyleIdx="0" presStyleCnt="1">
        <dgm:presLayoutVars>
          <dgm:chMax val="0"/>
          <dgm:bulletEnabled val="1"/>
        </dgm:presLayoutVars>
      </dgm:prSet>
      <dgm:spPr/>
      <dgm:t>
        <a:bodyPr/>
        <a:lstStyle/>
        <a:p>
          <a:endParaRPr lang="en-US"/>
        </a:p>
      </dgm:t>
    </dgm:pt>
    <dgm:pt modelId="{98B971E0-F726-274B-9EC2-7F43C0B69E13}" type="pres">
      <dgm:prSet presAssocID="{5915ECEB-7401-C240-B4D3-CE096EE1110F}" presName="rightArrowText" presStyleLbl="node1" presStyleIdx="0" presStyleCnt="1">
        <dgm:presLayoutVars>
          <dgm:chMax val="0"/>
          <dgm:bulletEnabled val="1"/>
        </dgm:presLayoutVars>
      </dgm:prSet>
      <dgm:spPr/>
      <dgm:t>
        <a:bodyPr/>
        <a:lstStyle/>
        <a:p>
          <a:endParaRPr lang="en-US"/>
        </a:p>
      </dgm:t>
    </dgm:pt>
  </dgm:ptLst>
  <dgm:cxnLst>
    <dgm:cxn modelId="{C79ED44B-2B5B-E241-B9F4-3B51D7672CC1}" type="presOf" srcId="{B2FABF51-BF6C-AE41-893E-06AA5174F635}" destId="{7C56841F-CBE7-6043-9E6C-9827EF699CC9}" srcOrd="0" destOrd="0" presId="urn:microsoft.com/office/officeart/2005/8/layout/arrow6"/>
    <dgm:cxn modelId="{43BF61D8-8F1C-6E4D-8228-68771DE26792}" srcId="{5915ECEB-7401-C240-B4D3-CE096EE1110F}" destId="{EAFD4CE7-DC74-1F4B-979B-A17D6A78BF4F}" srcOrd="1" destOrd="0" parTransId="{8A46792F-C7B4-1A40-9DB0-7B0D09E5C75A}" sibTransId="{CC08C005-6479-7242-BD66-5DFE628C825D}"/>
    <dgm:cxn modelId="{C7064DA4-27F2-294A-AA86-7931764F99D5}" srcId="{5915ECEB-7401-C240-B4D3-CE096EE1110F}" destId="{B2FABF51-BF6C-AE41-893E-06AA5174F635}" srcOrd="0" destOrd="0" parTransId="{3DAD9670-D92F-9649-AA60-4F08147FA665}" sibTransId="{B6A7390D-F08B-014B-BAFA-0467057DB049}"/>
    <dgm:cxn modelId="{2CC04110-F942-D445-8496-0D15B8790490}" type="presOf" srcId="{EAFD4CE7-DC74-1F4B-979B-A17D6A78BF4F}" destId="{98B971E0-F726-274B-9EC2-7F43C0B69E13}" srcOrd="0" destOrd="0" presId="urn:microsoft.com/office/officeart/2005/8/layout/arrow6"/>
    <dgm:cxn modelId="{446072E3-F54A-FA4D-9986-A46BB0B10B29}" type="presOf" srcId="{5915ECEB-7401-C240-B4D3-CE096EE1110F}" destId="{08575FE8-17FC-DF4D-BA5E-10294D139C0D}" srcOrd="0" destOrd="0" presId="urn:microsoft.com/office/officeart/2005/8/layout/arrow6"/>
    <dgm:cxn modelId="{26ECAC8D-9C5B-874F-85E5-E0FCF0EE4143}" type="presParOf" srcId="{08575FE8-17FC-DF4D-BA5E-10294D139C0D}" destId="{7D15DD75-124E-B344-B5F5-3E9658FA529F}" srcOrd="0" destOrd="0" presId="urn:microsoft.com/office/officeart/2005/8/layout/arrow6"/>
    <dgm:cxn modelId="{7EE63A02-48D6-C14F-93EC-9C35270C2301}" type="presParOf" srcId="{08575FE8-17FC-DF4D-BA5E-10294D139C0D}" destId="{7C56841F-CBE7-6043-9E6C-9827EF699CC9}" srcOrd="1" destOrd="0" presId="urn:microsoft.com/office/officeart/2005/8/layout/arrow6"/>
    <dgm:cxn modelId="{73EA443F-8FDD-5945-BA30-D30C6224C564}" type="presParOf" srcId="{08575FE8-17FC-DF4D-BA5E-10294D139C0D}" destId="{98B971E0-F726-274B-9EC2-7F43C0B69E13}"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1E6B4-3897-D341-9FAF-3001B32ACFD7}">
      <dsp:nvSpPr>
        <dsp:cNvPr id="0" name=""/>
        <dsp:cNvSpPr/>
      </dsp:nvSpPr>
      <dsp:spPr>
        <a:xfrm>
          <a:off x="7272" y="2211012"/>
          <a:ext cx="2173691" cy="1304214"/>
        </a:xfrm>
        <a:prstGeom prst="roundRect">
          <a:avLst>
            <a:gd name="adj" fmla="val 10000"/>
          </a:avLst>
        </a:prstGeom>
        <a:solidFill>
          <a:schemeClr val="accent2">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Initial pool process</a:t>
          </a:r>
          <a:endParaRPr lang="en-US" sz="2800" kern="1200" dirty="0"/>
        </a:p>
      </dsp:txBody>
      <dsp:txXfrm>
        <a:off x="45471" y="2249211"/>
        <a:ext cx="2097293" cy="1227816"/>
      </dsp:txXfrm>
    </dsp:sp>
    <dsp:sp modelId="{1CF6A8FB-B41D-B144-83E1-5225AADDFF1A}">
      <dsp:nvSpPr>
        <dsp:cNvPr id="0" name=""/>
        <dsp:cNvSpPr/>
      </dsp:nvSpPr>
      <dsp:spPr>
        <a:xfrm>
          <a:off x="2398332" y="2593582"/>
          <a:ext cx="460822" cy="539075"/>
        </a:xfrm>
        <a:prstGeom prst="rightArrow">
          <a:avLst>
            <a:gd name="adj1" fmla="val 60000"/>
            <a:gd name="adj2" fmla="val 50000"/>
          </a:avLst>
        </a:prstGeom>
        <a:solidFill>
          <a:schemeClr val="accent2">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398332" y="2701397"/>
        <a:ext cx="322575" cy="323445"/>
      </dsp:txXfrm>
    </dsp:sp>
    <dsp:sp modelId="{F2FAFC73-AC75-F048-8538-0EA9FFD66EFA}">
      <dsp:nvSpPr>
        <dsp:cNvPr id="0" name=""/>
        <dsp:cNvSpPr/>
      </dsp:nvSpPr>
      <dsp:spPr>
        <a:xfrm>
          <a:off x="3050439" y="2211012"/>
          <a:ext cx="2173691" cy="1304214"/>
        </a:xfrm>
        <a:prstGeom prst="roundRect">
          <a:avLst>
            <a:gd name="adj" fmla="val 10000"/>
          </a:avLst>
        </a:prstGeom>
        <a:solidFill>
          <a:schemeClr val="accent2">
            <a:shade val="80000"/>
            <a:hueOff val="-295802"/>
            <a:satOff val="5533"/>
            <a:lumOff val="149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Sample selection</a:t>
          </a:r>
          <a:endParaRPr lang="en-US" sz="2800" kern="1200" dirty="0"/>
        </a:p>
      </dsp:txBody>
      <dsp:txXfrm>
        <a:off x="3088638" y="2249211"/>
        <a:ext cx="2097293" cy="1227816"/>
      </dsp:txXfrm>
    </dsp:sp>
    <dsp:sp modelId="{0D0BEC07-C1CD-264C-814E-2100AFB4B0DC}">
      <dsp:nvSpPr>
        <dsp:cNvPr id="0" name=""/>
        <dsp:cNvSpPr/>
      </dsp:nvSpPr>
      <dsp:spPr>
        <a:xfrm>
          <a:off x="5441500" y="2593582"/>
          <a:ext cx="460822" cy="539075"/>
        </a:xfrm>
        <a:prstGeom prst="rightArrow">
          <a:avLst>
            <a:gd name="adj1" fmla="val 60000"/>
            <a:gd name="adj2" fmla="val 50000"/>
          </a:avLst>
        </a:prstGeom>
        <a:solidFill>
          <a:schemeClr val="accent2">
            <a:shade val="90000"/>
            <a:hueOff val="-591764"/>
            <a:satOff val="6304"/>
            <a:lumOff val="27154"/>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441500" y="2701397"/>
        <a:ext cx="322575" cy="323445"/>
      </dsp:txXfrm>
    </dsp:sp>
    <dsp:sp modelId="{D6AD74A2-6484-5549-BAC2-B3C88018E348}">
      <dsp:nvSpPr>
        <dsp:cNvPr id="0" name=""/>
        <dsp:cNvSpPr/>
      </dsp:nvSpPr>
      <dsp:spPr>
        <a:xfrm>
          <a:off x="6093607" y="2211012"/>
          <a:ext cx="2173691" cy="1304214"/>
        </a:xfrm>
        <a:prstGeom prst="roundRect">
          <a:avLst>
            <a:gd name="adj" fmla="val 10000"/>
          </a:avLst>
        </a:prstGeom>
        <a:solidFill>
          <a:schemeClr val="accent2">
            <a:shade val="80000"/>
            <a:hueOff val="-591604"/>
            <a:satOff val="11065"/>
            <a:lumOff val="2988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Investigation</a:t>
          </a:r>
          <a:endParaRPr lang="en-US" sz="2800" kern="1200" dirty="0"/>
        </a:p>
      </dsp:txBody>
      <dsp:txXfrm>
        <a:off x="6131806" y="2249211"/>
        <a:ext cx="2097293" cy="1227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51841-27D5-AC4E-889F-92C313593402}">
      <dsp:nvSpPr>
        <dsp:cNvPr id="0" name=""/>
        <dsp:cNvSpPr/>
      </dsp:nvSpPr>
      <dsp:spPr>
        <a:xfrm>
          <a:off x="2726784" y="176865"/>
          <a:ext cx="2556526" cy="2380355"/>
        </a:xfrm>
        <a:prstGeom prst="ellipse">
          <a:avLst/>
        </a:prstGeom>
        <a:gradFill rotWithShape="0">
          <a:gsLst>
            <a:gs pos="0">
              <a:schemeClr val="accent2">
                <a:alpha val="50000"/>
                <a:hueOff val="0"/>
                <a:satOff val="0"/>
                <a:lumOff val="0"/>
                <a:alphaOff val="0"/>
                <a:shade val="40000"/>
                <a:alpha val="100000"/>
                <a:satMod val="150000"/>
                <a:lumMod val="100000"/>
              </a:schemeClr>
            </a:gs>
            <a:gs pos="100000">
              <a:schemeClr val="accent2">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Care Staff Requirements</a:t>
          </a:r>
          <a:endParaRPr lang="en-US" sz="2400" kern="1200" dirty="0"/>
        </a:p>
      </dsp:txBody>
      <dsp:txXfrm>
        <a:off x="3101179" y="525460"/>
        <a:ext cx="1807736" cy="1683165"/>
      </dsp:txXfrm>
    </dsp:sp>
    <dsp:sp modelId="{06181FF3-CAEE-3143-A8D8-68F35C991338}">
      <dsp:nvSpPr>
        <dsp:cNvPr id="0" name=""/>
        <dsp:cNvSpPr/>
      </dsp:nvSpPr>
      <dsp:spPr>
        <a:xfrm>
          <a:off x="393931" y="855563"/>
          <a:ext cx="2448742" cy="985972"/>
        </a:xfrm>
        <a:prstGeom prst="ellipse">
          <a:avLst/>
        </a:prstGeom>
        <a:gradFill rotWithShape="0">
          <a:gsLst>
            <a:gs pos="0">
              <a:schemeClr val="accent3"/>
            </a:gs>
            <a:gs pos="100000">
              <a:srgbClr val="0070C0"/>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Sufficient Number </a:t>
          </a:r>
          <a:endParaRPr lang="en-US" sz="1500" kern="1200" dirty="0"/>
        </a:p>
      </dsp:txBody>
      <dsp:txXfrm>
        <a:off x="752541" y="999955"/>
        <a:ext cx="1731522" cy="697188"/>
      </dsp:txXfrm>
    </dsp:sp>
    <dsp:sp modelId="{A3F7878E-2DF4-DC43-9124-505A5DCC516D}">
      <dsp:nvSpPr>
        <dsp:cNvPr id="0" name=""/>
        <dsp:cNvSpPr/>
      </dsp:nvSpPr>
      <dsp:spPr>
        <a:xfrm>
          <a:off x="5130030" y="925018"/>
          <a:ext cx="2426283" cy="887693"/>
        </a:xfrm>
        <a:prstGeom prst="ellipse">
          <a:avLst/>
        </a:prstGeom>
        <a:gradFill rotWithShape="0">
          <a:gsLst>
            <a:gs pos="0">
              <a:schemeClr val="accent2">
                <a:alpha val="50000"/>
                <a:hueOff val="10483529"/>
                <a:satOff val="-1988"/>
                <a:lumOff val="-9999"/>
                <a:alphaOff val="0"/>
                <a:shade val="40000"/>
                <a:alpha val="100000"/>
                <a:satMod val="150000"/>
                <a:lumMod val="100000"/>
              </a:schemeClr>
            </a:gs>
            <a:gs pos="100000">
              <a:schemeClr val="accent2">
                <a:alpha val="50000"/>
                <a:hueOff val="10483529"/>
                <a:satOff val="-1988"/>
                <a:lumOff val="-9999"/>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Appropriate Training &amp; Competency</a:t>
          </a:r>
          <a:endParaRPr lang="en-US" sz="1500" kern="1200" dirty="0"/>
        </a:p>
      </dsp:txBody>
      <dsp:txXfrm>
        <a:off x="5485351" y="1055018"/>
        <a:ext cx="1715641" cy="6276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5DD75-124E-B344-B5F5-3E9658FA529F}">
      <dsp:nvSpPr>
        <dsp:cNvPr id="0" name=""/>
        <dsp:cNvSpPr/>
      </dsp:nvSpPr>
      <dsp:spPr>
        <a:xfrm>
          <a:off x="0" y="1199833"/>
          <a:ext cx="8259580" cy="3303832"/>
        </a:xfrm>
        <a:prstGeom prst="leftRightRibbon">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sp>
    <dsp:sp modelId="{7C56841F-CBE7-6043-9E6C-9827EF699CC9}">
      <dsp:nvSpPr>
        <dsp:cNvPr id="0" name=""/>
        <dsp:cNvSpPr/>
      </dsp:nvSpPr>
      <dsp:spPr>
        <a:xfrm>
          <a:off x="991149" y="1778004"/>
          <a:ext cx="2725661" cy="1618877"/>
        </a:xfrm>
        <a:prstGeom prst="rect">
          <a:avLst/>
        </a:prstGeom>
        <a:noFill/>
        <a:ln>
          <a:noFill/>
        </a:ln>
        <a:effectLst/>
        <a:scene3d>
          <a:camera prst="orthographicFront">
            <a:rot lat="0" lon="0" rev="0"/>
          </a:camera>
          <a:lightRig rig="twoPt" dir="tl">
            <a:rot lat="0" lon="0" rev="45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167132" rIns="0" bIns="179070" numCol="1" spcCol="1270" anchor="ctr" anchorCtr="0">
          <a:noAutofit/>
        </a:bodyPr>
        <a:lstStyle/>
        <a:p>
          <a:pPr lvl="0" algn="ctr" defTabSz="2089150">
            <a:lnSpc>
              <a:spcPct val="90000"/>
            </a:lnSpc>
            <a:spcBef>
              <a:spcPct val="0"/>
            </a:spcBef>
            <a:spcAft>
              <a:spcPct val="35000"/>
            </a:spcAft>
          </a:pPr>
          <a:r>
            <a:rPr lang="en-US" sz="4700" kern="1200" dirty="0" smtClean="0"/>
            <a:t>Questions?</a:t>
          </a:r>
          <a:endParaRPr lang="en-US" sz="4700" kern="1200" dirty="0"/>
        </a:p>
      </dsp:txBody>
      <dsp:txXfrm>
        <a:off x="991149" y="1778004"/>
        <a:ext cx="2725661" cy="1618877"/>
      </dsp:txXfrm>
    </dsp:sp>
    <dsp:sp modelId="{98B971E0-F726-274B-9EC2-7F43C0B69E13}">
      <dsp:nvSpPr>
        <dsp:cNvPr id="0" name=""/>
        <dsp:cNvSpPr/>
      </dsp:nvSpPr>
      <dsp:spPr>
        <a:xfrm>
          <a:off x="4129790" y="2306617"/>
          <a:ext cx="3221236" cy="1618877"/>
        </a:xfrm>
        <a:prstGeom prst="rect">
          <a:avLst/>
        </a:prstGeom>
        <a:noFill/>
        <a:ln>
          <a:noFill/>
        </a:ln>
        <a:effectLst/>
        <a:scene3d>
          <a:camera prst="orthographicFront">
            <a:rot lat="0" lon="0" rev="0"/>
          </a:camera>
          <a:lightRig rig="twoPt" dir="tl">
            <a:rot lat="0" lon="0" rev="45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167132" rIns="0" bIns="179070" numCol="1" spcCol="1270" anchor="ctr" anchorCtr="0">
          <a:noAutofit/>
        </a:bodyPr>
        <a:lstStyle/>
        <a:p>
          <a:pPr lvl="0" algn="ctr" defTabSz="2089150">
            <a:lnSpc>
              <a:spcPct val="90000"/>
            </a:lnSpc>
            <a:spcBef>
              <a:spcPct val="0"/>
            </a:spcBef>
            <a:spcAft>
              <a:spcPct val="35000"/>
            </a:spcAft>
          </a:pPr>
          <a:r>
            <a:rPr lang="en-US" sz="4700" kern="1200" dirty="0" smtClean="0"/>
            <a:t>Comments?</a:t>
          </a:r>
          <a:endParaRPr lang="en-US" sz="4700" kern="1200" dirty="0"/>
        </a:p>
      </dsp:txBody>
      <dsp:txXfrm>
        <a:off x="4129790" y="2306617"/>
        <a:ext cx="3221236" cy="16188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288B34-411B-7549-B4B0-4B3027C69F2C}" type="datetimeFigureOut">
              <a:rPr lang="en-US" smtClean="0"/>
              <a:t>11/2/17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2DB24E-1E83-EB4A-8903-10676973FA5E}" type="slidenum">
              <a:rPr lang="en-US" smtClean="0"/>
              <a:t>‹#›</a:t>
            </a:fld>
            <a:endParaRPr lang="en-US"/>
          </a:p>
        </p:txBody>
      </p:sp>
    </p:spTree>
    <p:extLst>
      <p:ext uri="{BB962C8B-B14F-4D97-AF65-F5344CB8AC3E}">
        <p14:creationId xmlns:p14="http://schemas.microsoft.com/office/powerpoint/2010/main" val="26893499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B1E1F7-5978-0547-9783-FAA5480D790B}" type="datetimeFigureOut">
              <a:rPr lang="en-US" smtClean="0"/>
              <a:pPr/>
              <a:t>11/2/17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39CDB9-D071-B449-B6EC-902860491864}" type="slidenum">
              <a:rPr lang="en-US" smtClean="0"/>
              <a:pPr/>
              <a:t>‹#›</a:t>
            </a:fld>
            <a:endParaRPr lang="en-US"/>
          </a:p>
        </p:txBody>
      </p:sp>
    </p:spTree>
    <p:extLst>
      <p:ext uri="{BB962C8B-B14F-4D97-AF65-F5344CB8AC3E}">
        <p14:creationId xmlns:p14="http://schemas.microsoft.com/office/powerpoint/2010/main" val="42353943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39CDB9-D071-B449-B6EC-902860491864}" type="slidenum">
              <a:rPr lang="en-US" smtClean="0"/>
              <a:pPr/>
              <a:t>1</a:t>
            </a:fld>
            <a:endParaRPr lang="en-US"/>
          </a:p>
        </p:txBody>
      </p:sp>
    </p:spTree>
    <p:extLst>
      <p:ext uri="{BB962C8B-B14F-4D97-AF65-F5344CB8AC3E}">
        <p14:creationId xmlns:p14="http://schemas.microsoft.com/office/powerpoint/2010/main" val="967895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To </a:t>
            </a:r>
            <a:r>
              <a:rPr lang="en-US" dirty="0"/>
              <a:t>provide some </a:t>
            </a:r>
            <a:r>
              <a:rPr lang="en-US" dirty="0" smtClean="0"/>
              <a:t>background</a:t>
            </a:r>
            <a:r>
              <a:rPr lang="en-US" dirty="0"/>
              <a:t>...</a:t>
            </a:r>
          </a:p>
        </p:txBody>
      </p:sp>
      <p:sp>
        <p:nvSpPr>
          <p:cNvPr id="4" name="Slide Number Placeholder 3"/>
          <p:cNvSpPr>
            <a:spLocks noGrp="1"/>
          </p:cNvSpPr>
          <p:nvPr>
            <p:ph type="sldNum" sz="quarter" idx="10"/>
          </p:nvPr>
        </p:nvSpPr>
        <p:spPr/>
        <p:txBody>
          <a:bodyPr/>
          <a:lstStyle/>
          <a:p>
            <a:fld id="{4939CDB9-D071-B449-B6EC-902860491864}" type="slidenum">
              <a:rPr lang="en-US" smtClean="0"/>
              <a:pPr/>
              <a:t>4</a:t>
            </a:fld>
            <a:endParaRPr lang="en-US"/>
          </a:p>
        </p:txBody>
      </p:sp>
    </p:spTree>
    <p:extLst>
      <p:ext uri="{BB962C8B-B14F-4D97-AF65-F5344CB8AC3E}">
        <p14:creationId xmlns:p14="http://schemas.microsoft.com/office/powerpoint/2010/main" val="28332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39CDB9-D071-B449-B6EC-902860491864}" type="slidenum">
              <a:rPr lang="en-US" smtClean="0"/>
              <a:pPr/>
              <a:t>5</a:t>
            </a:fld>
            <a:endParaRPr lang="en-US"/>
          </a:p>
        </p:txBody>
      </p:sp>
    </p:spTree>
    <p:extLst>
      <p:ext uri="{BB962C8B-B14F-4D97-AF65-F5344CB8AC3E}">
        <p14:creationId xmlns:p14="http://schemas.microsoft.com/office/powerpoint/2010/main" val="165513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39CDB9-D071-B449-B6EC-902860491864}" type="slidenum">
              <a:rPr lang="en-US" smtClean="0"/>
              <a:pPr/>
              <a:t>6</a:t>
            </a:fld>
            <a:endParaRPr lang="en-US"/>
          </a:p>
        </p:txBody>
      </p:sp>
    </p:spTree>
    <p:extLst>
      <p:ext uri="{BB962C8B-B14F-4D97-AF65-F5344CB8AC3E}">
        <p14:creationId xmlns:p14="http://schemas.microsoft.com/office/powerpoint/2010/main" val="148933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39CDB9-D071-B449-B6EC-902860491864}" type="slidenum">
              <a:rPr lang="en-US" smtClean="0"/>
              <a:pPr/>
              <a:t>31</a:t>
            </a:fld>
            <a:endParaRPr lang="en-US"/>
          </a:p>
        </p:txBody>
      </p:sp>
      <p:sp>
        <p:nvSpPr>
          <p:cNvPr id="5" name="Date Placeholder 4"/>
          <p:cNvSpPr>
            <a:spLocks noGrp="1"/>
          </p:cNvSpPr>
          <p:nvPr>
            <p:ph type="dt" idx="11"/>
          </p:nvPr>
        </p:nvSpPr>
        <p:spPr/>
        <p:txBody>
          <a:bodyPr/>
          <a:lstStyle/>
          <a:p>
            <a:r>
              <a:rPr lang="en-US" smtClean="0"/>
              <a:t>3/24/16</a:t>
            </a:r>
            <a:endParaRPr lang="en-US"/>
          </a:p>
        </p:txBody>
      </p:sp>
      <p:sp>
        <p:nvSpPr>
          <p:cNvPr id="6" name="Header Placeholder 5"/>
          <p:cNvSpPr>
            <a:spLocks noGrp="1"/>
          </p:cNvSpPr>
          <p:nvPr>
            <p:ph type="hdr" sz="quarter" idx="12"/>
          </p:nvPr>
        </p:nvSpPr>
        <p:spPr/>
        <p:txBody>
          <a:bodyPr/>
          <a:lstStyle/>
          <a:p>
            <a:r>
              <a:rPr lang="en-US" smtClean="0"/>
              <a:t>LTCCC LTCOP Program</a:t>
            </a:r>
            <a:endParaRPr lang="en-US"/>
          </a:p>
        </p:txBody>
      </p:sp>
    </p:spTree>
    <p:extLst>
      <p:ext uri="{BB962C8B-B14F-4D97-AF65-F5344CB8AC3E}">
        <p14:creationId xmlns:p14="http://schemas.microsoft.com/office/powerpoint/2010/main" val="69236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A107F3B-817F-094E-94A1-0B2CE7E8E007}" type="datetime1">
              <a:rPr lang="en-US" smtClean="0"/>
              <a:t>11/2/17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spd="med">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8C3BB2A8-02DF-1B42-90CC-006D71DF74D1}" type="datetime1">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med">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9CC0FCB-EDB6-5F4B-A70C-42A7A98CFA41}" type="datetime1">
              <a:rPr lang="en-US" smtClean="0"/>
              <a:t>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8F43C-AB59-C64B-8C71-A4089041536E}" type="slidenum">
              <a:rPr lang="en-US" smtClean="0"/>
              <a:pPr/>
              <a:t>‹#›</a:t>
            </a:fld>
            <a:endParaRPr lang="en-US"/>
          </a:p>
        </p:txBody>
      </p:sp>
    </p:spTree>
  </p:cSld>
  <p:clrMapOvr>
    <a:masterClrMapping/>
  </p:clrMapOvr>
  <p:transition spd="med">
    <p:wipe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E52C61C3-6FB2-7F4D-8C08-CEF380163E3F}" type="datetime1">
              <a:rPr lang="en-US" smtClean="0"/>
              <a:t>11/2/17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8F43C-AB59-C64B-8C71-A4089041536E}" type="slidenum">
              <a:rPr lang="en-US" smtClean="0"/>
              <a:pPr/>
              <a:t>‹#›</a:t>
            </a:fld>
            <a:endParaRPr lang="en-US"/>
          </a:p>
        </p:txBody>
      </p:sp>
    </p:spTree>
  </p:cSld>
  <p:clrMapOvr>
    <a:masterClrMapping/>
  </p:clrMapOvr>
  <p:transition spd="med">
    <p:wipe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73EA551-E162-F146-8D0D-3617EAAF3F6C}" type="datetime1">
              <a:rPr lang="en-US" smtClean="0"/>
              <a:t>11/2/17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transition spd="med">
    <p:wipe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FF852CD-49D0-964B-B9BD-E3AF1FEDCE26}" type="datetime1">
              <a:rPr lang="en-US" smtClean="0"/>
              <a:t>11/2/17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transition spd="med">
    <p:wipe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6E777-7A37-0346-A881-C78BBDCA1411}" type="datetime1">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transition spd="med">
    <p:wipe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B36C522A-BE74-0147-B21F-F3E67F1745F0}" type="datetime1">
              <a:rPr lang="en-US" smtClean="0"/>
              <a:t>11/2/17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transition spd="med">
    <p:wipe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8686CBD1-0C5A-C643-AD57-19F9747CBEAB}" type="datetime1">
              <a:rPr lang="en-US" smtClean="0"/>
              <a:t>11/2/17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transition spd="med">
    <p:wipe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1CDC261-DD0E-2A42-A1E0-7E56CD9E313B}" type="datetime1">
              <a:rPr lang="en-US" smtClean="0"/>
              <a:t>11/2/17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transition spd="med">
    <p:wipe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6749E07-7405-494E-B97E-4FB0493C706B}"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F43C-AB59-C64B-8C71-A4089041536E}" type="slidenum">
              <a:rPr lang="en-US" smtClean="0"/>
              <a:pPr/>
              <a:t>‹#›</a:t>
            </a:fld>
            <a:endParaRPr lang="en-US"/>
          </a:p>
        </p:txBody>
      </p:sp>
    </p:spTree>
  </p:cSld>
  <p:clrMapOvr>
    <a:masterClrMapping/>
  </p:clrMapOvr>
  <p:transition spd="med">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0BEF0A47-E7BA-2242-88EE-0FDA501A8C41}"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F43C-AB59-C64B-8C71-A4089041536E}"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spd="med">
    <p:wipe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5FA6BC6-933F-7C49-893C-9242AD7FD0E8}"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F43C-AB59-C64B-8C71-A4089041536E}"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transition spd="med">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CC66D86-7767-D541-A780-5DA51C15AF65}"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F43C-AB59-C64B-8C71-A4089041536E}"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transition spd="med">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40F557F3-1E43-704C-9163-09C2C44E8543}" type="datetime1">
              <a:rPr lang="en-US" smtClean="0"/>
              <a:t>11/2/17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transition spd="med">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4C50D389-1F71-2D4D-869A-7CC3C95EF053}" type="datetime1">
              <a:rPr lang="en-US" smtClean="0"/>
              <a:t>11/2/17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5328F43C-AB59-C64B-8C71-A4089041536E}"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spd="med">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DEE16C0-0CEC-3D44-9588-88B43FCF54D2}" type="datetime1">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Tree>
  </p:cSld>
  <p:clrMapOvr>
    <a:masterClrMapping/>
  </p:clrMapOvr>
  <p:transition spd="med">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DC48DDC-4F54-DF45-9DC0-F230660AE96B}" type="datetime1">
              <a:rPr lang="en-US" smtClean="0"/>
              <a:t>11/2/17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8F43C-AB59-C64B-8C71-A4089041536E}"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spd="med">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1E7F1A8-72CF-4745-91DC-44765208D6CA}" type="datetime1">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5328F43C-AB59-C64B-8C71-A4089041536E}" type="slidenum">
              <a:rPr lang="en-US" smtClean="0"/>
              <a:pPr/>
              <a:t>‹#›</a:t>
            </a:fld>
            <a:endParaRPr lang="en-US"/>
          </a:p>
        </p:txBody>
      </p:sp>
    </p:spTree>
  </p:cSld>
  <p:clrMapOvr>
    <a:masterClrMapping/>
  </p:clrMapOvr>
  <p:transition spd="med">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AA97F1-FA16-8B4C-A055-15209818C950}" type="datetime1">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med">
    <p:wipe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1274E1CF-FF75-204D-ADE4-ACF4AF616E97}" type="datetime1">
              <a:rPr lang="en-US" smtClean="0"/>
              <a:t>11/2/17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5328F43C-AB59-C64B-8C71-A408904153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ransition spd="med">
    <p:wipe dir="u"/>
  </p:transition>
  <p:hf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nursinghome411.org/" TargetMode="Externa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emf"/><Relationship Id="rId3" Type="http://schemas.openxmlformats.org/officeDocument/2006/relationships/image" Target="../media/image1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emf"/><Relationship Id="rId3"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emf"/><Relationship Id="rId3" Type="http://schemas.openxmlformats.org/officeDocument/2006/relationships/image" Target="../media/image1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nursinghome411.org/" TargetMode="Externa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dyfromlogo.jpg"/>
          <p:cNvPicPr>
            <a:picLocks noChangeAspect="1"/>
          </p:cNvPicPr>
          <p:nvPr/>
        </p:nvPicPr>
        <p:blipFill>
          <a:blip r:embed="rId3"/>
          <a:stretch>
            <a:fillRect/>
          </a:stretch>
        </p:blipFill>
        <p:spPr>
          <a:xfrm>
            <a:off x="482629" y="461602"/>
            <a:ext cx="3632806" cy="3690654"/>
          </a:xfrm>
          <a:prstGeom prst="rect">
            <a:avLst/>
          </a:prstGeom>
        </p:spPr>
      </p:pic>
      <p:sp>
        <p:nvSpPr>
          <p:cNvPr id="9" name="Subtitle 2"/>
          <p:cNvSpPr txBox="1">
            <a:spLocks/>
          </p:cNvSpPr>
          <p:nvPr/>
        </p:nvSpPr>
        <p:spPr>
          <a:xfrm>
            <a:off x="609630" y="6144671"/>
            <a:ext cx="8010596" cy="484729"/>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ts val="300"/>
              </a:spcBef>
              <a:spcAft>
                <a:spcPts val="0"/>
              </a:spcAft>
              <a:buClr>
                <a:schemeClr val="accent1"/>
              </a:buClr>
              <a:buSzPct val="75000"/>
              <a:buFont typeface="Wingdings" pitchFamily="2" charset="2"/>
              <a:buNone/>
              <a:tabLst/>
              <a:defRPr/>
            </a:pPr>
            <a:endParaRPr kumimoji="0" lang="en-US" sz="1500" b="0" i="0" u="none" strike="noStrike" kern="1200" cap="none" spc="0" normalizeH="0" baseline="0" noProof="0" dirty="0" smtClean="0">
              <a:ln>
                <a:noFill/>
              </a:ln>
              <a:effectLst/>
              <a:uLnTx/>
              <a:uFillTx/>
              <a:latin typeface="+mn-lt"/>
              <a:ea typeface="+mn-ea"/>
              <a:cs typeface="+mn-cs"/>
            </a:endParaRPr>
          </a:p>
        </p:txBody>
      </p:sp>
      <p:sp>
        <p:nvSpPr>
          <p:cNvPr id="4" name="Subtitle 3"/>
          <p:cNvSpPr>
            <a:spLocks noGrp="1"/>
          </p:cNvSpPr>
          <p:nvPr>
            <p:ph type="subTitle" idx="1"/>
          </p:nvPr>
        </p:nvSpPr>
        <p:spPr>
          <a:xfrm>
            <a:off x="222422" y="4686300"/>
            <a:ext cx="8686800" cy="1841500"/>
          </a:xfrm>
        </p:spPr>
        <p:txBody>
          <a:bodyPr>
            <a:noAutofit/>
          </a:bodyPr>
          <a:lstStyle/>
          <a:p>
            <a:pPr algn="ctr"/>
            <a:r>
              <a:rPr lang="en-US" sz="3200" b="1" dirty="0" smtClean="0">
                <a:solidFill>
                  <a:srgbClr val="0070C0"/>
                </a:solidFill>
              </a:rPr>
              <a:t>The </a:t>
            </a:r>
            <a:r>
              <a:rPr lang="en-US" sz="3200" b="1" dirty="0" smtClean="0">
                <a:solidFill>
                  <a:srgbClr val="0070C0"/>
                </a:solidFill>
              </a:rPr>
              <a:t>New Survey Process for Nursing Homes</a:t>
            </a:r>
          </a:p>
          <a:p>
            <a:pPr algn="ctr"/>
            <a:r>
              <a:rPr lang="en-US" sz="1800" b="1" dirty="0" smtClean="0">
                <a:latin typeface="Calibri" charset="0"/>
                <a:ea typeface="Calibri" charset="0"/>
                <a:cs typeface="Calibri" charset="0"/>
              </a:rPr>
              <a:t>Presented by Richard Mollot</a:t>
            </a:r>
          </a:p>
          <a:p>
            <a:pPr algn="ctr"/>
            <a:r>
              <a:rPr lang="en-US" sz="1800" b="1" dirty="0">
                <a:latin typeface="Calibri" charset="0"/>
                <a:ea typeface="Calibri" charset="0"/>
                <a:cs typeface="Calibri" charset="0"/>
              </a:rPr>
              <a:t>Long Term Care Community Coalition</a:t>
            </a:r>
          </a:p>
          <a:p>
            <a:pPr algn="ctr"/>
            <a:r>
              <a:rPr lang="en-US" sz="2400" b="1" dirty="0" smtClean="0">
                <a:solidFill>
                  <a:schemeClr val="tx1"/>
                </a:solidFill>
                <a:latin typeface="Calibri" charset="0"/>
                <a:ea typeface="Calibri" charset="0"/>
                <a:cs typeface="Calibri" charset="0"/>
                <a:hlinkClick r:id="rId4"/>
              </a:rPr>
              <a:t>www.nursinghome411.org</a:t>
            </a:r>
            <a:endParaRPr lang="en-US" sz="2400" b="1" dirty="0">
              <a:solidFill>
                <a:schemeClr val="tx1"/>
              </a:solidFill>
              <a:latin typeface="Calibri" charset="0"/>
              <a:ea typeface="Calibri" charset="0"/>
              <a:cs typeface="Calibri"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1667" y="721925"/>
            <a:ext cx="3538560" cy="3515126"/>
          </a:xfrm>
          <a:prstGeom prst="rect">
            <a:avLst/>
          </a:prstGeom>
        </p:spPr>
      </p:pic>
    </p:spTree>
    <p:extLst>
      <p:ext uri="{BB962C8B-B14F-4D97-AF65-F5344CB8AC3E}">
        <p14:creationId xmlns:p14="http://schemas.microsoft.com/office/powerpoint/2010/main" val="430269848"/>
      </p:ext>
    </p:extLst>
  </p:cSld>
  <p:clrMapOvr>
    <a:masterClrMapping/>
  </p:clrMapOvr>
  <p:transition spd="med">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765156"/>
          </a:xfrm>
        </p:spPr>
        <p:txBody>
          <a:bodyPr>
            <a:normAutofit fontScale="90000"/>
          </a:bodyPr>
          <a:lstStyle/>
          <a:p>
            <a:r>
              <a:rPr lang="en-US" dirty="0" smtClean="0"/>
              <a:t>How Will State Surveyors Know What to Do? </a:t>
            </a:r>
            <a:endParaRPr lang="en-US" dirty="0"/>
          </a:p>
        </p:txBody>
      </p:sp>
      <p:sp>
        <p:nvSpPr>
          <p:cNvPr id="3" name="Content Placeholder 2"/>
          <p:cNvSpPr>
            <a:spLocks noGrp="1"/>
          </p:cNvSpPr>
          <p:nvPr>
            <p:ph idx="1"/>
          </p:nvPr>
        </p:nvSpPr>
        <p:spPr>
          <a:xfrm>
            <a:off x="498474" y="1007390"/>
            <a:ext cx="7556313" cy="5318459"/>
          </a:xfrm>
        </p:spPr>
        <p:txBody>
          <a:bodyPr>
            <a:normAutofit lnSpcReduction="10000"/>
          </a:bodyPr>
          <a:lstStyle/>
          <a:p>
            <a:pPr marL="0" indent="0">
              <a:buNone/>
            </a:pPr>
            <a:r>
              <a:rPr lang="en-US" sz="2400" dirty="0" smtClean="0"/>
              <a:t>There were mandatory, live, computer-based trainings for all state surveyors over the summer of 2017. </a:t>
            </a:r>
          </a:p>
          <a:p>
            <a:pPr marL="0" indent="0">
              <a:buNone/>
            </a:pPr>
            <a:r>
              <a:rPr lang="en-US" sz="2400" dirty="0" smtClean="0"/>
              <a:t>In addition, CMS is providing:</a:t>
            </a:r>
          </a:p>
          <a:p>
            <a:r>
              <a:rPr lang="en-US" sz="2400" dirty="0"/>
              <a:t>Computer-Based Training </a:t>
            </a:r>
            <a:r>
              <a:rPr lang="en-US" sz="2400" dirty="0" smtClean="0"/>
              <a:t>Modules </a:t>
            </a:r>
            <a:r>
              <a:rPr lang="mr-IN" sz="2400" dirty="0" smtClean="0"/>
              <a:t>–</a:t>
            </a:r>
            <a:r>
              <a:rPr lang="en-US" sz="2400" dirty="0" smtClean="0"/>
              <a:t> Available on-demand</a:t>
            </a:r>
          </a:p>
          <a:p>
            <a:r>
              <a:rPr lang="en-US" sz="2400" dirty="0"/>
              <a:t>National Calls and Q&amp;As – Summer/Fall 2017</a:t>
            </a:r>
          </a:p>
          <a:p>
            <a:r>
              <a:rPr lang="en-US" sz="2400" dirty="0"/>
              <a:t>Access to Surveyor Training Materials (RO/SA management webinar)</a:t>
            </a:r>
          </a:p>
          <a:p>
            <a:r>
              <a:rPr lang="en-US" sz="2400" dirty="0"/>
              <a:t>Videos on Highlights of the Interpretive Guidance</a:t>
            </a:r>
          </a:p>
          <a:p>
            <a:r>
              <a:rPr lang="en-US" sz="2400" dirty="0"/>
              <a:t>Training Tools access to Survey Forms and CE </a:t>
            </a:r>
            <a:r>
              <a:rPr lang="en-US" sz="2400" dirty="0" smtClean="0"/>
              <a:t>(Critical Element) Pathways</a:t>
            </a:r>
            <a:endParaRPr lang="en-US" sz="2400" dirty="0"/>
          </a:p>
          <a:p>
            <a:endParaRPr lang="en-US" sz="2400" dirty="0"/>
          </a:p>
        </p:txBody>
      </p:sp>
      <p:sp>
        <p:nvSpPr>
          <p:cNvPr id="4" name="Slide Number Placeholder 3"/>
          <p:cNvSpPr>
            <a:spLocks noGrp="1"/>
          </p:cNvSpPr>
          <p:nvPr>
            <p:ph type="sldNum" sz="quarter" idx="12"/>
          </p:nvPr>
        </p:nvSpPr>
        <p:spPr/>
        <p:txBody>
          <a:bodyPr/>
          <a:lstStyle/>
          <a:p>
            <a:fld id="{5328F43C-AB59-C64B-8C71-A4089041536E}" type="slidenum">
              <a:rPr lang="en-US" smtClean="0"/>
              <a:pPr/>
              <a:t>10</a:t>
            </a:fld>
            <a:endParaRPr lang="en-US"/>
          </a:p>
        </p:txBody>
      </p:sp>
    </p:spTree>
    <p:extLst>
      <p:ext uri="{BB962C8B-B14F-4D97-AF65-F5344CB8AC3E}">
        <p14:creationId xmlns:p14="http://schemas.microsoft.com/office/powerpoint/2010/main" val="1838372522"/>
      </p:ext>
    </p:extLst>
  </p:cSld>
  <p:clrMapOvr>
    <a:masterClrMapping/>
  </p:clrMapOvr>
  <p:transition spd="med">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116106"/>
          </a:xfrm>
        </p:spPr>
        <p:txBody>
          <a:bodyPr>
            <a:normAutofit/>
          </a:bodyPr>
          <a:lstStyle/>
          <a:p>
            <a:r>
              <a:rPr lang="en-US" dirty="0" smtClean="0"/>
              <a:t>Overview of the New Survey Process</a:t>
            </a:r>
            <a:endParaRPr lang="en-US" dirty="0"/>
          </a:p>
        </p:txBody>
      </p:sp>
      <p:sp>
        <p:nvSpPr>
          <p:cNvPr id="3" name="Content Placeholder 2"/>
          <p:cNvSpPr>
            <a:spLocks noGrp="1"/>
          </p:cNvSpPr>
          <p:nvPr>
            <p:ph idx="1"/>
          </p:nvPr>
        </p:nvSpPr>
        <p:spPr>
          <a:xfrm>
            <a:off x="498473" y="974362"/>
            <a:ext cx="7556313" cy="5376654"/>
          </a:xfrm>
        </p:spPr>
        <p:txBody>
          <a:bodyPr>
            <a:normAutofit/>
          </a:bodyPr>
          <a:lstStyle/>
          <a:p>
            <a:pPr marL="0" indent="0">
              <a:buClr>
                <a:schemeClr val="accent3"/>
              </a:buClr>
              <a:buNone/>
            </a:pPr>
            <a:r>
              <a:rPr lang="en-US" sz="4400" dirty="0" smtClean="0"/>
              <a:t>Three parts:</a:t>
            </a:r>
            <a:endParaRPr lang="en-US" sz="4400" dirty="0"/>
          </a:p>
        </p:txBody>
      </p:sp>
      <p:sp>
        <p:nvSpPr>
          <p:cNvPr id="4" name="Slide Number Placeholder 3"/>
          <p:cNvSpPr>
            <a:spLocks noGrp="1"/>
          </p:cNvSpPr>
          <p:nvPr>
            <p:ph type="sldNum" sz="quarter" idx="12"/>
          </p:nvPr>
        </p:nvSpPr>
        <p:spPr/>
        <p:txBody>
          <a:bodyPr/>
          <a:lstStyle/>
          <a:p>
            <a:fld id="{5328F43C-AB59-C64B-8C71-A4089041536E}" type="slidenum">
              <a:rPr lang="en-US" smtClean="0"/>
              <a:pPr/>
              <a:t>11</a:t>
            </a:fld>
            <a:endParaRPr lang="en-US"/>
          </a:p>
        </p:txBody>
      </p:sp>
      <p:graphicFrame>
        <p:nvGraphicFramePr>
          <p:cNvPr id="8" name="Diagram 7"/>
          <p:cNvGraphicFramePr/>
          <p:nvPr>
            <p:extLst>
              <p:ext uri="{D42A27DB-BD31-4B8C-83A1-F6EECF244321}">
                <p14:modId xmlns:p14="http://schemas.microsoft.com/office/powerpoint/2010/main" val="956742323"/>
              </p:ext>
            </p:extLst>
          </p:nvPr>
        </p:nvGraphicFramePr>
        <p:xfrm>
          <a:off x="194872" y="974363"/>
          <a:ext cx="8274571" cy="572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2703360"/>
      </p:ext>
    </p:extLst>
  </p:cSld>
  <p:clrMapOvr>
    <a:masterClrMapping/>
  </p:clrMapOvr>
  <p:transition spd="med">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852048"/>
          </a:xfrm>
        </p:spPr>
        <p:txBody>
          <a:bodyPr>
            <a:normAutofit/>
          </a:bodyPr>
          <a:lstStyle/>
          <a:p>
            <a:pPr>
              <a:buClr>
                <a:schemeClr val="accent3"/>
              </a:buClr>
            </a:pPr>
            <a:r>
              <a:rPr lang="en-US" dirty="0" smtClean="0">
                <a:solidFill>
                  <a:schemeClr val="accent2"/>
                </a:solidFill>
              </a:rPr>
              <a:t>Initial Pool Process</a:t>
            </a:r>
            <a:endParaRPr lang="en-US" dirty="0">
              <a:solidFill>
                <a:schemeClr val="accent2"/>
              </a:solidFill>
            </a:endParaRPr>
          </a:p>
        </p:txBody>
      </p:sp>
      <p:sp>
        <p:nvSpPr>
          <p:cNvPr id="3" name="Content Placeholder 2"/>
          <p:cNvSpPr>
            <a:spLocks noGrp="1"/>
          </p:cNvSpPr>
          <p:nvPr>
            <p:ph idx="1"/>
          </p:nvPr>
        </p:nvSpPr>
        <p:spPr>
          <a:xfrm>
            <a:off x="314794" y="944380"/>
            <a:ext cx="6370819" cy="5621312"/>
          </a:xfrm>
        </p:spPr>
        <p:txBody>
          <a:bodyPr>
            <a:normAutofit fontScale="92500"/>
          </a:bodyPr>
          <a:lstStyle/>
          <a:p>
            <a:pPr marL="14288" lvl="1" indent="0">
              <a:buNone/>
            </a:pPr>
            <a:r>
              <a:rPr lang="en-US" altLang="en-US" sz="2800" dirty="0" smtClean="0">
                <a:cs typeface="Times New Roman" panose="02020603050405020304" pitchFamily="18" charset="0"/>
              </a:rPr>
              <a:t>Resident sample </a:t>
            </a:r>
            <a:r>
              <a:rPr lang="en-US" altLang="en-US" sz="2800" dirty="0">
                <a:cs typeface="Times New Roman" panose="02020603050405020304" pitchFamily="18" charset="0"/>
              </a:rPr>
              <a:t>size based </a:t>
            </a:r>
            <a:r>
              <a:rPr lang="en-US" altLang="en-US" sz="2800" dirty="0" smtClean="0">
                <a:cs typeface="Times New Roman" panose="02020603050405020304" pitchFamily="18" charset="0"/>
              </a:rPr>
              <a:t>on facility </a:t>
            </a:r>
            <a:r>
              <a:rPr lang="en-US" altLang="en-US" sz="2800" dirty="0">
                <a:cs typeface="Times New Roman" panose="02020603050405020304" pitchFamily="18" charset="0"/>
              </a:rPr>
              <a:t>census:</a:t>
            </a:r>
          </a:p>
          <a:p>
            <a:pPr marL="403225" lvl="2" indent="-225425"/>
            <a:r>
              <a:rPr lang="en-US" altLang="en-US" sz="2800" dirty="0">
                <a:cs typeface="Times New Roman" panose="02020603050405020304" pitchFamily="18" charset="0"/>
              </a:rPr>
              <a:t>70% offsite selected </a:t>
            </a:r>
          </a:p>
          <a:p>
            <a:pPr marL="403225" lvl="2" indent="-225425"/>
            <a:r>
              <a:rPr lang="en-US" altLang="en-US" sz="2800" dirty="0">
                <a:cs typeface="Times New Roman" panose="02020603050405020304" pitchFamily="18" charset="0"/>
              </a:rPr>
              <a:t>30% selected onsite by </a:t>
            </a:r>
            <a:r>
              <a:rPr lang="en-US" altLang="en-US" sz="2800" dirty="0" smtClean="0">
                <a:cs typeface="Times New Roman" panose="02020603050405020304" pitchFamily="18" charset="0"/>
              </a:rPr>
              <a:t>the survey team</a:t>
            </a:r>
            <a:r>
              <a:rPr lang="en-US" altLang="en-US" sz="2800" dirty="0">
                <a:cs typeface="Times New Roman" panose="02020603050405020304" pitchFamily="18" charset="0"/>
              </a:rPr>
              <a:t>: </a:t>
            </a:r>
          </a:p>
          <a:p>
            <a:pPr marL="685800" lvl="3" indent="-223838">
              <a:buFont typeface="Courier New" panose="02070309020205020404" pitchFamily="49" charset="0"/>
              <a:buChar char="o"/>
            </a:pPr>
            <a:r>
              <a:rPr lang="en-US" altLang="en-US" sz="2200" dirty="0" smtClean="0">
                <a:cs typeface="Times New Roman" panose="02020603050405020304" pitchFamily="18" charset="0"/>
              </a:rPr>
              <a:t>Vulnerable </a:t>
            </a:r>
            <a:r>
              <a:rPr lang="en-US" altLang="en-US" sz="2200" dirty="0">
                <a:cs typeface="Times New Roman" panose="02020603050405020304" pitchFamily="18" charset="0"/>
              </a:rPr>
              <a:t>residents who are dependent on staff</a:t>
            </a:r>
          </a:p>
          <a:p>
            <a:pPr marL="685800" lvl="3" indent="-223838">
              <a:buFont typeface="Courier New" panose="02070309020205020404" pitchFamily="49" charset="0"/>
              <a:buChar char="o"/>
            </a:pPr>
            <a:r>
              <a:rPr lang="en-US" altLang="en-US" sz="2200" dirty="0">
                <a:cs typeface="Times New Roman" panose="02020603050405020304" pitchFamily="18" charset="0"/>
              </a:rPr>
              <a:t>New </a:t>
            </a:r>
            <a:r>
              <a:rPr lang="en-US" altLang="en-US" sz="2200" dirty="0" smtClean="0">
                <a:cs typeface="Times New Roman" panose="02020603050405020304" pitchFamily="18" charset="0"/>
              </a:rPr>
              <a:t>Admissions (within 30 days)</a:t>
            </a:r>
            <a:endParaRPr lang="en-US" altLang="en-US" sz="2200" dirty="0">
              <a:cs typeface="Times New Roman" panose="02020603050405020304" pitchFamily="18" charset="0"/>
            </a:endParaRPr>
          </a:p>
          <a:p>
            <a:pPr marL="685800" lvl="3" indent="-223838">
              <a:buFont typeface="Courier New" panose="02070309020205020404" pitchFamily="49" charset="0"/>
              <a:buChar char="o"/>
            </a:pPr>
            <a:r>
              <a:rPr lang="en-US" altLang="en-US" sz="2200" dirty="0" smtClean="0">
                <a:cs typeface="Times New Roman" panose="02020603050405020304" pitchFamily="18" charset="0"/>
              </a:rPr>
              <a:t>Complaints or FRI </a:t>
            </a:r>
            <a:r>
              <a:rPr lang="en-US" altLang="en-US" sz="2200" dirty="0">
                <a:cs typeface="Times New Roman" panose="02020603050405020304" pitchFamily="18" charset="0"/>
              </a:rPr>
              <a:t>(Facility Reported </a:t>
            </a:r>
            <a:r>
              <a:rPr lang="en-US" altLang="en-US" sz="2200" dirty="0" smtClean="0">
                <a:cs typeface="Times New Roman" panose="02020603050405020304" pitchFamily="18" charset="0"/>
              </a:rPr>
              <a:t>Incidents)</a:t>
            </a:r>
            <a:endParaRPr lang="en-US" altLang="en-US" sz="2200" dirty="0">
              <a:cs typeface="Times New Roman" panose="02020603050405020304" pitchFamily="18" charset="0"/>
            </a:endParaRPr>
          </a:p>
          <a:p>
            <a:pPr marL="685800" lvl="3" indent="-223838">
              <a:buFont typeface="Courier New" panose="02070309020205020404" pitchFamily="49" charset="0"/>
              <a:buChar char="o"/>
            </a:pPr>
            <a:r>
              <a:rPr lang="en-US" altLang="en-US" sz="2200" dirty="0">
                <a:cs typeface="Times New Roman" panose="02020603050405020304" pitchFamily="18" charset="0"/>
              </a:rPr>
              <a:t>Identified concern (any resident who has a significant concern but does not fall into any of the </a:t>
            </a:r>
            <a:r>
              <a:rPr lang="en-US" altLang="en-US" sz="2200" dirty="0" smtClean="0">
                <a:cs typeface="Times New Roman" panose="02020603050405020304" pitchFamily="18" charset="0"/>
              </a:rPr>
              <a:t>above sub-groups)</a:t>
            </a:r>
          </a:p>
          <a:p>
            <a:pPr marL="14288" lvl="2" indent="0">
              <a:spcBef>
                <a:spcPts val="1200"/>
              </a:spcBef>
              <a:buNone/>
            </a:pPr>
            <a:r>
              <a:rPr lang="en-US" altLang="en-US" sz="2800" b="1" dirty="0" smtClean="0">
                <a:solidFill>
                  <a:srgbClr val="0070C0"/>
                </a:solidFill>
                <a:cs typeface="Times New Roman" panose="02020603050405020304" pitchFamily="18" charset="0"/>
              </a:rPr>
              <a:t>Why is this important? </a:t>
            </a:r>
            <a:r>
              <a:rPr lang="en-US" altLang="en-US" sz="2800" dirty="0" smtClean="0">
                <a:solidFill>
                  <a:srgbClr val="000000">
                    <a:lumMod val="65000"/>
                    <a:lumOff val="35000"/>
                  </a:srgbClr>
                </a:solidFill>
                <a:cs typeface="Times New Roman" panose="02020603050405020304" pitchFamily="18" charset="0"/>
              </a:rPr>
              <a:t>To address concerns that, too often, residents &amp; families are not spoken to and have little input during the annual survey.</a:t>
            </a:r>
            <a:endParaRPr lang="en-US" altLang="en-US" sz="2800" dirty="0">
              <a:cs typeface="Times New Roman" panose="02020603050405020304" pitchFamily="18" charset="0"/>
            </a:endParaRPr>
          </a:p>
          <a:p>
            <a:endParaRPr lang="en-US" sz="2400" dirty="0"/>
          </a:p>
        </p:txBody>
      </p:sp>
      <p:sp>
        <p:nvSpPr>
          <p:cNvPr id="4" name="Slide Number Placeholder 3"/>
          <p:cNvSpPr>
            <a:spLocks noGrp="1"/>
          </p:cNvSpPr>
          <p:nvPr>
            <p:ph type="sldNum" sz="quarter" idx="12"/>
          </p:nvPr>
        </p:nvSpPr>
        <p:spPr/>
        <p:txBody>
          <a:bodyPr/>
          <a:lstStyle/>
          <a:p>
            <a:fld id="{5328F43C-AB59-C64B-8C71-A4089041536E}" type="slidenum">
              <a:rPr lang="en-US" smtClean="0"/>
              <a:pPr/>
              <a:t>12</a:t>
            </a:fld>
            <a:endParaRPr lang="en-US"/>
          </a:p>
        </p:txBody>
      </p:sp>
      <p:sp>
        <p:nvSpPr>
          <p:cNvPr id="5" name="TextBox 4"/>
          <p:cNvSpPr txBox="1"/>
          <p:nvPr/>
        </p:nvSpPr>
        <p:spPr>
          <a:xfrm>
            <a:off x="6685613" y="2488368"/>
            <a:ext cx="2174225" cy="3785652"/>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a:softEdge rad="25400"/>
          </a:effectLst>
        </p:spPr>
        <p:txBody>
          <a:bodyPr wrap="square" rtlCol="0" anchor="ctr">
            <a:spAutoFit/>
          </a:bodyPr>
          <a:lstStyle/>
          <a:p>
            <a:r>
              <a:rPr lang="en-US" sz="2400" b="1" dirty="0" smtClean="0"/>
              <a:t>Day 1 of Survey: </a:t>
            </a:r>
          </a:p>
          <a:p>
            <a:r>
              <a:rPr lang="en-US" sz="2400" dirty="0" smtClean="0"/>
              <a:t>Spent </a:t>
            </a:r>
            <a:r>
              <a:rPr lang="en-US" sz="2400" dirty="0"/>
              <a:t>conducting observations, interviews, and a limited record review for the residents in the initial pool.</a:t>
            </a:r>
          </a:p>
        </p:txBody>
      </p:sp>
    </p:spTree>
    <p:extLst>
      <p:ext uri="{BB962C8B-B14F-4D97-AF65-F5344CB8AC3E}">
        <p14:creationId xmlns:p14="http://schemas.microsoft.com/office/powerpoint/2010/main" val="2050324512"/>
      </p:ext>
    </p:extLst>
  </p:cSld>
  <p:clrMapOvr>
    <a:masterClrMapping/>
  </p:clrMapOvr>
  <p:transition spd="med">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852048"/>
          </a:xfrm>
        </p:spPr>
        <p:txBody>
          <a:bodyPr>
            <a:normAutofit/>
          </a:bodyPr>
          <a:lstStyle/>
          <a:p>
            <a:pPr>
              <a:buClr>
                <a:schemeClr val="accent3"/>
              </a:buClr>
            </a:pPr>
            <a:r>
              <a:rPr lang="en-US" dirty="0" smtClean="0">
                <a:solidFill>
                  <a:schemeClr val="accent2"/>
                </a:solidFill>
              </a:rPr>
              <a:t>Sample Selection &amp; Investigation</a:t>
            </a:r>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5328F43C-AB59-C64B-8C71-A4089041536E}" type="slidenum">
              <a:rPr lang="en-US" smtClean="0"/>
              <a:pPr/>
              <a:t>13</a:t>
            </a:fld>
            <a:endParaRPr lang="en-US"/>
          </a:p>
        </p:txBody>
      </p:sp>
      <p:sp>
        <p:nvSpPr>
          <p:cNvPr id="6" name="Content Placeholder 5"/>
          <p:cNvSpPr>
            <a:spLocks noGrp="1"/>
          </p:cNvSpPr>
          <p:nvPr>
            <p:ph idx="1"/>
          </p:nvPr>
        </p:nvSpPr>
        <p:spPr>
          <a:xfrm>
            <a:off x="498474" y="1094282"/>
            <a:ext cx="7377835" cy="5031881"/>
          </a:xfrm>
          <a:gradFill flip="none" rotWithShape="1">
            <a:gsLst>
              <a:gs pos="0">
                <a:schemeClr val="accent2">
                  <a:lumMod val="40000"/>
                  <a:lumOff val="60000"/>
                </a:schemeClr>
              </a:gs>
              <a:gs pos="46000">
                <a:schemeClr val="accent2">
                  <a:lumMod val="95000"/>
                  <a:lumOff val="5000"/>
                  <a:alpha val="87000"/>
                </a:schemeClr>
              </a:gs>
              <a:gs pos="98000">
                <a:schemeClr val="accent2">
                  <a:lumMod val="60000"/>
                  <a:alpha val="37000"/>
                </a:schemeClr>
              </a:gs>
            </a:gsLst>
            <a:lin ang="2700000" scaled="1"/>
            <a:tileRect/>
          </a:gradFill>
        </p:spPr>
        <p:style>
          <a:lnRef idx="1">
            <a:schemeClr val="accent2"/>
          </a:lnRef>
          <a:fillRef idx="3">
            <a:schemeClr val="accent2"/>
          </a:fillRef>
          <a:effectRef idx="2">
            <a:schemeClr val="accent2"/>
          </a:effectRef>
          <a:fontRef idx="minor">
            <a:schemeClr val="lt1"/>
          </a:fontRef>
        </p:style>
        <p:txBody>
          <a:bodyPr anchor="t">
            <a:normAutofit lnSpcReduction="10000"/>
          </a:bodyPr>
          <a:lstStyle/>
          <a:p>
            <a:pPr marL="0" indent="0">
              <a:lnSpc>
                <a:spcPct val="110000"/>
              </a:lnSpc>
              <a:buNone/>
            </a:pPr>
            <a:r>
              <a:rPr lang="en-US" sz="4000" dirty="0"/>
              <a:t>Day 2 of Survey &amp; Beyond: </a:t>
            </a:r>
          </a:p>
          <a:p>
            <a:pPr marL="0" indent="0">
              <a:buNone/>
            </a:pPr>
            <a:r>
              <a:rPr lang="en-US" sz="4000" dirty="0" smtClean="0"/>
              <a:t>“[T]he </a:t>
            </a:r>
            <a:r>
              <a:rPr lang="en-US" sz="4000" dirty="0"/>
              <a:t>remainder of the survey is spent investigating all concerns requiring further investigation for the residents in the sample. Facility tasks and closed-record investigations will also be conducted.”</a:t>
            </a:r>
          </a:p>
          <a:p>
            <a:pPr marL="0" indent="0">
              <a:buNone/>
            </a:pPr>
            <a:endParaRPr lang="en-US" dirty="0"/>
          </a:p>
        </p:txBody>
      </p:sp>
    </p:spTree>
    <p:extLst>
      <p:ext uri="{BB962C8B-B14F-4D97-AF65-F5344CB8AC3E}">
        <p14:creationId xmlns:p14="http://schemas.microsoft.com/office/powerpoint/2010/main" val="1245280601"/>
      </p:ext>
    </p:extLst>
  </p:cSld>
  <p:clrMapOvr>
    <a:masterClrMapping/>
  </p:clrMapOvr>
  <p:transition spd="med">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765156"/>
          </a:xfrm>
        </p:spPr>
        <p:txBody>
          <a:bodyPr>
            <a:normAutofit/>
          </a:bodyPr>
          <a:lstStyle/>
          <a:p>
            <a:r>
              <a:rPr lang="en-US" dirty="0" smtClean="0">
                <a:solidFill>
                  <a:schemeClr val="accent2"/>
                </a:solidFill>
              </a:rPr>
              <a:t>Sample Selection:</a:t>
            </a:r>
            <a:endParaRPr lang="en-US" dirty="0">
              <a:solidFill>
                <a:schemeClr val="accent2"/>
              </a:solidFill>
            </a:endParaRPr>
          </a:p>
        </p:txBody>
      </p:sp>
      <p:sp>
        <p:nvSpPr>
          <p:cNvPr id="3" name="Content Placeholder 2"/>
          <p:cNvSpPr>
            <a:spLocks noGrp="1"/>
          </p:cNvSpPr>
          <p:nvPr>
            <p:ph idx="1"/>
          </p:nvPr>
        </p:nvSpPr>
        <p:spPr>
          <a:xfrm>
            <a:off x="498473" y="1007390"/>
            <a:ext cx="7979099" cy="5656881"/>
          </a:xfrm>
        </p:spPr>
        <p:txBody>
          <a:bodyPr>
            <a:normAutofit fontScale="92500" lnSpcReduction="10000"/>
          </a:bodyPr>
          <a:lstStyle/>
          <a:p>
            <a:pPr>
              <a:lnSpc>
                <a:spcPct val="110000"/>
              </a:lnSpc>
              <a:spcBef>
                <a:spcPts val="400"/>
              </a:spcBef>
              <a:buClr>
                <a:srgbClr val="0070C0"/>
              </a:buClr>
            </a:pPr>
            <a:r>
              <a:rPr lang="en-US" sz="2800" dirty="0"/>
              <a:t>B</a:t>
            </a:r>
            <a:r>
              <a:rPr lang="en-US" sz="2800" dirty="0" smtClean="0"/>
              <a:t>ased on resident census</a:t>
            </a:r>
          </a:p>
          <a:p>
            <a:pPr>
              <a:lnSpc>
                <a:spcPct val="110000"/>
              </a:lnSpc>
              <a:spcBef>
                <a:spcPts val="400"/>
              </a:spcBef>
              <a:buClr>
                <a:srgbClr val="0070C0"/>
              </a:buClr>
            </a:pPr>
            <a:r>
              <a:rPr lang="en-US" sz="2800" dirty="0" smtClean="0"/>
              <a:t>The survey </a:t>
            </a:r>
            <a:r>
              <a:rPr lang="en-US" altLang="en-US" sz="2800" dirty="0" smtClean="0"/>
              <a:t>team </a:t>
            </a:r>
            <a:r>
              <a:rPr lang="en-US" altLang="en-US" sz="2800" dirty="0"/>
              <a:t>should </a:t>
            </a:r>
            <a:r>
              <a:rPr lang="en-US" altLang="en-US" sz="2800" dirty="0" smtClean="0"/>
              <a:t>“include </a:t>
            </a:r>
            <a:r>
              <a:rPr lang="en-US" altLang="en-US" sz="2800" dirty="0"/>
              <a:t>any resident who </a:t>
            </a:r>
            <a:r>
              <a:rPr lang="en-US" altLang="en-US" sz="2800" dirty="0" smtClean="0"/>
              <a:t>    has </a:t>
            </a:r>
            <a:r>
              <a:rPr lang="en-US" altLang="en-US" sz="2800" dirty="0"/>
              <a:t>a potential harm </a:t>
            </a:r>
            <a:r>
              <a:rPr lang="en-US" altLang="en-US" sz="2800" dirty="0" smtClean="0"/>
              <a:t>identified”</a:t>
            </a:r>
          </a:p>
          <a:p>
            <a:pPr>
              <a:lnSpc>
                <a:spcPct val="110000"/>
              </a:lnSpc>
              <a:spcBef>
                <a:spcPts val="400"/>
              </a:spcBef>
              <a:buClr>
                <a:srgbClr val="0070C0"/>
              </a:buClr>
            </a:pPr>
            <a:r>
              <a:rPr lang="en-US" altLang="en-US" sz="2800" dirty="0">
                <a:cs typeface="Times New Roman" panose="02020603050405020304" pitchFamily="18" charset="0"/>
              </a:rPr>
              <a:t>Prioritize using sampling considerations:</a:t>
            </a:r>
          </a:p>
          <a:p>
            <a:pPr lvl="1">
              <a:lnSpc>
                <a:spcPct val="110000"/>
              </a:lnSpc>
              <a:spcBef>
                <a:spcPts val="400"/>
              </a:spcBef>
              <a:buClr>
                <a:srgbClr val="0070C0"/>
              </a:buClr>
              <a:buFont typeface="Wingdings" panose="05000000000000000000" pitchFamily="2" charset="2"/>
              <a:buChar char="§"/>
            </a:pPr>
            <a:r>
              <a:rPr lang="en-US" altLang="en-US" sz="2000" dirty="0">
                <a:cs typeface="Times New Roman" panose="02020603050405020304" pitchFamily="18" charset="0"/>
              </a:rPr>
              <a:t>Replace discharged residents selected offsite with those selected onsite</a:t>
            </a:r>
          </a:p>
          <a:p>
            <a:pPr lvl="1">
              <a:lnSpc>
                <a:spcPct val="110000"/>
              </a:lnSpc>
              <a:spcBef>
                <a:spcPts val="400"/>
              </a:spcBef>
              <a:buClr>
                <a:srgbClr val="0070C0"/>
              </a:buClr>
              <a:buFont typeface="Wingdings" panose="05000000000000000000" pitchFamily="2" charset="2"/>
              <a:buChar char="§"/>
            </a:pPr>
            <a:r>
              <a:rPr lang="en-US" altLang="en-US" sz="2000" dirty="0">
                <a:cs typeface="Times New Roman" panose="02020603050405020304" pitchFamily="18" charset="0"/>
              </a:rPr>
              <a:t>Can replace residents selected offsite</a:t>
            </a:r>
            <a:r>
              <a:rPr lang="en-US" altLang="en-US" sz="2000" dirty="0">
                <a:solidFill>
                  <a:srgbClr val="FF0000"/>
                </a:solidFill>
                <a:cs typeface="Times New Roman" panose="02020603050405020304" pitchFamily="18" charset="0"/>
              </a:rPr>
              <a:t> </a:t>
            </a:r>
            <a:r>
              <a:rPr lang="en-US" altLang="en-US" sz="2000" dirty="0">
                <a:cs typeface="Times New Roman" panose="02020603050405020304" pitchFamily="18" charset="0"/>
              </a:rPr>
              <a:t>with rationale</a:t>
            </a:r>
          </a:p>
          <a:p>
            <a:pPr lvl="1">
              <a:lnSpc>
                <a:spcPct val="110000"/>
              </a:lnSpc>
              <a:spcBef>
                <a:spcPts val="400"/>
              </a:spcBef>
              <a:buClr>
                <a:srgbClr val="0070C0"/>
              </a:buClr>
              <a:buFont typeface="Wingdings" panose="05000000000000000000" pitchFamily="2" charset="2"/>
              <a:buChar char="§"/>
            </a:pPr>
            <a:r>
              <a:rPr lang="en-US" altLang="en-US" sz="2000" dirty="0">
                <a:cs typeface="Times New Roman" panose="02020603050405020304" pitchFamily="18" charset="0"/>
              </a:rPr>
              <a:t>Harm, SQC if suspected, IJ if identified</a:t>
            </a:r>
          </a:p>
          <a:p>
            <a:pPr lvl="1">
              <a:lnSpc>
                <a:spcPct val="110000"/>
              </a:lnSpc>
              <a:spcBef>
                <a:spcPts val="400"/>
              </a:spcBef>
              <a:buClr>
                <a:srgbClr val="0070C0"/>
              </a:buClr>
              <a:buFont typeface="Wingdings" panose="05000000000000000000" pitchFamily="2" charset="2"/>
              <a:buChar char="§"/>
            </a:pPr>
            <a:r>
              <a:rPr lang="en-US" altLang="en-US" sz="2000" dirty="0">
                <a:cs typeface="Times New Roman" panose="02020603050405020304" pitchFamily="18" charset="0"/>
              </a:rPr>
              <a:t>Abuse Concern</a:t>
            </a:r>
          </a:p>
          <a:p>
            <a:pPr lvl="1">
              <a:lnSpc>
                <a:spcPct val="110000"/>
              </a:lnSpc>
              <a:spcBef>
                <a:spcPts val="400"/>
              </a:spcBef>
              <a:buClr>
                <a:srgbClr val="0070C0"/>
              </a:buClr>
              <a:buFont typeface="Wingdings" panose="05000000000000000000" pitchFamily="2" charset="2"/>
              <a:buChar char="§"/>
            </a:pPr>
            <a:r>
              <a:rPr lang="en-US" altLang="en-US" sz="2000" dirty="0">
                <a:cs typeface="Times New Roman" panose="02020603050405020304" pitchFamily="18" charset="0"/>
              </a:rPr>
              <a:t>Transmission based precautions</a:t>
            </a:r>
          </a:p>
          <a:p>
            <a:pPr lvl="1">
              <a:lnSpc>
                <a:spcPct val="110000"/>
              </a:lnSpc>
              <a:spcBef>
                <a:spcPts val="400"/>
              </a:spcBef>
              <a:buClr>
                <a:srgbClr val="0070C0"/>
              </a:buClr>
              <a:buFont typeface="Wingdings" panose="05000000000000000000" pitchFamily="2" charset="2"/>
              <a:buChar char="§"/>
            </a:pPr>
            <a:r>
              <a:rPr lang="en-US" altLang="en-US" sz="2000" dirty="0">
                <a:cs typeface="Times New Roman" panose="02020603050405020304" pitchFamily="18" charset="0"/>
              </a:rPr>
              <a:t>All MDS indicator areas if not already </a:t>
            </a:r>
            <a:r>
              <a:rPr lang="en-US" altLang="en-US" sz="2000" dirty="0" smtClean="0">
                <a:cs typeface="Times New Roman" panose="02020603050405020304" pitchFamily="18" charset="0"/>
              </a:rPr>
              <a:t>included.</a:t>
            </a:r>
            <a:endParaRPr lang="en-US" altLang="en-US" sz="3000" dirty="0"/>
          </a:p>
          <a:p>
            <a:pPr>
              <a:lnSpc>
                <a:spcPct val="110000"/>
              </a:lnSpc>
              <a:spcBef>
                <a:spcPts val="400"/>
              </a:spcBef>
              <a:buClr>
                <a:srgbClr val="0070C0"/>
              </a:buClr>
            </a:pPr>
            <a:r>
              <a:rPr lang="en-US" sz="2800" dirty="0" smtClean="0"/>
              <a:t>Sample includes Unnecessary Medication Review:</a:t>
            </a:r>
          </a:p>
          <a:p>
            <a:pPr lvl="1">
              <a:lnSpc>
                <a:spcPct val="110000"/>
              </a:lnSpc>
              <a:spcBef>
                <a:spcPts val="400"/>
              </a:spcBef>
              <a:buClr>
                <a:srgbClr val="0070C0"/>
              </a:buClr>
              <a:buFont typeface="Wingdings" charset="2"/>
              <a:buChar char="§"/>
            </a:pPr>
            <a:r>
              <a:rPr lang="en-US" altLang="en-US" sz="2000" dirty="0" smtClean="0"/>
              <a:t>Considers all </a:t>
            </a:r>
            <a:r>
              <a:rPr lang="en-US" altLang="en-US" sz="2000" dirty="0"/>
              <a:t>psychotropic medications, insulin, anticoagulants, opioids, diuretics and </a:t>
            </a:r>
            <a:r>
              <a:rPr lang="en-US" altLang="en-US" sz="2000" dirty="0" smtClean="0"/>
              <a:t>antibiotics [Some </a:t>
            </a:r>
            <a:r>
              <a:rPr lang="en-US" altLang="en-US" sz="2000" dirty="0"/>
              <a:t>exceptions, </a:t>
            </a:r>
            <a:r>
              <a:rPr lang="en-US" altLang="en-US" sz="2000" dirty="0" smtClean="0"/>
              <a:t>such as for residents with schizophrenia.]</a:t>
            </a:r>
          </a:p>
          <a:p>
            <a:pPr lvl="1">
              <a:lnSpc>
                <a:spcPct val="110000"/>
              </a:lnSpc>
              <a:spcBef>
                <a:spcPts val="400"/>
              </a:spcBef>
              <a:buClr>
                <a:srgbClr val="0070C0"/>
              </a:buClr>
              <a:buFont typeface="Wingdings" charset="2"/>
              <a:buChar char="§"/>
            </a:pPr>
            <a:r>
              <a:rPr lang="en-US" sz="2000" dirty="0" smtClean="0"/>
              <a:t>Considers </a:t>
            </a:r>
            <a:r>
              <a:rPr lang="en-US" altLang="en-US" sz="2000" dirty="0"/>
              <a:t>adverse consequences, including falls, weight loss, and sedation</a:t>
            </a:r>
            <a:r>
              <a:rPr lang="en-US" altLang="en-US" sz="2000" dirty="0" smtClean="0"/>
              <a:t>. </a:t>
            </a:r>
            <a:endParaRPr lang="en-US" sz="2200" dirty="0"/>
          </a:p>
        </p:txBody>
      </p:sp>
      <p:sp>
        <p:nvSpPr>
          <p:cNvPr id="4" name="Slide Number Placeholder 3"/>
          <p:cNvSpPr>
            <a:spLocks noGrp="1"/>
          </p:cNvSpPr>
          <p:nvPr>
            <p:ph type="sldNum" sz="quarter" idx="12"/>
          </p:nvPr>
        </p:nvSpPr>
        <p:spPr/>
        <p:txBody>
          <a:bodyPr/>
          <a:lstStyle/>
          <a:p>
            <a:fld id="{5328F43C-AB59-C64B-8C71-A4089041536E}" type="slidenum">
              <a:rPr lang="en-US" smtClean="0"/>
              <a:pPr/>
              <a:t>14</a:t>
            </a:fld>
            <a:endParaRPr lang="en-US"/>
          </a:p>
        </p:txBody>
      </p:sp>
    </p:spTree>
    <p:extLst>
      <p:ext uri="{BB962C8B-B14F-4D97-AF65-F5344CB8AC3E}">
        <p14:creationId xmlns:p14="http://schemas.microsoft.com/office/powerpoint/2010/main" val="121749438"/>
      </p:ext>
    </p:extLst>
  </p:cSld>
  <p:clrMapOvr>
    <a:masterClrMapping/>
  </p:clrMapOvr>
  <p:transition spd="med">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116106"/>
          </a:xfrm>
        </p:spPr>
        <p:txBody>
          <a:bodyPr>
            <a:normAutofit/>
          </a:bodyPr>
          <a:lstStyle/>
          <a:p>
            <a:r>
              <a:rPr lang="en-US" sz="2800" dirty="0" smtClean="0">
                <a:solidFill>
                  <a:schemeClr val="accent2"/>
                </a:solidFill>
              </a:rPr>
              <a:t>Some Of The Details Of The New Survey Relevant To Consumers, Advocates &amp; LTC Ombudsmen</a:t>
            </a:r>
            <a:r>
              <a:rPr lang="mr-IN" sz="2800" dirty="0" smtClean="0">
                <a:solidFill>
                  <a:schemeClr val="accent2"/>
                </a:solidFill>
              </a:rPr>
              <a:t>…</a:t>
            </a:r>
            <a:r>
              <a:rPr lang="en-US" sz="2800" dirty="0" smtClean="0">
                <a:solidFill>
                  <a:schemeClr val="accent2"/>
                </a:solidFill>
              </a:rPr>
              <a:t> </a:t>
            </a:r>
            <a:endParaRPr lang="en-US" sz="2800" dirty="0">
              <a:solidFill>
                <a:schemeClr val="accent2"/>
              </a:solidFill>
            </a:endParaRPr>
          </a:p>
        </p:txBody>
      </p:sp>
      <p:sp>
        <p:nvSpPr>
          <p:cNvPr id="3" name="Content Placeholder 2"/>
          <p:cNvSpPr>
            <a:spLocks noGrp="1"/>
          </p:cNvSpPr>
          <p:nvPr>
            <p:ph idx="1"/>
          </p:nvPr>
        </p:nvSpPr>
        <p:spPr>
          <a:xfrm>
            <a:off x="498474" y="1358340"/>
            <a:ext cx="8125981" cy="5084024"/>
          </a:xfrm>
        </p:spPr>
        <p:txBody>
          <a:bodyPr>
            <a:normAutofit/>
          </a:bodyPr>
          <a:lstStyle/>
          <a:p>
            <a:pPr marL="0" indent="0">
              <a:buNone/>
            </a:pPr>
            <a:r>
              <a:rPr lang="en-US" sz="3600" u="sng" dirty="0" smtClean="0"/>
              <a:t>Offsite Preparation &amp; Review</a:t>
            </a:r>
            <a:r>
              <a:rPr lang="en-US" sz="3600" dirty="0" smtClean="0"/>
              <a:t>:</a:t>
            </a:r>
          </a:p>
          <a:p>
            <a:pPr>
              <a:buClr>
                <a:schemeClr val="accent3"/>
              </a:buClr>
            </a:pPr>
            <a:r>
              <a:rPr lang="en-US" sz="3600" dirty="0" smtClean="0"/>
              <a:t>Facility data </a:t>
            </a:r>
            <a:r>
              <a:rPr lang="en-US" sz="3600" dirty="0"/>
              <a:t>to identify patterns of repeat </a:t>
            </a:r>
            <a:r>
              <a:rPr lang="en-US" sz="3600" dirty="0" smtClean="0"/>
              <a:t>deficiencies</a:t>
            </a:r>
          </a:p>
          <a:p>
            <a:pPr lvl="0">
              <a:buClr>
                <a:schemeClr val="accent3"/>
              </a:buClr>
            </a:pPr>
            <a:r>
              <a:rPr lang="en-US" sz="3600" dirty="0"/>
              <a:t> Results of the last Standard survey</a:t>
            </a:r>
          </a:p>
          <a:p>
            <a:pPr lvl="0">
              <a:buClr>
                <a:schemeClr val="accent3"/>
              </a:buClr>
            </a:pPr>
            <a:r>
              <a:rPr lang="en-US" sz="3600" dirty="0"/>
              <a:t>Complaints since the last survey, including active complaints</a:t>
            </a:r>
          </a:p>
          <a:p>
            <a:pPr lvl="0">
              <a:buClr>
                <a:schemeClr val="accent3"/>
              </a:buClr>
            </a:pPr>
            <a:r>
              <a:rPr lang="en-US" sz="3600" dirty="0"/>
              <a:t>Facility reported incidents</a:t>
            </a:r>
          </a:p>
        </p:txBody>
      </p:sp>
      <p:sp>
        <p:nvSpPr>
          <p:cNvPr id="4" name="Slide Number Placeholder 3"/>
          <p:cNvSpPr>
            <a:spLocks noGrp="1"/>
          </p:cNvSpPr>
          <p:nvPr>
            <p:ph type="sldNum" sz="quarter" idx="12"/>
          </p:nvPr>
        </p:nvSpPr>
        <p:spPr/>
        <p:txBody>
          <a:bodyPr/>
          <a:lstStyle/>
          <a:p>
            <a:fld id="{5328F43C-AB59-C64B-8C71-A4089041536E}" type="slidenum">
              <a:rPr lang="en-US" smtClean="0"/>
              <a:pPr/>
              <a:t>15</a:t>
            </a:fld>
            <a:endParaRPr lang="en-US"/>
          </a:p>
        </p:txBody>
      </p:sp>
    </p:spTree>
    <p:extLst>
      <p:ext uri="{BB962C8B-B14F-4D97-AF65-F5344CB8AC3E}">
        <p14:creationId xmlns:p14="http://schemas.microsoft.com/office/powerpoint/2010/main" val="1281473422"/>
      </p:ext>
    </p:extLst>
  </p:cSld>
  <p:clrMapOvr>
    <a:masterClrMapping/>
  </p:clrMapOvr>
  <p:transition spd="med">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116106"/>
          </a:xfrm>
        </p:spPr>
        <p:txBody>
          <a:bodyPr>
            <a:normAutofit/>
          </a:bodyPr>
          <a:lstStyle/>
          <a:p>
            <a:r>
              <a:rPr lang="en-US" sz="2800" dirty="0" smtClean="0">
                <a:solidFill>
                  <a:schemeClr val="accent2"/>
                </a:solidFill>
              </a:rPr>
              <a:t>Some Of The Details Of The New Survey Relevant To Consumers, Advocates &amp; LTC Ombudsmen</a:t>
            </a:r>
            <a:r>
              <a:rPr lang="mr-IN" sz="2800" dirty="0" smtClean="0">
                <a:solidFill>
                  <a:schemeClr val="accent2"/>
                </a:solidFill>
              </a:rPr>
              <a:t>…</a:t>
            </a:r>
            <a:r>
              <a:rPr lang="en-US" sz="2800" dirty="0" smtClean="0">
                <a:solidFill>
                  <a:schemeClr val="accent2"/>
                </a:solidFill>
              </a:rPr>
              <a:t> </a:t>
            </a:r>
            <a:endParaRPr lang="en-US" sz="2800" dirty="0">
              <a:solidFill>
                <a:schemeClr val="accent2"/>
              </a:solidFill>
            </a:endParaRPr>
          </a:p>
        </p:txBody>
      </p:sp>
      <p:sp>
        <p:nvSpPr>
          <p:cNvPr id="3" name="Content Placeholder 2"/>
          <p:cNvSpPr>
            <a:spLocks noGrp="1"/>
          </p:cNvSpPr>
          <p:nvPr>
            <p:ph idx="1"/>
          </p:nvPr>
        </p:nvSpPr>
        <p:spPr>
          <a:xfrm>
            <a:off x="498474" y="1358340"/>
            <a:ext cx="8125981" cy="5084024"/>
          </a:xfrm>
        </p:spPr>
        <p:txBody>
          <a:bodyPr>
            <a:normAutofit fontScale="62500" lnSpcReduction="20000"/>
          </a:bodyPr>
          <a:lstStyle/>
          <a:p>
            <a:pPr marL="0" indent="0">
              <a:buNone/>
            </a:pPr>
            <a:r>
              <a:rPr lang="en-US" sz="3600" u="sng" dirty="0" smtClean="0"/>
              <a:t>Mandatory Tasks for the Survey Team</a:t>
            </a:r>
            <a:r>
              <a:rPr lang="en-US" sz="3600" dirty="0" smtClean="0"/>
              <a:t>:</a:t>
            </a:r>
          </a:p>
          <a:p>
            <a:pPr>
              <a:buClr>
                <a:schemeClr val="accent3"/>
              </a:buClr>
            </a:pPr>
            <a:r>
              <a:rPr lang="en-US" sz="3600" dirty="0"/>
              <a:t>Dining </a:t>
            </a:r>
          </a:p>
          <a:p>
            <a:pPr>
              <a:buClr>
                <a:schemeClr val="accent3"/>
              </a:buClr>
            </a:pPr>
            <a:r>
              <a:rPr lang="en-US" sz="3600" dirty="0"/>
              <a:t>Infection Control</a:t>
            </a:r>
          </a:p>
          <a:p>
            <a:pPr>
              <a:buClr>
                <a:schemeClr val="accent3"/>
              </a:buClr>
            </a:pPr>
            <a:r>
              <a:rPr lang="en-US" sz="3600" dirty="0"/>
              <a:t>Skilled Nursing Facility (SNF) Beneficiary </a:t>
            </a:r>
            <a:r>
              <a:rPr lang="en-US" sz="3600" dirty="0" smtClean="0"/>
              <a:t>Protection </a:t>
            </a:r>
            <a:r>
              <a:rPr lang="en-US" sz="3600" dirty="0"/>
              <a:t>Notification Review</a:t>
            </a:r>
          </a:p>
          <a:p>
            <a:pPr>
              <a:buClr>
                <a:schemeClr val="accent3"/>
              </a:buClr>
            </a:pPr>
            <a:r>
              <a:rPr lang="en-US" sz="3600" dirty="0"/>
              <a:t>Resident Council </a:t>
            </a:r>
            <a:r>
              <a:rPr lang="en-US" sz="3600" dirty="0" smtClean="0"/>
              <a:t>Meeting</a:t>
            </a:r>
          </a:p>
          <a:p>
            <a:pPr>
              <a:buClr>
                <a:schemeClr val="accent3"/>
              </a:buClr>
            </a:pPr>
            <a:r>
              <a:rPr lang="en-US" sz="3600" dirty="0"/>
              <a:t>Kitchen</a:t>
            </a:r>
          </a:p>
          <a:p>
            <a:pPr>
              <a:buClr>
                <a:schemeClr val="accent3"/>
              </a:buClr>
            </a:pPr>
            <a:r>
              <a:rPr lang="en-US" sz="3600" dirty="0"/>
              <a:t>Medication administration and storage </a:t>
            </a:r>
          </a:p>
          <a:p>
            <a:pPr>
              <a:buClr>
                <a:schemeClr val="accent3"/>
              </a:buClr>
            </a:pPr>
            <a:r>
              <a:rPr lang="en-US" sz="3600" dirty="0"/>
              <a:t>Sufficient and competent nurse staffing</a:t>
            </a:r>
          </a:p>
          <a:p>
            <a:pPr>
              <a:buClr>
                <a:schemeClr val="accent3"/>
              </a:buClr>
            </a:pPr>
            <a:r>
              <a:rPr lang="en-US" sz="3600" dirty="0"/>
              <a:t>QAA/QAPI</a:t>
            </a:r>
          </a:p>
          <a:p>
            <a:pPr>
              <a:buClr>
                <a:schemeClr val="accent3"/>
              </a:buClr>
            </a:pPr>
            <a:endParaRPr lang="en-US" sz="3600" dirty="0"/>
          </a:p>
        </p:txBody>
      </p:sp>
      <p:sp>
        <p:nvSpPr>
          <p:cNvPr id="4" name="Slide Number Placeholder 3"/>
          <p:cNvSpPr>
            <a:spLocks noGrp="1"/>
          </p:cNvSpPr>
          <p:nvPr>
            <p:ph type="sldNum" sz="quarter" idx="12"/>
          </p:nvPr>
        </p:nvSpPr>
        <p:spPr/>
        <p:txBody>
          <a:bodyPr/>
          <a:lstStyle/>
          <a:p>
            <a:fld id="{5328F43C-AB59-C64B-8C71-A4089041536E}" type="slidenum">
              <a:rPr lang="en-US" smtClean="0"/>
              <a:pPr/>
              <a:t>16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117" y="3900352"/>
            <a:ext cx="2447683" cy="2431473"/>
          </a:xfrm>
          <a:prstGeom prst="rect">
            <a:avLst/>
          </a:prstGeom>
        </p:spPr>
      </p:pic>
    </p:spTree>
    <p:extLst>
      <p:ext uri="{BB962C8B-B14F-4D97-AF65-F5344CB8AC3E}">
        <p14:creationId xmlns:p14="http://schemas.microsoft.com/office/powerpoint/2010/main" val="1429966264"/>
      </p:ext>
    </p:extLst>
  </p:cSld>
  <p:clrMapOvr>
    <a:masterClrMapping/>
  </p:clrMapOvr>
  <p:transition spd="med">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116106"/>
          </a:xfrm>
        </p:spPr>
        <p:txBody>
          <a:bodyPr>
            <a:normAutofit/>
          </a:bodyPr>
          <a:lstStyle/>
          <a:p>
            <a:r>
              <a:rPr lang="en-US" sz="2800" dirty="0" smtClean="0">
                <a:solidFill>
                  <a:schemeClr val="accent2"/>
                </a:solidFill>
              </a:rPr>
              <a:t>Facility Completes &amp; Provides to Survey Team a “Facility Matrix”</a:t>
            </a:r>
            <a:endParaRPr lang="en-US" sz="2800" dirty="0">
              <a:solidFill>
                <a:schemeClr val="accent2"/>
              </a:solidFill>
            </a:endParaRPr>
          </a:p>
        </p:txBody>
      </p:sp>
      <p:sp>
        <p:nvSpPr>
          <p:cNvPr id="4" name="Slide Number Placeholder 3"/>
          <p:cNvSpPr>
            <a:spLocks noGrp="1"/>
          </p:cNvSpPr>
          <p:nvPr>
            <p:ph type="sldNum" sz="quarter" idx="12"/>
          </p:nvPr>
        </p:nvSpPr>
        <p:spPr/>
        <p:txBody>
          <a:bodyPr/>
          <a:lstStyle/>
          <a:p>
            <a:fld id="{5328F43C-AB59-C64B-8C71-A4089041536E}" type="slidenum">
              <a:rPr lang="en-US" smtClean="0"/>
              <a:pPr/>
              <a:t>17</a:t>
            </a:fld>
            <a:endParaRPr lang="en-US"/>
          </a:p>
        </p:txBody>
      </p:sp>
      <p:sp>
        <p:nvSpPr>
          <p:cNvPr id="6" name="TextBox 5"/>
          <p:cNvSpPr txBox="1"/>
          <p:nvPr/>
        </p:nvSpPr>
        <p:spPr>
          <a:xfrm>
            <a:off x="498474" y="1358340"/>
            <a:ext cx="5445126" cy="369332"/>
          </a:xfrm>
          <a:prstGeom prst="rect">
            <a:avLst/>
          </a:prstGeom>
          <a:noFill/>
        </p:spPr>
        <p:txBody>
          <a:bodyPr wrap="square" rtlCol="0">
            <a:spAutoFit/>
          </a:bodyPr>
          <a:lstStyle/>
          <a:p>
            <a:r>
              <a:rPr lang="en-US" dirty="0" smtClean="0"/>
              <a:t>Note: Following is a draft which may change.</a:t>
            </a:r>
            <a:endParaRPr lang="en-US" dirty="0"/>
          </a:p>
        </p:txBody>
      </p:sp>
      <p:sp>
        <p:nvSpPr>
          <p:cNvPr id="3" name="Content Placeholder 2"/>
          <p:cNvSpPr>
            <a:spLocks noGrp="1"/>
          </p:cNvSpPr>
          <p:nvPr>
            <p:ph idx="1"/>
          </p:nvPr>
        </p:nvSpPr>
        <p:spPr/>
        <p:txBody>
          <a:bodyPr numCol="2">
            <a:normAutofit fontScale="85000" lnSpcReduction="10000"/>
          </a:bodyPr>
          <a:lstStyle/>
          <a:p>
            <a:pPr marL="171450" lvl="0" indent="-171450">
              <a:lnSpc>
                <a:spcPct val="120000"/>
              </a:lnSpc>
              <a:spcBef>
                <a:spcPts val="200"/>
              </a:spcBef>
              <a:buFont typeface="Arial" panose="020B0604020202020204" pitchFamily="34" charset="0"/>
              <a:buChar char="•"/>
            </a:pPr>
            <a:r>
              <a:rPr lang="en-US" i="1" dirty="0">
                <a:solidFill>
                  <a:schemeClr val="tx1"/>
                </a:solidFill>
              </a:rPr>
              <a:t>Residents Admitted within the Past 30 days</a:t>
            </a:r>
            <a:r>
              <a:rPr lang="en-US" dirty="0">
                <a:solidFill>
                  <a:schemeClr val="tx1"/>
                </a:solidFill>
              </a:rPr>
              <a:t> </a:t>
            </a:r>
          </a:p>
          <a:p>
            <a:pPr marL="171450" lvl="0" indent="-171450">
              <a:lnSpc>
                <a:spcPct val="120000"/>
              </a:lnSpc>
              <a:spcBef>
                <a:spcPts val="200"/>
              </a:spcBef>
              <a:buFont typeface="Arial" panose="020B0604020202020204" pitchFamily="34" charset="0"/>
              <a:buChar char="•"/>
            </a:pPr>
            <a:r>
              <a:rPr lang="en-US" i="1" dirty="0">
                <a:solidFill>
                  <a:schemeClr val="tx1"/>
                </a:solidFill>
              </a:rPr>
              <a:t>Alzheimer’s/Dementia</a:t>
            </a:r>
          </a:p>
          <a:p>
            <a:pPr marL="171450" lvl="0" indent="-171450">
              <a:lnSpc>
                <a:spcPct val="120000"/>
              </a:lnSpc>
              <a:spcBef>
                <a:spcPts val="200"/>
              </a:spcBef>
              <a:buFont typeface="Arial" panose="020B0604020202020204" pitchFamily="34" charset="0"/>
              <a:buChar char="•"/>
            </a:pPr>
            <a:r>
              <a:rPr lang="en-US" i="1" dirty="0">
                <a:solidFill>
                  <a:schemeClr val="tx1"/>
                </a:solidFill>
              </a:rPr>
              <a:t>Mental Illness, Developmental Disability, or Intellectual Disability &amp; No PASARR Level II</a:t>
            </a:r>
          </a:p>
          <a:p>
            <a:pPr marL="171450" lvl="0" indent="-171450">
              <a:lnSpc>
                <a:spcPct val="120000"/>
              </a:lnSpc>
              <a:spcBef>
                <a:spcPts val="200"/>
              </a:spcBef>
              <a:buFont typeface="Arial" panose="020B0604020202020204" pitchFamily="34" charset="0"/>
              <a:buChar char="•"/>
            </a:pPr>
            <a:r>
              <a:rPr lang="en-US" i="1" dirty="0">
                <a:solidFill>
                  <a:schemeClr val="tx1"/>
                </a:solidFill>
              </a:rPr>
              <a:t>Medications – certain medications such as insulin, anticoagulants</a:t>
            </a:r>
          </a:p>
          <a:p>
            <a:pPr marL="171450" lvl="0" indent="-171450">
              <a:lnSpc>
                <a:spcPct val="120000"/>
              </a:lnSpc>
              <a:spcBef>
                <a:spcPts val="200"/>
              </a:spcBef>
              <a:buFont typeface="Arial" panose="020B0604020202020204" pitchFamily="34" charset="0"/>
              <a:buChar char="•"/>
            </a:pPr>
            <a:r>
              <a:rPr lang="en-US" i="1" dirty="0">
                <a:solidFill>
                  <a:schemeClr val="tx1"/>
                </a:solidFill>
              </a:rPr>
              <a:t>Facility Acquired Pressure Ulcers (any stage):</a:t>
            </a:r>
            <a:r>
              <a:rPr lang="en-US" dirty="0">
                <a:solidFill>
                  <a:schemeClr val="tx1"/>
                </a:solidFill>
              </a:rPr>
              <a:t> </a:t>
            </a:r>
          </a:p>
          <a:p>
            <a:pPr marL="171450" lvl="0" indent="-171450">
              <a:lnSpc>
                <a:spcPct val="120000"/>
              </a:lnSpc>
              <a:spcBef>
                <a:spcPts val="200"/>
              </a:spcBef>
              <a:buFont typeface="Arial" panose="020B0604020202020204" pitchFamily="34" charset="0"/>
              <a:buChar char="•"/>
            </a:pPr>
            <a:r>
              <a:rPr lang="en-US" i="1" dirty="0">
                <a:solidFill>
                  <a:schemeClr val="tx1"/>
                </a:solidFill>
              </a:rPr>
              <a:t>Worsened Pressure Ulcer(s) at any stage</a:t>
            </a:r>
            <a:r>
              <a:rPr lang="en-US" dirty="0">
                <a:solidFill>
                  <a:schemeClr val="tx1"/>
                </a:solidFill>
              </a:rPr>
              <a:t> </a:t>
            </a:r>
          </a:p>
          <a:p>
            <a:pPr marL="171450" lvl="0" indent="-171450">
              <a:lnSpc>
                <a:spcPct val="120000"/>
              </a:lnSpc>
              <a:spcBef>
                <a:spcPts val="200"/>
              </a:spcBef>
              <a:buFont typeface="Arial" panose="020B0604020202020204" pitchFamily="34" charset="0"/>
              <a:buChar char="•"/>
            </a:pPr>
            <a:r>
              <a:rPr lang="en-US" i="1" dirty="0">
                <a:solidFill>
                  <a:schemeClr val="tx1"/>
                </a:solidFill>
              </a:rPr>
              <a:t>Excessive Weight Loss </a:t>
            </a:r>
          </a:p>
          <a:p>
            <a:pPr marL="171450" lvl="0" indent="-171450">
              <a:lnSpc>
                <a:spcPct val="120000"/>
              </a:lnSpc>
              <a:spcBef>
                <a:spcPts val="200"/>
              </a:spcBef>
              <a:buFont typeface="Arial" panose="020B0604020202020204" pitchFamily="34" charset="0"/>
              <a:buChar char="•"/>
            </a:pPr>
            <a:r>
              <a:rPr lang="en-US" i="1" dirty="0">
                <a:solidFill>
                  <a:schemeClr val="tx1"/>
                </a:solidFill>
              </a:rPr>
              <a:t>Tube Feeding</a:t>
            </a:r>
          </a:p>
          <a:p>
            <a:pPr marL="171450" lvl="0" indent="-171450">
              <a:lnSpc>
                <a:spcPct val="120000"/>
              </a:lnSpc>
              <a:spcBef>
                <a:spcPts val="200"/>
              </a:spcBef>
              <a:buFont typeface="Arial" panose="020B0604020202020204" pitchFamily="34" charset="0"/>
              <a:buChar char="•"/>
            </a:pPr>
            <a:r>
              <a:rPr lang="en-US" i="1" dirty="0">
                <a:solidFill>
                  <a:schemeClr val="tx1"/>
                </a:solidFill>
              </a:rPr>
              <a:t>Dehydration</a:t>
            </a:r>
          </a:p>
          <a:p>
            <a:pPr marL="171450" lvl="0" indent="-171450">
              <a:lnSpc>
                <a:spcPct val="120000"/>
              </a:lnSpc>
              <a:spcBef>
                <a:spcPts val="200"/>
              </a:spcBef>
              <a:buFont typeface="Arial" panose="020B0604020202020204" pitchFamily="34" charset="0"/>
              <a:buChar char="•"/>
            </a:pPr>
            <a:r>
              <a:rPr lang="en-US" i="1" dirty="0">
                <a:solidFill>
                  <a:schemeClr val="tx1"/>
                </a:solidFill>
              </a:rPr>
              <a:t>Physical Restraints</a:t>
            </a:r>
          </a:p>
          <a:p>
            <a:pPr marL="171450" lvl="0" indent="-171450">
              <a:lnSpc>
                <a:spcPct val="120000"/>
              </a:lnSpc>
              <a:spcBef>
                <a:spcPts val="200"/>
              </a:spcBef>
              <a:buFont typeface="Arial" panose="020B0604020202020204" pitchFamily="34" charset="0"/>
              <a:buChar char="•"/>
            </a:pPr>
            <a:r>
              <a:rPr lang="en-US" i="1" dirty="0">
                <a:solidFill>
                  <a:schemeClr val="tx1"/>
                </a:solidFill>
              </a:rPr>
              <a:t>Fall(s)</a:t>
            </a:r>
          </a:p>
          <a:p>
            <a:pPr marL="171450" lvl="0" indent="-171450">
              <a:lnSpc>
                <a:spcPct val="120000"/>
              </a:lnSpc>
              <a:spcBef>
                <a:spcPts val="200"/>
              </a:spcBef>
              <a:buFont typeface="Arial" panose="020B0604020202020204" pitchFamily="34" charset="0"/>
              <a:buChar char="•"/>
            </a:pPr>
            <a:r>
              <a:rPr lang="en-US" i="1" dirty="0">
                <a:solidFill>
                  <a:schemeClr val="tx1"/>
                </a:solidFill>
              </a:rPr>
              <a:t>Indwelling Urinary Catheter</a:t>
            </a:r>
          </a:p>
          <a:p>
            <a:pPr marL="171450" lvl="0" indent="-171450">
              <a:lnSpc>
                <a:spcPct val="120000"/>
              </a:lnSpc>
              <a:spcBef>
                <a:spcPts val="200"/>
              </a:spcBef>
              <a:buFont typeface="Arial" panose="020B0604020202020204" pitchFamily="34" charset="0"/>
              <a:buChar char="•"/>
            </a:pPr>
            <a:r>
              <a:rPr lang="en-US" i="1" dirty="0">
                <a:solidFill>
                  <a:schemeClr val="tx1"/>
                </a:solidFill>
              </a:rPr>
              <a:t>Dialysis</a:t>
            </a:r>
          </a:p>
          <a:p>
            <a:pPr marL="171450" lvl="0" indent="-171450">
              <a:lnSpc>
                <a:spcPct val="120000"/>
              </a:lnSpc>
              <a:spcBef>
                <a:spcPts val="200"/>
              </a:spcBef>
              <a:buFont typeface="Arial" panose="020B0604020202020204" pitchFamily="34" charset="0"/>
              <a:buChar char="•"/>
            </a:pPr>
            <a:r>
              <a:rPr lang="en-US" i="1" dirty="0">
                <a:solidFill>
                  <a:schemeClr val="tx1"/>
                </a:solidFill>
              </a:rPr>
              <a:t>Hospice</a:t>
            </a:r>
          </a:p>
          <a:p>
            <a:pPr marL="171450" lvl="0" indent="-171450">
              <a:lnSpc>
                <a:spcPct val="120000"/>
              </a:lnSpc>
              <a:spcBef>
                <a:spcPts val="200"/>
              </a:spcBef>
              <a:buFont typeface="Arial" panose="020B0604020202020204" pitchFamily="34" charset="0"/>
              <a:buChar char="•"/>
            </a:pPr>
            <a:r>
              <a:rPr lang="en-US" i="1" dirty="0">
                <a:solidFill>
                  <a:schemeClr val="tx1"/>
                </a:solidFill>
              </a:rPr>
              <a:t>End of Life/Comfort Care/Palliative Care</a:t>
            </a:r>
          </a:p>
          <a:p>
            <a:pPr marL="171450" lvl="0" indent="-171450">
              <a:lnSpc>
                <a:spcPct val="120000"/>
              </a:lnSpc>
              <a:spcBef>
                <a:spcPts val="200"/>
              </a:spcBef>
              <a:buFont typeface="Arial" panose="020B0604020202020204" pitchFamily="34" charset="0"/>
              <a:buChar char="•"/>
            </a:pPr>
            <a:r>
              <a:rPr lang="en-US" i="1" dirty="0">
                <a:solidFill>
                  <a:schemeClr val="tx1"/>
                </a:solidFill>
              </a:rPr>
              <a:t>Tracheostomy</a:t>
            </a:r>
          </a:p>
          <a:p>
            <a:pPr marL="171450" lvl="0" indent="-171450">
              <a:lnSpc>
                <a:spcPct val="120000"/>
              </a:lnSpc>
              <a:spcBef>
                <a:spcPts val="200"/>
              </a:spcBef>
              <a:buFont typeface="Arial" panose="020B0604020202020204" pitchFamily="34" charset="0"/>
              <a:buChar char="•"/>
            </a:pPr>
            <a:r>
              <a:rPr lang="en-US" i="1" dirty="0">
                <a:solidFill>
                  <a:schemeClr val="tx1"/>
                </a:solidFill>
              </a:rPr>
              <a:t>Ventilator</a:t>
            </a:r>
          </a:p>
          <a:p>
            <a:pPr marL="171450" lvl="0" indent="-171450">
              <a:lnSpc>
                <a:spcPct val="120000"/>
              </a:lnSpc>
              <a:spcBef>
                <a:spcPts val="200"/>
              </a:spcBef>
              <a:buFont typeface="Arial" panose="020B0604020202020204" pitchFamily="34" charset="0"/>
              <a:buChar char="•"/>
            </a:pPr>
            <a:r>
              <a:rPr lang="en-US" i="1" dirty="0">
                <a:solidFill>
                  <a:schemeClr val="tx1"/>
                </a:solidFill>
              </a:rPr>
              <a:t>Transmission-Based Precautions</a:t>
            </a:r>
          </a:p>
          <a:p>
            <a:pPr marL="171450" lvl="0" indent="-171450">
              <a:lnSpc>
                <a:spcPct val="120000"/>
              </a:lnSpc>
              <a:spcBef>
                <a:spcPts val="200"/>
              </a:spcBef>
              <a:buFont typeface="Arial" panose="020B0604020202020204" pitchFamily="34" charset="0"/>
              <a:buChar char="•"/>
            </a:pPr>
            <a:r>
              <a:rPr lang="en-US" i="1" dirty="0">
                <a:solidFill>
                  <a:schemeClr val="tx1"/>
                </a:solidFill>
              </a:rPr>
              <a:t>Central venous line/Intravenous therapy</a:t>
            </a:r>
          </a:p>
          <a:p>
            <a:pPr marL="171450" lvl="0" indent="-171450">
              <a:lnSpc>
                <a:spcPct val="120000"/>
              </a:lnSpc>
              <a:spcBef>
                <a:spcPts val="200"/>
              </a:spcBef>
              <a:buFont typeface="Arial" panose="020B0604020202020204" pitchFamily="34" charset="0"/>
              <a:buChar char="•"/>
            </a:pPr>
            <a:r>
              <a:rPr lang="en-US" i="1" dirty="0" smtClean="0">
                <a:solidFill>
                  <a:schemeClr val="tx1"/>
                </a:solidFill>
              </a:rPr>
              <a:t>Infections</a:t>
            </a:r>
            <a:endParaRPr lang="en-US" dirty="0"/>
          </a:p>
        </p:txBody>
      </p:sp>
    </p:spTree>
    <p:extLst>
      <p:ext uri="{BB962C8B-B14F-4D97-AF65-F5344CB8AC3E}">
        <p14:creationId xmlns:p14="http://schemas.microsoft.com/office/powerpoint/2010/main" val="1527899871"/>
      </p:ext>
    </p:extLst>
  </p:cSld>
  <p:clrMapOvr>
    <a:masterClrMapping/>
  </p:clrMapOvr>
  <p:transition spd="med">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116106"/>
          </a:xfrm>
        </p:spPr>
        <p:txBody>
          <a:bodyPr>
            <a:normAutofit/>
          </a:bodyPr>
          <a:lstStyle/>
          <a:p>
            <a:r>
              <a:rPr lang="en-US" sz="2800" dirty="0" smtClean="0">
                <a:solidFill>
                  <a:schemeClr val="accent2"/>
                </a:solidFill>
              </a:rPr>
              <a:t>Facility Completes &amp; Provides to Survey Team a “Facility Matrix”</a:t>
            </a:r>
            <a:endParaRPr lang="en-US" sz="2800" dirty="0">
              <a:solidFill>
                <a:schemeClr val="accent2"/>
              </a:solidFill>
            </a:endParaRPr>
          </a:p>
        </p:txBody>
      </p:sp>
      <p:sp>
        <p:nvSpPr>
          <p:cNvPr id="4" name="Slide Number Placeholder 3"/>
          <p:cNvSpPr>
            <a:spLocks noGrp="1"/>
          </p:cNvSpPr>
          <p:nvPr>
            <p:ph type="sldNum" sz="quarter" idx="12"/>
          </p:nvPr>
        </p:nvSpPr>
        <p:spPr/>
        <p:txBody>
          <a:bodyPr/>
          <a:lstStyle/>
          <a:p>
            <a:fld id="{5328F43C-AB59-C64B-8C71-A4089041536E}" type="slidenum">
              <a:rPr lang="en-US" smtClean="0"/>
              <a:pPr/>
              <a:t>18</a:t>
            </a:fld>
            <a:endParaRPr lang="en-US"/>
          </a:p>
        </p:txBody>
      </p:sp>
      <p:pic>
        <p:nvPicPr>
          <p:cNvPr id="5" name="Content Placeholder 4" descr="Shows Resident Information. Topics included in the Facility Matrix include.&#10;Residents Admitted within the Past 30 days &#10;Alzheimer’s/Dementia&#10;Mental Illness, Developmental Disability, or Intellectual Disability &amp; No PASARR Level II&#10;Medications – certain medications such as insulin, anticoagulants&#10;Facility Acquired Pressure Ulcers (any stage): &#10;Worsened Pressure Ulcer(s) at any stage &#10;Excessive Weight Loss &#10;Tube Feeding&#10;Dehydration&#10;Physical Restraints&#10;Fall(s)&#10;Indwelling Urinary Catheter&#10;Dialysis&#10;Hospice&#10;End of Life/Comfort Care/Palliative Care&#10;Tracheostomy&#10;Ventilator&#10;Transmission-Based Precautions&#10;Central venous line/Intravenous therapy&#10;Infections&#10;" title="Updated Facility Matrix"/>
          <p:cNvPicPr>
            <a:picLocks noGrp="1" noChangeAspect="1"/>
          </p:cNvPicPr>
          <p:nvPr>
            <p:ph idx="1"/>
          </p:nvPr>
        </p:nvPicPr>
        <p:blipFill>
          <a:blip r:embed="rId2"/>
          <a:stretch>
            <a:fillRect/>
          </a:stretch>
        </p:blipFill>
        <p:spPr>
          <a:xfrm>
            <a:off x="196127" y="2200759"/>
            <a:ext cx="8131821" cy="3929876"/>
          </a:xfrm>
          <a:prstGeom prst="rect">
            <a:avLst/>
          </a:prstGeom>
        </p:spPr>
      </p:pic>
      <p:sp>
        <p:nvSpPr>
          <p:cNvPr id="6" name="TextBox 5"/>
          <p:cNvSpPr txBox="1"/>
          <p:nvPr/>
        </p:nvSpPr>
        <p:spPr>
          <a:xfrm>
            <a:off x="498474" y="1358340"/>
            <a:ext cx="5445126" cy="369332"/>
          </a:xfrm>
          <a:prstGeom prst="rect">
            <a:avLst/>
          </a:prstGeom>
          <a:noFill/>
        </p:spPr>
        <p:txBody>
          <a:bodyPr wrap="square" rtlCol="0">
            <a:spAutoFit/>
          </a:bodyPr>
          <a:lstStyle/>
          <a:p>
            <a:r>
              <a:rPr lang="en-US" dirty="0" smtClean="0"/>
              <a:t>Note: Following is a draft which may change.</a:t>
            </a:r>
            <a:endParaRPr lang="en-US" dirty="0"/>
          </a:p>
        </p:txBody>
      </p:sp>
    </p:spTree>
    <p:extLst>
      <p:ext uri="{BB962C8B-B14F-4D97-AF65-F5344CB8AC3E}">
        <p14:creationId xmlns:p14="http://schemas.microsoft.com/office/powerpoint/2010/main" val="610307791"/>
      </p:ext>
    </p:extLst>
  </p:cSld>
  <p:clrMapOvr>
    <a:masterClrMapping/>
  </p:clrMapOvr>
  <p:transition spd="med">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116106"/>
          </a:xfrm>
        </p:spPr>
        <p:txBody>
          <a:bodyPr>
            <a:normAutofit/>
          </a:bodyPr>
          <a:lstStyle/>
          <a:p>
            <a:r>
              <a:rPr lang="en-US" dirty="0">
                <a:solidFill>
                  <a:schemeClr val="accent2"/>
                </a:solidFill>
              </a:rPr>
              <a:t>Components of Resident Interview:</a:t>
            </a:r>
            <a:br>
              <a:rPr lang="en-US" dirty="0">
                <a:solidFill>
                  <a:schemeClr val="accent2"/>
                </a:solidFill>
              </a:rPr>
            </a:br>
            <a:endParaRPr lang="en-US" sz="2800" dirty="0">
              <a:solidFill>
                <a:schemeClr val="accent2"/>
              </a:solidFill>
            </a:endParaRPr>
          </a:p>
        </p:txBody>
      </p:sp>
      <p:sp>
        <p:nvSpPr>
          <p:cNvPr id="3" name="Content Placeholder 2"/>
          <p:cNvSpPr>
            <a:spLocks noGrp="1"/>
          </p:cNvSpPr>
          <p:nvPr>
            <p:ph idx="1"/>
          </p:nvPr>
        </p:nvSpPr>
        <p:spPr>
          <a:xfrm>
            <a:off x="498474" y="1038386"/>
            <a:ext cx="8125981" cy="5403978"/>
          </a:xfrm>
        </p:spPr>
        <p:txBody>
          <a:bodyPr>
            <a:normAutofit lnSpcReduction="10000"/>
          </a:bodyPr>
          <a:lstStyle/>
          <a:p>
            <a:pPr marL="0" indent="0">
              <a:buClr>
                <a:schemeClr val="accent3"/>
              </a:buClr>
              <a:buNone/>
            </a:pPr>
            <a:r>
              <a:rPr lang="en-US" sz="2400" dirty="0" smtClean="0">
                <a:solidFill>
                  <a:schemeClr val="tx1">
                    <a:lumMod val="50000"/>
                    <a:lumOff val="50000"/>
                  </a:schemeClr>
                </a:solidFill>
              </a:rPr>
              <a:t>Surveyors must complete </a:t>
            </a:r>
            <a:r>
              <a:rPr lang="en-US" sz="2400" dirty="0">
                <a:solidFill>
                  <a:schemeClr val="tx1">
                    <a:lumMod val="50000"/>
                    <a:lumOff val="50000"/>
                  </a:schemeClr>
                </a:solidFill>
              </a:rPr>
              <a:t>a full observation, interview, and limited record review for each resident </a:t>
            </a:r>
            <a:r>
              <a:rPr lang="en-US" sz="2400" dirty="0" smtClean="0">
                <a:solidFill>
                  <a:schemeClr val="tx1">
                    <a:lumMod val="50000"/>
                    <a:lumOff val="50000"/>
                  </a:schemeClr>
                </a:solidFill>
              </a:rPr>
              <a:t>included </a:t>
            </a:r>
            <a:r>
              <a:rPr lang="en-US" sz="2400" dirty="0">
                <a:solidFill>
                  <a:schemeClr val="tx1">
                    <a:lumMod val="50000"/>
                    <a:lumOff val="50000"/>
                  </a:schemeClr>
                </a:solidFill>
              </a:rPr>
              <a:t>in the initial </a:t>
            </a:r>
            <a:r>
              <a:rPr lang="en-US" sz="2400" dirty="0" smtClean="0">
                <a:solidFill>
                  <a:schemeClr val="tx1">
                    <a:lumMod val="50000"/>
                    <a:lumOff val="50000"/>
                  </a:schemeClr>
                </a:solidFill>
              </a:rPr>
              <a:t>pool.</a:t>
            </a:r>
          </a:p>
          <a:p>
            <a:pPr>
              <a:spcBef>
                <a:spcPts val="800"/>
              </a:spcBef>
              <a:buClr>
                <a:schemeClr val="accent3"/>
              </a:buClr>
            </a:pPr>
            <a:r>
              <a:rPr lang="en-US" dirty="0" smtClean="0"/>
              <a:t>Screening to see if resident is interviewable</a:t>
            </a:r>
          </a:p>
          <a:p>
            <a:pPr>
              <a:spcBef>
                <a:spcPts val="800"/>
              </a:spcBef>
              <a:buClr>
                <a:schemeClr val="accent3"/>
              </a:buClr>
            </a:pPr>
            <a:r>
              <a:rPr lang="en-US" dirty="0" smtClean="0"/>
              <a:t>Suggested questions are available, but surveyors have discretion</a:t>
            </a:r>
          </a:p>
          <a:p>
            <a:pPr>
              <a:spcBef>
                <a:spcPts val="800"/>
              </a:spcBef>
              <a:buClr>
                <a:schemeClr val="accent3"/>
              </a:buClr>
            </a:pPr>
            <a:r>
              <a:rPr lang="en-US" dirty="0" smtClean="0"/>
              <a:t>However, all care areas should be addressed</a:t>
            </a:r>
          </a:p>
          <a:p>
            <a:pPr>
              <a:spcBef>
                <a:spcPts val="800"/>
              </a:spcBef>
              <a:buClr>
                <a:schemeClr val="accent3"/>
              </a:buClr>
            </a:pPr>
            <a:r>
              <a:rPr lang="en-US" dirty="0" smtClean="0"/>
              <a:t>Care </a:t>
            </a:r>
            <a:r>
              <a:rPr lang="en-US" dirty="0"/>
              <a:t>areas cover quality of life, resident </a:t>
            </a:r>
            <a:r>
              <a:rPr lang="en-US" dirty="0" smtClean="0"/>
              <a:t>rights &amp; quality </a:t>
            </a:r>
            <a:r>
              <a:rPr lang="en-US" dirty="0"/>
              <a:t>of </a:t>
            </a:r>
            <a:r>
              <a:rPr lang="en-US" dirty="0" smtClean="0"/>
              <a:t>care</a:t>
            </a:r>
            <a:endParaRPr lang="en-US" dirty="0"/>
          </a:p>
          <a:p>
            <a:pPr marL="0" indent="0">
              <a:spcBef>
                <a:spcPts val="800"/>
              </a:spcBef>
              <a:buClr>
                <a:schemeClr val="accent3"/>
              </a:buClr>
              <a:buNone/>
            </a:pPr>
            <a:r>
              <a:rPr lang="en-US" u="sng" dirty="0" smtClean="0"/>
              <a:t>Scenario from CMS surveyor training</a:t>
            </a:r>
            <a:r>
              <a:rPr lang="en-US" dirty="0" smtClean="0"/>
              <a:t>:</a:t>
            </a:r>
          </a:p>
          <a:p>
            <a:pPr marL="0" indent="0">
              <a:spcBef>
                <a:spcPts val="800"/>
              </a:spcBef>
              <a:buClr>
                <a:schemeClr val="accent3"/>
              </a:buClr>
              <a:buNone/>
            </a:pPr>
            <a:r>
              <a:rPr lang="en-US" i="1" dirty="0">
                <a:solidFill>
                  <a:srgbClr val="0070C0"/>
                </a:solidFill>
              </a:rPr>
              <a:t>For any concern expressed by the resident, you will ask additional questions until you can determine whether the concern can be ruled out or needs to be investigated further, which means you think there may be deficient practice. </a:t>
            </a:r>
            <a:endParaRPr lang="en-US" i="1" dirty="0" smtClean="0">
              <a:solidFill>
                <a:srgbClr val="0070C0"/>
              </a:solidFill>
            </a:endParaRPr>
          </a:p>
          <a:p>
            <a:pPr marL="0" indent="0">
              <a:spcBef>
                <a:spcPts val="800"/>
              </a:spcBef>
              <a:buClr>
                <a:schemeClr val="accent3"/>
              </a:buClr>
              <a:buNone/>
            </a:pPr>
            <a:r>
              <a:rPr lang="en-US" i="1" dirty="0" smtClean="0">
                <a:solidFill>
                  <a:srgbClr val="0070C0"/>
                </a:solidFill>
              </a:rPr>
              <a:t>For </a:t>
            </a:r>
            <a:r>
              <a:rPr lang="en-US" i="1" dirty="0">
                <a:solidFill>
                  <a:srgbClr val="0070C0"/>
                </a:solidFill>
              </a:rPr>
              <a:t>example, if the resident says they had an issue with their roommate but the facility addressed the concern to their satisfaction, you would not need to investigate further; conversely, you would want to investigate a concern if the resident says they have lost weight recently because of their loose dentures unaddressed by the facility. </a:t>
            </a:r>
            <a:endParaRPr lang="en-US" i="1" dirty="0" smtClean="0">
              <a:solidFill>
                <a:srgbClr val="0070C0"/>
              </a:solidFill>
            </a:endParaRPr>
          </a:p>
          <a:p>
            <a:pPr>
              <a:buClr>
                <a:schemeClr val="accent3"/>
              </a:buClr>
            </a:pPr>
            <a:endParaRPr lang="en-US" dirty="0"/>
          </a:p>
        </p:txBody>
      </p:sp>
      <p:sp>
        <p:nvSpPr>
          <p:cNvPr id="4" name="Slide Number Placeholder 3"/>
          <p:cNvSpPr>
            <a:spLocks noGrp="1"/>
          </p:cNvSpPr>
          <p:nvPr>
            <p:ph type="sldNum" sz="quarter" idx="12"/>
          </p:nvPr>
        </p:nvSpPr>
        <p:spPr/>
        <p:txBody>
          <a:bodyPr/>
          <a:lstStyle/>
          <a:p>
            <a:fld id="{5328F43C-AB59-C64B-8C71-A4089041536E}" type="slidenum">
              <a:rPr lang="en-US" smtClean="0"/>
              <a:pPr/>
              <a:t>19</a:t>
            </a:fld>
            <a:endParaRPr lang="en-US"/>
          </a:p>
        </p:txBody>
      </p:sp>
      <p:sp>
        <p:nvSpPr>
          <p:cNvPr id="5" name="Cloud 4"/>
          <p:cNvSpPr/>
          <p:nvPr/>
        </p:nvSpPr>
        <p:spPr>
          <a:xfrm>
            <a:off x="7472119" y="1653096"/>
            <a:ext cx="1667361" cy="2247255"/>
          </a:xfrm>
          <a:prstGeom prst="cloud">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Interviews are expected to take about 20 minutes. </a:t>
            </a:r>
            <a:endParaRPr lang="en-US" sz="1600" dirty="0"/>
          </a:p>
        </p:txBody>
      </p:sp>
    </p:spTree>
    <p:extLst>
      <p:ext uri="{BB962C8B-B14F-4D97-AF65-F5344CB8AC3E}">
        <p14:creationId xmlns:p14="http://schemas.microsoft.com/office/powerpoint/2010/main" val="676628559"/>
      </p:ext>
    </p:extLst>
  </p:cSld>
  <p:clrMapOvr>
    <a:masterClrMapping/>
  </p:clrMapOvr>
  <p:transition spd="med">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748556"/>
          </a:xfrm>
        </p:spPr>
        <p:txBody>
          <a:bodyPr>
            <a:normAutofit/>
          </a:bodyPr>
          <a:lstStyle/>
          <a:p>
            <a:r>
              <a:rPr lang="en-US" sz="2800" dirty="0" smtClean="0"/>
              <a:t>What is the Long Term Care Community Coalition?</a:t>
            </a:r>
            <a:endParaRPr lang="en-US" sz="2800" dirty="0"/>
          </a:p>
        </p:txBody>
      </p:sp>
      <p:sp>
        <p:nvSpPr>
          <p:cNvPr id="3" name="Content Placeholder 2"/>
          <p:cNvSpPr>
            <a:spLocks noGrp="1"/>
          </p:cNvSpPr>
          <p:nvPr>
            <p:ph idx="1"/>
          </p:nvPr>
        </p:nvSpPr>
        <p:spPr>
          <a:xfrm>
            <a:off x="498475" y="990790"/>
            <a:ext cx="6755018" cy="5471794"/>
          </a:xfrm>
        </p:spPr>
        <p:txBody>
          <a:bodyPr>
            <a:normAutofit/>
          </a:bodyPr>
          <a:lstStyle/>
          <a:p>
            <a:r>
              <a:rPr lang="en-US" sz="1800" b="1" dirty="0" smtClean="0">
                <a:solidFill>
                  <a:schemeClr val="accent2">
                    <a:lumMod val="75000"/>
                  </a:schemeClr>
                </a:solidFill>
              </a:rPr>
              <a:t>LTCCC</a:t>
            </a:r>
            <a:r>
              <a:rPr lang="en-US" sz="1800" dirty="0" smtClean="0"/>
              <a:t>: </a:t>
            </a:r>
            <a:r>
              <a:rPr lang="en-US" sz="1800" dirty="0"/>
              <a:t>N</a:t>
            </a:r>
            <a:r>
              <a:rPr lang="en-US" sz="1800" dirty="0" smtClean="0"/>
              <a:t>onprofit organization dedicated to improving care &amp; quality of life for the elderly &amp; adult disabled in long term care (LTC). Home to the Hudson Valley LTC Ombudsman Program.</a:t>
            </a:r>
          </a:p>
          <a:p>
            <a:r>
              <a:rPr lang="en-US" sz="1800" b="1" dirty="0" smtClean="0">
                <a:solidFill>
                  <a:schemeClr val="accent2">
                    <a:lumMod val="75000"/>
                  </a:schemeClr>
                </a:solidFill>
              </a:rPr>
              <a:t>Our focus</a:t>
            </a:r>
            <a:r>
              <a:rPr lang="en-US" sz="1800" dirty="0" smtClean="0"/>
              <a:t>: People who live in nursing homes &amp; assisted living. </a:t>
            </a:r>
          </a:p>
          <a:p>
            <a:r>
              <a:rPr lang="en-US" sz="1800" b="1" dirty="0" smtClean="0">
                <a:solidFill>
                  <a:schemeClr val="accent2">
                    <a:lumMod val="75000"/>
                  </a:schemeClr>
                </a:solidFill>
              </a:rPr>
              <a:t>What we do</a:t>
            </a:r>
            <a:r>
              <a:rPr lang="en-US" sz="1800" dirty="0" smtClean="0"/>
              <a:t>: </a:t>
            </a:r>
          </a:p>
          <a:p>
            <a:pPr lvl="1"/>
            <a:r>
              <a:rPr lang="en-US" dirty="0" smtClean="0"/>
              <a:t>Policy analysis and systems advocacy in NYS &amp; nationally; </a:t>
            </a:r>
          </a:p>
          <a:p>
            <a:pPr lvl="1"/>
            <a:r>
              <a:rPr lang="en-US" dirty="0" smtClean="0"/>
              <a:t>Education of consumers and families, LTC Ombudsmen and other stakeholders.</a:t>
            </a:r>
          </a:p>
          <a:p>
            <a:r>
              <a:rPr lang="en-US" sz="1800" b="1" dirty="0" smtClean="0">
                <a:solidFill>
                  <a:schemeClr val="accent2">
                    <a:lumMod val="75000"/>
                  </a:schemeClr>
                </a:solidFill>
              </a:rPr>
              <a:t>Coalition members </a:t>
            </a:r>
            <a:r>
              <a:rPr lang="en-US" sz="1800" dirty="0" smtClean="0"/>
              <a:t>include several LTC Ombudsman Programs, the Center for Independence of the Disabled, AARP NY, several Alzheimer’s Association chapters, other senior and disabled organizations. Also individuals, including ombudsmen, who join in our mission to protect residents.</a:t>
            </a:r>
          </a:p>
          <a:p>
            <a:r>
              <a:rPr lang="en-US" sz="1800" b="1" dirty="0" smtClean="0">
                <a:solidFill>
                  <a:schemeClr val="accent2">
                    <a:lumMod val="75000"/>
                  </a:schemeClr>
                </a:solidFill>
              </a:rPr>
              <a:t>Richard Mollot</a:t>
            </a:r>
            <a:r>
              <a:rPr lang="en-US" sz="1800" dirty="0" smtClean="0"/>
              <a:t>: Joined LTCCC in 2002. Executive director since 2005.</a:t>
            </a:r>
          </a:p>
        </p:txBody>
      </p:sp>
      <p:sp>
        <p:nvSpPr>
          <p:cNvPr id="4" name="Slide Number Placeholder 3"/>
          <p:cNvSpPr>
            <a:spLocks noGrp="1"/>
          </p:cNvSpPr>
          <p:nvPr>
            <p:ph type="sldNum" sz="quarter" idx="12"/>
          </p:nvPr>
        </p:nvSpPr>
        <p:spPr/>
        <p:txBody>
          <a:bodyPr/>
          <a:lstStyle/>
          <a:p>
            <a:fld id="{5328F43C-AB59-C64B-8C71-A4089041536E}" type="slidenum">
              <a:rPr lang="en-US" smtClean="0"/>
              <a:pPr/>
              <a:t>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493" y="3852817"/>
            <a:ext cx="1602587" cy="1853514"/>
          </a:xfrm>
          <a:prstGeom prst="rect">
            <a:avLst/>
          </a:prstGeom>
          <a:effectLst>
            <a:softEdge rad="25400"/>
          </a:effectLst>
        </p:spPr>
      </p:pic>
    </p:spTree>
    <p:extLst>
      <p:ext uri="{BB962C8B-B14F-4D97-AF65-F5344CB8AC3E}">
        <p14:creationId xmlns:p14="http://schemas.microsoft.com/office/powerpoint/2010/main" val="156355484"/>
      </p:ext>
    </p:extLst>
  </p:cSld>
  <p:clrMapOvr>
    <a:masterClrMapping/>
  </p:clrMapOvr>
  <p:transition spd="med">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116106"/>
          </a:xfrm>
        </p:spPr>
        <p:txBody>
          <a:bodyPr>
            <a:normAutofit fontScale="90000"/>
          </a:bodyPr>
          <a:lstStyle/>
          <a:p>
            <a:r>
              <a:rPr lang="en-US" dirty="0" smtClean="0">
                <a:solidFill>
                  <a:schemeClr val="accent2"/>
                </a:solidFill>
              </a:rPr>
              <a:t>Resident Representative or Family </a:t>
            </a:r>
            <a:r>
              <a:rPr lang="en-US" dirty="0">
                <a:solidFill>
                  <a:schemeClr val="accent2"/>
                </a:solidFill>
              </a:rPr>
              <a:t>Interview:</a:t>
            </a:r>
            <a:br>
              <a:rPr lang="en-US" dirty="0">
                <a:solidFill>
                  <a:schemeClr val="accent2"/>
                </a:solidFill>
              </a:rPr>
            </a:br>
            <a:endParaRPr lang="en-US" sz="2800" dirty="0">
              <a:solidFill>
                <a:schemeClr val="accent2"/>
              </a:solidFill>
            </a:endParaRPr>
          </a:p>
        </p:txBody>
      </p:sp>
      <p:sp>
        <p:nvSpPr>
          <p:cNvPr id="3" name="Content Placeholder 2"/>
          <p:cNvSpPr>
            <a:spLocks noGrp="1"/>
          </p:cNvSpPr>
          <p:nvPr>
            <p:ph idx="1"/>
          </p:nvPr>
        </p:nvSpPr>
        <p:spPr>
          <a:xfrm>
            <a:off x="498475" y="1038386"/>
            <a:ext cx="7219682" cy="5403978"/>
          </a:xfrm>
        </p:spPr>
        <p:txBody>
          <a:bodyPr>
            <a:noAutofit/>
          </a:bodyPr>
          <a:lstStyle/>
          <a:p>
            <a:pPr>
              <a:spcBef>
                <a:spcPts val="800"/>
              </a:spcBef>
              <a:buClr>
                <a:schemeClr val="accent3"/>
              </a:buClr>
            </a:pPr>
            <a:r>
              <a:rPr lang="en-US" sz="2800" dirty="0" smtClean="0"/>
              <a:t>To be done if resident is </a:t>
            </a:r>
            <a:r>
              <a:rPr lang="en-US" sz="2800" u="sng" dirty="0" smtClean="0"/>
              <a:t>not</a:t>
            </a:r>
            <a:r>
              <a:rPr lang="en-US" sz="2800" dirty="0" smtClean="0"/>
              <a:t> interviewable</a:t>
            </a:r>
          </a:p>
          <a:p>
            <a:pPr>
              <a:spcBef>
                <a:spcPts val="800"/>
              </a:spcBef>
              <a:buClr>
                <a:schemeClr val="accent3"/>
              </a:buClr>
            </a:pPr>
            <a:r>
              <a:rPr lang="en-US" altLang="en-US" sz="2800" dirty="0"/>
              <a:t>The individual should be familiar with the resident’s </a:t>
            </a:r>
            <a:r>
              <a:rPr lang="en-US" altLang="en-US" sz="2800" dirty="0" smtClean="0"/>
              <a:t>care</a:t>
            </a:r>
          </a:p>
          <a:p>
            <a:pPr>
              <a:spcBef>
                <a:spcPts val="800"/>
              </a:spcBef>
              <a:buClr>
                <a:schemeClr val="accent3"/>
              </a:buClr>
            </a:pPr>
            <a:r>
              <a:rPr lang="en-US" altLang="en-US" sz="2800" dirty="0"/>
              <a:t>The goal is to complete at least three interviews for the team on the first day </a:t>
            </a:r>
            <a:endParaRPr lang="en-US" altLang="en-US" sz="2800" dirty="0" smtClean="0"/>
          </a:p>
          <a:p>
            <a:pPr marL="0" indent="0">
              <a:spcBef>
                <a:spcPts val="1400"/>
              </a:spcBef>
              <a:buClr>
                <a:schemeClr val="accent3"/>
              </a:buClr>
              <a:buNone/>
            </a:pPr>
            <a:r>
              <a:rPr lang="en-US" sz="2800" u="sng" dirty="0" smtClean="0"/>
              <a:t>Note in CMS surveyor training</a:t>
            </a:r>
            <a:r>
              <a:rPr lang="en-US" sz="2800" dirty="0" smtClean="0"/>
              <a:t>:</a:t>
            </a:r>
          </a:p>
          <a:p>
            <a:pPr marL="0" indent="0">
              <a:spcBef>
                <a:spcPts val="800"/>
              </a:spcBef>
              <a:buClr>
                <a:schemeClr val="accent3"/>
              </a:buClr>
              <a:buNone/>
            </a:pPr>
            <a:r>
              <a:rPr lang="en-US" altLang="en-US" sz="2400" i="1" dirty="0">
                <a:solidFill>
                  <a:srgbClr val="0070C0"/>
                </a:solidFill>
              </a:rPr>
              <a:t>If you are unable to complete three representative/family interviews during the initial pool process, you have until the end of the survey to complete them; however, the team should complete the interviews early enough in the survey to have enough time to follow up on any concerns. </a:t>
            </a:r>
            <a:endParaRPr lang="en-US" sz="2400" i="1" dirty="0">
              <a:solidFill>
                <a:srgbClr val="0070C0"/>
              </a:solidFill>
            </a:endParaRPr>
          </a:p>
        </p:txBody>
      </p:sp>
      <p:sp>
        <p:nvSpPr>
          <p:cNvPr id="4" name="Slide Number Placeholder 3"/>
          <p:cNvSpPr>
            <a:spLocks noGrp="1"/>
          </p:cNvSpPr>
          <p:nvPr>
            <p:ph type="sldNum" sz="quarter" idx="12"/>
          </p:nvPr>
        </p:nvSpPr>
        <p:spPr/>
        <p:txBody>
          <a:bodyPr/>
          <a:lstStyle/>
          <a:p>
            <a:fld id="{5328F43C-AB59-C64B-8C71-A4089041536E}" type="slidenum">
              <a:rPr lang="en-US" smtClean="0"/>
              <a:pPr/>
              <a:t>20</a:t>
            </a:fld>
            <a:endParaRPr lang="en-US"/>
          </a:p>
        </p:txBody>
      </p:sp>
      <p:sp>
        <p:nvSpPr>
          <p:cNvPr id="7" name="Rounded Rectangle 6"/>
          <p:cNvSpPr/>
          <p:nvPr/>
        </p:nvSpPr>
        <p:spPr>
          <a:xfrm rot="661134">
            <a:off x="6622179" y="2014780"/>
            <a:ext cx="2319553" cy="234024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smtClean="0"/>
              <a:t>EXPECTATIONS</a:t>
            </a:r>
            <a:r>
              <a:rPr lang="en-US" dirty="0" smtClean="0"/>
              <a:t>:</a:t>
            </a:r>
          </a:p>
          <a:p>
            <a:pPr marL="342900" indent="-342900">
              <a:buFont typeface="+mj-lt"/>
              <a:buAutoNum type="arabicPeriod"/>
            </a:pPr>
            <a:r>
              <a:rPr lang="en-US" dirty="0" smtClean="0"/>
              <a:t>At least 3 family interviews.</a:t>
            </a:r>
          </a:p>
          <a:p>
            <a:pPr marL="342900" indent="-342900">
              <a:buFont typeface="+mj-lt"/>
              <a:buAutoNum type="arabicPeriod"/>
            </a:pPr>
            <a:r>
              <a:rPr lang="en-US" dirty="0" smtClean="0"/>
              <a:t>Conducted early in survey to provide time for investigation.</a:t>
            </a:r>
            <a:endParaRPr lang="en-US" dirty="0"/>
          </a:p>
        </p:txBody>
      </p:sp>
    </p:spTree>
    <p:extLst>
      <p:ext uri="{BB962C8B-B14F-4D97-AF65-F5344CB8AC3E}">
        <p14:creationId xmlns:p14="http://schemas.microsoft.com/office/powerpoint/2010/main" val="1368212062"/>
      </p:ext>
    </p:extLst>
  </p:cSld>
  <p:clrMapOvr>
    <a:masterClrMapping/>
  </p:clrMapOvr>
  <p:transition spd="med">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116106"/>
          </a:xfrm>
        </p:spPr>
        <p:txBody>
          <a:bodyPr>
            <a:normAutofit/>
          </a:bodyPr>
          <a:lstStyle/>
          <a:p>
            <a:r>
              <a:rPr lang="en-US" dirty="0" smtClean="0">
                <a:solidFill>
                  <a:schemeClr val="accent2"/>
                </a:solidFill>
              </a:rPr>
              <a:t>Limited Review of Resident Records:</a:t>
            </a:r>
            <a:endParaRPr lang="en-US" dirty="0">
              <a:solidFill>
                <a:schemeClr val="accent2"/>
              </a:solidFill>
            </a:endParaRPr>
          </a:p>
        </p:txBody>
      </p:sp>
      <p:sp>
        <p:nvSpPr>
          <p:cNvPr id="3" name="Content Placeholder 2"/>
          <p:cNvSpPr>
            <a:spLocks noGrp="1"/>
          </p:cNvSpPr>
          <p:nvPr>
            <p:ph idx="1"/>
          </p:nvPr>
        </p:nvSpPr>
        <p:spPr>
          <a:xfrm>
            <a:off x="498474" y="1022887"/>
            <a:ext cx="7669133" cy="5835113"/>
          </a:xfrm>
        </p:spPr>
        <p:txBody>
          <a:bodyPr>
            <a:normAutofit fontScale="92500" lnSpcReduction="10000"/>
          </a:bodyPr>
          <a:lstStyle/>
          <a:p>
            <a:pPr marL="0" indent="0">
              <a:buNone/>
            </a:pPr>
            <a:r>
              <a:rPr lang="en-US" altLang="en-US" sz="2200" dirty="0"/>
              <a:t>After </a:t>
            </a:r>
            <a:r>
              <a:rPr lang="en-US" altLang="en-US" sz="2200" dirty="0" smtClean="0"/>
              <a:t>observations </a:t>
            </a:r>
            <a:r>
              <a:rPr lang="en-US" altLang="en-US" sz="2200" dirty="0"/>
              <a:t>and interviews are completed, </a:t>
            </a:r>
            <a:r>
              <a:rPr lang="en-US" altLang="en-US" sz="2200" dirty="0" smtClean="0"/>
              <a:t>surveyors will </a:t>
            </a:r>
            <a:r>
              <a:rPr lang="en-US" altLang="en-US" sz="2200" dirty="0"/>
              <a:t>complete a </a:t>
            </a:r>
            <a:r>
              <a:rPr lang="en-US" altLang="en-US" sz="2200" dirty="0" smtClean="0"/>
              <a:t>“limited </a:t>
            </a:r>
            <a:r>
              <a:rPr lang="en-US" altLang="en-US" sz="2200" dirty="0"/>
              <a:t>record review for certain conditions</a:t>
            </a:r>
            <a:r>
              <a:rPr lang="en-US" altLang="en-US" sz="2200" dirty="0" smtClean="0"/>
              <a:t>.”  </a:t>
            </a:r>
            <a:r>
              <a:rPr lang="en-US" altLang="en-US" sz="2200" b="1" dirty="0"/>
              <a:t>The intent </a:t>
            </a:r>
            <a:r>
              <a:rPr lang="en-US" altLang="en-US" sz="2200" b="1" dirty="0" smtClean="0"/>
              <a:t>is </a:t>
            </a:r>
            <a:r>
              <a:rPr lang="en-US" altLang="en-US" sz="2200" b="1" dirty="0"/>
              <a:t>to ensure that the survey team spends the majority of its time on interview and observation</a:t>
            </a:r>
            <a:r>
              <a:rPr lang="en-US" altLang="en-US" sz="2200" dirty="0" smtClean="0"/>
              <a:t>.</a:t>
            </a:r>
          </a:p>
          <a:p>
            <a:pPr>
              <a:lnSpc>
                <a:spcPct val="110000"/>
              </a:lnSpc>
              <a:spcBef>
                <a:spcPts val="800"/>
              </a:spcBef>
              <a:buClr>
                <a:srgbClr val="0070C0"/>
              </a:buClr>
              <a:buSzPct val="100000"/>
              <a:buFont typeface="Wingdings" charset="2"/>
              <a:buChar char="§"/>
            </a:pPr>
            <a:r>
              <a:rPr lang="en-US" altLang="en-US" sz="2200" dirty="0" smtClean="0"/>
              <a:t>For </a:t>
            </a:r>
            <a:r>
              <a:rPr lang="en-US" altLang="en-US" sz="2200" dirty="0"/>
              <a:t>all residents in initial pool: </a:t>
            </a:r>
            <a:r>
              <a:rPr lang="en-US" altLang="en-US" sz="2200" dirty="0" smtClean="0"/>
              <a:t>a brief review for “advance </a:t>
            </a:r>
            <a:r>
              <a:rPr lang="en-US" altLang="en-US" sz="2200" dirty="0"/>
              <a:t>directives or to confirm or clarify specific information based on your interviews and observations, such as confirming the presence of a pressure ulcer</a:t>
            </a:r>
            <a:r>
              <a:rPr lang="en-US" altLang="en-US" sz="2200" dirty="0" smtClean="0"/>
              <a:t>.”</a:t>
            </a:r>
          </a:p>
          <a:p>
            <a:pPr>
              <a:lnSpc>
                <a:spcPct val="110000"/>
              </a:lnSpc>
              <a:spcBef>
                <a:spcPts val="800"/>
              </a:spcBef>
              <a:buClr>
                <a:srgbClr val="0070C0"/>
              </a:buClr>
              <a:buSzPct val="100000"/>
              <a:buFont typeface="Wingdings" charset="2"/>
              <a:buChar char="§"/>
            </a:pPr>
            <a:r>
              <a:rPr lang="en-US" altLang="en-US" sz="2200" dirty="0" smtClean="0"/>
              <a:t>For any resident not interviewed: review relevant care areas in the resident’s record. </a:t>
            </a:r>
            <a:r>
              <a:rPr lang="en-US" altLang="en-US" sz="2200" dirty="0"/>
              <a:t>Example: “if a resident is not </a:t>
            </a:r>
            <a:r>
              <a:rPr lang="en-US" altLang="en-US" sz="2200" dirty="0" smtClean="0"/>
              <a:t>interviewable</a:t>
            </a:r>
            <a:r>
              <a:rPr lang="mr-IN" altLang="en-US" sz="2200" dirty="0" smtClean="0"/>
              <a:t>…</a:t>
            </a:r>
            <a:r>
              <a:rPr lang="en-US" altLang="en-US" sz="2200" dirty="0" smtClean="0"/>
              <a:t> review </a:t>
            </a:r>
            <a:r>
              <a:rPr lang="en-US" altLang="en-US" sz="2200" dirty="0"/>
              <a:t>the record for pressure ulcers, infections, and elopements</a:t>
            </a:r>
            <a:r>
              <a:rPr lang="en-US" altLang="en-US" sz="2200" dirty="0" smtClean="0"/>
              <a:t>.”</a:t>
            </a:r>
          </a:p>
          <a:p>
            <a:pPr>
              <a:lnSpc>
                <a:spcPct val="110000"/>
              </a:lnSpc>
              <a:spcBef>
                <a:spcPts val="800"/>
              </a:spcBef>
              <a:buClr>
                <a:srgbClr val="0070C0"/>
              </a:buClr>
              <a:buSzPct val="100000"/>
              <a:buFont typeface="Wingdings" charset="2"/>
              <a:buChar char="§"/>
            </a:pPr>
            <a:r>
              <a:rPr lang="en-US" altLang="en-US" sz="2200" dirty="0"/>
              <a:t>“For any resident in the initial pool who is receiving insulin, an anticoagulant, or an antipsychotic with a diagnosis of Alzheimer’s or dementia, or if a resident has an appropriate diagnosis but is not receiving PASARR Level II services, </a:t>
            </a:r>
            <a:r>
              <a:rPr lang="mr-IN" altLang="en-US" sz="2200" dirty="0" smtClean="0"/>
              <a:t>…</a:t>
            </a:r>
            <a:r>
              <a:rPr lang="en-US" altLang="en-US" sz="2200" dirty="0" smtClean="0"/>
              <a:t>review </a:t>
            </a:r>
            <a:r>
              <a:rPr lang="en-US" altLang="en-US" sz="2200" dirty="0"/>
              <a:t>the record to confirm the information</a:t>
            </a:r>
            <a:r>
              <a:rPr lang="en-US" altLang="en-US" sz="2200" dirty="0" smtClean="0"/>
              <a:t>.”</a:t>
            </a:r>
          </a:p>
          <a:p>
            <a:pPr>
              <a:lnSpc>
                <a:spcPct val="110000"/>
              </a:lnSpc>
              <a:spcBef>
                <a:spcPts val="800"/>
              </a:spcBef>
              <a:buClr>
                <a:srgbClr val="0070C0"/>
              </a:buClr>
              <a:buSzPct val="100000"/>
              <a:buFont typeface="Wingdings" charset="2"/>
              <a:buChar char="§"/>
            </a:pPr>
            <a:r>
              <a:rPr lang="en-US" altLang="en-US" sz="2200" dirty="0" smtClean="0"/>
              <a:t>For newly admitted residents: review for high-risk medications.</a:t>
            </a:r>
            <a:endParaRPr lang="en-US" altLang="en-US" sz="2200" dirty="0"/>
          </a:p>
          <a:p>
            <a:pPr marL="0" indent="0">
              <a:buNone/>
            </a:pPr>
            <a:endParaRPr lang="en-US" sz="2400" dirty="0"/>
          </a:p>
        </p:txBody>
      </p:sp>
      <p:sp>
        <p:nvSpPr>
          <p:cNvPr id="4" name="Slide Number Placeholder 3"/>
          <p:cNvSpPr>
            <a:spLocks noGrp="1"/>
          </p:cNvSpPr>
          <p:nvPr>
            <p:ph type="sldNum" sz="quarter" idx="12"/>
          </p:nvPr>
        </p:nvSpPr>
        <p:spPr/>
        <p:txBody>
          <a:bodyPr/>
          <a:lstStyle/>
          <a:p>
            <a:fld id="{5328F43C-AB59-C64B-8C71-A4089041536E}" type="slidenum">
              <a:rPr lang="en-US" smtClean="0"/>
              <a:pPr/>
              <a:t>21</a:t>
            </a:fld>
            <a:endParaRPr lang="en-US"/>
          </a:p>
        </p:txBody>
      </p:sp>
    </p:spTree>
    <p:extLst>
      <p:ext uri="{BB962C8B-B14F-4D97-AF65-F5344CB8AC3E}">
        <p14:creationId xmlns:p14="http://schemas.microsoft.com/office/powerpoint/2010/main" val="1061145265"/>
      </p:ext>
    </p:extLst>
  </p:cSld>
  <p:clrMapOvr>
    <a:masterClrMapping/>
  </p:clrMapOvr>
  <p:transition spd="med">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842647"/>
          </a:xfrm>
        </p:spPr>
        <p:txBody>
          <a:bodyPr>
            <a:normAutofit/>
          </a:bodyPr>
          <a:lstStyle/>
          <a:p>
            <a:r>
              <a:rPr lang="en-US" dirty="0" smtClean="0">
                <a:solidFill>
                  <a:schemeClr val="accent2"/>
                </a:solidFill>
              </a:rPr>
              <a:t>Dining:</a:t>
            </a:r>
            <a:endParaRPr lang="en-US" dirty="0">
              <a:solidFill>
                <a:schemeClr val="accent2"/>
              </a:solidFill>
            </a:endParaRPr>
          </a:p>
        </p:txBody>
      </p:sp>
      <p:sp>
        <p:nvSpPr>
          <p:cNvPr id="3" name="Content Placeholder 2"/>
          <p:cNvSpPr>
            <a:spLocks noGrp="1"/>
          </p:cNvSpPr>
          <p:nvPr>
            <p:ph idx="1"/>
          </p:nvPr>
        </p:nvSpPr>
        <p:spPr>
          <a:xfrm>
            <a:off x="498475" y="1084881"/>
            <a:ext cx="7111194" cy="5594887"/>
          </a:xfrm>
        </p:spPr>
        <p:txBody>
          <a:bodyPr>
            <a:normAutofit/>
          </a:bodyPr>
          <a:lstStyle/>
          <a:p>
            <a:pPr marL="0" indent="0">
              <a:buNone/>
            </a:pPr>
            <a:r>
              <a:rPr lang="en-US" sz="2400" dirty="0" smtClean="0"/>
              <a:t>Surveyors are </a:t>
            </a:r>
            <a:r>
              <a:rPr lang="en-US" sz="2400" u="sng" dirty="0" smtClean="0"/>
              <a:t>required</a:t>
            </a:r>
            <a:r>
              <a:rPr lang="en-US" sz="2400" dirty="0" smtClean="0"/>
              <a:t> to observe the first scheduled full meal that takes place in the facility.</a:t>
            </a:r>
          </a:p>
          <a:p>
            <a:pPr>
              <a:buClr>
                <a:srgbClr val="0070C0"/>
              </a:buClr>
            </a:pPr>
            <a:r>
              <a:rPr lang="en-US" sz="2400" dirty="0" smtClean="0"/>
              <a:t>Expected to have surveyors covering all dining areas in the facility and room trays. </a:t>
            </a:r>
            <a:r>
              <a:rPr lang="en-US" altLang="en-US" sz="2400" dirty="0"/>
              <a:t>If there are more dining areas than surveyors, </a:t>
            </a:r>
            <a:r>
              <a:rPr lang="en-US" altLang="en-US" sz="2400" dirty="0" smtClean="0"/>
              <a:t>prioritize </a:t>
            </a:r>
            <a:r>
              <a:rPr lang="en-US" altLang="en-US" sz="2400" dirty="0"/>
              <a:t>the dining areas with the most dependent residents. </a:t>
            </a:r>
            <a:endParaRPr lang="en-US" altLang="en-US" sz="2400" dirty="0" smtClean="0"/>
          </a:p>
          <a:p>
            <a:pPr>
              <a:buClr>
                <a:srgbClr val="0070C0"/>
              </a:buClr>
            </a:pPr>
            <a:r>
              <a:rPr lang="en-US" altLang="en-US" sz="2400" dirty="0" smtClean="0"/>
              <a:t>Observe </a:t>
            </a:r>
            <a:r>
              <a:rPr lang="en-US" altLang="en-US" sz="2400" dirty="0"/>
              <a:t>enough of the dining experience to adequately identify concerns</a:t>
            </a:r>
            <a:r>
              <a:rPr lang="en-US" altLang="en-US" sz="2400" dirty="0" smtClean="0"/>
              <a:t>.</a:t>
            </a:r>
          </a:p>
          <a:p>
            <a:pPr lvl="0">
              <a:buClr>
                <a:srgbClr val="0070C0"/>
              </a:buClr>
            </a:pPr>
            <a:r>
              <a:rPr lang="en-US" altLang="en-US" sz="2400" dirty="0"/>
              <a:t>If </a:t>
            </a:r>
            <a:r>
              <a:rPr lang="en-US" altLang="en-US" sz="2400" dirty="0" smtClean="0"/>
              <a:t>feasible</a:t>
            </a:r>
            <a:r>
              <a:rPr lang="en-US" altLang="en-US" sz="2400" dirty="0"/>
              <a:t>, </a:t>
            </a:r>
            <a:r>
              <a:rPr lang="en-US" altLang="en-US" sz="2400" dirty="0" smtClean="0"/>
              <a:t>observe </a:t>
            </a:r>
            <a:r>
              <a:rPr lang="en-US" altLang="en-US" sz="2400" dirty="0"/>
              <a:t>the meal for </a:t>
            </a:r>
            <a:r>
              <a:rPr lang="en-US" altLang="en-US" sz="2400" dirty="0" smtClean="0"/>
              <a:t>initial </a:t>
            </a:r>
            <a:r>
              <a:rPr lang="en-US" altLang="en-US" sz="2400" dirty="0"/>
              <a:t>pool residents who have weight loss. </a:t>
            </a:r>
            <a:endParaRPr lang="en-US" altLang="en-US" sz="2400" dirty="0" smtClean="0"/>
          </a:p>
          <a:p>
            <a:pPr lvl="0">
              <a:buClr>
                <a:srgbClr val="0070C0"/>
              </a:buClr>
            </a:pPr>
            <a:r>
              <a:rPr lang="en-US" altLang="en-US" sz="2400" dirty="0" smtClean="0"/>
              <a:t>If </a:t>
            </a:r>
            <a:r>
              <a:rPr lang="en-US" altLang="en-US" sz="2400" dirty="0"/>
              <a:t>concerns are identified, </a:t>
            </a:r>
            <a:r>
              <a:rPr lang="en-US" altLang="en-US" sz="2400" dirty="0" smtClean="0"/>
              <a:t>observe a </a:t>
            </a:r>
            <a:r>
              <a:rPr lang="en-US" altLang="en-US" sz="2400" dirty="0"/>
              <a:t>subsequent </a:t>
            </a:r>
            <a:r>
              <a:rPr lang="en-US" altLang="en-US" sz="2400" dirty="0" smtClean="0"/>
              <a:t>meal. </a:t>
            </a:r>
            <a:endParaRPr lang="en-US" altLang="en-US" sz="2400" dirty="0"/>
          </a:p>
          <a:p>
            <a:pPr>
              <a:buClr>
                <a:srgbClr val="0070C0"/>
              </a:buClr>
            </a:pPr>
            <a:endParaRPr lang="en-US" sz="2400" dirty="0"/>
          </a:p>
        </p:txBody>
      </p:sp>
      <p:sp>
        <p:nvSpPr>
          <p:cNvPr id="4" name="Slide Number Placeholder 3"/>
          <p:cNvSpPr>
            <a:spLocks noGrp="1"/>
          </p:cNvSpPr>
          <p:nvPr>
            <p:ph type="sldNum" sz="quarter" idx="12"/>
          </p:nvPr>
        </p:nvSpPr>
        <p:spPr/>
        <p:txBody>
          <a:bodyPr/>
          <a:lstStyle/>
          <a:p>
            <a:fld id="{5328F43C-AB59-C64B-8C71-A4089041536E}" type="slidenum">
              <a:rPr lang="en-US" smtClean="0"/>
              <a:pPr/>
              <a:t>22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07934">
            <a:off x="7254887" y="3060914"/>
            <a:ext cx="1642820" cy="1642820"/>
          </a:xfrm>
          <a:prstGeom prst="rect">
            <a:avLst/>
          </a:prstGeom>
        </p:spPr>
      </p:pic>
    </p:spTree>
    <p:extLst>
      <p:ext uri="{BB962C8B-B14F-4D97-AF65-F5344CB8AC3E}">
        <p14:creationId xmlns:p14="http://schemas.microsoft.com/office/powerpoint/2010/main" val="1964264167"/>
      </p:ext>
    </p:extLst>
  </p:cSld>
  <p:clrMapOvr>
    <a:masterClrMapping/>
  </p:clrMapOvr>
  <p:transition spd="med">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116106"/>
          </a:xfrm>
        </p:spPr>
        <p:txBody>
          <a:bodyPr>
            <a:normAutofit/>
          </a:bodyPr>
          <a:lstStyle/>
          <a:p>
            <a:r>
              <a:rPr lang="en-US" dirty="0" smtClean="0">
                <a:solidFill>
                  <a:schemeClr val="accent2"/>
                </a:solidFill>
              </a:rPr>
              <a:t>Investigations:</a:t>
            </a:r>
            <a:endParaRPr lang="en-US" dirty="0">
              <a:solidFill>
                <a:schemeClr val="accent2"/>
              </a:solidFill>
            </a:endParaRPr>
          </a:p>
        </p:txBody>
      </p:sp>
      <p:sp>
        <p:nvSpPr>
          <p:cNvPr id="3" name="Content Placeholder 2"/>
          <p:cNvSpPr>
            <a:spLocks noGrp="1"/>
          </p:cNvSpPr>
          <p:nvPr>
            <p:ph idx="1"/>
          </p:nvPr>
        </p:nvSpPr>
        <p:spPr>
          <a:xfrm>
            <a:off x="498474" y="1022887"/>
            <a:ext cx="6630746" cy="5835113"/>
          </a:xfrm>
        </p:spPr>
        <p:txBody>
          <a:bodyPr>
            <a:normAutofit/>
          </a:bodyPr>
          <a:lstStyle/>
          <a:p>
            <a:pPr>
              <a:buClr>
                <a:srgbClr val="0070C0"/>
              </a:buClr>
            </a:pPr>
            <a:r>
              <a:rPr lang="en-US" altLang="en-US" sz="2400" dirty="0">
                <a:cs typeface="Times New Roman" panose="02020603050405020304" pitchFamily="18" charset="0"/>
              </a:rPr>
              <a:t>Majority of time </a:t>
            </a:r>
            <a:r>
              <a:rPr lang="en-US" altLang="en-US" sz="2400" dirty="0" smtClean="0">
                <a:cs typeface="Times New Roman" panose="02020603050405020304" pitchFamily="18" charset="0"/>
              </a:rPr>
              <a:t>should be spent </a:t>
            </a:r>
            <a:r>
              <a:rPr lang="en-US" altLang="en-US" sz="2400" b="1" dirty="0">
                <a:cs typeface="Times New Roman" panose="02020603050405020304" pitchFamily="18" charset="0"/>
              </a:rPr>
              <a:t>observing</a:t>
            </a:r>
            <a:r>
              <a:rPr lang="en-US" altLang="en-US" sz="2400" dirty="0">
                <a:cs typeface="Times New Roman" panose="02020603050405020304" pitchFamily="18" charset="0"/>
              </a:rPr>
              <a:t> and </a:t>
            </a:r>
            <a:r>
              <a:rPr lang="en-US" altLang="en-US" sz="2400" b="1" dirty="0" smtClean="0">
                <a:cs typeface="Times New Roman" panose="02020603050405020304" pitchFamily="18" charset="0"/>
              </a:rPr>
              <a:t>interviewing,</a:t>
            </a:r>
            <a:r>
              <a:rPr lang="en-US" altLang="en-US" sz="2400" dirty="0" smtClean="0">
                <a:cs typeface="Times New Roman" panose="02020603050405020304" pitchFamily="18" charset="0"/>
              </a:rPr>
              <a:t> </a:t>
            </a:r>
            <a:r>
              <a:rPr lang="en-US" altLang="en-US" sz="2400" dirty="0">
                <a:cs typeface="Times New Roman" panose="02020603050405020304" pitchFamily="18" charset="0"/>
              </a:rPr>
              <a:t>with relevant review of record to complete </a:t>
            </a:r>
            <a:r>
              <a:rPr lang="en-US" altLang="en-US" sz="2400" dirty="0" smtClean="0">
                <a:cs typeface="Times New Roman" panose="02020603050405020304" pitchFamily="18" charset="0"/>
              </a:rPr>
              <a:t>investigation</a:t>
            </a:r>
            <a:endParaRPr lang="en-US" altLang="en-US" sz="2400" dirty="0">
              <a:cs typeface="Times New Roman" panose="02020603050405020304" pitchFamily="18" charset="0"/>
            </a:endParaRPr>
          </a:p>
          <a:p>
            <a:pPr>
              <a:buClr>
                <a:srgbClr val="0070C0"/>
              </a:buClr>
            </a:pPr>
            <a:r>
              <a:rPr lang="en-US" altLang="en-US" sz="2400" dirty="0">
                <a:cs typeface="Times New Roman" panose="02020603050405020304" pitchFamily="18" charset="0"/>
              </a:rPr>
              <a:t>Use Appendix PP and critical elements (CE) </a:t>
            </a:r>
            <a:r>
              <a:rPr lang="en-US" altLang="en-US" sz="2400" dirty="0" smtClean="0">
                <a:cs typeface="Times New Roman" panose="02020603050405020304" pitchFamily="18" charset="0"/>
              </a:rPr>
              <a:t>pathways</a:t>
            </a:r>
          </a:p>
          <a:p>
            <a:pPr marL="0" indent="0">
              <a:buClr>
                <a:srgbClr val="0070C0"/>
              </a:buClr>
              <a:buNone/>
            </a:pPr>
            <a:r>
              <a:rPr lang="en-US" altLang="en-US" sz="2400" u="sng" dirty="0" smtClean="0">
                <a:cs typeface="Times New Roman" panose="02020603050405020304" pitchFamily="18" charset="0"/>
              </a:rPr>
              <a:t>Instructions from CMS on CE pathways:</a:t>
            </a:r>
          </a:p>
          <a:p>
            <a:pPr marL="0" indent="0">
              <a:spcBef>
                <a:spcPts val="800"/>
              </a:spcBef>
              <a:buClr>
                <a:srgbClr val="0070C0"/>
              </a:buClr>
              <a:buNone/>
            </a:pPr>
            <a:r>
              <a:rPr lang="en-US" altLang="en-US" sz="2400" i="1" dirty="0">
                <a:solidFill>
                  <a:srgbClr val="0070C0"/>
                </a:solidFill>
              </a:rPr>
              <a:t>The pathways include guidance on the areas (e.g., MDS, physician’s orders and care plan) that should be reviewed initially to help guide your observations and interviews. The pathways include observation, interview, and record review investigative probes for a number of care areas, including pressure ulcers and dialysis. </a:t>
            </a:r>
            <a:endParaRPr lang="en-US" sz="2400" dirty="0"/>
          </a:p>
        </p:txBody>
      </p:sp>
      <p:sp>
        <p:nvSpPr>
          <p:cNvPr id="4" name="Slide Number Placeholder 3"/>
          <p:cNvSpPr>
            <a:spLocks noGrp="1"/>
          </p:cNvSpPr>
          <p:nvPr>
            <p:ph type="sldNum" sz="quarter" idx="12"/>
          </p:nvPr>
        </p:nvSpPr>
        <p:spPr/>
        <p:txBody>
          <a:bodyPr/>
          <a:lstStyle/>
          <a:p>
            <a:fld id="{5328F43C-AB59-C64B-8C71-A4089041536E}" type="slidenum">
              <a:rPr lang="en-US" smtClean="0"/>
              <a:pPr/>
              <a:t>23</a:t>
            </a:fld>
            <a:endParaRPr lang="en-US"/>
          </a:p>
        </p:txBody>
      </p:sp>
      <p:sp>
        <p:nvSpPr>
          <p:cNvPr id="5" name="TextBox 4"/>
          <p:cNvSpPr txBox="1"/>
          <p:nvPr/>
        </p:nvSpPr>
        <p:spPr>
          <a:xfrm>
            <a:off x="7129220" y="2417737"/>
            <a:ext cx="1730618" cy="4093428"/>
          </a:xfrm>
          <a:prstGeom prst="rect">
            <a:avLst/>
          </a:prstGeom>
          <a:gradFill flip="none" rotWithShape="1">
            <a:gsLst>
              <a:gs pos="0">
                <a:schemeClr val="accent2"/>
              </a:gs>
              <a:gs pos="48000">
                <a:schemeClr val="accent2">
                  <a:lumMod val="97000"/>
                  <a:lumOff val="3000"/>
                  <a:alpha val="49000"/>
                </a:schemeClr>
              </a:gs>
              <a:gs pos="100000">
                <a:schemeClr val="accent2">
                  <a:lumMod val="60000"/>
                  <a:lumOff val="40000"/>
                </a:schemeClr>
              </a:gs>
            </a:gsLst>
            <a:path path="circle">
              <a:fillToRect l="50000" t="50000" r="50000" b="50000"/>
            </a:path>
            <a:tileRect/>
          </a:gradFill>
          <a:effectLst>
            <a:softEdge rad="38100"/>
          </a:effectLst>
        </p:spPr>
        <p:txBody>
          <a:bodyPr wrap="square" rtlCol="0">
            <a:spAutoFit/>
          </a:bodyPr>
          <a:lstStyle/>
          <a:p>
            <a:r>
              <a:rPr lang="en-US" altLang="en-US" sz="2000" b="1" dirty="0" smtClean="0">
                <a:solidFill>
                  <a:schemeClr val="tx1">
                    <a:lumMod val="65000"/>
                    <a:lumOff val="35000"/>
                  </a:schemeClr>
                </a:solidFill>
              </a:rPr>
              <a:t>“The </a:t>
            </a:r>
            <a:r>
              <a:rPr lang="en-US" altLang="en-US" sz="2000" b="1" dirty="0">
                <a:solidFill>
                  <a:schemeClr val="tx1">
                    <a:lumMod val="65000"/>
                    <a:lumOff val="35000"/>
                  </a:schemeClr>
                </a:solidFill>
              </a:rPr>
              <a:t>CEs are critical components of care—they cover provision of care and services, as well as the facility assessment and care planning</a:t>
            </a:r>
            <a:r>
              <a:rPr lang="en-US" altLang="en-US" sz="2000" b="1" dirty="0" smtClean="0">
                <a:solidFill>
                  <a:schemeClr val="tx1">
                    <a:lumMod val="65000"/>
                    <a:lumOff val="35000"/>
                  </a:schemeClr>
                </a:solidFill>
              </a:rPr>
              <a:t>.”</a:t>
            </a:r>
            <a:endParaRPr lang="en-US" altLang="en-US" sz="2000" b="1" dirty="0">
              <a:solidFill>
                <a:schemeClr val="tx1">
                  <a:lumMod val="65000"/>
                  <a:lumOff val="35000"/>
                </a:schemeClr>
              </a:solidFill>
            </a:endParaRPr>
          </a:p>
        </p:txBody>
      </p:sp>
    </p:spTree>
    <p:extLst>
      <p:ext uri="{BB962C8B-B14F-4D97-AF65-F5344CB8AC3E}">
        <p14:creationId xmlns:p14="http://schemas.microsoft.com/office/powerpoint/2010/main" val="1924353552"/>
      </p:ext>
    </p:extLst>
  </p:cSld>
  <p:clrMapOvr>
    <a:masterClrMapping/>
  </p:clrMapOvr>
  <p:transition spd="med">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780653"/>
          </a:xfrm>
        </p:spPr>
        <p:txBody>
          <a:bodyPr>
            <a:normAutofit/>
          </a:bodyPr>
          <a:lstStyle/>
          <a:p>
            <a:r>
              <a:rPr lang="en-US" dirty="0" smtClean="0">
                <a:solidFill>
                  <a:schemeClr val="accent2"/>
                </a:solidFill>
              </a:rPr>
              <a:t>Medication</a:t>
            </a:r>
            <a:endParaRPr lang="en-US" dirty="0">
              <a:solidFill>
                <a:schemeClr val="accent2"/>
              </a:solidFill>
            </a:endParaRPr>
          </a:p>
        </p:txBody>
      </p:sp>
      <p:sp>
        <p:nvSpPr>
          <p:cNvPr id="3" name="Content Placeholder 2"/>
          <p:cNvSpPr>
            <a:spLocks noGrp="1"/>
          </p:cNvSpPr>
          <p:nvPr>
            <p:ph idx="1"/>
          </p:nvPr>
        </p:nvSpPr>
        <p:spPr>
          <a:xfrm>
            <a:off x="498474" y="1022887"/>
            <a:ext cx="7669133" cy="5835113"/>
          </a:xfrm>
        </p:spPr>
        <p:txBody>
          <a:bodyPr>
            <a:normAutofit/>
          </a:bodyPr>
          <a:lstStyle/>
          <a:p>
            <a:pPr>
              <a:spcBef>
                <a:spcPts val="800"/>
              </a:spcBef>
              <a:buClr>
                <a:srgbClr val="0070C0"/>
              </a:buClr>
              <a:buFont typeface="Wingdings" charset="2"/>
              <a:buChar char="§"/>
            </a:pPr>
            <a:r>
              <a:rPr lang="en-US" sz="2400" dirty="0"/>
              <a:t>Recommend </a:t>
            </a:r>
            <a:r>
              <a:rPr lang="en-US" sz="2400" dirty="0" smtClean="0"/>
              <a:t>being done by nurse </a:t>
            </a:r>
            <a:r>
              <a:rPr lang="en-US" sz="2400" dirty="0"/>
              <a:t>or pharmacist</a:t>
            </a:r>
          </a:p>
          <a:p>
            <a:pPr>
              <a:spcBef>
                <a:spcPts val="800"/>
              </a:spcBef>
              <a:buClr>
                <a:srgbClr val="0070C0"/>
              </a:buClr>
              <a:buFont typeface="Wingdings" charset="2"/>
              <a:buChar char="§"/>
            </a:pPr>
            <a:r>
              <a:rPr lang="en-US" sz="2400" dirty="0" smtClean="0"/>
              <a:t>If possible, </a:t>
            </a:r>
            <a:r>
              <a:rPr lang="en-US" sz="2400" dirty="0"/>
              <a:t>observe </a:t>
            </a:r>
            <a:r>
              <a:rPr lang="en-US" sz="2400" dirty="0" smtClean="0"/>
              <a:t>medication administration </a:t>
            </a:r>
            <a:r>
              <a:rPr lang="en-US" sz="2400" dirty="0"/>
              <a:t>for a sampled resident whose medication regimen is being </a:t>
            </a:r>
            <a:r>
              <a:rPr lang="en-US" sz="2400" dirty="0" smtClean="0"/>
              <a:t>reviewed</a:t>
            </a:r>
          </a:p>
          <a:p>
            <a:pPr>
              <a:spcBef>
                <a:spcPts val="800"/>
              </a:spcBef>
              <a:buClr>
                <a:srgbClr val="0070C0"/>
              </a:buClr>
              <a:buFont typeface="Wingdings" charset="2"/>
              <a:buChar char="§"/>
            </a:pPr>
            <a:r>
              <a:rPr lang="en-US" sz="2400" dirty="0" smtClean="0"/>
              <a:t>Otherwise, </a:t>
            </a:r>
            <a:r>
              <a:rPr lang="en-US" sz="2400" dirty="0"/>
              <a:t>observe medications for any resident to </a:t>
            </a:r>
            <a:r>
              <a:rPr lang="en-US" sz="2400" dirty="0" smtClean="0"/>
              <a:t>  whom </a:t>
            </a:r>
            <a:r>
              <a:rPr lang="en-US" sz="2400" dirty="0"/>
              <a:t>the nurse is ready to administer meds</a:t>
            </a:r>
          </a:p>
          <a:p>
            <a:pPr>
              <a:spcBef>
                <a:spcPts val="800"/>
              </a:spcBef>
              <a:buClr>
                <a:srgbClr val="0070C0"/>
              </a:buClr>
              <a:buFont typeface="Wingdings" charset="2"/>
              <a:buChar char="§"/>
            </a:pPr>
            <a:r>
              <a:rPr lang="en-US" sz="2400" dirty="0" smtClean="0"/>
              <a:t>Observe during different units </a:t>
            </a:r>
            <a:r>
              <a:rPr lang="en-US" sz="2400" dirty="0"/>
              <a:t>and shifts</a:t>
            </a:r>
          </a:p>
          <a:p>
            <a:pPr>
              <a:spcBef>
                <a:spcPts val="800"/>
              </a:spcBef>
              <a:buClr>
                <a:srgbClr val="0070C0"/>
              </a:buClr>
              <a:buFont typeface="Wingdings" charset="2"/>
              <a:buChar char="§"/>
            </a:pPr>
            <a:r>
              <a:rPr lang="en-US" sz="2400" dirty="0"/>
              <a:t>Observe 25 medication </a:t>
            </a:r>
            <a:r>
              <a:rPr lang="en-US" sz="2400" dirty="0" smtClean="0"/>
              <a:t>opportunities</a:t>
            </a:r>
          </a:p>
          <a:p>
            <a:pPr>
              <a:spcBef>
                <a:spcPts val="800"/>
              </a:spcBef>
              <a:buClr>
                <a:srgbClr val="0070C0"/>
              </a:buClr>
              <a:buFont typeface="Wingdings" charset="2"/>
              <a:buChar char="§"/>
            </a:pPr>
            <a:r>
              <a:rPr lang="en-US" sz="2400" dirty="0"/>
              <a:t>If observing administration of controlled medications, reconcile the count of the medication &amp; ensure the medications haven’t </a:t>
            </a:r>
            <a:r>
              <a:rPr lang="en-US" sz="2400" dirty="0" smtClean="0"/>
              <a:t>expired</a:t>
            </a:r>
            <a:endParaRPr lang="en-US" sz="2400" dirty="0"/>
          </a:p>
          <a:p>
            <a:pPr>
              <a:spcBef>
                <a:spcPts val="800"/>
              </a:spcBef>
              <a:buClr>
                <a:srgbClr val="0070C0"/>
              </a:buClr>
              <a:buFont typeface="Wingdings" charset="2"/>
              <a:buChar char="§"/>
            </a:pPr>
            <a:r>
              <a:rPr lang="en-US" sz="2400" dirty="0"/>
              <a:t>Observe half of medication storage rooms </a:t>
            </a:r>
            <a:r>
              <a:rPr lang="en-US" sz="2400" dirty="0" smtClean="0"/>
              <a:t>+ half </a:t>
            </a:r>
            <a:r>
              <a:rPr lang="en-US" sz="2400" dirty="0"/>
              <a:t>of medication </a:t>
            </a:r>
            <a:r>
              <a:rPr lang="en-US" sz="2400" dirty="0" smtClean="0"/>
              <a:t>carts. If issue identified? </a:t>
            </a:r>
            <a:r>
              <a:rPr lang="mr-IN" sz="2400" dirty="0" smtClean="0"/>
              <a:t>–</a:t>
            </a:r>
            <a:r>
              <a:rPr lang="en-US" sz="2400" dirty="0" smtClean="0"/>
              <a:t> Expand sample.</a:t>
            </a:r>
            <a:endParaRPr lang="en-US" sz="2400" dirty="0"/>
          </a:p>
          <a:p>
            <a:pPr>
              <a:spcBef>
                <a:spcPts val="800"/>
              </a:spcBef>
              <a:buClr>
                <a:srgbClr val="0070C0"/>
              </a:buClr>
              <a:buFont typeface="Wingdings" charset="2"/>
              <a:buChar char="§"/>
            </a:pP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5328F43C-AB59-C64B-8C71-A4089041536E}" type="slidenum">
              <a:rPr lang="en-US" smtClean="0"/>
              <a:pPr/>
              <a:t>24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23349">
            <a:off x="7205382" y="2824565"/>
            <a:ext cx="1498143" cy="1498143"/>
          </a:xfrm>
          <a:prstGeom prst="rect">
            <a:avLst/>
          </a:prstGeom>
        </p:spPr>
      </p:pic>
    </p:spTree>
    <p:extLst>
      <p:ext uri="{BB962C8B-B14F-4D97-AF65-F5344CB8AC3E}">
        <p14:creationId xmlns:p14="http://schemas.microsoft.com/office/powerpoint/2010/main" val="1649817918"/>
      </p:ext>
    </p:extLst>
  </p:cSld>
  <p:clrMapOvr>
    <a:masterClrMapping/>
  </p:clrMapOvr>
  <p:transition spd="med">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780653"/>
          </a:xfrm>
        </p:spPr>
        <p:txBody>
          <a:bodyPr>
            <a:normAutofit/>
          </a:bodyPr>
          <a:lstStyle/>
          <a:p>
            <a:r>
              <a:rPr lang="en-US" dirty="0" smtClean="0">
                <a:solidFill>
                  <a:schemeClr val="accent2"/>
                </a:solidFill>
              </a:rPr>
              <a:t>Resident Council Interview</a:t>
            </a:r>
            <a:endParaRPr lang="en-US" dirty="0">
              <a:solidFill>
                <a:schemeClr val="accent2"/>
              </a:solidFill>
            </a:endParaRPr>
          </a:p>
        </p:txBody>
      </p:sp>
      <p:sp>
        <p:nvSpPr>
          <p:cNvPr id="3" name="Content Placeholder 2"/>
          <p:cNvSpPr>
            <a:spLocks noGrp="1"/>
          </p:cNvSpPr>
          <p:nvPr>
            <p:ph idx="1"/>
          </p:nvPr>
        </p:nvSpPr>
        <p:spPr>
          <a:xfrm>
            <a:off x="498475" y="1022887"/>
            <a:ext cx="5685350" cy="2743201"/>
          </a:xfrm>
        </p:spPr>
        <p:txBody>
          <a:bodyPr>
            <a:normAutofit lnSpcReduction="10000"/>
          </a:bodyPr>
          <a:lstStyle/>
          <a:p>
            <a:pPr>
              <a:spcBef>
                <a:spcPts val="800"/>
              </a:spcBef>
              <a:buClr>
                <a:srgbClr val="0070C0"/>
              </a:buClr>
              <a:buFont typeface="Wingdings" charset="2"/>
              <a:buChar char="§"/>
            </a:pPr>
            <a:r>
              <a:rPr lang="en-US" sz="2800" dirty="0" smtClean="0"/>
              <a:t>Conduct </a:t>
            </a:r>
            <a:r>
              <a:rPr lang="en-US" altLang="en-US" sz="2800" dirty="0"/>
              <a:t>a group interview with active members of the Resident </a:t>
            </a:r>
            <a:r>
              <a:rPr lang="en-US" altLang="en-US" sz="2800" dirty="0" smtClean="0"/>
              <a:t>Council</a:t>
            </a:r>
          </a:p>
          <a:p>
            <a:pPr>
              <a:spcBef>
                <a:spcPts val="800"/>
              </a:spcBef>
              <a:buClr>
                <a:srgbClr val="0070C0"/>
              </a:buClr>
              <a:buFont typeface="Wingdings" charset="2"/>
              <a:buChar char="§"/>
            </a:pPr>
            <a:r>
              <a:rPr lang="en-US" sz="2800" dirty="0" smtClean="0"/>
              <a:t>I</a:t>
            </a:r>
            <a:r>
              <a:rPr lang="en-US" altLang="en-US" sz="2800" dirty="0" smtClean="0"/>
              <a:t>nterview </a:t>
            </a:r>
            <a:r>
              <a:rPr lang="en-US" altLang="en-US" sz="2800" dirty="0"/>
              <a:t>should occur early enough in the survey to afford </a:t>
            </a:r>
            <a:r>
              <a:rPr lang="en-US" altLang="en-US" sz="2800" dirty="0" smtClean="0"/>
              <a:t>enough </a:t>
            </a:r>
            <a:r>
              <a:rPr lang="en-US" altLang="en-US" sz="2800" dirty="0"/>
              <a:t>time to investigate any </a:t>
            </a:r>
            <a:r>
              <a:rPr lang="en-US" altLang="en-US" sz="2800" dirty="0" smtClean="0"/>
              <a:t>concerns</a:t>
            </a:r>
          </a:p>
          <a:p>
            <a:pPr>
              <a:spcBef>
                <a:spcPts val="800"/>
              </a:spcBef>
              <a:buClr>
                <a:srgbClr val="0070C0"/>
              </a:buClr>
              <a:buFont typeface="Wingdings" charset="2"/>
              <a:buChar char="§"/>
            </a:pPr>
            <a:endParaRPr lang="en-US" sz="2400" dirty="0"/>
          </a:p>
          <a:p>
            <a:pPr>
              <a:spcBef>
                <a:spcPts val="800"/>
              </a:spcBef>
              <a:buClr>
                <a:srgbClr val="0070C0"/>
              </a:buClr>
              <a:buFont typeface="Wingdings" charset="2"/>
              <a:buChar char="§"/>
            </a:pP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5328F43C-AB59-C64B-8C71-A4089041536E}" type="slidenum">
              <a:rPr lang="en-US" smtClean="0"/>
              <a:pPr/>
              <a:t>25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32418">
            <a:off x="6293531" y="1921789"/>
            <a:ext cx="2624849" cy="1922497"/>
          </a:xfrm>
          <a:prstGeom prst="rect">
            <a:avLst/>
          </a:prstGeom>
        </p:spPr>
      </p:pic>
      <p:sp>
        <p:nvSpPr>
          <p:cNvPr id="8" name="TextBox 7"/>
          <p:cNvSpPr txBox="1"/>
          <p:nvPr/>
        </p:nvSpPr>
        <p:spPr>
          <a:xfrm>
            <a:off x="498474" y="3766088"/>
            <a:ext cx="6878719" cy="3057247"/>
          </a:xfrm>
          <a:prstGeom prst="rect">
            <a:avLst/>
          </a:prstGeom>
          <a:noFill/>
        </p:spPr>
        <p:txBody>
          <a:bodyPr wrap="square" rtlCol="0">
            <a:spAutoFit/>
          </a:bodyPr>
          <a:lstStyle/>
          <a:p>
            <a:pPr marL="228600" lvl="0" indent="-228600" defTabSz="914400">
              <a:spcBef>
                <a:spcPts val="800"/>
              </a:spcBef>
              <a:buClr>
                <a:srgbClr val="0070C0"/>
              </a:buClr>
              <a:buSzPct val="75000"/>
              <a:buFont typeface="Wingdings" charset="2"/>
              <a:buChar char="§"/>
            </a:pPr>
            <a:r>
              <a:rPr lang="en-US" altLang="en-US" sz="2800" dirty="0">
                <a:solidFill>
                  <a:srgbClr val="000000">
                    <a:lumMod val="65000"/>
                    <a:lumOff val="35000"/>
                  </a:srgbClr>
                </a:solidFill>
              </a:rPr>
              <a:t>interview is focused on specific areas related to the functioning of the council and a few resident specific areas, such as abuse and sufficient </a:t>
            </a:r>
            <a:r>
              <a:rPr lang="en-US" altLang="en-US" sz="2800" dirty="0" smtClean="0">
                <a:solidFill>
                  <a:srgbClr val="000000">
                    <a:lumMod val="65000"/>
                    <a:lumOff val="35000"/>
                  </a:srgbClr>
                </a:solidFill>
              </a:rPr>
              <a:t>staffing</a:t>
            </a:r>
            <a:endParaRPr lang="en-US" altLang="en-US" sz="2800" dirty="0">
              <a:solidFill>
                <a:srgbClr val="000000">
                  <a:lumMod val="65000"/>
                  <a:lumOff val="35000"/>
                </a:srgbClr>
              </a:solidFill>
            </a:endParaRPr>
          </a:p>
          <a:p>
            <a:pPr marL="228600" lvl="0" indent="-228600" defTabSz="914400">
              <a:spcBef>
                <a:spcPts val="800"/>
              </a:spcBef>
              <a:buClr>
                <a:srgbClr val="0070C0"/>
              </a:buClr>
              <a:buSzPct val="75000"/>
              <a:buFont typeface="Wingdings" charset="2"/>
              <a:buChar char="§"/>
            </a:pPr>
            <a:r>
              <a:rPr lang="en-US" altLang="en-US" sz="2800" dirty="0">
                <a:solidFill>
                  <a:srgbClr val="000000">
                    <a:lumMod val="65000"/>
                    <a:lumOff val="35000"/>
                  </a:srgbClr>
                </a:solidFill>
              </a:rPr>
              <a:t>In addition, ask the group about any identified concerns from the survey. </a:t>
            </a:r>
          </a:p>
          <a:p>
            <a:endParaRPr lang="en-US" dirty="0"/>
          </a:p>
        </p:txBody>
      </p:sp>
    </p:spTree>
    <p:extLst>
      <p:ext uri="{BB962C8B-B14F-4D97-AF65-F5344CB8AC3E}">
        <p14:creationId xmlns:p14="http://schemas.microsoft.com/office/powerpoint/2010/main" val="1980787377"/>
      </p:ext>
    </p:extLst>
  </p:cSld>
  <p:clrMapOvr>
    <a:masterClrMapping/>
  </p:clrMapOvr>
  <p:transition spd="med">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780653"/>
          </a:xfrm>
        </p:spPr>
        <p:txBody>
          <a:bodyPr>
            <a:normAutofit/>
          </a:bodyPr>
          <a:lstStyle/>
          <a:p>
            <a:r>
              <a:rPr lang="en-US" sz="2800" dirty="0">
                <a:solidFill>
                  <a:schemeClr val="accent2"/>
                </a:solidFill>
              </a:rPr>
              <a:t>Sufficient </a:t>
            </a:r>
            <a:r>
              <a:rPr lang="en-US" sz="2800" dirty="0" smtClean="0">
                <a:solidFill>
                  <a:schemeClr val="accent2"/>
                </a:solidFill>
              </a:rPr>
              <a:t>&amp; Competent Care Staff</a:t>
            </a:r>
            <a:endParaRPr lang="en-US" sz="2800" dirty="0">
              <a:solidFill>
                <a:schemeClr val="accent2"/>
              </a:solidFill>
            </a:endParaRPr>
          </a:p>
        </p:txBody>
      </p:sp>
      <p:sp>
        <p:nvSpPr>
          <p:cNvPr id="3" name="Content Placeholder 2"/>
          <p:cNvSpPr>
            <a:spLocks noGrp="1"/>
          </p:cNvSpPr>
          <p:nvPr>
            <p:ph idx="1"/>
          </p:nvPr>
        </p:nvSpPr>
        <p:spPr>
          <a:xfrm>
            <a:off x="498474" y="1022887"/>
            <a:ext cx="6305282" cy="3363817"/>
          </a:xfrm>
        </p:spPr>
        <p:txBody>
          <a:bodyPr>
            <a:normAutofit/>
          </a:bodyPr>
          <a:lstStyle/>
          <a:p>
            <a:pPr>
              <a:spcBef>
                <a:spcPts val="800"/>
              </a:spcBef>
              <a:buClr>
                <a:srgbClr val="0070C0"/>
              </a:buClr>
              <a:buFont typeface="Wingdings" charset="2"/>
              <a:buChar char="§"/>
            </a:pPr>
            <a:r>
              <a:rPr lang="en-US" sz="2600" dirty="0" smtClean="0"/>
              <a:t>It is a “</a:t>
            </a:r>
            <a:r>
              <a:rPr lang="en-US" sz="2600" b="1" dirty="0" smtClean="0"/>
              <a:t>mandatory task</a:t>
            </a:r>
            <a:r>
              <a:rPr lang="en-US" sz="2600" dirty="0" smtClean="0"/>
              <a:t>” that surveyors </a:t>
            </a:r>
            <a:r>
              <a:rPr lang="en-US" altLang="en-US" sz="2600" dirty="0"/>
              <a:t>review </a:t>
            </a:r>
            <a:r>
              <a:rPr lang="en-US" altLang="en-US" sz="2600" dirty="0" smtClean="0"/>
              <a:t>to ensure that facility has sufficient </a:t>
            </a:r>
            <a:r>
              <a:rPr lang="en-US" altLang="en-US" sz="2600" dirty="0"/>
              <a:t>and competent nurse staffing </a:t>
            </a:r>
            <a:endParaRPr lang="en-US" altLang="en-US" sz="2600" dirty="0" smtClean="0"/>
          </a:p>
          <a:p>
            <a:pPr>
              <a:spcBef>
                <a:spcPts val="800"/>
              </a:spcBef>
              <a:buClr>
                <a:srgbClr val="0070C0"/>
              </a:buClr>
              <a:buFont typeface="Wingdings" charset="2"/>
              <a:buChar char="§"/>
            </a:pPr>
            <a:r>
              <a:rPr lang="en-US" altLang="en-US" sz="2600" dirty="0" smtClean="0"/>
              <a:t>CMS says</a:t>
            </a:r>
            <a:r>
              <a:rPr lang="mr-IN" altLang="en-US" sz="2600" dirty="0" smtClean="0"/>
              <a:t>…</a:t>
            </a:r>
            <a:r>
              <a:rPr lang="en-US" altLang="en-US" sz="2600" dirty="0" smtClean="0"/>
              <a:t>”surveyors </a:t>
            </a:r>
            <a:r>
              <a:rPr lang="en-US" altLang="en-US" sz="2600" dirty="0"/>
              <a:t>are always considering whether staffing issues can </a:t>
            </a:r>
            <a:r>
              <a:rPr lang="en-US" altLang="en-US" sz="2600" dirty="0" smtClean="0"/>
              <a:t>    be </a:t>
            </a:r>
            <a:r>
              <a:rPr lang="en-US" altLang="en-US" sz="2600" dirty="0"/>
              <a:t>linked to resident complaints, or quality of life (QOL) and care (QOC) </a:t>
            </a:r>
            <a:r>
              <a:rPr lang="en-US" altLang="en-US" sz="2600" dirty="0" smtClean="0"/>
              <a:t>concerns”</a:t>
            </a: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5328F43C-AB59-C64B-8C71-A4089041536E}" type="slidenum">
              <a:rPr lang="en-US" smtClean="0"/>
              <a:pPr/>
              <a:t>26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32418">
            <a:off x="6428181" y="1648425"/>
            <a:ext cx="2409217" cy="1606144"/>
          </a:xfrm>
          <a:prstGeom prst="rect">
            <a:avLst/>
          </a:prstGeom>
        </p:spPr>
      </p:pic>
      <p:graphicFrame>
        <p:nvGraphicFramePr>
          <p:cNvPr id="5" name="Diagram 4"/>
          <p:cNvGraphicFramePr/>
          <p:nvPr>
            <p:extLst>
              <p:ext uri="{D42A27DB-BD31-4B8C-83A1-F6EECF244321}">
                <p14:modId xmlns:p14="http://schemas.microsoft.com/office/powerpoint/2010/main" val="1582028710"/>
              </p:ext>
            </p:extLst>
          </p:nvPr>
        </p:nvGraphicFramePr>
        <p:xfrm>
          <a:off x="498474" y="3880105"/>
          <a:ext cx="8010095" cy="2557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2995185"/>
      </p:ext>
    </p:extLst>
  </p:cSld>
  <p:clrMapOvr>
    <a:masterClrMapping/>
  </p:clrMapOvr>
  <p:transition spd="med">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780653"/>
          </a:xfrm>
        </p:spPr>
        <p:txBody>
          <a:bodyPr>
            <a:normAutofit/>
          </a:bodyPr>
          <a:lstStyle/>
          <a:p>
            <a:r>
              <a:rPr lang="en-US" dirty="0" smtClean="0">
                <a:solidFill>
                  <a:schemeClr val="accent2"/>
                </a:solidFill>
              </a:rPr>
              <a:t>The </a:t>
            </a:r>
            <a:r>
              <a:rPr lang="en-US" i="1" dirty="0" smtClean="0">
                <a:solidFill>
                  <a:schemeClr val="accent2"/>
                </a:solidFill>
              </a:rPr>
              <a:t>Bad</a:t>
            </a:r>
            <a:r>
              <a:rPr lang="en-US" dirty="0" smtClean="0">
                <a:solidFill>
                  <a:schemeClr val="accent2"/>
                </a:solidFill>
              </a:rPr>
              <a:t> New</a:t>
            </a:r>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5328F43C-AB59-C64B-8C71-A4089041536E}" type="slidenum">
              <a:rPr lang="en-US" smtClean="0"/>
              <a:pPr/>
              <a:t>27</a:t>
            </a:fld>
            <a:endParaRPr lang="en-US"/>
          </a:p>
        </p:txBody>
      </p:sp>
      <p:sp>
        <p:nvSpPr>
          <p:cNvPr id="6" name="Content Placeholder 5"/>
          <p:cNvSpPr>
            <a:spLocks noGrp="1"/>
          </p:cNvSpPr>
          <p:nvPr>
            <p:ph idx="1"/>
          </p:nvPr>
        </p:nvSpPr>
        <p:spPr>
          <a:xfrm>
            <a:off x="498474" y="786384"/>
            <a:ext cx="7556313" cy="1463039"/>
          </a:xfrm>
        </p:spPr>
        <p:txBody>
          <a:bodyPr>
            <a:normAutofit/>
          </a:bodyPr>
          <a:lstStyle/>
          <a:p>
            <a:pPr marL="0" indent="0">
              <a:buNone/>
            </a:pPr>
            <a:r>
              <a:rPr lang="en-US" sz="2100" b="1" dirty="0" smtClean="0"/>
              <a:t>In response to industry lobbying, CMS is now backpedaling on important resident protections relating to </a:t>
            </a:r>
            <a:r>
              <a:rPr lang="en-US" sz="2100" b="1" dirty="0" smtClean="0">
                <a:solidFill>
                  <a:schemeClr val="accent2"/>
                </a:solidFill>
              </a:rPr>
              <a:t>minimum standards of care</a:t>
            </a:r>
            <a:r>
              <a:rPr lang="en-US" sz="2100" b="1" dirty="0" smtClean="0"/>
              <a:t>, </a:t>
            </a:r>
            <a:r>
              <a:rPr lang="en-US" sz="2100" b="1" dirty="0" smtClean="0">
                <a:solidFill>
                  <a:schemeClr val="accent2"/>
                </a:solidFill>
              </a:rPr>
              <a:t>penalties for abuse </a:t>
            </a:r>
            <a:r>
              <a:rPr lang="en-US" sz="2100" b="1" dirty="0" smtClean="0"/>
              <a:t>and substandard care and fully </a:t>
            </a:r>
            <a:r>
              <a:rPr lang="en-US" sz="2100" b="1" dirty="0" smtClean="0">
                <a:solidFill>
                  <a:schemeClr val="accent2"/>
                </a:solidFill>
              </a:rPr>
              <a:t>implementing the new survey process</a:t>
            </a:r>
            <a:r>
              <a:rPr lang="en-US" sz="2100" b="1" dirty="0" smtClean="0"/>
              <a:t>.</a:t>
            </a:r>
            <a:endParaRPr lang="en-US" sz="2100" b="1" dirty="0"/>
          </a:p>
        </p:txBody>
      </p:sp>
      <p:sp>
        <p:nvSpPr>
          <p:cNvPr id="10" name="Text Box 2"/>
          <p:cNvSpPr txBox="1">
            <a:spLocks noChangeArrowheads="1"/>
          </p:cNvSpPr>
          <p:nvPr/>
        </p:nvSpPr>
        <p:spPr bwMode="auto">
          <a:xfrm>
            <a:off x="498474" y="2249424"/>
            <a:ext cx="7807326" cy="4169664"/>
          </a:xfrm>
          <a:prstGeom prst="rect">
            <a:avLst/>
          </a:prstGeom>
          <a:solidFill>
            <a:srgbClr val="DDDDDD"/>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b="1" u="sng" dirty="0">
                <a:effectLst/>
                <a:latin typeface="Times New Roman" charset="0"/>
                <a:ea typeface="Times New Roman" charset="0"/>
              </a:rPr>
              <a:t>Memorandum Summary</a:t>
            </a:r>
            <a:endParaRPr lang="en-US" dirty="0">
              <a:effectLst/>
              <a:latin typeface="Times New Roman" charset="0"/>
              <a:ea typeface="Times New Roman" charset="0"/>
            </a:endParaRPr>
          </a:p>
          <a:p>
            <a:pPr marL="342900" marR="0" lvl="0" indent="-342900">
              <a:spcBef>
                <a:spcPts val="0"/>
              </a:spcBef>
              <a:spcAft>
                <a:spcPts val="0"/>
              </a:spcAft>
              <a:buSzPts val="1000"/>
              <a:buFont typeface="Symbol" charset="2"/>
              <a:buChar char=""/>
            </a:pPr>
            <a:r>
              <a:rPr lang="en-US" b="1" u="sng" dirty="0">
                <a:effectLst/>
                <a:latin typeface="Times New Roman" charset="0"/>
                <a:ea typeface="Calibri" charset="0"/>
                <a:cs typeface="Times New Roman" charset="0"/>
              </a:rPr>
              <a:t>Freeze Health Inspection Star Ratings</a:t>
            </a:r>
            <a:r>
              <a:rPr lang="en-US" b="1" dirty="0">
                <a:effectLst/>
                <a:latin typeface="Times New Roman" charset="0"/>
                <a:ea typeface="Calibri" charset="0"/>
                <a:cs typeface="Times New Roman" charset="0"/>
              </a:rPr>
              <a:t>: </a:t>
            </a:r>
            <a:r>
              <a:rPr lang="en-US" dirty="0">
                <a:effectLst/>
                <a:latin typeface="Times New Roman" charset="0"/>
                <a:ea typeface="Calibri" charset="0"/>
                <a:cs typeface="Times New Roman" charset="0"/>
              </a:rPr>
              <a:t>Following the implementation of the new Long-Term Care survey process, the Centers for Medicare &amp; Medicaid Services (CMS) plans to hold constant the current health inspection star ratings on the </a:t>
            </a:r>
            <a:r>
              <a:rPr lang="en-US" i="1" dirty="0">
                <a:effectLst/>
                <a:latin typeface="Times New Roman" charset="0"/>
                <a:ea typeface="Calibri" charset="0"/>
                <a:cs typeface="Times New Roman" charset="0"/>
              </a:rPr>
              <a:t>Nursing Home Compare</a:t>
            </a:r>
            <a:r>
              <a:rPr lang="en-US" dirty="0">
                <a:effectLst/>
                <a:latin typeface="Times New Roman" charset="0"/>
                <a:ea typeface="Calibri" charset="0"/>
                <a:cs typeface="Times New Roman" charset="0"/>
              </a:rPr>
              <a:t> (NHC) website for a period of one year, surveys occurring between November 28, 2017 and November 27, 2018.</a:t>
            </a:r>
            <a:endParaRPr lang="en-US" dirty="0">
              <a:effectLst/>
              <a:latin typeface="Calibri" charset="0"/>
              <a:ea typeface="Calibri" charset="0"/>
              <a:cs typeface="Times New Roman" charset="0"/>
            </a:endParaRPr>
          </a:p>
          <a:p>
            <a:pPr marL="365760" marR="0">
              <a:spcBef>
                <a:spcPts val="0"/>
              </a:spcBef>
              <a:spcAft>
                <a:spcPts val="0"/>
              </a:spcAft>
            </a:pPr>
            <a:r>
              <a:rPr lang="en-US" b="1" dirty="0">
                <a:effectLst/>
                <a:latin typeface="Times New Roman" charset="0"/>
                <a:ea typeface="Times New Roman" charset="0"/>
              </a:rPr>
              <a:t> </a:t>
            </a:r>
            <a:endParaRPr lang="en-US" dirty="0">
              <a:effectLst/>
              <a:latin typeface="Times New Roman" charset="0"/>
              <a:ea typeface="Times New Roman" charset="0"/>
            </a:endParaRPr>
          </a:p>
          <a:p>
            <a:pPr marL="342900" marR="0" lvl="0" indent="-342900">
              <a:spcBef>
                <a:spcPts val="0"/>
              </a:spcBef>
              <a:spcAft>
                <a:spcPts val="0"/>
              </a:spcAft>
              <a:buSzPts val="1000"/>
              <a:buFont typeface="Symbol" charset="2"/>
              <a:buChar char=""/>
              <a:tabLst>
                <a:tab pos="342900" algn="l"/>
              </a:tabLst>
            </a:pPr>
            <a:r>
              <a:rPr lang="en-US" b="1" u="sng" dirty="0">
                <a:effectLst/>
                <a:latin typeface="Times New Roman" charset="0"/>
                <a:ea typeface="Times New Roman" charset="0"/>
              </a:rPr>
              <a:t>Findings Available</a:t>
            </a:r>
            <a:r>
              <a:rPr lang="en-US" b="1" dirty="0">
                <a:effectLst/>
                <a:latin typeface="Times New Roman" charset="0"/>
                <a:ea typeface="Times New Roman" charset="0"/>
              </a:rPr>
              <a:t>: </a:t>
            </a:r>
            <a:r>
              <a:rPr lang="en-US" dirty="0">
                <a:effectLst/>
                <a:latin typeface="Times New Roman" charset="0"/>
                <a:ea typeface="Times New Roman" charset="0"/>
              </a:rPr>
              <a:t>The findings from the new Long-Term Care survey process will be reported on NHC but will not yet be incorporated into the </a:t>
            </a:r>
            <a:r>
              <a:rPr lang="en-US" i="1" dirty="0">
                <a:effectLst/>
                <a:latin typeface="Times New Roman" charset="0"/>
                <a:ea typeface="Times New Roman" charset="0"/>
              </a:rPr>
              <a:t>Five-Star Quality Rating System</a:t>
            </a:r>
            <a:r>
              <a:rPr lang="en-US" dirty="0">
                <a:effectLst/>
                <a:latin typeface="Times New Roman" charset="0"/>
                <a:ea typeface="Times New Roman" charset="0"/>
              </a:rPr>
              <a:t>.  CMS will add indicators to NHC that summarize survey findings and deficiency free survey findings.</a:t>
            </a:r>
          </a:p>
          <a:p>
            <a:pPr marL="342900" marR="0">
              <a:spcBef>
                <a:spcPts val="0"/>
              </a:spcBef>
              <a:spcAft>
                <a:spcPts val="0"/>
              </a:spcAft>
            </a:pPr>
            <a:r>
              <a:rPr lang="en-US" b="1" dirty="0">
                <a:effectLst/>
                <a:latin typeface="Times New Roman" charset="0"/>
                <a:ea typeface="Times New Roman" charset="0"/>
              </a:rPr>
              <a:t> </a:t>
            </a:r>
            <a:endParaRPr lang="en-US" dirty="0">
              <a:effectLst/>
              <a:latin typeface="Times New Roman" charset="0"/>
              <a:ea typeface="Times New Roman" charset="0"/>
            </a:endParaRPr>
          </a:p>
          <a:p>
            <a:pPr marL="342900" marR="0" lvl="0" indent="-342900">
              <a:spcBef>
                <a:spcPts val="0"/>
              </a:spcBef>
              <a:spcAft>
                <a:spcPts val="0"/>
              </a:spcAft>
              <a:buSzPts val="1000"/>
              <a:buFont typeface="Symbol" charset="2"/>
              <a:buChar char=""/>
              <a:tabLst>
                <a:tab pos="342900" algn="l"/>
              </a:tabLst>
            </a:pPr>
            <a:r>
              <a:rPr lang="en-US" b="1" u="sng" dirty="0">
                <a:effectLst/>
                <a:latin typeface="Times New Roman" charset="0"/>
                <a:ea typeface="Times New Roman" charset="0"/>
              </a:rPr>
              <a:t>Methodological Changes</a:t>
            </a:r>
            <a:r>
              <a:rPr lang="en-US" dirty="0">
                <a:effectLst/>
                <a:latin typeface="Times New Roman" charset="0"/>
                <a:ea typeface="Times New Roman" charset="0"/>
              </a:rPr>
              <a:t>: In early 2018, NHC health inspection star ratings will be based on the two most recent cycles of findings for standard health inspection surveys and the two most recent years of complaint inspections.</a:t>
            </a:r>
          </a:p>
        </p:txBody>
      </p:sp>
    </p:spTree>
    <p:extLst>
      <p:ext uri="{BB962C8B-B14F-4D97-AF65-F5344CB8AC3E}">
        <p14:creationId xmlns:p14="http://schemas.microsoft.com/office/powerpoint/2010/main" val="1002981065"/>
      </p:ext>
    </p:extLst>
  </p:cSld>
  <p:clrMapOvr>
    <a:masterClrMapping/>
  </p:clrMapOvr>
  <p:transition spd="med">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65" y="242234"/>
            <a:ext cx="7556313" cy="745318"/>
          </a:xfrm>
        </p:spPr>
        <p:txBody>
          <a:bodyPr/>
          <a:lstStyle/>
          <a:p>
            <a:r>
              <a:rPr lang="en-US" dirty="0" smtClean="0">
                <a:solidFill>
                  <a:schemeClr val="accent2"/>
                </a:solidFill>
              </a:rPr>
              <a:t>Some Current Concerns</a:t>
            </a:r>
            <a:endParaRPr lang="en-US" dirty="0">
              <a:solidFill>
                <a:schemeClr val="accent2"/>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3472" y="769257"/>
            <a:ext cx="4534778" cy="5868537"/>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39771" y="993654"/>
            <a:ext cx="3966030" cy="5132510"/>
          </a:xfrm>
        </p:spPr>
      </p:pic>
      <p:sp>
        <p:nvSpPr>
          <p:cNvPr id="5" name="Slide Number Placeholder 4"/>
          <p:cNvSpPr>
            <a:spLocks noGrp="1"/>
          </p:cNvSpPr>
          <p:nvPr>
            <p:ph type="sldNum" sz="quarter" idx="12"/>
          </p:nvPr>
        </p:nvSpPr>
        <p:spPr/>
        <p:txBody>
          <a:bodyPr/>
          <a:lstStyle/>
          <a:p>
            <a:fld id="{5328F43C-AB59-C64B-8C71-A4089041536E}" type="slidenum">
              <a:rPr lang="en-US" smtClean="0"/>
              <a:pPr/>
              <a:t>28</a:t>
            </a:fld>
            <a:endParaRPr lang="en-US"/>
          </a:p>
        </p:txBody>
      </p:sp>
    </p:spTree>
    <p:extLst>
      <p:ext uri="{BB962C8B-B14F-4D97-AF65-F5344CB8AC3E}">
        <p14:creationId xmlns:p14="http://schemas.microsoft.com/office/powerpoint/2010/main" val="2135651381"/>
      </p:ext>
    </p:extLst>
  </p:cSld>
  <p:clrMapOvr>
    <a:masterClrMapping/>
  </p:clrMapOvr>
  <p:transition spd="med">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65" y="242234"/>
            <a:ext cx="7556313" cy="745318"/>
          </a:xfrm>
        </p:spPr>
        <p:txBody>
          <a:bodyPr/>
          <a:lstStyle/>
          <a:p>
            <a:r>
              <a:rPr lang="en-US" dirty="0" smtClean="0">
                <a:solidFill>
                  <a:schemeClr val="accent2"/>
                </a:solidFill>
              </a:rPr>
              <a:t>Some Current Concerns</a:t>
            </a:r>
            <a:endParaRPr lang="en-US" dirty="0">
              <a:solidFill>
                <a:schemeClr val="accent2"/>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3472" y="769257"/>
            <a:ext cx="4534778" cy="5868536"/>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90035" y="799878"/>
            <a:ext cx="4390594" cy="5681945"/>
          </a:xfrm>
        </p:spPr>
      </p:pic>
      <p:sp>
        <p:nvSpPr>
          <p:cNvPr id="5" name="Slide Number Placeholder 4"/>
          <p:cNvSpPr>
            <a:spLocks noGrp="1"/>
          </p:cNvSpPr>
          <p:nvPr>
            <p:ph type="sldNum" sz="quarter" idx="12"/>
          </p:nvPr>
        </p:nvSpPr>
        <p:spPr/>
        <p:txBody>
          <a:bodyPr/>
          <a:lstStyle/>
          <a:p>
            <a:fld id="{5328F43C-AB59-C64B-8C71-A4089041536E}" type="slidenum">
              <a:rPr lang="en-US" smtClean="0"/>
              <a:pPr/>
              <a:t>29</a:t>
            </a:fld>
            <a:endParaRPr lang="en-US"/>
          </a:p>
        </p:txBody>
      </p:sp>
    </p:spTree>
    <p:extLst>
      <p:ext uri="{BB962C8B-B14F-4D97-AF65-F5344CB8AC3E}">
        <p14:creationId xmlns:p14="http://schemas.microsoft.com/office/powerpoint/2010/main" val="1929026169"/>
      </p:ext>
    </p:extLst>
  </p:cSld>
  <p:clrMapOvr>
    <a:masterClrMapping/>
  </p:clrMapOvr>
  <p:transition spd="med">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8306"/>
            <a:ext cx="7556313" cy="1097593"/>
          </a:xfrm>
        </p:spPr>
        <p:txBody>
          <a:bodyPr>
            <a:normAutofit/>
          </a:bodyPr>
          <a:lstStyle/>
          <a:p>
            <a:r>
              <a:rPr lang="en-US" sz="3000" dirty="0" smtClean="0">
                <a:latin typeface="Calibri"/>
                <a:cs typeface="Calibri"/>
              </a:rPr>
              <a:t>What Will We Be Talking About TODAY?</a:t>
            </a:r>
            <a:endParaRPr lang="en-US" sz="3000" dirty="0">
              <a:latin typeface="Calibri"/>
              <a:cs typeface="Calibri"/>
            </a:endParaRPr>
          </a:p>
        </p:txBody>
      </p:sp>
      <p:sp>
        <p:nvSpPr>
          <p:cNvPr id="4" name="Slide Number Placeholder 3"/>
          <p:cNvSpPr>
            <a:spLocks noGrp="1"/>
          </p:cNvSpPr>
          <p:nvPr>
            <p:ph type="sldNum" sz="quarter" idx="12"/>
          </p:nvPr>
        </p:nvSpPr>
        <p:spPr/>
        <p:txBody>
          <a:bodyPr/>
          <a:lstStyle/>
          <a:p>
            <a:fld id="{5328F43C-AB59-C64B-8C71-A4089041536E}" type="slidenum">
              <a:rPr lang="en-US" smtClean="0"/>
              <a:pPr/>
              <a:t>3</a:t>
            </a:fld>
            <a:endParaRPr lang="en-US"/>
          </a:p>
        </p:txBody>
      </p:sp>
      <p:sp>
        <p:nvSpPr>
          <p:cNvPr id="7" name="Content Placeholder 6"/>
          <p:cNvSpPr>
            <a:spLocks noGrp="1"/>
          </p:cNvSpPr>
          <p:nvPr>
            <p:ph idx="1"/>
          </p:nvPr>
        </p:nvSpPr>
        <p:spPr>
          <a:xfrm>
            <a:off x="498475" y="1363852"/>
            <a:ext cx="7111193" cy="5222928"/>
          </a:xfrm>
        </p:spPr>
        <p:txBody>
          <a:bodyPr>
            <a:noAutofit/>
          </a:bodyPr>
          <a:lstStyle/>
          <a:p>
            <a:pPr>
              <a:lnSpc>
                <a:spcPct val="150000"/>
              </a:lnSpc>
            </a:pPr>
            <a:r>
              <a:rPr lang="en-US" sz="3200" b="1" dirty="0" smtClean="0"/>
              <a:t>Brief Background: 	</a:t>
            </a:r>
          </a:p>
          <a:p>
            <a:pPr marL="0" indent="0">
              <a:buNone/>
            </a:pPr>
            <a:r>
              <a:rPr lang="en-US" sz="3200" b="1" dirty="0" smtClean="0">
                <a:solidFill>
                  <a:schemeClr val="accent2"/>
                </a:solidFill>
              </a:rPr>
              <a:t>	Overview of the Nursing Home 	System</a:t>
            </a:r>
          </a:p>
          <a:p>
            <a:pPr lvl="0">
              <a:lnSpc>
                <a:spcPct val="150000"/>
              </a:lnSpc>
              <a:buClr>
                <a:srgbClr val="797B7E"/>
              </a:buClr>
            </a:pPr>
            <a:r>
              <a:rPr lang="en-US" sz="3200" b="1" dirty="0" smtClean="0"/>
              <a:t>Focus: 	</a:t>
            </a:r>
          </a:p>
          <a:p>
            <a:pPr marL="0" lvl="0" indent="0">
              <a:buClr>
                <a:srgbClr val="797B7E"/>
              </a:buClr>
              <a:buNone/>
            </a:pPr>
            <a:r>
              <a:rPr lang="en-US" sz="3200" b="1" dirty="0">
                <a:solidFill>
                  <a:schemeClr val="accent2"/>
                </a:solidFill>
              </a:rPr>
              <a:t>	</a:t>
            </a:r>
            <a:r>
              <a:rPr lang="en-US" sz="3200" b="1" dirty="0" smtClean="0">
                <a:solidFill>
                  <a:schemeClr val="accent2"/>
                </a:solidFill>
              </a:rPr>
              <a:t>The </a:t>
            </a:r>
            <a:r>
              <a:rPr lang="en-US" sz="3200" b="1" u="sng" dirty="0" smtClean="0">
                <a:solidFill>
                  <a:schemeClr val="accent2"/>
                </a:solidFill>
              </a:rPr>
              <a:t>New</a:t>
            </a:r>
            <a:r>
              <a:rPr lang="en-US" sz="3200" b="1" dirty="0" smtClean="0">
                <a:solidFill>
                  <a:schemeClr val="accent2"/>
                </a:solidFill>
              </a:rPr>
              <a:t> Nursing Home Survey 	(Inspection) System</a:t>
            </a:r>
          </a:p>
        </p:txBody>
      </p:sp>
      <p:sp>
        <p:nvSpPr>
          <p:cNvPr id="10" name="Hexagon 9"/>
          <p:cNvSpPr/>
          <p:nvPr/>
        </p:nvSpPr>
        <p:spPr>
          <a:xfrm rot="615238">
            <a:off x="6638858" y="2944677"/>
            <a:ext cx="2386739" cy="2061275"/>
          </a:xfrm>
          <a:prstGeom prst="hexagon">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Effective Date:</a:t>
            </a:r>
          </a:p>
          <a:p>
            <a:pPr algn="ctr"/>
            <a:r>
              <a:rPr lang="en-US" sz="2800" dirty="0" smtClean="0"/>
              <a:t>11/28/17</a:t>
            </a:r>
            <a:endParaRPr lang="en-US" sz="2800" dirty="0"/>
          </a:p>
        </p:txBody>
      </p:sp>
    </p:spTree>
    <p:extLst>
      <p:ext uri="{BB962C8B-B14F-4D97-AF65-F5344CB8AC3E}">
        <p14:creationId xmlns:p14="http://schemas.microsoft.com/office/powerpoint/2010/main" val="1185886121"/>
      </p:ext>
    </p:extLst>
  </p:cSld>
  <p:clrMapOvr>
    <a:masterClrMapping/>
  </p:clrMapOvr>
  <p:transition spd="med">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65" y="242234"/>
            <a:ext cx="7556313" cy="745318"/>
          </a:xfrm>
        </p:spPr>
        <p:txBody>
          <a:bodyPr/>
          <a:lstStyle/>
          <a:p>
            <a:r>
              <a:rPr lang="en-US" dirty="0" smtClean="0">
                <a:solidFill>
                  <a:schemeClr val="accent2"/>
                </a:solidFill>
              </a:rPr>
              <a:t>Some Current Concerns</a:t>
            </a:r>
            <a:endParaRPr lang="en-US" dirty="0">
              <a:solidFill>
                <a:schemeClr val="accent2"/>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3472" y="769257"/>
            <a:ext cx="4534778" cy="5868536"/>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75636" y="769257"/>
            <a:ext cx="4534778" cy="5868536"/>
          </a:xfrm>
        </p:spPr>
      </p:pic>
      <p:sp>
        <p:nvSpPr>
          <p:cNvPr id="5" name="Slide Number Placeholder 4"/>
          <p:cNvSpPr>
            <a:spLocks noGrp="1"/>
          </p:cNvSpPr>
          <p:nvPr>
            <p:ph type="sldNum" sz="quarter" idx="12"/>
          </p:nvPr>
        </p:nvSpPr>
        <p:spPr/>
        <p:txBody>
          <a:bodyPr/>
          <a:lstStyle/>
          <a:p>
            <a:fld id="{5328F43C-AB59-C64B-8C71-A4089041536E}" type="slidenum">
              <a:rPr lang="en-US" smtClean="0"/>
              <a:pPr/>
              <a:t>30</a:t>
            </a:fld>
            <a:endParaRPr lang="en-US"/>
          </a:p>
        </p:txBody>
      </p:sp>
    </p:spTree>
    <p:extLst>
      <p:ext uri="{BB962C8B-B14F-4D97-AF65-F5344CB8AC3E}">
        <p14:creationId xmlns:p14="http://schemas.microsoft.com/office/powerpoint/2010/main" val="582203624"/>
      </p:ext>
    </p:extLst>
  </p:cSld>
  <p:clrMapOvr>
    <a:masterClrMapping/>
  </p:clrMapOvr>
  <p:transition spd="med">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091266"/>
          </a:xfrm>
        </p:spPr>
        <p:txBody>
          <a:bodyPr/>
          <a:lstStyle/>
          <a:p>
            <a:pPr algn="ctr"/>
            <a:r>
              <a:rPr lang="en-US" sz="4400" b="1" dirty="0" smtClean="0">
                <a:solidFill>
                  <a:schemeClr val="accent2"/>
                </a:solidFill>
                <a:latin typeface="Calibri" charset="0"/>
                <a:ea typeface="Calibri" charset="0"/>
                <a:cs typeface="Calibri" charset="0"/>
              </a:rPr>
              <a:t>Thank You!</a:t>
            </a:r>
            <a:endParaRPr lang="en-US" sz="4400" b="1" dirty="0">
              <a:solidFill>
                <a:schemeClr val="accent2"/>
              </a:solidFill>
              <a:latin typeface="Calibri" charset="0"/>
              <a:ea typeface="Calibri" charset="0"/>
              <a:cs typeface="Calibri" charset="0"/>
            </a:endParaRPr>
          </a:p>
        </p:txBody>
      </p:sp>
      <p:sp>
        <p:nvSpPr>
          <p:cNvPr id="5" name="Content Placeholder 4"/>
          <p:cNvSpPr>
            <a:spLocks noGrp="1"/>
          </p:cNvSpPr>
          <p:nvPr>
            <p:ph idx="1"/>
          </p:nvPr>
        </p:nvSpPr>
        <p:spPr>
          <a:xfrm>
            <a:off x="498474" y="1078992"/>
            <a:ext cx="8279541" cy="3071055"/>
          </a:xfrm>
        </p:spPr>
        <p:txBody>
          <a:bodyPr>
            <a:normAutofit fontScale="77500" lnSpcReduction="20000"/>
          </a:bodyPr>
          <a:lstStyle/>
          <a:p>
            <a:pPr marL="0" indent="0">
              <a:buNone/>
            </a:pPr>
            <a:r>
              <a:rPr lang="en-US" sz="3200" dirty="0" smtClean="0">
                <a:latin typeface="Calibri" charset="0"/>
                <a:ea typeface="Calibri" charset="0"/>
                <a:cs typeface="Calibri" charset="0"/>
              </a:rPr>
              <a:t>Visit us @ </a:t>
            </a:r>
            <a:r>
              <a:rPr lang="en-US" sz="3200" dirty="0" smtClean="0">
                <a:latin typeface="Calibri" charset="0"/>
                <a:ea typeface="Calibri" charset="0"/>
                <a:cs typeface="Calibri" charset="0"/>
                <a:hlinkClick r:id="rId3"/>
              </a:rPr>
              <a:t>www.nursinghome411.org</a:t>
            </a:r>
            <a:r>
              <a:rPr lang="en-US" sz="3200" dirty="0" smtClean="0">
                <a:latin typeface="Calibri" charset="0"/>
                <a:ea typeface="Calibri" charset="0"/>
                <a:cs typeface="Calibri" charset="0"/>
              </a:rPr>
              <a:t> for:</a:t>
            </a:r>
          </a:p>
          <a:p>
            <a:r>
              <a:rPr lang="en-US" sz="3200" dirty="0" smtClean="0">
                <a:latin typeface="Calibri" charset="0"/>
                <a:ea typeface="Calibri" charset="0"/>
                <a:cs typeface="Calibri" charset="0"/>
              </a:rPr>
              <a:t>Fact sheets for resident-centered advocacy</a:t>
            </a:r>
          </a:p>
          <a:p>
            <a:r>
              <a:rPr lang="en-US" sz="3200" dirty="0" smtClean="0">
                <a:latin typeface="Calibri" charset="0"/>
                <a:ea typeface="Calibri" charset="0"/>
                <a:cs typeface="Calibri" charset="0"/>
              </a:rPr>
              <a:t>Webinar programs &amp; materials</a:t>
            </a:r>
          </a:p>
          <a:p>
            <a:r>
              <a:rPr lang="en-US" sz="3200" dirty="0" smtClean="0">
                <a:latin typeface="Calibri" charset="0"/>
                <a:ea typeface="Calibri" charset="0"/>
                <a:cs typeface="Calibri" charset="0"/>
              </a:rPr>
              <a:t>Information on staffing, enforcement action and other data for every licensed U.S. nursing home</a:t>
            </a:r>
          </a:p>
          <a:p>
            <a:r>
              <a:rPr lang="en-US" sz="3200" dirty="0" smtClean="0">
                <a:latin typeface="Calibri" charset="0"/>
                <a:ea typeface="Calibri" charset="0"/>
                <a:cs typeface="Calibri" charset="0"/>
              </a:rPr>
              <a:t>And more!</a:t>
            </a:r>
            <a:endParaRPr lang="en-US" sz="3200" dirty="0" smtClean="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5328F43C-AB59-C64B-8C71-A4089041536E}" type="slidenum">
              <a:rPr lang="en-US" smtClean="0"/>
              <a:pPr/>
              <a:t>31</a:t>
            </a:fld>
            <a:endParaRPr lang="en-US"/>
          </a:p>
        </p:txBody>
      </p:sp>
      <p:sp>
        <p:nvSpPr>
          <p:cNvPr id="6" name="TextBox 5"/>
          <p:cNvSpPr txBox="1"/>
          <p:nvPr/>
        </p:nvSpPr>
        <p:spPr>
          <a:xfrm>
            <a:off x="498474" y="4150047"/>
            <a:ext cx="8279541" cy="21441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38100"/>
          </a:effectLst>
        </p:spPr>
        <p:txBody>
          <a:bodyPr wrap="square" rtlCol="0">
            <a:spAutoFit/>
          </a:bodyPr>
          <a:lstStyle/>
          <a:p>
            <a:pPr defTabSz="914400">
              <a:spcBef>
                <a:spcPts val="2000"/>
              </a:spcBef>
              <a:buClr>
                <a:srgbClr val="797B7E"/>
              </a:buClr>
              <a:buSzPct val="75000"/>
            </a:pPr>
            <a:r>
              <a:rPr lang="en-US" sz="2800" dirty="0">
                <a:solidFill>
                  <a:schemeClr val="tx1">
                    <a:lumMod val="50000"/>
                    <a:lumOff val="50000"/>
                  </a:schemeClr>
                </a:solidFill>
                <a:latin typeface="Calibri" charset="0"/>
                <a:ea typeface="Calibri" charset="0"/>
                <a:cs typeface="Calibri" charset="0"/>
              </a:rPr>
              <a:t>You can also</a:t>
            </a:r>
            <a:r>
              <a:rPr lang="mr-IN" sz="2800" dirty="0">
                <a:solidFill>
                  <a:schemeClr val="tx1">
                    <a:lumMod val="50000"/>
                    <a:lumOff val="50000"/>
                  </a:schemeClr>
                </a:solidFill>
                <a:latin typeface="Calibri" charset="0"/>
                <a:ea typeface="Calibri" charset="0"/>
                <a:cs typeface="Calibri" charset="0"/>
              </a:rPr>
              <a:t>…</a:t>
            </a:r>
            <a:r>
              <a:rPr lang="en-US" sz="2800" dirty="0">
                <a:solidFill>
                  <a:schemeClr val="tx1">
                    <a:lumMod val="50000"/>
                    <a:lumOff val="50000"/>
                  </a:schemeClr>
                </a:solidFill>
                <a:latin typeface="Calibri" charset="0"/>
                <a:ea typeface="Calibri" charset="0"/>
                <a:cs typeface="Calibri" charset="0"/>
              </a:rPr>
              <a:t> </a:t>
            </a:r>
            <a:endParaRPr lang="en-US" sz="2700" dirty="0" smtClean="0">
              <a:solidFill>
                <a:schemeClr val="tx1">
                  <a:lumMod val="50000"/>
                  <a:lumOff val="50000"/>
                </a:schemeClr>
              </a:solidFill>
              <a:latin typeface="Calibri" charset="0"/>
              <a:ea typeface="Calibri" charset="0"/>
              <a:cs typeface="Calibri" charset="0"/>
            </a:endParaRPr>
          </a:p>
          <a:p>
            <a:pPr lvl="0" defTabSz="914400">
              <a:spcBef>
                <a:spcPts val="2000"/>
              </a:spcBef>
              <a:buClr>
                <a:srgbClr val="797B7E"/>
              </a:buClr>
              <a:buSzPct val="75000"/>
            </a:pPr>
            <a:r>
              <a:rPr lang="en-US" sz="2700" dirty="0" smtClean="0">
                <a:solidFill>
                  <a:srgbClr val="000000">
                    <a:lumMod val="65000"/>
                    <a:lumOff val="35000"/>
                  </a:srgbClr>
                </a:solidFill>
                <a:latin typeface="Calibri" charset="0"/>
                <a:ea typeface="Calibri" charset="0"/>
                <a:cs typeface="Calibri" charset="0"/>
              </a:rPr>
              <a:t>Join </a:t>
            </a:r>
            <a:r>
              <a:rPr lang="en-US" sz="2700" dirty="0">
                <a:solidFill>
                  <a:srgbClr val="000000">
                    <a:lumMod val="65000"/>
                    <a:lumOff val="35000"/>
                  </a:srgbClr>
                </a:solidFill>
                <a:latin typeface="Calibri" charset="0"/>
                <a:ea typeface="Calibri" charset="0"/>
                <a:cs typeface="Calibri" charset="0"/>
              </a:rPr>
              <a:t>us on </a:t>
            </a:r>
            <a:r>
              <a:rPr lang="en-US" sz="2700" b="1" dirty="0">
                <a:solidFill>
                  <a:srgbClr val="000000">
                    <a:lumMod val="65000"/>
                    <a:lumOff val="35000"/>
                  </a:srgbClr>
                </a:solidFill>
                <a:latin typeface="Calibri" charset="0"/>
                <a:ea typeface="Calibri" charset="0"/>
                <a:cs typeface="Calibri" charset="0"/>
              </a:rPr>
              <a:t>Facebook</a:t>
            </a:r>
            <a:r>
              <a:rPr lang="en-US" sz="2700" dirty="0">
                <a:solidFill>
                  <a:srgbClr val="000000">
                    <a:lumMod val="65000"/>
                    <a:lumOff val="35000"/>
                  </a:srgbClr>
                </a:solidFill>
                <a:latin typeface="Calibri" charset="0"/>
                <a:ea typeface="Calibri" charset="0"/>
                <a:cs typeface="Calibri" charset="0"/>
              </a:rPr>
              <a:t> </a:t>
            </a:r>
            <a:r>
              <a:rPr lang="en-US" sz="2700" dirty="0" smtClean="0">
                <a:solidFill>
                  <a:srgbClr val="000000">
                    <a:lumMod val="65000"/>
                    <a:lumOff val="35000"/>
                  </a:srgbClr>
                </a:solidFill>
                <a:latin typeface="Calibri" charset="0"/>
                <a:ea typeface="Calibri" charset="0"/>
                <a:cs typeface="Calibri" charset="0"/>
              </a:rPr>
              <a:t>@ </a:t>
            </a:r>
            <a:r>
              <a:rPr lang="en-US" sz="2700" b="1" u="sng" dirty="0" smtClean="0">
                <a:solidFill>
                  <a:srgbClr val="0070C0"/>
                </a:solidFill>
                <a:latin typeface="Calibri" charset="0"/>
                <a:ea typeface="Calibri" charset="0"/>
                <a:cs typeface="Calibri" charset="0"/>
              </a:rPr>
              <a:t>www.facebook.com/ltccc</a:t>
            </a:r>
            <a:r>
              <a:rPr lang="en-US" sz="2700" dirty="0" smtClean="0">
                <a:solidFill>
                  <a:srgbClr val="000000">
                    <a:lumMod val="65000"/>
                    <a:lumOff val="35000"/>
                  </a:srgbClr>
                </a:solidFill>
                <a:latin typeface="Calibri" charset="0"/>
                <a:ea typeface="Calibri" charset="0"/>
                <a:cs typeface="Calibri" charset="0"/>
              </a:rPr>
              <a:t>.</a:t>
            </a:r>
            <a:endParaRPr lang="en-US" sz="2700" dirty="0">
              <a:solidFill>
                <a:srgbClr val="000000">
                  <a:lumMod val="65000"/>
                  <a:lumOff val="35000"/>
                </a:srgbClr>
              </a:solidFill>
              <a:latin typeface="Calibri" charset="0"/>
              <a:ea typeface="Calibri" charset="0"/>
              <a:cs typeface="Calibri" charset="0"/>
            </a:endParaRPr>
          </a:p>
          <a:p>
            <a:pPr lvl="0" defTabSz="914400">
              <a:spcBef>
                <a:spcPts val="2000"/>
              </a:spcBef>
              <a:buClr>
                <a:srgbClr val="797B7E"/>
              </a:buClr>
              <a:buSzPct val="75000"/>
            </a:pPr>
            <a:r>
              <a:rPr lang="en-US" sz="2700" dirty="0">
                <a:solidFill>
                  <a:srgbClr val="000000">
                    <a:lumMod val="65000"/>
                    <a:lumOff val="35000"/>
                  </a:srgbClr>
                </a:solidFill>
                <a:latin typeface="Calibri" charset="0"/>
                <a:ea typeface="Calibri" charset="0"/>
                <a:cs typeface="Calibri" charset="0"/>
              </a:rPr>
              <a:t>Follow us on </a:t>
            </a:r>
            <a:r>
              <a:rPr lang="en-US" sz="2700" b="1" dirty="0">
                <a:solidFill>
                  <a:srgbClr val="000000">
                    <a:lumMod val="65000"/>
                    <a:lumOff val="35000"/>
                  </a:srgbClr>
                </a:solidFill>
                <a:latin typeface="Calibri" charset="0"/>
                <a:ea typeface="Calibri" charset="0"/>
                <a:cs typeface="Calibri" charset="0"/>
              </a:rPr>
              <a:t>Twitter</a:t>
            </a:r>
            <a:r>
              <a:rPr lang="en-US" sz="2700" dirty="0">
                <a:solidFill>
                  <a:srgbClr val="000000">
                    <a:lumMod val="65000"/>
                    <a:lumOff val="35000"/>
                  </a:srgbClr>
                </a:solidFill>
                <a:latin typeface="Calibri" charset="0"/>
                <a:ea typeface="Calibri" charset="0"/>
                <a:cs typeface="Calibri" charset="0"/>
              </a:rPr>
              <a:t> </a:t>
            </a:r>
            <a:r>
              <a:rPr lang="en-US" sz="2700" dirty="0" smtClean="0">
                <a:solidFill>
                  <a:srgbClr val="000000">
                    <a:lumMod val="65000"/>
                    <a:lumOff val="35000"/>
                  </a:srgbClr>
                </a:solidFill>
                <a:latin typeface="Calibri" charset="0"/>
                <a:ea typeface="Calibri" charset="0"/>
                <a:cs typeface="Calibri" charset="0"/>
              </a:rPr>
              <a:t>@ </a:t>
            </a:r>
            <a:r>
              <a:rPr lang="en-US" sz="2700" b="1" u="sng" dirty="0" smtClean="0">
                <a:solidFill>
                  <a:srgbClr val="0070C0"/>
                </a:solidFill>
                <a:latin typeface="Calibri" charset="0"/>
                <a:ea typeface="Calibri" charset="0"/>
                <a:cs typeface="Calibri" charset="0"/>
              </a:rPr>
              <a:t>www.twitter.com/LTCconsumer</a:t>
            </a:r>
            <a:r>
              <a:rPr lang="en-US" sz="2700" dirty="0">
                <a:solidFill>
                  <a:srgbClr val="000000">
                    <a:lumMod val="65000"/>
                    <a:lumOff val="35000"/>
                  </a:srgbClr>
                </a:solidFill>
                <a:latin typeface="Calibri" charset="0"/>
                <a:ea typeface="Calibri" charset="0"/>
                <a:cs typeface="Calibri" charset="0"/>
              </a:rPr>
              <a:t>. </a:t>
            </a:r>
          </a:p>
          <a:p>
            <a:endParaRPr lang="en-US" dirty="0"/>
          </a:p>
        </p:txBody>
      </p:sp>
    </p:spTree>
    <p:extLst>
      <p:ext uri="{BB962C8B-B14F-4D97-AF65-F5344CB8AC3E}">
        <p14:creationId xmlns:p14="http://schemas.microsoft.com/office/powerpoint/2010/main" val="13457378"/>
      </p:ext>
    </p:extLst>
  </p:cSld>
  <p:clrMapOvr>
    <a:masterClrMapping/>
  </p:clrMapOvr>
  <p:transition spd="med">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28F43C-AB59-C64B-8C71-A4089041536E}" type="slidenum">
              <a:rPr lang="en-US" smtClean="0"/>
              <a:pPr/>
              <a:t>32</a:t>
            </a:fld>
            <a:endParaRPr lang="en-US"/>
          </a:p>
        </p:txBody>
      </p:sp>
      <p:graphicFrame>
        <p:nvGraphicFramePr>
          <p:cNvPr id="3" name="Diagram 2"/>
          <p:cNvGraphicFramePr/>
          <p:nvPr>
            <p:extLst>
              <p:ext uri="{D42A27DB-BD31-4B8C-83A1-F6EECF244321}">
                <p14:modId xmlns:p14="http://schemas.microsoft.com/office/powerpoint/2010/main" val="1339724953"/>
              </p:ext>
            </p:extLst>
          </p:nvPr>
        </p:nvGraphicFramePr>
        <p:xfrm>
          <a:off x="464695" y="607359"/>
          <a:ext cx="8259580" cy="570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3323270"/>
      </p:ext>
    </p:extLst>
  </p:cSld>
  <p:clrMapOvr>
    <a:masterClrMapping/>
  </p:clrMapOvr>
  <p:transition spd="med">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708261"/>
          </a:xfrm>
        </p:spPr>
        <p:txBody>
          <a:bodyPr>
            <a:normAutofit/>
          </a:bodyPr>
          <a:lstStyle/>
          <a:p>
            <a:r>
              <a:rPr lang="en-US" sz="3200" dirty="0" smtClean="0">
                <a:latin typeface="Calibri"/>
                <a:cs typeface="Calibri"/>
              </a:rPr>
              <a:t>The Nursing Home System in a Nutshell</a:t>
            </a:r>
            <a:endParaRPr lang="en-US" sz="3200" dirty="0">
              <a:latin typeface="Calibri"/>
              <a:cs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406" y="4714446"/>
            <a:ext cx="2321432" cy="1546654"/>
          </a:xfrm>
          <a:prstGeom prst="rect">
            <a:avLst/>
          </a:prstGeom>
        </p:spPr>
      </p:pic>
      <p:sp>
        <p:nvSpPr>
          <p:cNvPr id="3" name="Content Placeholder 2"/>
          <p:cNvSpPr>
            <a:spLocks noGrp="1"/>
          </p:cNvSpPr>
          <p:nvPr>
            <p:ph idx="1"/>
          </p:nvPr>
        </p:nvSpPr>
        <p:spPr>
          <a:xfrm>
            <a:off x="498473" y="950495"/>
            <a:ext cx="7556313" cy="5310605"/>
          </a:xfrm>
        </p:spPr>
        <p:txBody>
          <a:bodyPr>
            <a:normAutofit/>
          </a:bodyPr>
          <a:lstStyle/>
          <a:p>
            <a:pPr>
              <a:lnSpc>
                <a:spcPct val="110000"/>
              </a:lnSpc>
            </a:pPr>
            <a:r>
              <a:rPr lang="en-US" dirty="0" smtClean="0">
                <a:latin typeface="Calibri"/>
                <a:cs typeface="Calibri"/>
              </a:rPr>
              <a:t>Virtually all nursing homes participate in Medicaid and/or Medicare.</a:t>
            </a:r>
          </a:p>
          <a:p>
            <a:pPr>
              <a:lnSpc>
                <a:spcPct val="110000"/>
              </a:lnSpc>
            </a:pPr>
            <a:r>
              <a:rPr lang="en-US" dirty="0" smtClean="0">
                <a:latin typeface="Calibri"/>
                <a:cs typeface="Calibri"/>
              </a:rPr>
              <a:t>In order to participate in Medicaid/Medicare, a facility agrees to meet the standards provided for in the federal </a:t>
            </a:r>
            <a:r>
              <a:rPr lang="en-US" b="1" dirty="0" smtClean="0">
                <a:solidFill>
                  <a:schemeClr val="accent2"/>
                </a:solidFill>
                <a:latin typeface="Calibri"/>
                <a:cs typeface="Calibri"/>
              </a:rPr>
              <a:t>Nursing Home Reform Law</a:t>
            </a:r>
            <a:r>
              <a:rPr lang="en-US" dirty="0" smtClean="0">
                <a:latin typeface="Calibri"/>
                <a:cs typeface="Calibri"/>
              </a:rPr>
              <a:t>.</a:t>
            </a:r>
          </a:p>
          <a:p>
            <a:pPr>
              <a:lnSpc>
                <a:spcPct val="110000"/>
              </a:lnSpc>
            </a:pPr>
            <a:r>
              <a:rPr lang="en-US" dirty="0" smtClean="0">
                <a:latin typeface="Calibri"/>
                <a:cs typeface="Calibri"/>
              </a:rPr>
              <a:t>States may have </a:t>
            </a:r>
            <a:r>
              <a:rPr lang="en-US" b="1" i="1" dirty="0" smtClean="0">
                <a:latin typeface="Calibri"/>
                <a:cs typeface="Calibri"/>
              </a:rPr>
              <a:t>additional</a:t>
            </a:r>
            <a:r>
              <a:rPr lang="en-US" dirty="0" smtClean="0">
                <a:latin typeface="Calibri"/>
                <a:cs typeface="Calibri"/>
              </a:rPr>
              <a:t> protections, but no state can have less protections.</a:t>
            </a:r>
          </a:p>
          <a:p>
            <a:pPr>
              <a:lnSpc>
                <a:spcPct val="110000"/>
              </a:lnSpc>
            </a:pPr>
            <a:r>
              <a:rPr lang="en-US" b="1" dirty="0" smtClean="0">
                <a:solidFill>
                  <a:schemeClr val="accent2"/>
                </a:solidFill>
                <a:latin typeface="Calibri"/>
                <a:cs typeface="Calibri"/>
              </a:rPr>
              <a:t>Federal protections are for all residents </a:t>
            </a:r>
            <a:r>
              <a:rPr lang="en-US" dirty="0" smtClean="0">
                <a:latin typeface="Calibri"/>
                <a:cs typeface="Calibri"/>
              </a:rPr>
              <a:t>in a facility, whether their care is paid for by Medicare, Medicaid or private pay. </a:t>
            </a:r>
          </a:p>
          <a:p>
            <a:pPr>
              <a:lnSpc>
                <a:spcPct val="110000"/>
              </a:lnSpc>
            </a:pPr>
            <a:r>
              <a:rPr lang="en-US" dirty="0" smtClean="0">
                <a:latin typeface="Calibri"/>
                <a:cs typeface="Calibri"/>
              </a:rPr>
              <a:t>The federal agency, CMS, contracts with the state DOH to          ensure that residents are protected and receive the                  services they need and deserve.</a:t>
            </a:r>
            <a:endParaRPr lang="en-US" dirty="0" smtClean="0"/>
          </a:p>
        </p:txBody>
      </p:sp>
      <p:sp>
        <p:nvSpPr>
          <p:cNvPr id="4" name="Slide Number Placeholder 3"/>
          <p:cNvSpPr>
            <a:spLocks noGrp="1"/>
          </p:cNvSpPr>
          <p:nvPr>
            <p:ph type="sldNum" sz="quarter" idx="12"/>
          </p:nvPr>
        </p:nvSpPr>
        <p:spPr/>
        <p:txBody>
          <a:bodyPr/>
          <a:lstStyle/>
          <a:p>
            <a:fld id="{5328F43C-AB59-C64B-8C71-A4089041536E}" type="slidenum">
              <a:rPr lang="en-US" smtClean="0"/>
              <a:pPr/>
              <a:t>4</a:t>
            </a:fld>
            <a:endParaRPr lang="en-US"/>
          </a:p>
        </p:txBody>
      </p:sp>
    </p:spTree>
    <p:extLst>
      <p:ext uri="{BB962C8B-B14F-4D97-AF65-F5344CB8AC3E}">
        <p14:creationId xmlns:p14="http://schemas.microsoft.com/office/powerpoint/2010/main" val="1225361546"/>
      </p:ext>
    </p:extLst>
  </p:cSld>
  <p:clrMapOvr>
    <a:masterClrMapping/>
  </p:clrMapOvr>
  <p:transition spd="med">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5" y="926432"/>
            <a:ext cx="6701383" cy="5474368"/>
          </a:xfrm>
        </p:spPr>
        <p:txBody>
          <a:bodyPr>
            <a:normAutofit/>
          </a:bodyPr>
          <a:lstStyle/>
          <a:p>
            <a:r>
              <a:rPr lang="en-US" sz="2400" dirty="0" smtClean="0"/>
              <a:t>The federal </a:t>
            </a:r>
            <a:r>
              <a:rPr lang="en-US" sz="2400" dirty="0"/>
              <a:t>law requires that </a:t>
            </a:r>
            <a:r>
              <a:rPr lang="en-US" sz="2400" u="sng" dirty="0">
                <a:solidFill>
                  <a:schemeClr val="tx2"/>
                </a:solidFill>
              </a:rPr>
              <a:t>every</a:t>
            </a:r>
            <a:r>
              <a:rPr lang="en-US" sz="2400" dirty="0">
                <a:solidFill>
                  <a:schemeClr val="tx2"/>
                </a:solidFill>
              </a:rPr>
              <a:t> </a:t>
            </a:r>
            <a:r>
              <a:rPr lang="en-US" sz="2400" dirty="0"/>
              <a:t>nursing home resident is provided the care and quality of life </a:t>
            </a:r>
            <a:r>
              <a:rPr lang="en-US" sz="2400" dirty="0" smtClean="0"/>
              <a:t>services sufficient to </a:t>
            </a:r>
            <a:r>
              <a:rPr lang="en-US" sz="2400" dirty="0"/>
              <a:t>attain and maintain </a:t>
            </a:r>
            <a:r>
              <a:rPr lang="en-US" sz="2400" dirty="0" smtClean="0"/>
              <a:t>her </a:t>
            </a:r>
            <a:r>
              <a:rPr lang="en-US" sz="2400" b="1" dirty="0" smtClean="0">
                <a:solidFill>
                  <a:schemeClr val="accent2"/>
                </a:solidFill>
              </a:rPr>
              <a:t>highest </a:t>
            </a:r>
            <a:r>
              <a:rPr lang="en-US" sz="2400" b="1" dirty="0">
                <a:solidFill>
                  <a:schemeClr val="accent2"/>
                </a:solidFill>
              </a:rPr>
              <a:t>practicable physical, emotional </a:t>
            </a:r>
            <a:r>
              <a:rPr lang="en-US" sz="2400" b="1" dirty="0" smtClean="0">
                <a:solidFill>
                  <a:schemeClr val="accent2"/>
                </a:solidFill>
              </a:rPr>
              <a:t>&amp;social </a:t>
            </a:r>
            <a:r>
              <a:rPr lang="en-US" sz="2400" b="1" dirty="0">
                <a:solidFill>
                  <a:schemeClr val="accent2"/>
                </a:solidFill>
              </a:rPr>
              <a:t>well-being</a:t>
            </a:r>
            <a:r>
              <a:rPr lang="en-US" sz="2400" dirty="0"/>
              <a:t>.  </a:t>
            </a:r>
            <a:endParaRPr lang="en-US" sz="2400" dirty="0" smtClean="0"/>
          </a:p>
          <a:p>
            <a:r>
              <a:rPr lang="en-US" sz="2400" dirty="0">
                <a:latin typeface="Calibri" charset="0"/>
                <a:ea typeface="Calibri" charset="0"/>
                <a:cs typeface="Calibri" charset="0"/>
              </a:rPr>
              <a:t>The </a:t>
            </a:r>
            <a:r>
              <a:rPr lang="en-US" sz="2400" dirty="0" smtClean="0">
                <a:latin typeface="Calibri" charset="0"/>
                <a:ea typeface="Calibri" charset="0"/>
                <a:cs typeface="Calibri" charset="0"/>
              </a:rPr>
              <a:t>law emphasizes </a:t>
            </a:r>
            <a:r>
              <a:rPr lang="en-US" sz="2400" b="1" dirty="0" smtClean="0">
                <a:solidFill>
                  <a:schemeClr val="accent2"/>
                </a:solidFill>
                <a:latin typeface="Calibri" charset="0"/>
                <a:ea typeface="Calibri" charset="0"/>
                <a:cs typeface="Calibri" charset="0"/>
              </a:rPr>
              <a:t>individualized</a:t>
            </a:r>
            <a:r>
              <a:rPr lang="en-US" sz="2400" b="1" dirty="0">
                <a:solidFill>
                  <a:schemeClr val="accent2"/>
                </a:solidFill>
                <a:latin typeface="Calibri" charset="0"/>
                <a:ea typeface="Calibri" charset="0"/>
                <a:cs typeface="Calibri" charset="0"/>
              </a:rPr>
              <a:t>, </a:t>
            </a:r>
            <a:r>
              <a:rPr lang="en-US" sz="2400" b="1" dirty="0" smtClean="0">
                <a:solidFill>
                  <a:schemeClr val="accent2"/>
                </a:solidFill>
                <a:latin typeface="Calibri" charset="0"/>
                <a:ea typeface="Calibri" charset="0"/>
                <a:cs typeface="Calibri" charset="0"/>
              </a:rPr>
              <a:t> patient-centered care</a:t>
            </a:r>
            <a:r>
              <a:rPr lang="en-US" sz="2400" dirty="0" smtClean="0">
                <a:latin typeface="Calibri" charset="0"/>
                <a:ea typeface="Calibri" charset="0"/>
                <a:cs typeface="Calibri" charset="0"/>
              </a:rPr>
              <a:t>.  </a:t>
            </a:r>
            <a:endParaRPr lang="en-US" sz="2400" dirty="0">
              <a:latin typeface="Calibri" charset="0"/>
              <a:ea typeface="Calibri" charset="0"/>
              <a:cs typeface="Calibri" charset="0"/>
            </a:endParaRPr>
          </a:p>
          <a:p>
            <a:r>
              <a:rPr lang="en-US" sz="2400" dirty="0">
                <a:latin typeface="Calibri" charset="0"/>
                <a:ea typeface="Calibri" charset="0"/>
                <a:cs typeface="Calibri" charset="0"/>
              </a:rPr>
              <a:t>Importantly, </a:t>
            </a:r>
            <a:r>
              <a:rPr lang="en-US" sz="2400" b="1" dirty="0">
                <a:solidFill>
                  <a:schemeClr val="accent2"/>
                </a:solidFill>
                <a:latin typeface="Calibri" charset="0"/>
                <a:ea typeface="Calibri" charset="0"/>
                <a:cs typeface="Calibri" charset="0"/>
              </a:rPr>
              <a:t>the law lays out specific resident </a:t>
            </a:r>
            <a:r>
              <a:rPr lang="en-US" sz="2400" b="1" dirty="0" smtClean="0">
                <a:solidFill>
                  <a:schemeClr val="accent2"/>
                </a:solidFill>
                <a:latin typeface="Calibri" charset="0"/>
                <a:ea typeface="Calibri" charset="0"/>
                <a:cs typeface="Calibri" charset="0"/>
              </a:rPr>
              <a:t> rights</a:t>
            </a:r>
            <a:r>
              <a:rPr lang="en-US" sz="2400" dirty="0">
                <a:latin typeface="Calibri" charset="0"/>
                <a:ea typeface="Calibri" charset="0"/>
                <a:cs typeface="Calibri" charset="0"/>
              </a:rPr>
              <a:t>, </a:t>
            </a:r>
            <a:r>
              <a:rPr lang="en-US" sz="2400" dirty="0">
                <a:solidFill>
                  <a:schemeClr val="tx1">
                    <a:lumMod val="50000"/>
                    <a:lumOff val="50000"/>
                  </a:schemeClr>
                </a:solidFill>
                <a:latin typeface="Calibri" charset="0"/>
                <a:ea typeface="Calibri" charset="0"/>
                <a:cs typeface="Calibri" charset="0"/>
              </a:rPr>
              <a:t>from good care and monitoring to a quality of life that maximizes choice, dignity </a:t>
            </a:r>
            <a:r>
              <a:rPr lang="en-US" sz="2400" dirty="0" smtClean="0">
                <a:solidFill>
                  <a:schemeClr val="tx1">
                    <a:lumMod val="50000"/>
                    <a:lumOff val="50000"/>
                  </a:schemeClr>
                </a:solidFill>
                <a:latin typeface="Calibri" charset="0"/>
                <a:ea typeface="Calibri" charset="0"/>
                <a:cs typeface="Calibri" charset="0"/>
              </a:rPr>
              <a:t>&amp;autonomy</a:t>
            </a:r>
            <a:r>
              <a:rPr lang="en-US" sz="2400" dirty="0">
                <a:latin typeface="Calibri" charset="0"/>
                <a:ea typeface="Calibri" charset="0"/>
                <a:cs typeface="Calibri" charset="0"/>
              </a:rPr>
              <a:t>. </a:t>
            </a:r>
            <a:endParaRPr lang="en-US" sz="2500" dirty="0"/>
          </a:p>
          <a:p>
            <a:r>
              <a:rPr lang="en-US" sz="2500" dirty="0" smtClean="0">
                <a:latin typeface="Calibri" charset="0"/>
                <a:ea typeface="Calibri" charset="0"/>
                <a:cs typeface="Calibri" charset="0"/>
              </a:rPr>
              <a:t>The law passed in 1987. Regulatory standards came out in 1991.</a:t>
            </a:r>
          </a:p>
        </p:txBody>
      </p:sp>
      <p:sp>
        <p:nvSpPr>
          <p:cNvPr id="6" name="Slide Number Placeholder 5"/>
          <p:cNvSpPr>
            <a:spLocks noGrp="1"/>
          </p:cNvSpPr>
          <p:nvPr>
            <p:ph type="sldNum" sz="quarter" idx="12"/>
          </p:nvPr>
        </p:nvSpPr>
        <p:spPr/>
        <p:txBody>
          <a:bodyPr/>
          <a:lstStyle/>
          <a:p>
            <a:fld id="{5328F43C-AB59-C64B-8C71-A4089041536E}" type="slidenum">
              <a:rPr lang="en-US" smtClean="0"/>
              <a:pPr/>
              <a:t>5</a:t>
            </a:fld>
            <a:endParaRPr lang="en-US"/>
          </a:p>
        </p:txBody>
      </p:sp>
      <p:sp>
        <p:nvSpPr>
          <p:cNvPr id="8" name="Title 1"/>
          <p:cNvSpPr>
            <a:spLocks noGrp="1"/>
          </p:cNvSpPr>
          <p:nvPr>
            <p:ph type="title"/>
          </p:nvPr>
        </p:nvSpPr>
        <p:spPr>
          <a:xfrm>
            <a:off x="498475" y="276584"/>
            <a:ext cx="7556313" cy="649848"/>
          </a:xfrm>
        </p:spPr>
        <p:txBody>
          <a:bodyPr>
            <a:normAutofit/>
          </a:bodyPr>
          <a:lstStyle/>
          <a:p>
            <a:r>
              <a:rPr lang="en-US" sz="3000" dirty="0" smtClean="0">
                <a:latin typeface="Calibri"/>
                <a:cs typeface="Calibri"/>
              </a:rPr>
              <a:t>The Nursing Home Reform Law</a:t>
            </a:r>
            <a:endParaRPr lang="en-US" sz="3000" dirty="0">
              <a:latin typeface="Calibri"/>
              <a:cs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858" y="2259174"/>
            <a:ext cx="1659980" cy="2496064"/>
          </a:xfrm>
          <a:prstGeom prst="rect">
            <a:avLst/>
          </a:prstGeom>
        </p:spPr>
      </p:pic>
    </p:spTree>
    <p:extLst>
      <p:ext uri="{BB962C8B-B14F-4D97-AF65-F5344CB8AC3E}">
        <p14:creationId xmlns:p14="http://schemas.microsoft.com/office/powerpoint/2010/main" val="937442445"/>
      </p:ext>
    </p:extLst>
  </p:cSld>
  <p:clrMapOvr>
    <a:masterClrMapping/>
  </p:clrMapOvr>
  <p:transition spd="med">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265484"/>
            <a:ext cx="7556313" cy="748805"/>
          </a:xfrm>
        </p:spPr>
        <p:txBody>
          <a:bodyPr>
            <a:normAutofit/>
          </a:bodyPr>
          <a:lstStyle/>
          <a:p>
            <a:r>
              <a:rPr lang="en-US" sz="2800" b="1" dirty="0" smtClean="0">
                <a:solidFill>
                  <a:schemeClr val="accent2"/>
                </a:solidFill>
                <a:latin typeface="Calibri"/>
                <a:cs typeface="Calibri"/>
              </a:rPr>
              <a:t>What</a:t>
            </a:r>
            <a:r>
              <a:rPr lang="en-US" sz="2800" dirty="0" smtClean="0">
                <a:latin typeface="Calibri"/>
                <a:cs typeface="Calibri"/>
              </a:rPr>
              <a:t> Is Happening Now?</a:t>
            </a:r>
            <a:endParaRPr lang="en-US" sz="2800" dirty="0">
              <a:latin typeface="Calibri"/>
              <a:cs typeface="Calibri"/>
            </a:endParaRPr>
          </a:p>
        </p:txBody>
      </p:sp>
      <p:sp>
        <p:nvSpPr>
          <p:cNvPr id="3" name="Content Placeholder 2"/>
          <p:cNvSpPr>
            <a:spLocks noGrp="1"/>
          </p:cNvSpPr>
          <p:nvPr>
            <p:ph idx="1"/>
          </p:nvPr>
        </p:nvSpPr>
        <p:spPr>
          <a:xfrm>
            <a:off x="498474" y="884419"/>
            <a:ext cx="7807326" cy="5411449"/>
          </a:xfrm>
        </p:spPr>
        <p:txBody>
          <a:bodyPr>
            <a:normAutofit fontScale="85000" lnSpcReduction="10000"/>
          </a:bodyPr>
          <a:lstStyle/>
          <a:p>
            <a:pPr marL="0" indent="0">
              <a:buNone/>
            </a:pPr>
            <a:r>
              <a:rPr lang="en-US" sz="2400" dirty="0">
                <a:latin typeface="Calibri" charset="0"/>
                <a:ea typeface="Calibri" charset="0"/>
                <a:cs typeface="Calibri" charset="0"/>
              </a:rPr>
              <a:t>For the first time in 25 years, the federal regulatory system has been significantly revised and updated. </a:t>
            </a:r>
          </a:p>
          <a:p>
            <a:pPr marL="0" indent="0">
              <a:buNone/>
            </a:pPr>
            <a:r>
              <a:rPr lang="en-US" sz="2400" dirty="0">
                <a:latin typeface="Calibri" charset="0"/>
                <a:ea typeface="Calibri" charset="0"/>
                <a:cs typeface="Calibri" charset="0"/>
              </a:rPr>
              <a:t>This will affect </a:t>
            </a:r>
            <a:r>
              <a:rPr lang="en-US" sz="2400" dirty="0">
                <a:solidFill>
                  <a:srgbClr val="0070C0"/>
                </a:solidFill>
                <a:latin typeface="Calibri" charset="0"/>
                <a:ea typeface="Calibri" charset="0"/>
                <a:cs typeface="Calibri" charset="0"/>
              </a:rPr>
              <a:t>every aspect of care &amp; quality of life</a:t>
            </a:r>
            <a:r>
              <a:rPr lang="en-US" sz="2400" dirty="0">
                <a:latin typeface="Calibri" charset="0"/>
                <a:ea typeface="Calibri" charset="0"/>
                <a:cs typeface="Calibri" charset="0"/>
              </a:rPr>
              <a:t>.</a:t>
            </a:r>
            <a:endParaRPr lang="en-US" sz="2400" dirty="0"/>
          </a:p>
          <a:p>
            <a:r>
              <a:rPr lang="en-US" sz="2400" dirty="0" smtClean="0">
                <a:solidFill>
                  <a:srgbClr val="0070C0"/>
                </a:solidFill>
                <a:latin typeface="Calibri"/>
                <a:cs typeface="Calibri"/>
              </a:rPr>
              <a:t>All of the </a:t>
            </a:r>
            <a:r>
              <a:rPr lang="en-US" sz="2400" b="1" dirty="0" smtClean="0">
                <a:solidFill>
                  <a:srgbClr val="0070C0"/>
                </a:solidFill>
                <a:latin typeface="Calibri"/>
                <a:cs typeface="Calibri"/>
              </a:rPr>
              <a:t>Regulations</a:t>
            </a:r>
            <a:r>
              <a:rPr lang="en-US" sz="2400" dirty="0" smtClean="0">
                <a:solidFill>
                  <a:srgbClr val="0070C0"/>
                </a:solidFill>
                <a:latin typeface="Calibri"/>
                <a:cs typeface="Calibri"/>
              </a:rPr>
              <a:t> are changing</a:t>
            </a:r>
            <a:r>
              <a:rPr lang="en-US" sz="2400" dirty="0" smtClean="0">
                <a:solidFill>
                  <a:schemeClr val="accent2">
                    <a:lumMod val="75000"/>
                  </a:schemeClr>
                </a:solidFill>
                <a:latin typeface="Calibri"/>
                <a:cs typeface="Calibri"/>
              </a:rPr>
              <a:t>. </a:t>
            </a:r>
            <a:r>
              <a:rPr lang="en-US" sz="2200" dirty="0" smtClean="0">
                <a:latin typeface="Calibri"/>
                <a:cs typeface="Calibri"/>
              </a:rPr>
              <a:t>For 25 years everyone </a:t>
            </a:r>
            <a:r>
              <a:rPr lang="mr-IN" sz="2200" dirty="0" smtClean="0">
                <a:latin typeface="Calibri"/>
                <a:cs typeface="Calibri"/>
              </a:rPr>
              <a:t>–</a:t>
            </a:r>
            <a:r>
              <a:rPr lang="en-US" sz="2200" dirty="0" smtClean="0">
                <a:latin typeface="Calibri"/>
                <a:cs typeface="Calibri"/>
              </a:rPr>
              <a:t> nursing homes, surveyors, ombudsmen and advocates </a:t>
            </a:r>
            <a:r>
              <a:rPr lang="mr-IN" sz="2200" dirty="0" smtClean="0">
                <a:latin typeface="Calibri"/>
                <a:cs typeface="Calibri"/>
              </a:rPr>
              <a:t>–</a:t>
            </a:r>
            <a:r>
              <a:rPr lang="en-US" sz="2200" dirty="0" smtClean="0">
                <a:latin typeface="Calibri"/>
                <a:cs typeface="Calibri"/>
              </a:rPr>
              <a:t> knew what the rules were and where to find them.  That entire structure has changed. </a:t>
            </a:r>
          </a:p>
          <a:p>
            <a:r>
              <a:rPr lang="en-US" sz="2400" dirty="0" smtClean="0">
                <a:solidFill>
                  <a:srgbClr val="0070C0"/>
                </a:solidFill>
                <a:cs typeface="Calibri"/>
              </a:rPr>
              <a:t>All of the </a:t>
            </a:r>
            <a:r>
              <a:rPr lang="en-US" sz="2400" b="1" dirty="0" smtClean="0">
                <a:solidFill>
                  <a:srgbClr val="0070C0"/>
                </a:solidFill>
                <a:cs typeface="Calibri"/>
              </a:rPr>
              <a:t>Guidelines</a:t>
            </a:r>
            <a:r>
              <a:rPr lang="en-US" sz="2400" dirty="0" smtClean="0">
                <a:solidFill>
                  <a:srgbClr val="0070C0"/>
                </a:solidFill>
                <a:cs typeface="Calibri"/>
              </a:rPr>
              <a:t> are changing</a:t>
            </a:r>
            <a:r>
              <a:rPr lang="en-US" sz="2200" dirty="0" smtClean="0">
                <a:solidFill>
                  <a:schemeClr val="accent2">
                    <a:lumMod val="75000"/>
                  </a:schemeClr>
                </a:solidFill>
                <a:cs typeface="Calibri"/>
              </a:rPr>
              <a:t>.</a:t>
            </a:r>
            <a:r>
              <a:rPr lang="en-US" sz="2400" dirty="0" smtClean="0">
                <a:solidFill>
                  <a:schemeClr val="tx1">
                    <a:lumMod val="75000"/>
                    <a:lumOff val="25000"/>
                  </a:schemeClr>
                </a:solidFill>
                <a:cs typeface="Calibri"/>
              </a:rPr>
              <a:t> The guidelines detail what is expected of nursing homes in relation to each standard </a:t>
            </a:r>
            <a:r>
              <a:rPr lang="mr-IN" sz="2400" dirty="0" smtClean="0">
                <a:solidFill>
                  <a:schemeClr val="tx1">
                    <a:lumMod val="75000"/>
                    <a:lumOff val="25000"/>
                  </a:schemeClr>
                </a:solidFill>
                <a:cs typeface="Calibri"/>
              </a:rPr>
              <a:t>–</a:t>
            </a:r>
            <a:r>
              <a:rPr lang="en-US" sz="2400" dirty="0" smtClean="0">
                <a:solidFill>
                  <a:schemeClr val="tx1">
                    <a:lumMod val="75000"/>
                    <a:lumOff val="25000"/>
                  </a:schemeClr>
                </a:solidFill>
                <a:cs typeface="Calibri"/>
              </a:rPr>
              <a:t> what they are supposed to do and how they are suppose to do it.</a:t>
            </a:r>
          </a:p>
          <a:p>
            <a:r>
              <a:rPr lang="en-US" sz="2400" dirty="0" smtClean="0">
                <a:solidFill>
                  <a:srgbClr val="0070C0"/>
                </a:solidFill>
                <a:cs typeface="Calibri"/>
              </a:rPr>
              <a:t>The nation’s </a:t>
            </a:r>
            <a:r>
              <a:rPr lang="en-US" sz="2400" b="1" dirty="0" smtClean="0">
                <a:solidFill>
                  <a:srgbClr val="0070C0"/>
                </a:solidFill>
                <a:cs typeface="Calibri"/>
              </a:rPr>
              <a:t>Survey System </a:t>
            </a:r>
            <a:r>
              <a:rPr lang="en-US" sz="2400" dirty="0" smtClean="0">
                <a:solidFill>
                  <a:srgbClr val="0070C0"/>
                </a:solidFill>
                <a:cs typeface="Calibri"/>
              </a:rPr>
              <a:t>is changing</a:t>
            </a:r>
            <a:r>
              <a:rPr lang="en-US" sz="2400" dirty="0" smtClean="0">
                <a:solidFill>
                  <a:schemeClr val="tx1">
                    <a:lumMod val="75000"/>
                    <a:lumOff val="25000"/>
                  </a:schemeClr>
                </a:solidFill>
                <a:cs typeface="Calibri"/>
              </a:rPr>
              <a:t>. Starting November 2017, all state survey agencies will be utilizing a new survey process.</a:t>
            </a:r>
          </a:p>
          <a:p>
            <a:r>
              <a:rPr lang="en-US" sz="2400" dirty="0" smtClean="0">
                <a:solidFill>
                  <a:srgbClr val="0070C0"/>
                </a:solidFill>
                <a:latin typeface="Calibri"/>
                <a:cs typeface="Calibri"/>
              </a:rPr>
              <a:t>The </a:t>
            </a:r>
            <a:r>
              <a:rPr lang="en-US" sz="2400" b="1" dirty="0" smtClean="0">
                <a:solidFill>
                  <a:srgbClr val="0070C0"/>
                </a:solidFill>
                <a:latin typeface="Calibri"/>
                <a:cs typeface="Calibri"/>
              </a:rPr>
              <a:t>F-tag system</a:t>
            </a:r>
            <a:r>
              <a:rPr lang="en-US" sz="2400" dirty="0" smtClean="0">
                <a:solidFill>
                  <a:srgbClr val="0070C0"/>
                </a:solidFill>
                <a:latin typeface="Calibri"/>
                <a:cs typeface="Calibri"/>
              </a:rPr>
              <a:t>, used by nursing home inspectors, is changing</a:t>
            </a:r>
            <a:r>
              <a:rPr lang="en-US" sz="2400" dirty="0" smtClean="0">
                <a:solidFill>
                  <a:schemeClr val="accent2">
                    <a:lumMod val="75000"/>
                  </a:schemeClr>
                </a:solidFill>
                <a:latin typeface="Calibri"/>
                <a:cs typeface="Calibri"/>
              </a:rPr>
              <a:t>.</a:t>
            </a:r>
            <a:r>
              <a:rPr lang="en-US" sz="2200" dirty="0" smtClean="0">
                <a:solidFill>
                  <a:schemeClr val="accent2">
                    <a:lumMod val="75000"/>
                  </a:schemeClr>
                </a:solidFill>
                <a:latin typeface="Calibri"/>
                <a:cs typeface="Calibri"/>
              </a:rPr>
              <a:t> </a:t>
            </a:r>
            <a:r>
              <a:rPr lang="en-US" sz="2200" dirty="0" smtClean="0">
                <a:latin typeface="Calibri"/>
                <a:cs typeface="Calibri"/>
              </a:rPr>
              <a:t>When a surveyor identifies a problem in care or living conditions in a nursing home, she cites the nursing home using a system called “F-tags” </a:t>
            </a:r>
            <a:r>
              <a:rPr lang="mr-IN" sz="2200" dirty="0" smtClean="0">
                <a:latin typeface="Calibri"/>
                <a:cs typeface="Calibri"/>
              </a:rPr>
              <a:t>–</a:t>
            </a:r>
            <a:r>
              <a:rPr lang="en-US" sz="2200" dirty="0" smtClean="0">
                <a:latin typeface="Calibri"/>
                <a:cs typeface="Calibri"/>
              </a:rPr>
              <a:t> numbers that correlate with the regulatory requirements. </a:t>
            </a:r>
            <a:endParaRPr lang="en-US" sz="2400" dirty="0" smtClean="0">
              <a:latin typeface="Calibri"/>
              <a:cs typeface="Calibri"/>
            </a:endParaRPr>
          </a:p>
        </p:txBody>
      </p:sp>
      <p:sp>
        <p:nvSpPr>
          <p:cNvPr id="4" name="Slide Number Placeholder 3"/>
          <p:cNvSpPr>
            <a:spLocks noGrp="1"/>
          </p:cNvSpPr>
          <p:nvPr>
            <p:ph type="sldNum" sz="quarter" idx="12"/>
          </p:nvPr>
        </p:nvSpPr>
        <p:spPr/>
        <p:txBody>
          <a:bodyPr/>
          <a:lstStyle/>
          <a:p>
            <a:fld id="{5328F43C-AB59-C64B-8C71-A4089041536E}" type="slidenum">
              <a:rPr lang="en-US" smtClean="0">
                <a:latin typeface="Calibri"/>
                <a:cs typeface="Calibri"/>
              </a:rPr>
              <a:pPr/>
              <a:t>6</a:t>
            </a:fld>
            <a:endParaRPr lang="en-US">
              <a:latin typeface="Calibri"/>
              <a:cs typeface="Calibri"/>
            </a:endParaRPr>
          </a:p>
        </p:txBody>
      </p:sp>
    </p:spTree>
    <p:extLst>
      <p:ext uri="{BB962C8B-B14F-4D97-AF65-F5344CB8AC3E}">
        <p14:creationId xmlns:p14="http://schemas.microsoft.com/office/powerpoint/2010/main" val="1560837870"/>
      </p:ext>
    </p:extLst>
  </p:cSld>
  <p:clrMapOvr>
    <a:masterClrMapping/>
  </p:clrMapOvr>
  <p:transition spd="med">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116106"/>
          </a:xfrm>
        </p:spPr>
        <p:txBody>
          <a:bodyPr>
            <a:normAutofit fontScale="90000"/>
          </a:bodyPr>
          <a:lstStyle/>
          <a:p>
            <a:r>
              <a:rPr lang="en-US" dirty="0"/>
              <a:t>Why is CMS Changing the LTC Survey Process?</a:t>
            </a:r>
          </a:p>
        </p:txBody>
      </p:sp>
      <p:sp>
        <p:nvSpPr>
          <p:cNvPr id="3" name="Content Placeholder 2"/>
          <p:cNvSpPr>
            <a:spLocks noGrp="1"/>
          </p:cNvSpPr>
          <p:nvPr>
            <p:ph idx="1"/>
          </p:nvPr>
        </p:nvSpPr>
        <p:spPr>
          <a:xfrm>
            <a:off x="498474" y="1600200"/>
            <a:ext cx="7556313" cy="4525963"/>
          </a:xfrm>
        </p:spPr>
        <p:txBody>
          <a:bodyPr>
            <a:normAutofit/>
          </a:bodyPr>
          <a:lstStyle/>
          <a:p>
            <a:r>
              <a:rPr lang="en-US" sz="2400" dirty="0"/>
              <a:t>Two different survey processes existed to review for </a:t>
            </a:r>
            <a:r>
              <a:rPr lang="en-US" sz="2400" dirty="0" smtClean="0"/>
              <a:t>a nursing home’s compliance with the Requirements </a:t>
            </a:r>
            <a:r>
              <a:rPr lang="en-US" sz="2400" dirty="0"/>
              <a:t>of </a:t>
            </a:r>
            <a:r>
              <a:rPr lang="en-US" sz="2400" dirty="0" smtClean="0"/>
              <a:t>nursing home care (Traditional </a:t>
            </a:r>
            <a:r>
              <a:rPr lang="en-US" sz="2400" dirty="0"/>
              <a:t>and QIS)</a:t>
            </a:r>
          </a:p>
          <a:p>
            <a:r>
              <a:rPr lang="en-US" sz="2400" dirty="0" smtClean="0"/>
              <a:t>Strengths and weaknesses have been identified in the </a:t>
            </a:r>
            <a:r>
              <a:rPr lang="en-US" sz="2400" dirty="0"/>
              <a:t>efficiency and effectiveness of both survey processes.</a:t>
            </a:r>
          </a:p>
          <a:p>
            <a:r>
              <a:rPr lang="en-US" sz="2400" dirty="0"/>
              <a:t>The two processes appeared to identify slightly different quality of care/quality of life issues.</a:t>
            </a:r>
          </a:p>
          <a:p>
            <a:r>
              <a:rPr lang="en-US" sz="2400" dirty="0"/>
              <a:t>CMS set out to build on the best of both the Traditional and QIS processes to establish a single nationwide survey process</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5328F43C-AB59-C64B-8C71-A4089041536E}" type="slidenum">
              <a:rPr lang="en-US" smtClean="0"/>
              <a:pPr/>
              <a:t>7</a:t>
            </a:fld>
            <a:endParaRPr lang="en-US"/>
          </a:p>
        </p:txBody>
      </p:sp>
    </p:spTree>
    <p:extLst>
      <p:ext uri="{BB962C8B-B14F-4D97-AF65-F5344CB8AC3E}">
        <p14:creationId xmlns:p14="http://schemas.microsoft.com/office/powerpoint/2010/main" val="250196050"/>
      </p:ext>
    </p:extLst>
  </p:cSld>
  <p:clrMapOvr>
    <a:masterClrMapping/>
  </p:clrMapOvr>
  <p:transition spd="med">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116106"/>
          </a:xfrm>
        </p:spPr>
        <p:txBody>
          <a:bodyPr>
            <a:normAutofit/>
          </a:bodyPr>
          <a:lstStyle/>
          <a:p>
            <a:r>
              <a:rPr lang="en-US" dirty="0"/>
              <a:t>Goals of </a:t>
            </a:r>
            <a:r>
              <a:rPr lang="en-US" dirty="0" smtClean="0"/>
              <a:t>the New </a:t>
            </a:r>
            <a:r>
              <a:rPr lang="en-US" dirty="0"/>
              <a:t>Process</a:t>
            </a:r>
          </a:p>
        </p:txBody>
      </p:sp>
      <p:sp>
        <p:nvSpPr>
          <p:cNvPr id="3" name="Content Placeholder 2"/>
          <p:cNvSpPr>
            <a:spLocks noGrp="1"/>
          </p:cNvSpPr>
          <p:nvPr>
            <p:ph idx="1"/>
          </p:nvPr>
        </p:nvSpPr>
        <p:spPr>
          <a:xfrm>
            <a:off x="498474" y="1229194"/>
            <a:ext cx="7556313" cy="4896970"/>
          </a:xfrm>
        </p:spPr>
        <p:txBody>
          <a:bodyPr>
            <a:normAutofit/>
          </a:bodyPr>
          <a:lstStyle/>
          <a:p>
            <a:pPr>
              <a:buClr>
                <a:schemeClr val="accent2"/>
              </a:buClr>
            </a:pPr>
            <a:r>
              <a:rPr lang="en-US" sz="3200" dirty="0"/>
              <a:t>Same survey for entire country</a:t>
            </a:r>
          </a:p>
          <a:p>
            <a:pPr>
              <a:buClr>
                <a:schemeClr val="accent2"/>
              </a:buClr>
            </a:pPr>
            <a:r>
              <a:rPr lang="en-US" sz="3200" dirty="0" smtClean="0"/>
              <a:t>Combine strengths </a:t>
            </a:r>
            <a:r>
              <a:rPr lang="en-US" sz="3200" dirty="0"/>
              <a:t>from Traditional &amp; QIS</a:t>
            </a:r>
          </a:p>
          <a:p>
            <a:pPr>
              <a:buClr>
                <a:schemeClr val="accent2"/>
              </a:buClr>
            </a:pPr>
            <a:r>
              <a:rPr lang="en-US" sz="3200" dirty="0" smtClean="0"/>
              <a:t>Add new </a:t>
            </a:r>
            <a:r>
              <a:rPr lang="en-US" sz="3200" dirty="0"/>
              <a:t>innovative approaches</a:t>
            </a:r>
          </a:p>
          <a:p>
            <a:pPr>
              <a:buClr>
                <a:schemeClr val="accent2"/>
              </a:buClr>
            </a:pPr>
            <a:r>
              <a:rPr lang="en-US" sz="3200" dirty="0" smtClean="0"/>
              <a:t>More effective </a:t>
            </a:r>
            <a:r>
              <a:rPr lang="en-US" sz="3200" dirty="0"/>
              <a:t>and efficient </a:t>
            </a:r>
          </a:p>
          <a:p>
            <a:pPr>
              <a:buClr>
                <a:schemeClr val="accent2"/>
              </a:buClr>
            </a:pPr>
            <a:r>
              <a:rPr lang="en-US" sz="3200" dirty="0" smtClean="0"/>
              <a:t>More resident-centered</a:t>
            </a:r>
            <a:endParaRPr lang="en-US" sz="3200" dirty="0"/>
          </a:p>
          <a:p>
            <a:pPr>
              <a:buClr>
                <a:schemeClr val="accent2"/>
              </a:buClr>
            </a:pPr>
            <a:r>
              <a:rPr lang="en-US" sz="3200" dirty="0" smtClean="0"/>
              <a:t>Improve balance </a:t>
            </a:r>
            <a:r>
              <a:rPr lang="en-US" sz="3200" dirty="0"/>
              <a:t>between structure and surveyor autonomy</a:t>
            </a:r>
          </a:p>
        </p:txBody>
      </p:sp>
      <p:sp>
        <p:nvSpPr>
          <p:cNvPr id="4" name="Slide Number Placeholder 3"/>
          <p:cNvSpPr>
            <a:spLocks noGrp="1"/>
          </p:cNvSpPr>
          <p:nvPr>
            <p:ph type="sldNum" sz="quarter" idx="12"/>
          </p:nvPr>
        </p:nvSpPr>
        <p:spPr/>
        <p:txBody>
          <a:bodyPr/>
          <a:lstStyle/>
          <a:p>
            <a:fld id="{5328F43C-AB59-C64B-8C71-A4089041536E}" type="slidenum">
              <a:rPr lang="en-US" smtClean="0"/>
              <a:pPr/>
              <a:t>8</a:t>
            </a:fld>
            <a:endParaRPr lang="en-US"/>
          </a:p>
        </p:txBody>
      </p:sp>
      <p:pic>
        <p:nvPicPr>
          <p:cNvPr id="5" name="Picture 4" descr="Life of an Educator: My 10 goals as a 1st year administrat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82609">
            <a:off x="6240192" y="3032368"/>
            <a:ext cx="2681922" cy="17795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87729148"/>
      </p:ext>
    </p:extLst>
  </p:cSld>
  <p:clrMapOvr>
    <a:masterClrMapping/>
  </p:clrMapOvr>
  <p:transition spd="med">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116106"/>
          </a:xfrm>
        </p:spPr>
        <p:txBody>
          <a:bodyPr>
            <a:normAutofit/>
          </a:bodyPr>
          <a:lstStyle/>
          <a:p>
            <a:r>
              <a:rPr lang="en-US" dirty="0" smtClean="0"/>
              <a:t>What is in the New Survey Process?</a:t>
            </a:r>
            <a:endParaRPr lang="en-US" dirty="0"/>
          </a:p>
        </p:txBody>
      </p:sp>
      <p:sp>
        <p:nvSpPr>
          <p:cNvPr id="3" name="Content Placeholder 2"/>
          <p:cNvSpPr>
            <a:spLocks noGrp="1"/>
          </p:cNvSpPr>
          <p:nvPr>
            <p:ph idx="1"/>
          </p:nvPr>
        </p:nvSpPr>
        <p:spPr>
          <a:xfrm>
            <a:off x="498473" y="974362"/>
            <a:ext cx="7556313" cy="5376654"/>
          </a:xfrm>
        </p:spPr>
        <p:txBody>
          <a:bodyPr>
            <a:normAutofit/>
          </a:bodyPr>
          <a:lstStyle/>
          <a:p>
            <a:pPr marL="0" indent="0">
              <a:buClr>
                <a:schemeClr val="accent3"/>
              </a:buClr>
              <a:buNone/>
            </a:pPr>
            <a:r>
              <a:rPr lang="en-US" sz="2400" dirty="0"/>
              <a:t>Basic changes </a:t>
            </a:r>
            <a:r>
              <a:rPr lang="en-US" sz="2400" dirty="0" smtClean="0"/>
              <a:t>include</a:t>
            </a:r>
            <a:r>
              <a:rPr lang="en-US" sz="2400" dirty="0"/>
              <a:t>:</a:t>
            </a:r>
          </a:p>
          <a:p>
            <a:pPr>
              <a:buClr>
                <a:schemeClr val="accent3"/>
              </a:buClr>
            </a:pPr>
            <a:r>
              <a:rPr lang="en-US" sz="2400" dirty="0"/>
              <a:t>Automation of surveyor tasks</a:t>
            </a:r>
          </a:p>
          <a:p>
            <a:pPr>
              <a:buClr>
                <a:schemeClr val="accent3"/>
              </a:buClr>
            </a:pPr>
            <a:r>
              <a:rPr lang="en-US" sz="2400" dirty="0"/>
              <a:t>Changes in how residents are selected for sampling by surveyors</a:t>
            </a:r>
          </a:p>
          <a:p>
            <a:pPr>
              <a:buClr>
                <a:schemeClr val="accent3"/>
              </a:buClr>
            </a:pPr>
            <a:r>
              <a:rPr lang="en-US" sz="2400" dirty="0"/>
              <a:t>Changes in off-site vs on-site surveyor activities</a:t>
            </a:r>
          </a:p>
          <a:p>
            <a:pPr>
              <a:buClr>
                <a:schemeClr val="accent3"/>
              </a:buClr>
            </a:pPr>
            <a:r>
              <a:rPr lang="en-US" sz="2400" dirty="0"/>
              <a:t>Changes to expected activities when surveyors enter and tour facility</a:t>
            </a:r>
          </a:p>
          <a:p>
            <a:pPr>
              <a:buClr>
                <a:schemeClr val="accent3"/>
              </a:buClr>
            </a:pPr>
            <a:r>
              <a:rPr lang="en-US" sz="2400" dirty="0"/>
              <a:t>Changes to survey structure</a:t>
            </a:r>
          </a:p>
          <a:p>
            <a:pPr>
              <a:buClr>
                <a:schemeClr val="accent3"/>
              </a:buClr>
            </a:pPr>
            <a:r>
              <a:rPr lang="en-US" sz="2400" dirty="0"/>
              <a:t>Changes to expectations for engaging resident council</a:t>
            </a:r>
          </a:p>
        </p:txBody>
      </p:sp>
      <p:sp>
        <p:nvSpPr>
          <p:cNvPr id="4" name="Slide Number Placeholder 3"/>
          <p:cNvSpPr>
            <a:spLocks noGrp="1"/>
          </p:cNvSpPr>
          <p:nvPr>
            <p:ph type="sldNum" sz="quarter" idx="12"/>
          </p:nvPr>
        </p:nvSpPr>
        <p:spPr/>
        <p:txBody>
          <a:bodyPr/>
          <a:lstStyle/>
          <a:p>
            <a:fld id="{5328F43C-AB59-C64B-8C71-A4089041536E}" type="slidenum">
              <a:rPr lang="en-US" smtClean="0"/>
              <a:pPr/>
              <a:t>9</a:t>
            </a:fld>
            <a:endParaRPr lang="en-US"/>
          </a:p>
        </p:txBody>
      </p:sp>
    </p:spTree>
    <p:extLst>
      <p:ext uri="{BB962C8B-B14F-4D97-AF65-F5344CB8AC3E}">
        <p14:creationId xmlns:p14="http://schemas.microsoft.com/office/powerpoint/2010/main" val="1170845893"/>
      </p:ext>
    </p:extLst>
  </p:cSld>
  <p:clrMapOvr>
    <a:masterClrMapping/>
  </p:clrMapOvr>
  <p:transition spd="med">
    <p:wipe dir="u"/>
  </p:transition>
  <p:timing>
    <p:tnLst>
      <p:par>
        <p:cTn id="1" dur="indefinite" restart="never" nodeType="tmRoot"/>
      </p:par>
    </p:tnLst>
  </p:timing>
</p:sld>
</file>

<file path=ppt/theme/theme1.xml><?xml version="1.0" encoding="utf-8"?>
<a:theme xmlns:a="http://schemas.openxmlformats.org/drawingml/2006/main" name="Advantag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55717</TotalTime>
  <Words>2404</Words>
  <Application>Microsoft Macintosh PowerPoint</Application>
  <PresentationFormat>On-screen Show (4:3)</PresentationFormat>
  <Paragraphs>256</Paragraphs>
  <Slides>32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Calibri</vt:lpstr>
      <vt:lpstr>Courier New</vt:lpstr>
      <vt:lpstr>Mangal</vt:lpstr>
      <vt:lpstr>Symbol</vt:lpstr>
      <vt:lpstr>Times New Roman</vt:lpstr>
      <vt:lpstr>Wingdings</vt:lpstr>
      <vt:lpstr>Arial</vt:lpstr>
      <vt:lpstr>Advantage</vt:lpstr>
      <vt:lpstr>PowerPoint Presentation</vt:lpstr>
      <vt:lpstr>What is the Long Term Care Community Coalition?</vt:lpstr>
      <vt:lpstr>What Will We Be Talking About TODAY?</vt:lpstr>
      <vt:lpstr>The Nursing Home System in a Nutshell</vt:lpstr>
      <vt:lpstr>The Nursing Home Reform Law</vt:lpstr>
      <vt:lpstr>What Is Happening Now?</vt:lpstr>
      <vt:lpstr>Why is CMS Changing the LTC Survey Process?</vt:lpstr>
      <vt:lpstr>Goals of the New Process</vt:lpstr>
      <vt:lpstr>What is in the New Survey Process?</vt:lpstr>
      <vt:lpstr>How Will State Surveyors Know What to Do? </vt:lpstr>
      <vt:lpstr>Overview of the New Survey Process</vt:lpstr>
      <vt:lpstr>Initial Pool Process</vt:lpstr>
      <vt:lpstr>Sample Selection &amp; Investigation</vt:lpstr>
      <vt:lpstr>Sample Selection:</vt:lpstr>
      <vt:lpstr>Some Of The Details Of The New Survey Relevant To Consumers, Advocates &amp; LTC Ombudsmen… </vt:lpstr>
      <vt:lpstr>Some Of The Details Of The New Survey Relevant To Consumers, Advocates &amp; LTC Ombudsmen… </vt:lpstr>
      <vt:lpstr>Facility Completes &amp; Provides to Survey Team a “Facility Matrix”</vt:lpstr>
      <vt:lpstr>Facility Completes &amp; Provides to Survey Team a “Facility Matrix”</vt:lpstr>
      <vt:lpstr>Components of Resident Interview: </vt:lpstr>
      <vt:lpstr>Resident Representative or Family Interview: </vt:lpstr>
      <vt:lpstr>Limited Review of Resident Records:</vt:lpstr>
      <vt:lpstr>Dining:</vt:lpstr>
      <vt:lpstr>Investigations:</vt:lpstr>
      <vt:lpstr>Medication</vt:lpstr>
      <vt:lpstr>Resident Council Interview</vt:lpstr>
      <vt:lpstr>Sufficient &amp; Competent Care Staff</vt:lpstr>
      <vt:lpstr>The Bad New</vt:lpstr>
      <vt:lpstr>Some Current Concerns</vt:lpstr>
      <vt:lpstr>Some Current Concerns</vt:lpstr>
      <vt:lpstr>Some Current Concerns</vt:lpstr>
      <vt:lpstr>Thank You!</vt:lpstr>
      <vt:lpstr>PowerPoint Presentation</vt:lpstr>
    </vt:vector>
  </TitlesOfParts>
  <Company>Long Term Care Community Coalition</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Care Without Drugs</dc:title>
  <dc:creator>Richard Mollot</dc:creator>
  <cp:lastModifiedBy>Richard Mollot</cp:lastModifiedBy>
  <cp:revision>917</cp:revision>
  <cp:lastPrinted>2017-07-26T01:46:22Z</cp:lastPrinted>
  <dcterms:created xsi:type="dcterms:W3CDTF">2013-11-11T18:43:10Z</dcterms:created>
  <dcterms:modified xsi:type="dcterms:W3CDTF">2017-11-04T23:27:26Z</dcterms:modified>
</cp:coreProperties>
</file>