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7" r:id="rId2"/>
    <p:sldId id="261" r:id="rId3"/>
    <p:sldId id="275" r:id="rId4"/>
    <p:sldId id="273" r:id="rId5"/>
    <p:sldId id="263" r:id="rId6"/>
    <p:sldId id="266" r:id="rId7"/>
    <p:sldId id="268" r:id="rId8"/>
    <p:sldId id="269" r:id="rId9"/>
    <p:sldId id="270" r:id="rId10"/>
    <p:sldId id="264" r:id="rId11"/>
    <p:sldId id="271" r:id="rId12"/>
    <p:sldId id="265" r:id="rId13"/>
    <p:sldId id="267" r:id="rId14"/>
    <p:sldId id="272" r:id="rId15"/>
    <p:sldId id="262" r:id="rId16"/>
    <p:sldId id="276" r:id="rId17"/>
    <p:sldId id="277" r:id="rId18"/>
    <p:sldId id="280" r:id="rId19"/>
    <p:sldId id="281" r:id="rId20"/>
    <p:sldId id="282" r:id="rId21"/>
    <p:sldId id="283" r:id="rId22"/>
    <p:sldId id="274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bert, Beverley" initials="LB" lastIdx="8" clrIdx="0">
    <p:extLst>
      <p:ext uri="{19B8F6BF-5375-455C-9EA6-DF929625EA0E}">
        <p15:presenceInfo xmlns:p15="http://schemas.microsoft.com/office/powerpoint/2012/main" userId="S-1-5-21-1932443545-2759865100-3404155409-11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7A003C"/>
    <a:srgbClr val="990033"/>
    <a:srgbClr val="990000"/>
    <a:srgbClr val="800000"/>
    <a:srgbClr val="3168B9"/>
    <a:srgbClr val="3399FF"/>
    <a:srgbClr val="365496"/>
    <a:srgbClr val="245488"/>
    <a:srgbClr val="384C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435" autoAdjust="0"/>
  </p:normalViewPr>
  <p:slideViewPr>
    <p:cSldViewPr showGuides="1">
      <p:cViewPr varScale="1">
        <p:scale>
          <a:sx n="98" d="100"/>
          <a:sy n="98" d="100"/>
        </p:scale>
        <p:origin x="197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B1751-706B-486C-BC1F-B66CA60926A7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4CBF1-68C2-46DA-A7D8-7714B6073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62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4CBF1-68C2-46DA-A7D8-7714B60731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144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4CBF1-68C2-46DA-A7D8-7714B607311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1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4CBF1-68C2-46DA-A7D8-7714B607311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1067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4CBF1-68C2-46DA-A7D8-7714B607311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5326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4CBF1-68C2-46DA-A7D8-7714B607311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136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4CBF1-68C2-46DA-A7D8-7714B607311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3000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4CBF1-68C2-46DA-A7D8-7714B607311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575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4CBF1-68C2-46DA-A7D8-7714B607311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257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4CBF1-68C2-46DA-A7D8-7714B60731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41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4CBF1-68C2-46DA-A7D8-7714B60731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29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4CBF1-68C2-46DA-A7D8-7714B60731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4CBF1-68C2-46DA-A7D8-7714B60731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32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4CBF1-68C2-46DA-A7D8-7714B607311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11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4CBF1-68C2-46DA-A7D8-7714B607311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63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4CBF1-68C2-46DA-A7D8-7714B607311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21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4CBF1-68C2-46DA-A7D8-7714B607311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95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381000" y="6096000"/>
            <a:ext cx="84582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T:\CGO\_Projects\_ERD\Logos\ERD_LOGO_LG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8610600" cy="313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817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04/03/2015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880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2C9D-C8C6-4612-B730-94D7957AE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08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04/03/2015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880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2C9D-C8C6-4612-B730-94D7957AE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6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04/03/2015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880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2C9D-C8C6-4612-B730-94D7957AE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96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1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04/03/2015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2C9D-C8C6-4612-B730-94D7957AE49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1828800" y="6038850"/>
            <a:ext cx="5486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aging.ohio.gov/services/ombudsman</a:t>
            </a:r>
          </a:p>
        </p:txBody>
      </p:sp>
      <p:pic>
        <p:nvPicPr>
          <p:cNvPr id="2050" name="Picture 2" descr="T:\CGO\_Projects\_ERD\Logos\ERD_LOGO_LG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85800"/>
            <a:ext cx="6477000" cy="235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590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04/03/2015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2C9D-C8C6-4612-B730-94D7957AE4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845774" y="716281"/>
            <a:ext cx="5855312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T:\CGO\_Projects\_ERD\Logos\ERD_LOGO_SM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02" y="152400"/>
            <a:ext cx="2286001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011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04/03/2015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2C9D-C8C6-4612-B730-94D7957AE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21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04/03/2015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2C9D-C8C6-4612-B730-94D7957AE49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2845774" y="716281"/>
            <a:ext cx="5855312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T:\CGO\_Projects\_ERD\Logos\ERD_LOGO_SM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228600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230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187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19401"/>
            <a:ext cx="4040188" cy="3306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14187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19401"/>
            <a:ext cx="4041775" cy="3306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04/03/2015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2C9D-C8C6-4612-B730-94D7957AE49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2845774" y="716281"/>
            <a:ext cx="5855312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3" descr="T:\CGO\_Projects\_ERD\Logos\ERD_FINAL_LOGO_2014.ep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2540974" cy="91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206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04/03/2015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1880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2C9D-C8C6-4612-B730-94D7957AE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60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04/03/2015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1880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2C9D-C8C6-4612-B730-94D7957AE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7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04/03/2015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880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2C9D-C8C6-4612-B730-94D7957AE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62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326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09800"/>
            <a:ext cx="8229600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6210300"/>
            <a:ext cx="8229600" cy="342900"/>
          </a:xfrm>
          <a:prstGeom prst="rect">
            <a:avLst/>
          </a:prstGeom>
          <a:solidFill>
            <a:srgbClr val="7A0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88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04/03/2015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188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38D2C9D-C8C6-4612-B730-94D7957AE4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" y="6553200"/>
            <a:ext cx="8229600" cy="76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11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660033"/>
                </a:solidFill>
              </a:rPr>
              <a:t>Moving Systems Advocacy </a:t>
            </a:r>
            <a:br>
              <a:rPr lang="en-US" b="1" dirty="0">
                <a:solidFill>
                  <a:srgbClr val="660033"/>
                </a:solidFill>
              </a:rPr>
            </a:br>
            <a:r>
              <a:rPr lang="en-US" b="1" dirty="0">
                <a:solidFill>
                  <a:srgbClr val="660033"/>
                </a:solidFill>
              </a:rPr>
              <a:t>Forward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Erin Pettegrew</a:t>
            </a:r>
          </a:p>
          <a:p>
            <a:r>
              <a:rPr lang="en-US" dirty="0"/>
              <a:t>Ombudsman Projects Coordinator</a:t>
            </a:r>
          </a:p>
          <a:p>
            <a:r>
              <a:rPr lang="en-US" dirty="0"/>
              <a:t>Office of the State Long-Term Care Ombudsman - Ohio</a:t>
            </a:r>
          </a:p>
        </p:txBody>
      </p:sp>
    </p:spTree>
    <p:extLst>
      <p:ext uri="{BB962C8B-B14F-4D97-AF65-F5344CB8AC3E}">
        <p14:creationId xmlns:p14="http://schemas.microsoft.com/office/powerpoint/2010/main" val="617276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B0855-E142-40B9-A890-0CC766D40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Ohio Example 2: Corporate Outreach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B8D41-C946-4AE3-AF31-40B9FB7D0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corporation to the state</a:t>
            </a:r>
          </a:p>
          <a:p>
            <a:pPr lvl="1"/>
            <a:r>
              <a:rPr lang="en-US" dirty="0"/>
              <a:t>11 facilities </a:t>
            </a:r>
          </a:p>
          <a:p>
            <a:pPr lvl="1"/>
            <a:r>
              <a:rPr lang="en-US" dirty="0"/>
              <a:t>3 ombudsman regions</a:t>
            </a:r>
          </a:p>
          <a:p>
            <a:r>
              <a:rPr lang="en-US" dirty="0"/>
              <a:t>Met with leadership repeatedly</a:t>
            </a:r>
          </a:p>
          <a:p>
            <a:r>
              <a:rPr lang="en-US" dirty="0"/>
              <a:t>Provided data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54D6D-3806-4474-B0D7-F8D5ADBD9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188075"/>
            <a:ext cx="3048000" cy="365125"/>
          </a:xfrm>
        </p:spPr>
        <p:txBody>
          <a:bodyPr/>
          <a:lstStyle/>
          <a:p>
            <a:r>
              <a:rPr lang="en-US" dirty="0"/>
              <a:t>2017 National Consumer Voice Conference</a:t>
            </a:r>
          </a:p>
        </p:txBody>
      </p:sp>
    </p:spTree>
    <p:extLst>
      <p:ext uri="{BB962C8B-B14F-4D97-AF65-F5344CB8AC3E}">
        <p14:creationId xmlns:p14="http://schemas.microsoft.com/office/powerpoint/2010/main" val="2166063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14342C-7A9C-482C-9AE9-5F673FFEAC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" y="1905000"/>
            <a:ext cx="8869083" cy="2089317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83106DE-8DBB-4696-9CE6-0B78DE5C5C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188075"/>
            <a:ext cx="3048000" cy="365125"/>
          </a:xfrm>
        </p:spPr>
        <p:txBody>
          <a:bodyPr/>
          <a:lstStyle/>
          <a:p>
            <a:r>
              <a:rPr lang="en-US" dirty="0"/>
              <a:t>2017 National Consumer Voice Conference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343DC1-E67B-4273-B178-33593D3A9549}"/>
              </a:ext>
            </a:extLst>
          </p:cNvPr>
          <p:cNvSpPr/>
          <p:nvPr/>
        </p:nvSpPr>
        <p:spPr>
          <a:xfrm>
            <a:off x="2438400" y="4114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Verified complaints to the ombudsman program. Explained terminology and that not all complaints are against the facility.</a:t>
            </a:r>
          </a:p>
        </p:txBody>
      </p:sp>
    </p:spTree>
    <p:extLst>
      <p:ext uri="{BB962C8B-B14F-4D97-AF65-F5344CB8AC3E}">
        <p14:creationId xmlns:p14="http://schemas.microsoft.com/office/powerpoint/2010/main" val="2705864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C0649-B34A-4FDE-9EF2-2F6BEAFEB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FC9E8-9753-4144-B349-A63CC7491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door (phone) relationship</a:t>
            </a:r>
          </a:p>
          <a:p>
            <a:pPr lvl="1"/>
            <a:r>
              <a:rPr lang="en-US" dirty="0"/>
              <a:t>SLTCO and Corporate leadership</a:t>
            </a:r>
          </a:p>
          <a:p>
            <a:pPr lvl="1"/>
            <a:r>
              <a:rPr lang="en-US" dirty="0"/>
              <a:t>Local ombudsmen and the LNHAs</a:t>
            </a:r>
          </a:p>
          <a:p>
            <a:r>
              <a:rPr lang="en-US" dirty="0"/>
              <a:t>Cooperative relationship during a closure due to enforcement issue</a:t>
            </a:r>
          </a:p>
          <a:p>
            <a:r>
              <a:rPr lang="en-US" dirty="0"/>
              <a:t>Close eye on quality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89E1142-4AA1-420F-8518-2A8E141F02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188075"/>
            <a:ext cx="3048000" cy="365125"/>
          </a:xfrm>
        </p:spPr>
        <p:txBody>
          <a:bodyPr/>
          <a:lstStyle/>
          <a:p>
            <a:r>
              <a:rPr lang="en-US" dirty="0"/>
              <a:t>2017 National Consumer Voice Conference</a:t>
            </a:r>
          </a:p>
        </p:txBody>
      </p:sp>
    </p:spTree>
    <p:extLst>
      <p:ext uri="{BB962C8B-B14F-4D97-AF65-F5344CB8AC3E}">
        <p14:creationId xmlns:p14="http://schemas.microsoft.com/office/powerpoint/2010/main" val="951667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2E2AE-8EF2-4E57-A7DF-DCD1ED6AC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Ohio Example 3: Managed Care Outreach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F3EFD-FD5E-47F3-8C03-20DE050B7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Positioned as the managed care ombudsman</a:t>
            </a:r>
          </a:p>
          <a:p>
            <a:r>
              <a:rPr lang="en-US" dirty="0"/>
              <a:t>Relationships with Plans</a:t>
            </a:r>
          </a:p>
          <a:p>
            <a:pPr lvl="1"/>
            <a:r>
              <a:rPr lang="en-US" dirty="0"/>
              <a:t>Monthly calls</a:t>
            </a:r>
          </a:p>
          <a:p>
            <a:pPr lvl="1"/>
            <a:r>
              <a:rPr lang="en-US" dirty="0"/>
              <a:t>Quarterly stakeholder meetings with each Plan</a:t>
            </a:r>
          </a:p>
          <a:p>
            <a:r>
              <a:rPr lang="en-US" dirty="0"/>
              <a:t>Expectations for quality are upfront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F4BFDEE-7DC4-43D8-8ABC-C3B7F5BED1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188075"/>
            <a:ext cx="3048000" cy="365125"/>
          </a:xfrm>
        </p:spPr>
        <p:txBody>
          <a:bodyPr/>
          <a:lstStyle/>
          <a:p>
            <a:r>
              <a:rPr lang="en-US" dirty="0"/>
              <a:t>2017 National Consumer Voice Conference</a:t>
            </a:r>
          </a:p>
        </p:txBody>
      </p:sp>
    </p:spTree>
    <p:extLst>
      <p:ext uri="{BB962C8B-B14F-4D97-AF65-F5344CB8AC3E}">
        <p14:creationId xmlns:p14="http://schemas.microsoft.com/office/powerpoint/2010/main" val="783632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09B89-3896-4011-B12C-D8A0B9B43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C5D53-65EA-4591-AF87-E432764EE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Stakeholder meetings</a:t>
            </a:r>
          </a:p>
          <a:p>
            <a:r>
              <a:rPr lang="en-US" dirty="0"/>
              <a:t>Consumer publication input</a:t>
            </a:r>
          </a:p>
          <a:p>
            <a:r>
              <a:rPr lang="en-US" dirty="0"/>
              <a:t>Budget support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590D519-FE26-43C8-8320-32BCEEB611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188075"/>
            <a:ext cx="3048000" cy="365125"/>
          </a:xfrm>
        </p:spPr>
        <p:txBody>
          <a:bodyPr/>
          <a:lstStyle/>
          <a:p>
            <a:r>
              <a:rPr lang="en-US" dirty="0"/>
              <a:t>2017 National Consumer Voice Conference</a:t>
            </a:r>
          </a:p>
        </p:txBody>
      </p:sp>
    </p:spTree>
    <p:extLst>
      <p:ext uri="{BB962C8B-B14F-4D97-AF65-F5344CB8AC3E}">
        <p14:creationId xmlns:p14="http://schemas.microsoft.com/office/powerpoint/2010/main" val="371619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D5C9D-CBBB-4503-B45E-EF138F048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Ohio Example 4: Troubled Facility Approach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1376DE-C294-41E9-9A98-581B5FFC59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188075"/>
            <a:ext cx="3124200" cy="365125"/>
          </a:xfrm>
        </p:spPr>
        <p:txBody>
          <a:bodyPr/>
          <a:lstStyle/>
          <a:p>
            <a:r>
              <a:rPr lang="en-US" dirty="0"/>
              <a:t>2017 National Consumer Voice Conference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11A3CD4-F692-4F5E-9943-7C87E39E5F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05100" y="2505869"/>
            <a:ext cx="373380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471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A3221-9721-4324-B01A-03252557F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50465-D005-464C-8BF6-A724D9447F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188075"/>
            <a:ext cx="2895600" cy="365125"/>
          </a:xfrm>
        </p:spPr>
        <p:txBody>
          <a:bodyPr/>
          <a:lstStyle/>
          <a:p>
            <a:r>
              <a:rPr lang="en-US" dirty="0"/>
              <a:t>2017 National Consumer Voice Conference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A538324-6B7F-4A4C-9A6A-5D50554A8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762" y="2072437"/>
            <a:ext cx="8229600" cy="39163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Frequent complaints in our data system (ODIS)</a:t>
            </a:r>
          </a:p>
          <a:p>
            <a:r>
              <a:rPr lang="en-US" dirty="0"/>
              <a:t>Anecdotal stories from ombudsmen about lack of cooperation and even outright obstacles from staff </a:t>
            </a:r>
          </a:p>
          <a:p>
            <a:r>
              <a:rPr lang="en-US" dirty="0"/>
              <a:t>Sister facility terminated from M/M certification – some of those residents moved there</a:t>
            </a:r>
          </a:p>
          <a:p>
            <a:r>
              <a:rPr lang="en-US" dirty="0"/>
              <a:t>New ombudsman was assigned </a:t>
            </a:r>
          </a:p>
          <a:p>
            <a:r>
              <a:rPr lang="en-US" dirty="0"/>
              <a:t>Program director reached out for help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437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EC731-0C12-4B3D-BE31-B57F6EE13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42731-D5BE-435C-AB5D-3E45F5812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Dive</a:t>
            </a:r>
          </a:p>
          <a:p>
            <a:r>
              <a:rPr lang="en-US" dirty="0"/>
              <a:t>Homework assigned to regional ombudsman and state staff</a:t>
            </a:r>
          </a:p>
          <a:p>
            <a:r>
              <a:rPr lang="en-US" dirty="0"/>
              <a:t>WAR ROOM</a:t>
            </a:r>
          </a:p>
          <a:p>
            <a:pPr lvl="1"/>
            <a:r>
              <a:rPr lang="en-US" dirty="0"/>
              <a:t>No predetermined approaches</a:t>
            </a:r>
          </a:p>
          <a:p>
            <a:pPr lvl="1"/>
            <a:r>
              <a:rPr lang="en-US" dirty="0"/>
              <a:t>No predetermined outcomes</a:t>
            </a:r>
          </a:p>
          <a:p>
            <a:pPr lvl="1"/>
            <a:r>
              <a:rPr lang="en-US" dirty="0"/>
              <a:t>No blame shifting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9D92A-8803-436B-AA9A-9A43D57A07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188075"/>
            <a:ext cx="3124200" cy="365125"/>
          </a:xfrm>
        </p:spPr>
        <p:txBody>
          <a:bodyPr/>
          <a:lstStyle/>
          <a:p>
            <a:r>
              <a:rPr lang="en-US" dirty="0"/>
              <a:t>2017 National Consumer Voice Conference</a:t>
            </a:r>
          </a:p>
        </p:txBody>
      </p:sp>
    </p:spTree>
    <p:extLst>
      <p:ext uri="{BB962C8B-B14F-4D97-AF65-F5344CB8AC3E}">
        <p14:creationId xmlns:p14="http://schemas.microsoft.com/office/powerpoint/2010/main" val="724389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7A588F-6611-425F-AB8C-03A40C30A8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188075"/>
            <a:ext cx="2971800" cy="365125"/>
          </a:xfrm>
        </p:spPr>
        <p:txBody>
          <a:bodyPr/>
          <a:lstStyle/>
          <a:p>
            <a:r>
              <a:rPr lang="en-US" dirty="0"/>
              <a:t>2017 National Consumer Voice Conference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9BFA416-7A60-46D6-B29E-42EE4C1CCF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891458"/>
              </p:ext>
            </p:extLst>
          </p:nvPr>
        </p:nvGraphicFramePr>
        <p:xfrm>
          <a:off x="762000" y="533400"/>
          <a:ext cx="7467600" cy="5426572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139504139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286275568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17639092"/>
                    </a:ext>
                  </a:extLst>
                </a:gridCol>
              </a:tblGrid>
              <a:tr h="2186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Data Source</a:t>
                      </a:r>
                      <a:endParaRPr lang="en-US" sz="1200" b="1" i="0" u="none" strike="noStrike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Looking For</a:t>
                      </a:r>
                      <a:endParaRPr lang="en-US" sz="1200" b="1" i="0" u="none" strike="noStrike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Findings</a:t>
                      </a:r>
                      <a:endParaRPr lang="en-US" sz="1200" b="1" i="0" u="none" strike="noStrike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 anchor="ctr"/>
                </a:tc>
                <a:extLst>
                  <a:ext uri="{0D108BD9-81ED-4DB2-BD59-A6C34878D82A}">
                    <a16:rowId xmlns:a16="http://schemas.microsoft.com/office/drawing/2014/main" val="1951055704"/>
                  </a:ext>
                </a:extLst>
              </a:tr>
              <a:tr h="331969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>
                          <a:effectLst/>
                        </a:rPr>
                        <a:t>Survey History for 2 years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</a:rPr>
                        <a:t>Annual surveys – citations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>
                          <a:effectLst/>
                        </a:rPr>
                        <a:t>Very frequent complaint survey activity without citations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 anchor="ctr"/>
                </a:tc>
                <a:extLst>
                  <a:ext uri="{0D108BD9-81ED-4DB2-BD59-A6C34878D82A}">
                    <a16:rowId xmlns:a16="http://schemas.microsoft.com/office/drawing/2014/main" val="3273455669"/>
                  </a:ext>
                </a:extLst>
              </a:tr>
              <a:tr h="3238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</a:rPr>
                        <a:t>Complaint surveys – frequency &amp; citations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>
                          <a:effectLst/>
                        </a:rPr>
                        <a:t>Significant issues on annual surveys but corrected on revisit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 anchor="ctr"/>
                </a:tc>
                <a:extLst>
                  <a:ext uri="{0D108BD9-81ED-4DB2-BD59-A6C34878D82A}">
                    <a16:rowId xmlns:a16="http://schemas.microsoft.com/office/drawing/2014/main" val="1232253485"/>
                  </a:ext>
                </a:extLst>
              </a:tr>
              <a:tr h="1619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</a:rPr>
                        <a:t>Census trends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>
                          <a:effectLst/>
                        </a:rPr>
                        <a:t>LNHA turnover – 3 in 6 months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 anchor="ctr"/>
                </a:tc>
                <a:extLst>
                  <a:ext uri="{0D108BD9-81ED-4DB2-BD59-A6C34878D82A}">
                    <a16:rowId xmlns:a16="http://schemas.microsoft.com/office/drawing/2014/main" val="2949363628"/>
                  </a:ext>
                </a:extLst>
              </a:tr>
              <a:tr h="1619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</a:rPr>
                        <a:t>Administrator history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>
                          <a:effectLst/>
                        </a:rPr>
                        <a:t>Low census trending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 anchor="ctr"/>
                </a:tc>
                <a:extLst>
                  <a:ext uri="{0D108BD9-81ED-4DB2-BD59-A6C34878D82A}">
                    <a16:rowId xmlns:a16="http://schemas.microsoft.com/office/drawing/2014/main" val="2276027647"/>
                  </a:ext>
                </a:extLst>
              </a:tr>
              <a:tr h="3238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</a:rPr>
                        <a:t>Payor source breakdown – managed care, skilled, Medicaid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>
                          <a:effectLst/>
                        </a:rPr>
                        <a:t>High skilled use (vent unit)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 anchor="ctr"/>
                </a:tc>
                <a:extLst>
                  <a:ext uri="{0D108BD9-81ED-4DB2-BD59-A6C34878D82A}">
                    <a16:rowId xmlns:a16="http://schemas.microsoft.com/office/drawing/2014/main" val="2868687695"/>
                  </a:ext>
                </a:extLst>
              </a:tr>
              <a:tr h="1700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u="none" strike="noStrike" dirty="0"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 anchor="ctr"/>
                </a:tc>
                <a:extLst>
                  <a:ext uri="{0D108BD9-81ED-4DB2-BD59-A6C34878D82A}">
                    <a16:rowId xmlns:a16="http://schemas.microsoft.com/office/drawing/2014/main" val="2982075659"/>
                  </a:ext>
                </a:extLst>
              </a:tr>
              <a:tr h="16193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>
                          <a:effectLst/>
                        </a:rPr>
                        <a:t>QIO project participation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</a:rPr>
                        <a:t>Selection of projects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>
                          <a:effectLst/>
                        </a:rPr>
                        <a:t>Not available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 anchor="ctr"/>
                </a:tc>
                <a:extLst>
                  <a:ext uri="{0D108BD9-81ED-4DB2-BD59-A6C34878D82A}">
                    <a16:rowId xmlns:a16="http://schemas.microsoft.com/office/drawing/2014/main" val="3747271288"/>
                  </a:ext>
                </a:extLst>
              </a:tr>
              <a:tr h="1700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</a:rPr>
                        <a:t>Participation history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307968"/>
                  </a:ext>
                </a:extLst>
              </a:tr>
              <a:tr h="2944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>
                          <a:effectLst/>
                        </a:rPr>
                        <a:t>Managed Care Plans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</a:rPr>
                        <a:t>Level of involvement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u="none" strike="noStrike" dirty="0">
                          <a:effectLst/>
                        </a:rPr>
                        <a:t>Ombudsman not aware of involvement beyond required visits. Little managed care presence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 anchor="ctr"/>
                </a:tc>
                <a:extLst>
                  <a:ext uri="{0D108BD9-81ED-4DB2-BD59-A6C34878D82A}">
                    <a16:rowId xmlns:a16="http://schemas.microsoft.com/office/drawing/2014/main" val="3198064225"/>
                  </a:ext>
                </a:extLst>
              </a:tr>
              <a:tr h="161936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>
                          <a:effectLst/>
                        </a:rPr>
                        <a:t>Resident Council Minutes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</a:rPr>
                        <a:t>Frequent complaints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>
                          <a:effectLst/>
                        </a:rPr>
                        <a:t>Ineffective Resident Council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 anchor="ctr"/>
                </a:tc>
                <a:extLst>
                  <a:ext uri="{0D108BD9-81ED-4DB2-BD59-A6C34878D82A}">
                    <a16:rowId xmlns:a16="http://schemas.microsoft.com/office/drawing/2014/main" val="3396351089"/>
                  </a:ext>
                </a:extLst>
              </a:tr>
              <a:tr h="1619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</a:rPr>
                        <a:t>Staff follow-up history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>
                          <a:effectLst/>
                        </a:rPr>
                        <a:t>Run by facility staff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 anchor="ctr"/>
                </a:tc>
                <a:extLst>
                  <a:ext uri="{0D108BD9-81ED-4DB2-BD59-A6C34878D82A}">
                    <a16:rowId xmlns:a16="http://schemas.microsoft.com/office/drawing/2014/main" val="2894624679"/>
                  </a:ext>
                </a:extLst>
              </a:tr>
              <a:tr h="3238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</a:rPr>
                        <a:t>Resident autonomy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>
                          <a:effectLst/>
                        </a:rPr>
                        <a:t>Notes focused on staff announcements and improvements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 anchor="ctr"/>
                </a:tc>
                <a:extLst>
                  <a:ext uri="{0D108BD9-81ED-4DB2-BD59-A6C34878D82A}">
                    <a16:rowId xmlns:a16="http://schemas.microsoft.com/office/drawing/2014/main" val="3586906960"/>
                  </a:ext>
                </a:extLst>
              </a:tr>
              <a:tr h="1619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u="none" strike="noStrike" dirty="0"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</a:rPr>
                        <a:t>No action steps or follow through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 anchor="ctr"/>
                </a:tc>
                <a:extLst>
                  <a:ext uri="{0D108BD9-81ED-4DB2-BD59-A6C34878D82A}">
                    <a16:rowId xmlns:a16="http://schemas.microsoft.com/office/drawing/2014/main" val="3439077098"/>
                  </a:ext>
                </a:extLst>
              </a:tr>
              <a:tr h="1700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u="none" strike="noStrike" dirty="0"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 anchor="ctr"/>
                </a:tc>
                <a:extLst>
                  <a:ext uri="{0D108BD9-81ED-4DB2-BD59-A6C34878D82A}">
                    <a16:rowId xmlns:a16="http://schemas.microsoft.com/office/drawing/2014/main" val="2385090293"/>
                  </a:ext>
                </a:extLst>
              </a:tr>
              <a:tr h="161936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>
                          <a:effectLst/>
                        </a:rPr>
                        <a:t>Satisfaction Surveys (if applicable)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</a:rPr>
                        <a:t>Domains of concern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</a:rPr>
                        <a:t>Direct care staff never spend enough time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 anchor="ctr"/>
                </a:tc>
                <a:extLst>
                  <a:ext uri="{0D108BD9-81ED-4DB2-BD59-A6C34878D82A}">
                    <a16:rowId xmlns:a16="http://schemas.microsoft.com/office/drawing/2014/main" val="4005973716"/>
                  </a:ext>
                </a:extLst>
              </a:tr>
              <a:tr h="3238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</a:rPr>
                        <a:t>Discrepancy between family and resident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</a:rPr>
                        <a:t>Don’t trust that residents are taken care of when the family member is not present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 anchor="ctr"/>
                </a:tc>
                <a:extLst>
                  <a:ext uri="{0D108BD9-81ED-4DB2-BD59-A6C34878D82A}">
                    <a16:rowId xmlns:a16="http://schemas.microsoft.com/office/drawing/2014/main" val="4059575145"/>
                  </a:ext>
                </a:extLst>
              </a:tr>
              <a:tr h="1619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</a:rPr>
                        <a:t>Family involvement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</a:rPr>
                        <a:t>Few activities of interest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 anchor="ctr"/>
                </a:tc>
                <a:extLst>
                  <a:ext uri="{0D108BD9-81ED-4DB2-BD59-A6C34878D82A}">
                    <a16:rowId xmlns:a16="http://schemas.microsoft.com/office/drawing/2014/main" val="4226930224"/>
                  </a:ext>
                </a:extLst>
              </a:tr>
              <a:tr h="3319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>
                          <a:effectLst/>
                        </a:rPr>
                        <a:t>Areas where the facility is much below statewide average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u="none" strike="noStrike" dirty="0"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/>
                </a:tc>
                <a:extLst>
                  <a:ext uri="{0D108BD9-81ED-4DB2-BD59-A6C34878D82A}">
                    <a16:rowId xmlns:a16="http://schemas.microsoft.com/office/drawing/2014/main" val="2181411646"/>
                  </a:ext>
                </a:extLst>
              </a:tr>
              <a:tr h="323872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>
                          <a:effectLst/>
                        </a:rPr>
                        <a:t>Nursing Home Compare data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>
                          <a:effectLst/>
                        </a:rPr>
                        <a:t>Resident QMs vs statewide average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</a:rPr>
                        <a:t>Clinical measures significantly above statewide average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 anchor="ctr"/>
                </a:tc>
                <a:extLst>
                  <a:ext uri="{0D108BD9-81ED-4DB2-BD59-A6C34878D82A}">
                    <a16:rowId xmlns:a16="http://schemas.microsoft.com/office/drawing/2014/main" val="3179386346"/>
                  </a:ext>
                </a:extLst>
              </a:tr>
              <a:tr h="3238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>
                          <a:effectLst/>
                        </a:rPr>
                        <a:t>Staffing vs statewide average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</a:rPr>
                        <a:t>High staffing relative to statewide average (vent unit)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 anchor="ctr"/>
                </a:tc>
                <a:extLst>
                  <a:ext uri="{0D108BD9-81ED-4DB2-BD59-A6C34878D82A}">
                    <a16:rowId xmlns:a16="http://schemas.microsoft.com/office/drawing/2014/main" val="550651164"/>
                  </a:ext>
                </a:extLst>
              </a:tr>
              <a:tr h="1619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>
                          <a:effectLst/>
                        </a:rPr>
                        <a:t>Ownership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 anchor="ctr"/>
                </a:tc>
                <a:extLst>
                  <a:ext uri="{0D108BD9-81ED-4DB2-BD59-A6C34878D82A}">
                    <a16:rowId xmlns:a16="http://schemas.microsoft.com/office/drawing/2014/main" val="2001816156"/>
                  </a:ext>
                </a:extLst>
              </a:tr>
              <a:tr h="1700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>
                          <a:effectLst/>
                        </a:rPr>
                        <a:t>Fines/enforcement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u="none" strike="noStrike" dirty="0"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/>
                </a:tc>
                <a:extLst>
                  <a:ext uri="{0D108BD9-81ED-4DB2-BD59-A6C34878D82A}">
                    <a16:rowId xmlns:a16="http://schemas.microsoft.com/office/drawing/2014/main" val="3226116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6814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64C888-A31A-46C9-83F0-E68CE02B5D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188075"/>
            <a:ext cx="3200400" cy="365125"/>
          </a:xfrm>
        </p:spPr>
        <p:txBody>
          <a:bodyPr/>
          <a:lstStyle/>
          <a:p>
            <a:r>
              <a:rPr lang="en-US" dirty="0"/>
              <a:t>2017 National Consumer Voice Conference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2D8C100-3B02-4EFD-81E7-61F687C4F8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802271"/>
              </p:ext>
            </p:extLst>
          </p:nvPr>
        </p:nvGraphicFramePr>
        <p:xfrm>
          <a:off x="685800" y="533400"/>
          <a:ext cx="7543800" cy="5333998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4148653429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4131429922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41364874"/>
                    </a:ext>
                  </a:extLst>
                </a:gridCol>
              </a:tblGrid>
              <a:tr h="2166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Data Source</a:t>
                      </a:r>
                      <a:endParaRPr lang="en-US" sz="1200" b="1" i="0" u="none" strike="noStrike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Looking For</a:t>
                      </a:r>
                      <a:endParaRPr lang="en-US" sz="1200" b="1" i="0" u="none" strike="noStrike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Findings</a:t>
                      </a:r>
                      <a:endParaRPr lang="en-US" sz="1200" b="1" i="0" u="none" strike="noStrike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extLst>
                  <a:ext uri="{0D108BD9-81ED-4DB2-BD59-A6C34878D82A}">
                    <a16:rowId xmlns:a16="http://schemas.microsoft.com/office/drawing/2014/main" val="2746206513"/>
                  </a:ext>
                </a:extLst>
              </a:tr>
              <a:tr h="32904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>
                          <a:effectLst/>
                        </a:rPr>
                        <a:t>Ombudsman verified complaint history for 2 years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>
                          <a:effectLst/>
                        </a:rPr>
                        <a:t>Repeat complaints?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>
                          <a:effectLst/>
                        </a:rPr>
                        <a:t>Almost three times the average number of complaints in a year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extLst>
                  <a:ext uri="{0D108BD9-81ED-4DB2-BD59-A6C34878D82A}">
                    <a16:rowId xmlns:a16="http://schemas.microsoft.com/office/drawing/2014/main" val="2843593608"/>
                  </a:ext>
                </a:extLst>
              </a:tr>
              <a:tr h="3290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>
                          <a:effectLst/>
                        </a:rPr>
                        <a:t>Frequency compared to statewide average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>
                          <a:effectLst/>
                        </a:rPr>
                        <a:t>Frequent complaints about quality of care, pressure, infection control, discharge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extLst>
                  <a:ext uri="{0D108BD9-81ED-4DB2-BD59-A6C34878D82A}">
                    <a16:rowId xmlns:a16="http://schemas.microsoft.com/office/drawing/2014/main" val="2718410505"/>
                  </a:ext>
                </a:extLst>
              </a:tr>
              <a:tr h="291435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</a:rPr>
                        <a:t>Ombudsman case records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>
                          <a:effectLst/>
                        </a:rPr>
                        <a:t>Repeat complainants?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>
                          <a:effectLst/>
                        </a:rPr>
                        <a:t>Frequent administration turnover including DONs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extLst>
                  <a:ext uri="{0D108BD9-81ED-4DB2-BD59-A6C34878D82A}">
                    <a16:rowId xmlns:a16="http://schemas.microsoft.com/office/drawing/2014/main" val="3326500009"/>
                  </a:ext>
                </a:extLst>
              </a:tr>
              <a:tr h="3210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>
                          <a:effectLst/>
                        </a:rPr>
                        <a:t>Did complainant call Survey? Was it with Ombudsman help?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>
                          <a:effectLst/>
                        </a:rPr>
                        <a:t>A couple of complainants also called State Survey without citations resulting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extLst>
                  <a:ext uri="{0D108BD9-81ED-4DB2-BD59-A6C34878D82A}">
                    <a16:rowId xmlns:a16="http://schemas.microsoft.com/office/drawing/2014/main" val="3414157170"/>
                  </a:ext>
                </a:extLst>
              </a:tr>
              <a:tr h="1605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>
                          <a:effectLst/>
                        </a:rPr>
                        <a:t>Consistent ombudsman assignment?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>
                          <a:effectLst/>
                        </a:rPr>
                        <a:t>Ombudsman turnover not unusual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extLst>
                  <a:ext uri="{0D108BD9-81ED-4DB2-BD59-A6C34878D82A}">
                    <a16:rowId xmlns:a16="http://schemas.microsoft.com/office/drawing/2014/main" val="2193616177"/>
                  </a:ext>
                </a:extLst>
              </a:tr>
              <a:tr h="3210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>
                          <a:effectLst/>
                        </a:rPr>
                        <a:t>Working relationship with admin and direct care staff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>
                          <a:effectLst/>
                        </a:rPr>
                        <a:t>Staff contentious in recent months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extLst>
                  <a:ext uri="{0D108BD9-81ED-4DB2-BD59-A6C34878D82A}">
                    <a16:rowId xmlns:a16="http://schemas.microsoft.com/office/drawing/2014/main" val="1231715466"/>
                  </a:ext>
                </a:extLst>
              </a:tr>
              <a:tr h="6500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>
                          <a:effectLst/>
                        </a:rPr>
                        <a:t>Very serious care concerns not adequately addressed by staff; residents either leave, decline or die, or stop complaining when nothing changes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extLst>
                  <a:ext uri="{0D108BD9-81ED-4DB2-BD59-A6C34878D82A}">
                    <a16:rowId xmlns:a16="http://schemas.microsoft.com/office/drawing/2014/main" val="103468138"/>
                  </a:ext>
                </a:extLst>
              </a:tr>
              <a:tr h="160511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>
                          <a:effectLst/>
                        </a:rPr>
                        <a:t>Ombudsman advocacy and information activities for two years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>
                          <a:effectLst/>
                        </a:rPr>
                        <a:t>Volunteer present?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>
                          <a:effectLst/>
                        </a:rPr>
                        <a:t>No volunteer regularly assigned there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extLst>
                  <a:ext uri="{0D108BD9-81ED-4DB2-BD59-A6C34878D82A}">
                    <a16:rowId xmlns:a16="http://schemas.microsoft.com/office/drawing/2014/main" val="430311803"/>
                  </a:ext>
                </a:extLst>
              </a:tr>
              <a:tr h="3210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</a:rPr>
                        <a:t>Consultation topics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</a:rPr>
                        <a:t>Consultation topics are usually about ‘behaviors’ or smoking policy – desire to discharge resident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extLst>
                  <a:ext uri="{0D108BD9-81ED-4DB2-BD59-A6C34878D82A}">
                    <a16:rowId xmlns:a16="http://schemas.microsoft.com/office/drawing/2014/main" val="1203040710"/>
                  </a:ext>
                </a:extLst>
              </a:tr>
              <a:tr h="1605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>
                          <a:effectLst/>
                        </a:rPr>
                        <a:t>Consistently assigned ombudsman or volunteers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extLst>
                  <a:ext uri="{0D108BD9-81ED-4DB2-BD59-A6C34878D82A}">
                    <a16:rowId xmlns:a16="http://schemas.microsoft.com/office/drawing/2014/main" val="193086104"/>
                  </a:ext>
                </a:extLst>
              </a:tr>
              <a:tr h="1685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>
                          <a:effectLst/>
                        </a:rPr>
                        <a:t>In-services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u="none" strike="noStrike" dirty="0">
                          <a:effectLst/>
                        </a:rPr>
                        <a:t> No in-services in two years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/>
                </a:tc>
                <a:extLst>
                  <a:ext uri="{0D108BD9-81ED-4DB2-BD59-A6C34878D82A}">
                    <a16:rowId xmlns:a16="http://schemas.microsoft.com/office/drawing/2014/main" val="479676592"/>
                  </a:ext>
                </a:extLst>
              </a:tr>
              <a:tr h="321022">
                <a:tc rowSpan="7"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>
                          <a:effectLst/>
                        </a:rPr>
                        <a:t>Ombudsman institutional knowledge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</a:rPr>
                        <a:t>Profile of the residents: age, presence of mental health issues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Younger population, serious drug issues, mental health diagnosis higher than other homes, transient histories</a:t>
                      </a:r>
                    </a:p>
                  </a:txBody>
                  <a:tcPr marL="6042" marR="6042" marT="6042" marB="0" anchor="ctr"/>
                </a:tc>
                <a:extLst>
                  <a:ext uri="{0D108BD9-81ED-4DB2-BD59-A6C34878D82A}">
                    <a16:rowId xmlns:a16="http://schemas.microsoft.com/office/drawing/2014/main" val="910407434"/>
                  </a:ext>
                </a:extLst>
              </a:tr>
              <a:tr h="2914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</a:rPr>
                        <a:t>Facility environment: age, layout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>
                          <a:effectLst/>
                        </a:rPr>
                        <a:t>Older building but renovated; institutional layout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extLst>
                  <a:ext uri="{0D108BD9-81ED-4DB2-BD59-A6C34878D82A}">
                    <a16:rowId xmlns:a16="http://schemas.microsoft.com/office/drawing/2014/main" val="562255223"/>
                  </a:ext>
                </a:extLst>
              </a:tr>
              <a:tr h="3210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</a:rPr>
                        <a:t>Staffing: direct care staff involvement in decision making, retention and turnover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</a:rPr>
                        <a:t>Younger population in the LTC unit with SPMI; variety in the vent unit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extLst>
                  <a:ext uri="{0D108BD9-81ED-4DB2-BD59-A6C34878D82A}">
                    <a16:rowId xmlns:a16="http://schemas.microsoft.com/office/drawing/2014/main" val="1291618808"/>
                  </a:ext>
                </a:extLst>
              </a:tr>
              <a:tr h="3210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>
                          <a:effectLst/>
                        </a:rPr>
                        <a:t>Relationship with ombudsman: combative or cooperative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</a:rPr>
                        <a:t>Combative relationship in recent history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extLst>
                  <a:ext uri="{0D108BD9-81ED-4DB2-BD59-A6C34878D82A}">
                    <a16:rowId xmlns:a16="http://schemas.microsoft.com/office/drawing/2014/main" val="1832818798"/>
                  </a:ext>
                </a:extLst>
              </a:tr>
              <a:tr h="3210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>
                          <a:effectLst/>
                        </a:rPr>
                        <a:t>Finances: supplies, training, activities, staffing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>
                          <a:effectLst/>
                        </a:rPr>
                        <a:t>No known issues with finances other than declining census, part of corporation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extLst>
                  <a:ext uri="{0D108BD9-81ED-4DB2-BD59-A6C34878D82A}">
                    <a16:rowId xmlns:a16="http://schemas.microsoft.com/office/drawing/2014/main" val="1037461798"/>
                  </a:ext>
                </a:extLst>
              </a:tr>
              <a:tr h="1605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>
                          <a:effectLst/>
                        </a:rPr>
                        <a:t>Special Focus Facilities designation?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>
                          <a:effectLst/>
                        </a:rPr>
                        <a:t>Was SFF several years ago but graduated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extLst>
                  <a:ext uri="{0D108BD9-81ED-4DB2-BD59-A6C34878D82A}">
                    <a16:rowId xmlns:a16="http://schemas.microsoft.com/office/drawing/2014/main" val="1384067274"/>
                  </a:ext>
                </a:extLst>
              </a:tr>
              <a:tr h="1685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extLst>
                  <a:ext uri="{0D108BD9-81ED-4DB2-BD59-A6C34878D82A}">
                    <a16:rowId xmlns:a16="http://schemas.microsoft.com/office/drawing/2014/main" val="22932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1486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660033"/>
                </a:solidFill>
              </a:rPr>
            </a:br>
            <a:endParaRPr lang="en-US" b="1" dirty="0">
              <a:solidFill>
                <a:srgbClr val="660033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515449-60F3-4C64-AAF3-7867FF7F8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Participants will understand the value of approaching problems at a systems level</a:t>
            </a:r>
          </a:p>
          <a:p>
            <a:r>
              <a:rPr lang="en-US" dirty="0"/>
              <a:t>Participants will share in a troubled facilities exercise idea they can adapt for their advocacy efforts</a:t>
            </a:r>
          </a:p>
          <a:p>
            <a:r>
              <a:rPr lang="en-US" dirty="0"/>
              <a:t>Participants will learn about systems advocacy efforts from two states’ perspectives. 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88075"/>
            <a:ext cx="3048000" cy="365125"/>
          </a:xfrm>
        </p:spPr>
        <p:txBody>
          <a:bodyPr/>
          <a:lstStyle/>
          <a:p>
            <a:r>
              <a:rPr lang="en-US" dirty="0"/>
              <a:t>2017 National Consumer Voice Conference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BBBAF45-56F5-4865-97D9-AD199E1B14E3}"/>
              </a:ext>
            </a:extLst>
          </p:cNvPr>
          <p:cNvSpPr txBox="1">
            <a:spLocks/>
          </p:cNvSpPr>
          <p:nvPr/>
        </p:nvSpPr>
        <p:spPr>
          <a:xfrm>
            <a:off x="609600" y="10850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7150577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9E7E8-7FA2-44D8-8C12-FD556185E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4AA49-C38E-4314-A3C8-17D8E6CB4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Assign a volunteer ombudsman</a:t>
            </a:r>
          </a:p>
          <a:p>
            <a:pPr lvl="1"/>
            <a:r>
              <a:rPr lang="en-US" dirty="0"/>
              <a:t>Ensure skills</a:t>
            </a:r>
          </a:p>
          <a:p>
            <a:r>
              <a:rPr lang="en-US" dirty="0"/>
              <a:t>Help residents making state survey complaints</a:t>
            </a:r>
          </a:p>
          <a:p>
            <a:pPr lvl="1"/>
            <a:r>
              <a:rPr lang="en-US" dirty="0"/>
              <a:t>Strategic and effective</a:t>
            </a:r>
          </a:p>
          <a:p>
            <a:r>
              <a:rPr lang="en-US" dirty="0"/>
              <a:t>Meet with new LNHA &amp; corporate office</a:t>
            </a:r>
          </a:p>
          <a:p>
            <a:r>
              <a:rPr lang="en-US" dirty="0"/>
              <a:t>Meet with managed care plans &amp; QIO</a:t>
            </a:r>
          </a:p>
          <a:p>
            <a:pPr lvl="1"/>
            <a:r>
              <a:rPr lang="en-US" dirty="0"/>
              <a:t>Build partnerships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32F7BA-1DA7-4060-8BAB-18400B7213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188075"/>
            <a:ext cx="3429000" cy="365125"/>
          </a:xfrm>
        </p:spPr>
        <p:txBody>
          <a:bodyPr/>
          <a:lstStyle/>
          <a:p>
            <a:r>
              <a:rPr lang="en-US" dirty="0"/>
              <a:t>2017 National Consumer Voice Conference</a:t>
            </a:r>
          </a:p>
        </p:txBody>
      </p:sp>
    </p:spTree>
    <p:extLst>
      <p:ext uri="{BB962C8B-B14F-4D97-AF65-F5344CB8AC3E}">
        <p14:creationId xmlns:p14="http://schemas.microsoft.com/office/powerpoint/2010/main" val="38768347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0EB63-EB2C-45B7-8536-56654A5B2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24EF7-0C0C-490D-BF5E-C056956AC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 BE DETERMINED……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82CF0AE-152E-4C72-846D-7898390468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188075"/>
            <a:ext cx="3429000" cy="365125"/>
          </a:xfrm>
        </p:spPr>
        <p:txBody>
          <a:bodyPr/>
          <a:lstStyle/>
          <a:p>
            <a:r>
              <a:rPr lang="en-US" dirty="0"/>
              <a:t>2017 National Consumer Voice Conference</a:t>
            </a:r>
          </a:p>
        </p:txBody>
      </p:sp>
    </p:spTree>
    <p:extLst>
      <p:ext uri="{BB962C8B-B14F-4D97-AF65-F5344CB8AC3E}">
        <p14:creationId xmlns:p14="http://schemas.microsoft.com/office/powerpoint/2010/main" val="19674627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29762A-9AB5-43BD-84DE-B7CCC5753C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69851" y="1828800"/>
            <a:ext cx="5210175" cy="3333750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69A4D5C-FE41-4BB1-8E86-20CD7992D1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188075"/>
            <a:ext cx="3048000" cy="365125"/>
          </a:xfrm>
        </p:spPr>
        <p:txBody>
          <a:bodyPr/>
          <a:lstStyle/>
          <a:p>
            <a:r>
              <a:rPr lang="en-US" dirty="0"/>
              <a:t>2017 National Consumer Voice Conference</a:t>
            </a:r>
          </a:p>
        </p:txBody>
      </p:sp>
    </p:spTree>
    <p:extLst>
      <p:ext uri="{BB962C8B-B14F-4D97-AF65-F5344CB8AC3E}">
        <p14:creationId xmlns:p14="http://schemas.microsoft.com/office/powerpoint/2010/main" val="840810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02F1E2-DA9B-4F85-8753-EDB4ADEC0C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828800"/>
            <a:ext cx="5724525" cy="3028950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887FAAF-CDC9-4540-8A7B-1CBC965E1E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188075"/>
            <a:ext cx="3048000" cy="365125"/>
          </a:xfrm>
        </p:spPr>
        <p:txBody>
          <a:bodyPr/>
          <a:lstStyle/>
          <a:p>
            <a:r>
              <a:rPr lang="en-US" dirty="0"/>
              <a:t>2017 National Consumer Voice Conference</a:t>
            </a:r>
          </a:p>
        </p:txBody>
      </p:sp>
    </p:spTree>
    <p:extLst>
      <p:ext uri="{BB962C8B-B14F-4D97-AF65-F5344CB8AC3E}">
        <p14:creationId xmlns:p14="http://schemas.microsoft.com/office/powerpoint/2010/main" val="3119180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A757A3-C4DB-4B8A-A39F-2775BF4EE6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3400" y="1600200"/>
            <a:ext cx="7933615" cy="3916363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83B94B0-C556-4EBE-9E9A-01389D496E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188075"/>
            <a:ext cx="3048000" cy="365125"/>
          </a:xfrm>
        </p:spPr>
        <p:txBody>
          <a:bodyPr/>
          <a:lstStyle/>
          <a:p>
            <a:r>
              <a:rPr lang="en-US" dirty="0"/>
              <a:t>2017 National Consumer Voice Conference</a:t>
            </a:r>
          </a:p>
        </p:txBody>
      </p:sp>
    </p:spTree>
    <p:extLst>
      <p:ext uri="{BB962C8B-B14F-4D97-AF65-F5344CB8AC3E}">
        <p14:creationId xmlns:p14="http://schemas.microsoft.com/office/powerpoint/2010/main" val="1563771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DFFD8-5D1D-4BB8-8DA5-1677C64FF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Ohio Example 1: Budget advocacy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26BBA-B7D8-469F-B640-F5DE744AE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Start early</a:t>
            </a:r>
          </a:p>
          <a:p>
            <a:r>
              <a:rPr lang="en-US" dirty="0"/>
              <a:t>Define &amp; make your requests</a:t>
            </a:r>
          </a:p>
          <a:p>
            <a:r>
              <a:rPr lang="en-US" dirty="0"/>
              <a:t>Tell your story</a:t>
            </a:r>
          </a:p>
          <a:p>
            <a:pPr lvl="1"/>
            <a:r>
              <a:rPr lang="en-US" dirty="0"/>
              <a:t>Use data to back up anecdotes</a:t>
            </a:r>
          </a:p>
          <a:p>
            <a:pPr lvl="1"/>
            <a:r>
              <a:rPr lang="en-US" dirty="0"/>
              <a:t>Don’t be afraid to share your deficits</a:t>
            </a:r>
          </a:p>
          <a:p>
            <a:r>
              <a:rPr lang="en-US" dirty="0"/>
              <a:t>Enlist your stakeholders</a:t>
            </a:r>
          </a:p>
          <a:p>
            <a:pPr lvl="1"/>
            <a:r>
              <a:rPr lang="en-US" dirty="0"/>
              <a:t>Be a stakeholder to your partners</a:t>
            </a:r>
          </a:p>
          <a:p>
            <a:r>
              <a:rPr lang="en-US" dirty="0"/>
              <a:t>Trumpet your results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9513D-DE3F-4ADF-9591-2A9FC9D811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188075"/>
            <a:ext cx="2895600" cy="365125"/>
          </a:xfrm>
        </p:spPr>
        <p:txBody>
          <a:bodyPr/>
          <a:lstStyle/>
          <a:p>
            <a:r>
              <a:rPr lang="en-US" dirty="0"/>
              <a:t>2017 National Consumer Voice Conference</a:t>
            </a:r>
          </a:p>
        </p:txBody>
      </p:sp>
    </p:spTree>
    <p:extLst>
      <p:ext uri="{BB962C8B-B14F-4D97-AF65-F5344CB8AC3E}">
        <p14:creationId xmlns:p14="http://schemas.microsoft.com/office/powerpoint/2010/main" val="3454625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A3B82-6ABF-47D3-A498-995F603F4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in Budget Advocacy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B58D9-994A-4E18-9994-2CA01DE3A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Agencies created a NF performance spreadsheet during budget advocacy </a:t>
            </a:r>
          </a:p>
          <a:p>
            <a:pPr lvl="1"/>
            <a:r>
              <a:rPr lang="en-US" dirty="0"/>
              <a:t>SLTCO data: satisfaction survey results, verified complaints reports</a:t>
            </a:r>
          </a:p>
          <a:p>
            <a:pPr lvl="1"/>
            <a:r>
              <a:rPr lang="en-US" dirty="0"/>
              <a:t>Other sources: 5 star ratings, % Medicaid, facility size, profit status, cost per diem, staffing levels, reimbursement rates, etc.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465C2-025E-4E4B-9D28-263A8F5D80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188075"/>
            <a:ext cx="3505200" cy="365125"/>
          </a:xfrm>
        </p:spPr>
        <p:txBody>
          <a:bodyPr/>
          <a:lstStyle/>
          <a:p>
            <a:r>
              <a:rPr lang="en-US" dirty="0"/>
              <a:t>2017 National Consumer Voice Conference</a:t>
            </a:r>
          </a:p>
        </p:txBody>
      </p:sp>
    </p:spTree>
    <p:extLst>
      <p:ext uri="{BB962C8B-B14F-4D97-AF65-F5344CB8AC3E}">
        <p14:creationId xmlns:p14="http://schemas.microsoft.com/office/powerpoint/2010/main" val="1425995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D5C53-AB05-4B42-97C0-FE20800C3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CF26A-EAF7-4D6F-8289-50BB5BD3B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Big requests made smaller but still funded</a:t>
            </a:r>
          </a:p>
          <a:p>
            <a:pPr lvl="1"/>
            <a:r>
              <a:rPr lang="en-US" dirty="0"/>
              <a:t>Demonstrated the need</a:t>
            </a:r>
          </a:p>
          <a:p>
            <a:r>
              <a:rPr lang="en-US" dirty="0"/>
              <a:t>Telling a quality story:	</a:t>
            </a:r>
          </a:p>
          <a:p>
            <a:pPr lvl="1"/>
            <a:r>
              <a:rPr lang="en-US" dirty="0"/>
              <a:t>Not-for-profit nursing facilities outperformed their for-profit counterparts</a:t>
            </a:r>
          </a:p>
          <a:p>
            <a:pPr lvl="1"/>
            <a:r>
              <a:rPr lang="en-US" dirty="0"/>
              <a:t>Smaller nursing facilities tended to have higher quality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74A6F-9DE2-486F-B37D-BA347210E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188075"/>
            <a:ext cx="3505200" cy="365125"/>
          </a:xfrm>
        </p:spPr>
        <p:txBody>
          <a:bodyPr/>
          <a:lstStyle/>
          <a:p>
            <a:r>
              <a:rPr lang="en-US" dirty="0"/>
              <a:t>2017 National Consumer Voice Conference</a:t>
            </a:r>
          </a:p>
        </p:txBody>
      </p:sp>
    </p:spTree>
    <p:extLst>
      <p:ext uri="{BB962C8B-B14F-4D97-AF65-F5344CB8AC3E}">
        <p14:creationId xmlns:p14="http://schemas.microsoft.com/office/powerpoint/2010/main" val="347478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495A7-7812-4AA2-B74A-3593D0B3B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Profit/Not-for-Profit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0D9D2-6E5D-4CB2-BEA2-5DF06E72D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/>
              <a:t>CMS Star Ratings: </a:t>
            </a:r>
          </a:p>
          <a:p>
            <a:pPr lvl="1"/>
            <a:r>
              <a:rPr lang="en-US" dirty="0"/>
              <a:t>64 percent of not-for-profit facilities received four to five-star overall rating while 23% were rated one to two stars.</a:t>
            </a:r>
          </a:p>
          <a:p>
            <a:pPr lvl="1"/>
            <a:r>
              <a:rPr lang="en-US" dirty="0"/>
              <a:t>By comparison, 37% percent of for-profit homes earned four to five-star ratings, while 44% were rated one to two stars.</a:t>
            </a:r>
          </a:p>
          <a:p>
            <a:pPr lvl="0"/>
            <a:r>
              <a:rPr lang="en-US" dirty="0"/>
              <a:t>On average, the ombudsman program received 2x as many complaints about for-profit nursing homes than not-for-profit facilities (5.7 average complaints versus 2.5)</a:t>
            </a:r>
          </a:p>
          <a:p>
            <a:pPr lvl="0"/>
            <a:r>
              <a:rPr lang="en-US" dirty="0"/>
              <a:t>Employee retention is higher on average in not-for-profit facilities (80.6% versus 74.9%)</a:t>
            </a:r>
          </a:p>
          <a:p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A03756A-4216-4435-8F28-22DDC6F225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188075"/>
            <a:ext cx="3048000" cy="365125"/>
          </a:xfrm>
        </p:spPr>
        <p:txBody>
          <a:bodyPr/>
          <a:lstStyle/>
          <a:p>
            <a:r>
              <a:rPr lang="en-US" dirty="0"/>
              <a:t>2017 National Consumer Voice Conference</a:t>
            </a:r>
          </a:p>
        </p:txBody>
      </p:sp>
    </p:spTree>
    <p:extLst>
      <p:ext uri="{BB962C8B-B14F-4D97-AF65-F5344CB8AC3E}">
        <p14:creationId xmlns:p14="http://schemas.microsoft.com/office/powerpoint/2010/main" val="3836424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7260D-4000-45F9-B2EC-429398D8E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2217E-180F-4B9C-800F-98E589017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As facility size increases, the percentage of facilities with a five-star rating decreases (from 31% for 0-50 beds to 18% for 150-200 beds).</a:t>
            </a:r>
          </a:p>
          <a:p>
            <a:pPr lvl="0"/>
            <a:r>
              <a:rPr lang="en-US" dirty="0"/>
              <a:t>As facility size increases, the percentage of facilities having a one-star rating increases (from 11% for 0-50 beds to 26% for 150-200 beds).</a:t>
            </a:r>
          </a:p>
          <a:p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C62D365-683E-4A99-AB35-27099964A9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188075"/>
            <a:ext cx="3048000" cy="365125"/>
          </a:xfrm>
        </p:spPr>
        <p:txBody>
          <a:bodyPr/>
          <a:lstStyle/>
          <a:p>
            <a:r>
              <a:rPr lang="en-US" dirty="0"/>
              <a:t>2017 National Consumer Voice Conference</a:t>
            </a:r>
          </a:p>
        </p:txBody>
      </p:sp>
    </p:spTree>
    <p:extLst>
      <p:ext uri="{BB962C8B-B14F-4D97-AF65-F5344CB8AC3E}">
        <p14:creationId xmlns:p14="http://schemas.microsoft.com/office/powerpoint/2010/main" val="2768048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6&quot;/&gt;&lt;/object&gt;&lt;/object&gt;&lt;object type=&quot;8&quot; unique_id=&quot;1000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Community_Connectors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Community_Connectors</Template>
  <TotalTime>1682</TotalTime>
  <Words>1151</Words>
  <Application>Microsoft Office PowerPoint</Application>
  <PresentationFormat>On-screen Show (4:3)</PresentationFormat>
  <Paragraphs>215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Community_Connectors</vt:lpstr>
      <vt:lpstr>Moving Systems Advocacy  Forward</vt:lpstr>
      <vt:lpstr> </vt:lpstr>
      <vt:lpstr>PowerPoint Presentation</vt:lpstr>
      <vt:lpstr>PowerPoint Presentation</vt:lpstr>
      <vt:lpstr>Ohio Example 1: Budget advocacy</vt:lpstr>
      <vt:lpstr>Data in Budget Advocacy</vt:lpstr>
      <vt:lpstr>Results</vt:lpstr>
      <vt:lpstr>Profit/Not-for-Profit</vt:lpstr>
      <vt:lpstr>Size matters</vt:lpstr>
      <vt:lpstr>Ohio Example 2: Corporate Outreach</vt:lpstr>
      <vt:lpstr>PowerPoint Presentation</vt:lpstr>
      <vt:lpstr>Benefits</vt:lpstr>
      <vt:lpstr>Ohio Example 3: Managed Care Outreach </vt:lpstr>
      <vt:lpstr>Benefits</vt:lpstr>
      <vt:lpstr>Ohio Example 4: Troubled Facility Approach</vt:lpstr>
      <vt:lpstr>Background</vt:lpstr>
      <vt:lpstr>Approach</vt:lpstr>
      <vt:lpstr>PowerPoint Presentation</vt:lpstr>
      <vt:lpstr>PowerPoint Presentation</vt:lpstr>
      <vt:lpstr>Strategies</vt:lpstr>
      <vt:lpstr>Results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 Tamburro</dc:creator>
  <cp:lastModifiedBy>Pettegrew, Erin</cp:lastModifiedBy>
  <cp:revision>43</cp:revision>
  <dcterms:created xsi:type="dcterms:W3CDTF">2014-12-30T21:18:34Z</dcterms:created>
  <dcterms:modified xsi:type="dcterms:W3CDTF">2017-10-23T21:45:03Z</dcterms:modified>
</cp:coreProperties>
</file>