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978" r:id="rId1"/>
  </p:sldMasterIdLst>
  <p:notesMasterIdLst>
    <p:notesMasterId r:id="rId27"/>
  </p:notesMasterIdLst>
  <p:handoutMasterIdLst>
    <p:handoutMasterId r:id="rId28"/>
  </p:handoutMasterIdLst>
  <p:sldIdLst>
    <p:sldId id="256" r:id="rId2"/>
    <p:sldId id="257" r:id="rId3"/>
    <p:sldId id="258" r:id="rId4"/>
    <p:sldId id="259" r:id="rId5"/>
    <p:sldId id="260" r:id="rId6"/>
    <p:sldId id="261" r:id="rId7"/>
    <p:sldId id="283" r:id="rId8"/>
    <p:sldId id="262" r:id="rId9"/>
    <p:sldId id="263" r:id="rId10"/>
    <p:sldId id="265" r:id="rId11"/>
    <p:sldId id="267" r:id="rId12"/>
    <p:sldId id="268"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Lst>
  <p:sldSz cx="9144000" cy="6858000" type="screen4x3"/>
  <p:notesSz cx="6997700" cy="9271000"/>
  <p:defaultTextStyle>
    <a:defPPr>
      <a:defRPr lang="en-US"/>
    </a:defPPr>
    <a:lvl1pPr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1pPr>
    <a:lvl2pPr marL="4572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2pPr>
    <a:lvl3pPr marL="9144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3pPr>
    <a:lvl4pPr marL="13716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4pPr>
    <a:lvl5pPr marL="18288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5pPr>
    <a:lvl6pPr marL="2286000" algn="l" defTabSz="914400" rtl="0" eaLnBrk="1" latinLnBrk="0" hangingPunct="1">
      <a:defRPr kern="1200">
        <a:solidFill>
          <a:schemeClr val="tx1"/>
        </a:solidFill>
        <a:latin typeface="Arial" charset="0"/>
        <a:ea typeface="ヒラギノ角ゴ Pro W3" pitchFamily="1" charset="-128"/>
        <a:cs typeface="+mn-cs"/>
      </a:defRPr>
    </a:lvl6pPr>
    <a:lvl7pPr marL="2743200" algn="l" defTabSz="914400" rtl="0" eaLnBrk="1" latinLnBrk="0" hangingPunct="1">
      <a:defRPr kern="1200">
        <a:solidFill>
          <a:schemeClr val="tx1"/>
        </a:solidFill>
        <a:latin typeface="Arial" charset="0"/>
        <a:ea typeface="ヒラギノ角ゴ Pro W3" pitchFamily="1" charset="-128"/>
        <a:cs typeface="+mn-cs"/>
      </a:defRPr>
    </a:lvl7pPr>
    <a:lvl8pPr marL="3200400" algn="l" defTabSz="914400" rtl="0" eaLnBrk="1" latinLnBrk="0" hangingPunct="1">
      <a:defRPr kern="1200">
        <a:solidFill>
          <a:schemeClr val="tx1"/>
        </a:solidFill>
        <a:latin typeface="Arial" charset="0"/>
        <a:ea typeface="ヒラギノ角ゴ Pro W3" pitchFamily="1" charset="-128"/>
        <a:cs typeface="+mn-cs"/>
      </a:defRPr>
    </a:lvl8pPr>
    <a:lvl9pPr marL="3657600" algn="l" defTabSz="914400" rtl="0" eaLnBrk="1" latinLnBrk="0" hangingPunct="1">
      <a:defRPr kern="1200">
        <a:solidFill>
          <a:schemeClr val="tx1"/>
        </a:solidFill>
        <a:latin typeface="Arial" charset="0"/>
        <a:ea typeface="ヒラギノ角ゴ Pro W3" pitchFamily="1" charset="-128"/>
        <a:cs typeface="+mn-cs"/>
      </a:defRPr>
    </a:lvl9pPr>
  </p:defaultTextStyle>
  <p:extLst>
    <p:ext uri="{EFAFB233-063F-42B5-8137-9DF3F51BA10A}">
      <p15:sldGuideLst xmlns:p15="http://schemas.microsoft.com/office/powerpoint/2012/main">
        <p15:guide id="1" orient="horz" pos="2544">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ll, Kenneth" initials="WK" lastIdx="14" clrIdx="0">
    <p:extLst/>
  </p:cmAuthor>
  <p:cmAuthor id="2" name="Ashbaugh, Maria Ward" initials="AMW" lastIdx="1" clrIdx="1">
    <p:extLst/>
  </p:cmAuthor>
  <p:cmAuthor id="3" name="Spangenberg, Kami" initials="SK" lastIdx="4" clrIdx="2">
    <p:extLst/>
  </p:cmAuthor>
  <p:cmAuthor id="4" name="Snaauw, Roxanne" initials="SR" lastIdx="1" clrIdx="3">
    <p:extLst>
      <p:ext uri="{19B8F6BF-5375-455C-9EA6-DF929625EA0E}">
        <p15:presenceInfo xmlns:p15="http://schemas.microsoft.com/office/powerpoint/2012/main" userId="S-1-5-21-2101533902-423532799-1776743176-47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1A31"/>
    <a:srgbClr val="013D70"/>
    <a:srgbClr val="05538E"/>
    <a:srgbClr val="0977BC"/>
    <a:srgbClr val="0FAEFF"/>
    <a:srgbClr val="04DCFF"/>
    <a:srgbClr val="78E6FF"/>
    <a:srgbClr val="BBF5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45" autoAdjust="0"/>
    <p:restoredTop sz="95905" autoAdjust="0"/>
  </p:normalViewPr>
  <p:slideViewPr>
    <p:cSldViewPr snapToGrid="0" snapToObjects="1">
      <p:cViewPr varScale="1">
        <p:scale>
          <a:sx n="114" d="100"/>
          <a:sy n="114" d="100"/>
        </p:scale>
        <p:origin x="1200" y="108"/>
      </p:cViewPr>
      <p:guideLst>
        <p:guide orient="horz" pos="2544"/>
        <p:guide pos="2880"/>
      </p:guideLst>
    </p:cSldViewPr>
  </p:slideViewPr>
  <p:notesTextViewPr>
    <p:cViewPr>
      <p:scale>
        <a:sx n="100" d="100"/>
        <a:sy n="100" d="100"/>
      </p:scale>
      <p:origin x="0" y="0"/>
    </p:cViewPr>
  </p:notesTextViewPr>
  <p:notesViewPr>
    <p:cSldViewPr snapToGrid="0" snapToObjects="1">
      <p:cViewPr varScale="1">
        <p:scale>
          <a:sx n="82" d="100"/>
          <a:sy n="82" d="100"/>
        </p:scale>
        <p:origin x="3120" y="-313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4F9524-53AD-4EF1-8A09-807261484BD0}" type="doc">
      <dgm:prSet loTypeId="urn:microsoft.com/office/officeart/2008/layout/VerticalCurvedList" loCatId="list" qsTypeId="urn:microsoft.com/office/officeart/2005/8/quickstyle/simple3" qsCatId="simple" csTypeId="urn:microsoft.com/office/officeart/2005/8/colors/accent1_5" csCatId="accent1" phldr="1"/>
      <dgm:spPr/>
      <dgm:t>
        <a:bodyPr/>
        <a:lstStyle/>
        <a:p>
          <a:endParaRPr lang="en-US"/>
        </a:p>
      </dgm:t>
    </dgm:pt>
    <dgm:pt modelId="{956CDE20-7062-4FC2-ADB5-0B7F05B3E20F}">
      <dgm:prSet phldrT="[Text]"/>
      <dgm:spPr/>
      <dgm:t>
        <a:bodyPr/>
        <a:lstStyle/>
        <a:p>
          <a:r>
            <a:rPr lang="en-US" altLang="en-US" dirty="0">
              <a:latin typeface="Calibri" panose="020F0502020204030204" pitchFamily="34" charset="0"/>
            </a:rPr>
            <a:t>Developed by the Medicare-Medicaid Coordination Office (MMCO) and Center for Medicare &amp; Medicaid Innovation (CMMI) at the Centers for Medicare &amp; Medicaid Services (CMS) to test integrated care models</a:t>
          </a:r>
          <a:endParaRPr lang="en-US" dirty="0">
            <a:latin typeface="Calibri" panose="020F0502020204030204" pitchFamily="34" charset="0"/>
          </a:endParaRPr>
        </a:p>
      </dgm:t>
    </dgm:pt>
    <dgm:pt modelId="{7AFD219B-FB15-4EC0-BCCC-D5EE635F4979}" type="parTrans" cxnId="{6ECE7129-5D55-4A08-95CF-53532779369F}">
      <dgm:prSet/>
      <dgm:spPr/>
      <dgm:t>
        <a:bodyPr/>
        <a:lstStyle/>
        <a:p>
          <a:endParaRPr lang="en-US">
            <a:latin typeface="Calibri" panose="020F0502020204030204" pitchFamily="34" charset="0"/>
          </a:endParaRPr>
        </a:p>
      </dgm:t>
    </dgm:pt>
    <dgm:pt modelId="{4DF8210E-7C1E-4C3E-9068-8F25DCAB5AB0}" type="sibTrans" cxnId="{6ECE7129-5D55-4A08-95CF-53532779369F}">
      <dgm:prSet/>
      <dgm:spPr/>
      <dgm:t>
        <a:bodyPr/>
        <a:lstStyle/>
        <a:p>
          <a:endParaRPr lang="en-US">
            <a:latin typeface="Calibri" panose="020F0502020204030204" pitchFamily="34" charset="0"/>
          </a:endParaRPr>
        </a:p>
      </dgm:t>
    </dgm:pt>
    <dgm:pt modelId="{3665A2C2-D714-4B7A-81DB-E08F8131A3D7}">
      <dgm:prSet phldrT="[Text]"/>
      <dgm:spPr/>
      <dgm:t>
        <a:bodyPr/>
        <a:lstStyle/>
        <a:p>
          <a:r>
            <a:rPr lang="en-US" altLang="en-US" dirty="0">
              <a:latin typeface="Calibri" panose="020F0502020204030204" pitchFamily="34" charset="0"/>
            </a:rPr>
            <a:t>Goal of developing person-centered care delivery models integrating the full range of medical, behavioral health, and long-term services and supports (LTSS) for Medicare-Medicaid enrollees</a:t>
          </a:r>
          <a:endParaRPr lang="en-US" dirty="0">
            <a:latin typeface="Calibri" panose="020F0502020204030204" pitchFamily="34" charset="0"/>
          </a:endParaRPr>
        </a:p>
      </dgm:t>
    </dgm:pt>
    <dgm:pt modelId="{DD1DD001-9CC3-4852-A72C-19F4611DDC06}" type="parTrans" cxnId="{0CED1AAE-7315-4901-A3DE-B40A024E1F49}">
      <dgm:prSet/>
      <dgm:spPr/>
      <dgm:t>
        <a:bodyPr/>
        <a:lstStyle/>
        <a:p>
          <a:endParaRPr lang="en-US">
            <a:latin typeface="Calibri" panose="020F0502020204030204" pitchFamily="34" charset="0"/>
          </a:endParaRPr>
        </a:p>
      </dgm:t>
    </dgm:pt>
    <dgm:pt modelId="{054A4B9E-DB72-4907-80B6-3A8428312A85}" type="sibTrans" cxnId="{0CED1AAE-7315-4901-A3DE-B40A024E1F49}">
      <dgm:prSet/>
      <dgm:spPr/>
      <dgm:t>
        <a:bodyPr/>
        <a:lstStyle/>
        <a:p>
          <a:endParaRPr lang="en-US">
            <a:latin typeface="Calibri" panose="020F0502020204030204" pitchFamily="34" charset="0"/>
          </a:endParaRPr>
        </a:p>
      </dgm:t>
    </dgm:pt>
    <dgm:pt modelId="{27E9A5A7-DBF8-40AA-BF7E-476F6182EB01}">
      <dgm:prSet phldrT="[Text]"/>
      <dgm:spPr/>
      <dgm:t>
        <a:bodyPr/>
        <a:lstStyle/>
        <a:p>
          <a:r>
            <a:rPr lang="en-US" altLang="en-US" dirty="0">
              <a:latin typeface="Calibri" panose="020F0502020204030204" pitchFamily="34" charset="0"/>
            </a:rPr>
            <a:t>Expectation that integrated delivery models would improve care and reduce the rate of increase in expenditures</a:t>
          </a:r>
          <a:endParaRPr lang="en-US" dirty="0">
            <a:latin typeface="Calibri" panose="020F0502020204030204" pitchFamily="34" charset="0"/>
          </a:endParaRPr>
        </a:p>
      </dgm:t>
    </dgm:pt>
    <dgm:pt modelId="{CCCC43E8-A936-4C0D-B8F6-972A4DBFD74D}" type="parTrans" cxnId="{D133F657-632C-4669-845D-0A175BC6E2CC}">
      <dgm:prSet/>
      <dgm:spPr/>
      <dgm:t>
        <a:bodyPr/>
        <a:lstStyle/>
        <a:p>
          <a:endParaRPr lang="en-US">
            <a:latin typeface="Calibri" panose="020F0502020204030204" pitchFamily="34" charset="0"/>
          </a:endParaRPr>
        </a:p>
      </dgm:t>
    </dgm:pt>
    <dgm:pt modelId="{7C08D155-C5EB-4083-A23F-155877F7DE09}" type="sibTrans" cxnId="{D133F657-632C-4669-845D-0A175BC6E2CC}">
      <dgm:prSet/>
      <dgm:spPr/>
      <dgm:t>
        <a:bodyPr/>
        <a:lstStyle/>
        <a:p>
          <a:endParaRPr lang="en-US">
            <a:latin typeface="Calibri" panose="020F0502020204030204" pitchFamily="34" charset="0"/>
          </a:endParaRPr>
        </a:p>
      </dgm:t>
    </dgm:pt>
    <dgm:pt modelId="{DEB48B36-F235-4F3D-BFFC-D36B18C9C246}" type="pres">
      <dgm:prSet presAssocID="{E14F9524-53AD-4EF1-8A09-807261484BD0}" presName="Name0" presStyleCnt="0">
        <dgm:presLayoutVars>
          <dgm:chMax val="7"/>
          <dgm:chPref val="7"/>
          <dgm:dir/>
        </dgm:presLayoutVars>
      </dgm:prSet>
      <dgm:spPr/>
    </dgm:pt>
    <dgm:pt modelId="{ED9669E5-BDCE-455A-814F-1D0E42931EC6}" type="pres">
      <dgm:prSet presAssocID="{E14F9524-53AD-4EF1-8A09-807261484BD0}" presName="Name1" presStyleCnt="0"/>
      <dgm:spPr/>
    </dgm:pt>
    <dgm:pt modelId="{51DBF033-9859-4EE2-A3ED-EC988871E6FF}" type="pres">
      <dgm:prSet presAssocID="{E14F9524-53AD-4EF1-8A09-807261484BD0}" presName="cycle" presStyleCnt="0"/>
      <dgm:spPr/>
    </dgm:pt>
    <dgm:pt modelId="{D54F8945-65B6-4C7E-A2C7-19B41BFC20F4}" type="pres">
      <dgm:prSet presAssocID="{E14F9524-53AD-4EF1-8A09-807261484BD0}" presName="srcNode" presStyleLbl="node1" presStyleIdx="0" presStyleCnt="3"/>
      <dgm:spPr/>
    </dgm:pt>
    <dgm:pt modelId="{033D45E3-93E7-4874-B3E1-0870CC98EA1A}" type="pres">
      <dgm:prSet presAssocID="{E14F9524-53AD-4EF1-8A09-807261484BD0}" presName="conn" presStyleLbl="parChTrans1D2" presStyleIdx="0" presStyleCnt="1"/>
      <dgm:spPr/>
    </dgm:pt>
    <dgm:pt modelId="{27DD1A08-B4D9-4761-9C80-5B8086939287}" type="pres">
      <dgm:prSet presAssocID="{E14F9524-53AD-4EF1-8A09-807261484BD0}" presName="extraNode" presStyleLbl="node1" presStyleIdx="0" presStyleCnt="3"/>
      <dgm:spPr/>
    </dgm:pt>
    <dgm:pt modelId="{0CDA4C2E-FA6C-4717-9FDC-F2B77B5A3F72}" type="pres">
      <dgm:prSet presAssocID="{E14F9524-53AD-4EF1-8A09-807261484BD0}" presName="dstNode" presStyleLbl="node1" presStyleIdx="0" presStyleCnt="3"/>
      <dgm:spPr/>
    </dgm:pt>
    <dgm:pt modelId="{1552282A-2BB5-499C-BE11-50C88D803CCD}" type="pres">
      <dgm:prSet presAssocID="{956CDE20-7062-4FC2-ADB5-0B7F05B3E20F}" presName="text_1" presStyleLbl="node1" presStyleIdx="0" presStyleCnt="3">
        <dgm:presLayoutVars>
          <dgm:bulletEnabled val="1"/>
        </dgm:presLayoutVars>
      </dgm:prSet>
      <dgm:spPr/>
    </dgm:pt>
    <dgm:pt modelId="{7FDF4711-A563-4829-B36B-8DDB26EFFF71}" type="pres">
      <dgm:prSet presAssocID="{956CDE20-7062-4FC2-ADB5-0B7F05B3E20F}" presName="accent_1" presStyleCnt="0"/>
      <dgm:spPr/>
    </dgm:pt>
    <dgm:pt modelId="{B6C41659-03FA-416A-8DFF-A3149F3B7F96}" type="pres">
      <dgm:prSet presAssocID="{956CDE20-7062-4FC2-ADB5-0B7F05B3E20F}" presName="accentRepeatNode" presStyleLbl="solidFgAcc1" presStyleIdx="0" presStyleCnt="3"/>
      <dgm:spPr/>
    </dgm:pt>
    <dgm:pt modelId="{829B590D-49FA-43EA-AD4F-64B451A45DFC}" type="pres">
      <dgm:prSet presAssocID="{3665A2C2-D714-4B7A-81DB-E08F8131A3D7}" presName="text_2" presStyleLbl="node1" presStyleIdx="1" presStyleCnt="3">
        <dgm:presLayoutVars>
          <dgm:bulletEnabled val="1"/>
        </dgm:presLayoutVars>
      </dgm:prSet>
      <dgm:spPr/>
    </dgm:pt>
    <dgm:pt modelId="{5D004C53-345D-4AC1-92A0-387D6148F1A6}" type="pres">
      <dgm:prSet presAssocID="{3665A2C2-D714-4B7A-81DB-E08F8131A3D7}" presName="accent_2" presStyleCnt="0"/>
      <dgm:spPr/>
    </dgm:pt>
    <dgm:pt modelId="{51B10845-63D4-4189-943D-453D8D2EE68C}" type="pres">
      <dgm:prSet presAssocID="{3665A2C2-D714-4B7A-81DB-E08F8131A3D7}" presName="accentRepeatNode" presStyleLbl="solidFgAcc1" presStyleIdx="1" presStyleCnt="3"/>
      <dgm:spPr/>
    </dgm:pt>
    <dgm:pt modelId="{A81F0ED3-E2B3-474F-8D25-6615E40B47D2}" type="pres">
      <dgm:prSet presAssocID="{27E9A5A7-DBF8-40AA-BF7E-476F6182EB01}" presName="text_3" presStyleLbl="node1" presStyleIdx="2" presStyleCnt="3">
        <dgm:presLayoutVars>
          <dgm:bulletEnabled val="1"/>
        </dgm:presLayoutVars>
      </dgm:prSet>
      <dgm:spPr/>
    </dgm:pt>
    <dgm:pt modelId="{CEF8A4AE-23C6-42AE-8E68-F4CE833C4CB7}" type="pres">
      <dgm:prSet presAssocID="{27E9A5A7-DBF8-40AA-BF7E-476F6182EB01}" presName="accent_3" presStyleCnt="0"/>
      <dgm:spPr/>
    </dgm:pt>
    <dgm:pt modelId="{8AE3BB75-1601-47FC-A62E-BDB9FA636864}" type="pres">
      <dgm:prSet presAssocID="{27E9A5A7-DBF8-40AA-BF7E-476F6182EB01}" presName="accentRepeatNode" presStyleLbl="solidFgAcc1" presStyleIdx="2" presStyleCnt="3"/>
      <dgm:spPr/>
    </dgm:pt>
  </dgm:ptLst>
  <dgm:cxnLst>
    <dgm:cxn modelId="{710CE70B-ABE1-411A-8E67-B5E586EC50E3}" type="presOf" srcId="{3665A2C2-D714-4B7A-81DB-E08F8131A3D7}" destId="{829B590D-49FA-43EA-AD4F-64B451A45DFC}" srcOrd="0" destOrd="0" presId="urn:microsoft.com/office/officeart/2008/layout/VerticalCurvedList"/>
    <dgm:cxn modelId="{5099E919-79E3-47D6-A04A-B58CEB8B5ACE}" type="presOf" srcId="{27E9A5A7-DBF8-40AA-BF7E-476F6182EB01}" destId="{A81F0ED3-E2B3-474F-8D25-6615E40B47D2}" srcOrd="0" destOrd="0" presId="urn:microsoft.com/office/officeart/2008/layout/VerticalCurvedList"/>
    <dgm:cxn modelId="{6ECE7129-5D55-4A08-95CF-53532779369F}" srcId="{E14F9524-53AD-4EF1-8A09-807261484BD0}" destId="{956CDE20-7062-4FC2-ADB5-0B7F05B3E20F}" srcOrd="0" destOrd="0" parTransId="{7AFD219B-FB15-4EC0-BCCC-D5EE635F4979}" sibTransId="{4DF8210E-7C1E-4C3E-9068-8F25DCAB5AB0}"/>
    <dgm:cxn modelId="{E48ADE4E-71F6-4985-8A33-941A6A61CE58}" type="presOf" srcId="{4DF8210E-7C1E-4C3E-9068-8F25DCAB5AB0}" destId="{033D45E3-93E7-4874-B3E1-0870CC98EA1A}" srcOrd="0" destOrd="0" presId="urn:microsoft.com/office/officeart/2008/layout/VerticalCurvedList"/>
    <dgm:cxn modelId="{D133F657-632C-4669-845D-0A175BC6E2CC}" srcId="{E14F9524-53AD-4EF1-8A09-807261484BD0}" destId="{27E9A5A7-DBF8-40AA-BF7E-476F6182EB01}" srcOrd="2" destOrd="0" parTransId="{CCCC43E8-A936-4C0D-B8F6-972A4DBFD74D}" sibTransId="{7C08D155-C5EB-4083-A23F-155877F7DE09}"/>
    <dgm:cxn modelId="{874BA183-BCEC-4902-873F-D3CEB66C828B}" type="presOf" srcId="{E14F9524-53AD-4EF1-8A09-807261484BD0}" destId="{DEB48B36-F235-4F3D-BFFC-D36B18C9C246}" srcOrd="0" destOrd="0" presId="urn:microsoft.com/office/officeart/2008/layout/VerticalCurvedList"/>
    <dgm:cxn modelId="{0CED1AAE-7315-4901-A3DE-B40A024E1F49}" srcId="{E14F9524-53AD-4EF1-8A09-807261484BD0}" destId="{3665A2C2-D714-4B7A-81DB-E08F8131A3D7}" srcOrd="1" destOrd="0" parTransId="{DD1DD001-9CC3-4852-A72C-19F4611DDC06}" sibTransId="{054A4B9E-DB72-4907-80B6-3A8428312A85}"/>
    <dgm:cxn modelId="{D54C7ADE-5411-4CDB-851A-F494D21D4D5B}" type="presOf" srcId="{956CDE20-7062-4FC2-ADB5-0B7F05B3E20F}" destId="{1552282A-2BB5-499C-BE11-50C88D803CCD}" srcOrd="0" destOrd="0" presId="urn:microsoft.com/office/officeart/2008/layout/VerticalCurvedList"/>
    <dgm:cxn modelId="{9D904750-0E54-4495-803B-41AD38542780}" type="presParOf" srcId="{DEB48B36-F235-4F3D-BFFC-D36B18C9C246}" destId="{ED9669E5-BDCE-455A-814F-1D0E42931EC6}" srcOrd="0" destOrd="0" presId="urn:microsoft.com/office/officeart/2008/layout/VerticalCurvedList"/>
    <dgm:cxn modelId="{F99F6B13-2584-4FEF-92F5-A6BA95C86849}" type="presParOf" srcId="{ED9669E5-BDCE-455A-814F-1D0E42931EC6}" destId="{51DBF033-9859-4EE2-A3ED-EC988871E6FF}" srcOrd="0" destOrd="0" presId="urn:microsoft.com/office/officeart/2008/layout/VerticalCurvedList"/>
    <dgm:cxn modelId="{47DF7915-9CAA-41B2-98E9-5CE2DCA69BF7}" type="presParOf" srcId="{51DBF033-9859-4EE2-A3ED-EC988871E6FF}" destId="{D54F8945-65B6-4C7E-A2C7-19B41BFC20F4}" srcOrd="0" destOrd="0" presId="urn:microsoft.com/office/officeart/2008/layout/VerticalCurvedList"/>
    <dgm:cxn modelId="{C6B3D673-A01A-4C91-8686-EB140953BBE9}" type="presParOf" srcId="{51DBF033-9859-4EE2-A3ED-EC988871E6FF}" destId="{033D45E3-93E7-4874-B3E1-0870CC98EA1A}" srcOrd="1" destOrd="0" presId="urn:microsoft.com/office/officeart/2008/layout/VerticalCurvedList"/>
    <dgm:cxn modelId="{13DFE83C-AB52-4BA2-A9D4-FF14DBD7ADFA}" type="presParOf" srcId="{51DBF033-9859-4EE2-A3ED-EC988871E6FF}" destId="{27DD1A08-B4D9-4761-9C80-5B8086939287}" srcOrd="2" destOrd="0" presId="urn:microsoft.com/office/officeart/2008/layout/VerticalCurvedList"/>
    <dgm:cxn modelId="{1D351948-01B9-4483-8594-5013BA838B99}" type="presParOf" srcId="{51DBF033-9859-4EE2-A3ED-EC988871E6FF}" destId="{0CDA4C2E-FA6C-4717-9FDC-F2B77B5A3F72}" srcOrd="3" destOrd="0" presId="urn:microsoft.com/office/officeart/2008/layout/VerticalCurvedList"/>
    <dgm:cxn modelId="{890A27DA-EE06-4295-B82A-6E8C0B5ED17F}" type="presParOf" srcId="{ED9669E5-BDCE-455A-814F-1D0E42931EC6}" destId="{1552282A-2BB5-499C-BE11-50C88D803CCD}" srcOrd="1" destOrd="0" presId="urn:microsoft.com/office/officeart/2008/layout/VerticalCurvedList"/>
    <dgm:cxn modelId="{969670B9-4362-4A61-99C3-05E1A35DC6C9}" type="presParOf" srcId="{ED9669E5-BDCE-455A-814F-1D0E42931EC6}" destId="{7FDF4711-A563-4829-B36B-8DDB26EFFF71}" srcOrd="2" destOrd="0" presId="urn:microsoft.com/office/officeart/2008/layout/VerticalCurvedList"/>
    <dgm:cxn modelId="{87C9FC7D-CF4B-4352-BF36-3A0286401DFD}" type="presParOf" srcId="{7FDF4711-A563-4829-B36B-8DDB26EFFF71}" destId="{B6C41659-03FA-416A-8DFF-A3149F3B7F96}" srcOrd="0" destOrd="0" presId="urn:microsoft.com/office/officeart/2008/layout/VerticalCurvedList"/>
    <dgm:cxn modelId="{F7A34876-1506-4082-AF25-27FB2646EB67}" type="presParOf" srcId="{ED9669E5-BDCE-455A-814F-1D0E42931EC6}" destId="{829B590D-49FA-43EA-AD4F-64B451A45DFC}" srcOrd="3" destOrd="0" presId="urn:microsoft.com/office/officeart/2008/layout/VerticalCurvedList"/>
    <dgm:cxn modelId="{6FEF86FB-046F-4085-A60A-EDF35250E478}" type="presParOf" srcId="{ED9669E5-BDCE-455A-814F-1D0E42931EC6}" destId="{5D004C53-345D-4AC1-92A0-387D6148F1A6}" srcOrd="4" destOrd="0" presId="urn:microsoft.com/office/officeart/2008/layout/VerticalCurvedList"/>
    <dgm:cxn modelId="{8F256AAF-828F-418A-9640-BFFD3943AD4A}" type="presParOf" srcId="{5D004C53-345D-4AC1-92A0-387D6148F1A6}" destId="{51B10845-63D4-4189-943D-453D8D2EE68C}" srcOrd="0" destOrd="0" presId="urn:microsoft.com/office/officeart/2008/layout/VerticalCurvedList"/>
    <dgm:cxn modelId="{D1713D7B-9BAF-43F3-ACFB-5250202024E2}" type="presParOf" srcId="{ED9669E5-BDCE-455A-814F-1D0E42931EC6}" destId="{A81F0ED3-E2B3-474F-8D25-6615E40B47D2}" srcOrd="5" destOrd="0" presId="urn:microsoft.com/office/officeart/2008/layout/VerticalCurvedList"/>
    <dgm:cxn modelId="{8B4D31BC-F9DB-4434-8C11-39C97260639A}" type="presParOf" srcId="{ED9669E5-BDCE-455A-814F-1D0E42931EC6}" destId="{CEF8A4AE-23C6-42AE-8E68-F4CE833C4CB7}" srcOrd="6" destOrd="0" presId="urn:microsoft.com/office/officeart/2008/layout/VerticalCurvedList"/>
    <dgm:cxn modelId="{799BC57F-E930-4F8E-AD3C-E8EDD7586B30}" type="presParOf" srcId="{CEF8A4AE-23C6-42AE-8E68-F4CE833C4CB7}" destId="{8AE3BB75-1601-47FC-A62E-BDB9FA63686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54A8D5B-0983-4440-989F-F0168AD6DCC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3766D852-06F6-4618-999A-8C1E32DD5101}">
      <dgm:prSet phldrT="[Text]"/>
      <dgm:spPr/>
      <dgm:t>
        <a:bodyPr/>
        <a:lstStyle/>
        <a:p>
          <a:endParaRPr lang="en-US" dirty="0"/>
        </a:p>
      </dgm:t>
    </dgm:pt>
    <dgm:pt modelId="{7EFF7DCC-E6E0-438E-BA9E-B726393A62A7}" type="parTrans" cxnId="{75F42FC7-FF91-4007-A106-D9D7546B08B1}">
      <dgm:prSet/>
      <dgm:spPr/>
      <dgm:t>
        <a:bodyPr/>
        <a:lstStyle/>
        <a:p>
          <a:endParaRPr lang="en-US"/>
        </a:p>
      </dgm:t>
    </dgm:pt>
    <dgm:pt modelId="{EED5D8BB-2E9E-40D1-858C-796542321F09}" type="sibTrans" cxnId="{75F42FC7-FF91-4007-A106-D9D7546B08B1}">
      <dgm:prSet/>
      <dgm:spPr/>
      <dgm:t>
        <a:bodyPr/>
        <a:lstStyle/>
        <a:p>
          <a:endParaRPr lang="en-US"/>
        </a:p>
      </dgm:t>
    </dgm:pt>
    <dgm:pt modelId="{5B9007C4-5ED7-4242-B027-D18F916A6A10}">
      <dgm:prSet phldrT="[Text]"/>
      <dgm:spPr/>
      <dgm:t>
        <a:bodyPr/>
        <a:lstStyle/>
        <a:p>
          <a:pPr>
            <a:buFont typeface="Wingdings" panose="05000000000000000000" pitchFamily="2" charset="2"/>
            <a:buChar char="§"/>
          </a:pPr>
          <a:r>
            <a:rPr lang="en-US" dirty="0"/>
            <a:t>Financing and service delivery of medical care, LTSS, and behavioral health for older people and younger people with disabilities are splintered and uncoordinated. </a:t>
          </a:r>
        </a:p>
      </dgm:t>
    </dgm:pt>
    <dgm:pt modelId="{9F00A4ED-B66B-4ED1-BE28-C06022EF35C3}" type="parTrans" cxnId="{26F1C9B0-DF9A-48E6-8A4A-F278DEF9C5C6}">
      <dgm:prSet/>
      <dgm:spPr/>
      <dgm:t>
        <a:bodyPr/>
        <a:lstStyle/>
        <a:p>
          <a:endParaRPr lang="en-US"/>
        </a:p>
      </dgm:t>
    </dgm:pt>
    <dgm:pt modelId="{94D88A25-9CE0-43D4-A2E9-E8D29F1CF472}" type="sibTrans" cxnId="{26F1C9B0-DF9A-48E6-8A4A-F278DEF9C5C6}">
      <dgm:prSet/>
      <dgm:spPr/>
      <dgm:t>
        <a:bodyPr/>
        <a:lstStyle/>
        <a:p>
          <a:endParaRPr lang="en-US"/>
        </a:p>
      </dgm:t>
    </dgm:pt>
    <dgm:pt modelId="{F3275599-2936-43BE-81E8-DACEE2514A72}">
      <dgm:prSet phldrT="[Text]"/>
      <dgm:spPr/>
      <dgm:t>
        <a:bodyPr/>
        <a:lstStyle/>
        <a:p>
          <a:endParaRPr lang="en-US" dirty="0"/>
        </a:p>
      </dgm:t>
    </dgm:pt>
    <dgm:pt modelId="{9E8F76BD-5943-4822-860E-86268A1F9529}" type="parTrans" cxnId="{41AEDB8D-8482-4D15-A1B1-1B4AA4DE21E9}">
      <dgm:prSet/>
      <dgm:spPr/>
      <dgm:t>
        <a:bodyPr/>
        <a:lstStyle/>
        <a:p>
          <a:endParaRPr lang="en-US"/>
        </a:p>
      </dgm:t>
    </dgm:pt>
    <dgm:pt modelId="{49403D97-864D-463C-87A9-07DB57D3BF06}" type="sibTrans" cxnId="{41AEDB8D-8482-4D15-A1B1-1B4AA4DE21E9}">
      <dgm:prSet/>
      <dgm:spPr/>
      <dgm:t>
        <a:bodyPr/>
        <a:lstStyle/>
        <a:p>
          <a:endParaRPr lang="en-US"/>
        </a:p>
      </dgm:t>
    </dgm:pt>
    <dgm:pt modelId="{29326F54-0617-4CAD-8A9C-B49B9A217E07}">
      <dgm:prSet phldrT="[Text]"/>
      <dgm:spPr/>
      <dgm:t>
        <a:bodyPr/>
        <a:lstStyle/>
        <a:p>
          <a:pPr>
            <a:buFont typeface="Wingdings" panose="05000000000000000000" pitchFamily="2" charset="2"/>
            <a:buChar char="§"/>
          </a:pPr>
          <a:r>
            <a:rPr lang="en-US" dirty="0"/>
            <a:t>Financing for medical and post-acute care for dually eligible individuals is primarily a Medicare responsibility, whereas financing for LTSS is primarily a state responsibility through Medicaid (with federal matching).</a:t>
          </a:r>
        </a:p>
      </dgm:t>
    </dgm:pt>
    <dgm:pt modelId="{0DF9B6B9-9CDE-4777-89BB-29D43A6FEB80}" type="parTrans" cxnId="{747246E4-CA1B-40BA-BA35-55ED233BCF5C}">
      <dgm:prSet/>
      <dgm:spPr/>
      <dgm:t>
        <a:bodyPr/>
        <a:lstStyle/>
        <a:p>
          <a:endParaRPr lang="en-US"/>
        </a:p>
      </dgm:t>
    </dgm:pt>
    <dgm:pt modelId="{85AECCC4-1131-4735-93D2-D06AE540AD94}" type="sibTrans" cxnId="{747246E4-CA1B-40BA-BA35-55ED233BCF5C}">
      <dgm:prSet/>
      <dgm:spPr/>
      <dgm:t>
        <a:bodyPr/>
        <a:lstStyle/>
        <a:p>
          <a:endParaRPr lang="en-US"/>
        </a:p>
      </dgm:t>
    </dgm:pt>
    <dgm:pt modelId="{DF4F023D-DABE-4BB4-A400-AA9DE525A0F8}">
      <dgm:prSet phldrT="[Text]"/>
      <dgm:spPr/>
      <dgm:t>
        <a:bodyPr/>
        <a:lstStyle/>
        <a:p>
          <a:endParaRPr lang="en-US" dirty="0"/>
        </a:p>
      </dgm:t>
    </dgm:pt>
    <dgm:pt modelId="{DE1032D1-A76E-4479-8586-7345F7F5C691}" type="parTrans" cxnId="{09436624-A189-4266-9F85-B7D15B791C15}">
      <dgm:prSet/>
      <dgm:spPr/>
      <dgm:t>
        <a:bodyPr/>
        <a:lstStyle/>
        <a:p>
          <a:endParaRPr lang="en-US"/>
        </a:p>
      </dgm:t>
    </dgm:pt>
    <dgm:pt modelId="{9797FF34-75CC-47F6-AC14-326BC6639196}" type="sibTrans" cxnId="{09436624-A189-4266-9F85-B7D15B791C15}">
      <dgm:prSet/>
      <dgm:spPr/>
      <dgm:t>
        <a:bodyPr/>
        <a:lstStyle/>
        <a:p>
          <a:endParaRPr lang="en-US"/>
        </a:p>
      </dgm:t>
    </dgm:pt>
    <dgm:pt modelId="{1C66D16B-779E-49D4-9FB9-7692023420FC}">
      <dgm:prSet phldrT="[Text]"/>
      <dgm:spPr/>
      <dgm:t>
        <a:bodyPr/>
        <a:lstStyle/>
        <a:p>
          <a:pPr>
            <a:buFont typeface="Wingdings" panose="05000000000000000000" pitchFamily="2" charset="2"/>
            <a:buChar char="§"/>
          </a:pPr>
          <a:r>
            <a:rPr lang="en-US" dirty="0"/>
            <a:t>Medical providers have little financial incentive to be concerned about the LTSS needs of their patients, and LTSS providers have little financial incentive to be concerned about the medical care needs of their consumers. </a:t>
          </a:r>
        </a:p>
      </dgm:t>
    </dgm:pt>
    <dgm:pt modelId="{A4C78551-2159-4580-90F7-CEDDF21B6D32}" type="parTrans" cxnId="{65F26561-10D8-46B5-952C-7A0400DD5993}">
      <dgm:prSet/>
      <dgm:spPr/>
      <dgm:t>
        <a:bodyPr/>
        <a:lstStyle/>
        <a:p>
          <a:endParaRPr lang="en-US"/>
        </a:p>
      </dgm:t>
    </dgm:pt>
    <dgm:pt modelId="{57B9DF3E-2F98-4ECF-8965-06B62F7E09D7}" type="sibTrans" cxnId="{65F26561-10D8-46B5-952C-7A0400DD5993}">
      <dgm:prSet/>
      <dgm:spPr/>
      <dgm:t>
        <a:bodyPr/>
        <a:lstStyle/>
        <a:p>
          <a:endParaRPr lang="en-US"/>
        </a:p>
      </dgm:t>
    </dgm:pt>
    <dgm:pt modelId="{B7F7C9DE-F94D-45C6-A6C7-45A5C5F54E3E}" type="pres">
      <dgm:prSet presAssocID="{754A8D5B-0983-4440-989F-F0168AD6DCC3}" presName="linearFlow" presStyleCnt="0">
        <dgm:presLayoutVars>
          <dgm:dir/>
          <dgm:animLvl val="lvl"/>
          <dgm:resizeHandles val="exact"/>
        </dgm:presLayoutVars>
      </dgm:prSet>
      <dgm:spPr/>
    </dgm:pt>
    <dgm:pt modelId="{E84033A5-29ED-4E01-B989-13C7AB061BF8}" type="pres">
      <dgm:prSet presAssocID="{3766D852-06F6-4618-999A-8C1E32DD5101}" presName="composite" presStyleCnt="0"/>
      <dgm:spPr/>
    </dgm:pt>
    <dgm:pt modelId="{D8B29A53-904E-46E7-BF93-070E6ED39917}" type="pres">
      <dgm:prSet presAssocID="{3766D852-06F6-4618-999A-8C1E32DD5101}" presName="parentText" presStyleLbl="alignNode1" presStyleIdx="0" presStyleCnt="3">
        <dgm:presLayoutVars>
          <dgm:chMax val="1"/>
          <dgm:bulletEnabled val="1"/>
        </dgm:presLayoutVars>
      </dgm:prSet>
      <dgm:spPr/>
    </dgm:pt>
    <dgm:pt modelId="{17975E0A-3D0C-4CB8-9F74-7D637BA2A4D8}" type="pres">
      <dgm:prSet presAssocID="{3766D852-06F6-4618-999A-8C1E32DD5101}" presName="descendantText" presStyleLbl="alignAcc1" presStyleIdx="0" presStyleCnt="3">
        <dgm:presLayoutVars>
          <dgm:bulletEnabled val="1"/>
        </dgm:presLayoutVars>
      </dgm:prSet>
      <dgm:spPr/>
    </dgm:pt>
    <dgm:pt modelId="{EF1539F1-2482-45A8-A7F2-5AC733C2C040}" type="pres">
      <dgm:prSet presAssocID="{EED5D8BB-2E9E-40D1-858C-796542321F09}" presName="sp" presStyleCnt="0"/>
      <dgm:spPr/>
    </dgm:pt>
    <dgm:pt modelId="{DF6AA766-67C8-4DE0-B6C0-F6F83259EF85}" type="pres">
      <dgm:prSet presAssocID="{F3275599-2936-43BE-81E8-DACEE2514A72}" presName="composite" presStyleCnt="0"/>
      <dgm:spPr/>
    </dgm:pt>
    <dgm:pt modelId="{5CEA0C54-85C9-46E5-9597-FF64A699F507}" type="pres">
      <dgm:prSet presAssocID="{F3275599-2936-43BE-81E8-DACEE2514A72}" presName="parentText" presStyleLbl="alignNode1" presStyleIdx="1" presStyleCnt="3">
        <dgm:presLayoutVars>
          <dgm:chMax val="1"/>
          <dgm:bulletEnabled val="1"/>
        </dgm:presLayoutVars>
      </dgm:prSet>
      <dgm:spPr/>
    </dgm:pt>
    <dgm:pt modelId="{696784F6-6918-4C65-83C0-4D3DE69653CC}" type="pres">
      <dgm:prSet presAssocID="{F3275599-2936-43BE-81E8-DACEE2514A72}" presName="descendantText" presStyleLbl="alignAcc1" presStyleIdx="1" presStyleCnt="3">
        <dgm:presLayoutVars>
          <dgm:bulletEnabled val="1"/>
        </dgm:presLayoutVars>
      </dgm:prSet>
      <dgm:spPr/>
    </dgm:pt>
    <dgm:pt modelId="{FA8437DC-1006-4B91-9E9A-0B675FBD3C3E}" type="pres">
      <dgm:prSet presAssocID="{49403D97-864D-463C-87A9-07DB57D3BF06}" presName="sp" presStyleCnt="0"/>
      <dgm:spPr/>
    </dgm:pt>
    <dgm:pt modelId="{9A1B7C7D-7651-40A8-9F63-6AB32CFBED94}" type="pres">
      <dgm:prSet presAssocID="{DF4F023D-DABE-4BB4-A400-AA9DE525A0F8}" presName="composite" presStyleCnt="0"/>
      <dgm:spPr/>
    </dgm:pt>
    <dgm:pt modelId="{6B50AA33-90B1-4D44-80A6-A1B69EF3C6C3}" type="pres">
      <dgm:prSet presAssocID="{DF4F023D-DABE-4BB4-A400-AA9DE525A0F8}" presName="parentText" presStyleLbl="alignNode1" presStyleIdx="2" presStyleCnt="3">
        <dgm:presLayoutVars>
          <dgm:chMax val="1"/>
          <dgm:bulletEnabled val="1"/>
        </dgm:presLayoutVars>
      </dgm:prSet>
      <dgm:spPr/>
    </dgm:pt>
    <dgm:pt modelId="{4570D52B-6817-438A-B7CB-20E893155FB2}" type="pres">
      <dgm:prSet presAssocID="{DF4F023D-DABE-4BB4-A400-AA9DE525A0F8}" presName="descendantText" presStyleLbl="alignAcc1" presStyleIdx="2" presStyleCnt="3">
        <dgm:presLayoutVars>
          <dgm:bulletEnabled val="1"/>
        </dgm:presLayoutVars>
      </dgm:prSet>
      <dgm:spPr/>
    </dgm:pt>
  </dgm:ptLst>
  <dgm:cxnLst>
    <dgm:cxn modelId="{8A114015-ABA7-4538-B9C7-272FBEF53131}" type="presOf" srcId="{3766D852-06F6-4618-999A-8C1E32DD5101}" destId="{D8B29A53-904E-46E7-BF93-070E6ED39917}" srcOrd="0" destOrd="0" presId="urn:microsoft.com/office/officeart/2005/8/layout/chevron2"/>
    <dgm:cxn modelId="{09436624-A189-4266-9F85-B7D15B791C15}" srcId="{754A8D5B-0983-4440-989F-F0168AD6DCC3}" destId="{DF4F023D-DABE-4BB4-A400-AA9DE525A0F8}" srcOrd="2" destOrd="0" parTransId="{DE1032D1-A76E-4479-8586-7345F7F5C691}" sibTransId="{9797FF34-75CC-47F6-AC14-326BC6639196}"/>
    <dgm:cxn modelId="{021FD63D-3626-4B88-88FC-932C2AFEA8FA}" type="presOf" srcId="{29326F54-0617-4CAD-8A9C-B49B9A217E07}" destId="{696784F6-6918-4C65-83C0-4D3DE69653CC}" srcOrd="0" destOrd="0" presId="urn:microsoft.com/office/officeart/2005/8/layout/chevron2"/>
    <dgm:cxn modelId="{65F26561-10D8-46B5-952C-7A0400DD5993}" srcId="{DF4F023D-DABE-4BB4-A400-AA9DE525A0F8}" destId="{1C66D16B-779E-49D4-9FB9-7692023420FC}" srcOrd="0" destOrd="0" parTransId="{A4C78551-2159-4580-90F7-CEDDF21B6D32}" sibTransId="{57B9DF3E-2F98-4ECF-8965-06B62F7E09D7}"/>
    <dgm:cxn modelId="{C236084F-17ED-40EB-A1E7-88D5CB5045BD}" type="presOf" srcId="{DF4F023D-DABE-4BB4-A400-AA9DE525A0F8}" destId="{6B50AA33-90B1-4D44-80A6-A1B69EF3C6C3}" srcOrd="0" destOrd="0" presId="urn:microsoft.com/office/officeart/2005/8/layout/chevron2"/>
    <dgm:cxn modelId="{69474370-C9BE-4E0D-923C-43C6C0849DAA}" type="presOf" srcId="{1C66D16B-779E-49D4-9FB9-7692023420FC}" destId="{4570D52B-6817-438A-B7CB-20E893155FB2}" srcOrd="0" destOrd="0" presId="urn:microsoft.com/office/officeart/2005/8/layout/chevron2"/>
    <dgm:cxn modelId="{91B42D71-D683-48D2-8A5A-1534A4BB98CF}" type="presOf" srcId="{5B9007C4-5ED7-4242-B027-D18F916A6A10}" destId="{17975E0A-3D0C-4CB8-9F74-7D637BA2A4D8}" srcOrd="0" destOrd="0" presId="urn:microsoft.com/office/officeart/2005/8/layout/chevron2"/>
    <dgm:cxn modelId="{115D6673-DFE7-4227-8EAD-78EA32E2896B}" type="presOf" srcId="{754A8D5B-0983-4440-989F-F0168AD6DCC3}" destId="{B7F7C9DE-F94D-45C6-A6C7-45A5C5F54E3E}" srcOrd="0" destOrd="0" presId="urn:microsoft.com/office/officeart/2005/8/layout/chevron2"/>
    <dgm:cxn modelId="{41AEDB8D-8482-4D15-A1B1-1B4AA4DE21E9}" srcId="{754A8D5B-0983-4440-989F-F0168AD6DCC3}" destId="{F3275599-2936-43BE-81E8-DACEE2514A72}" srcOrd="1" destOrd="0" parTransId="{9E8F76BD-5943-4822-860E-86268A1F9529}" sibTransId="{49403D97-864D-463C-87A9-07DB57D3BF06}"/>
    <dgm:cxn modelId="{65077B90-209B-439B-B380-A42F105AF614}" type="presOf" srcId="{F3275599-2936-43BE-81E8-DACEE2514A72}" destId="{5CEA0C54-85C9-46E5-9597-FF64A699F507}" srcOrd="0" destOrd="0" presId="urn:microsoft.com/office/officeart/2005/8/layout/chevron2"/>
    <dgm:cxn modelId="{26F1C9B0-DF9A-48E6-8A4A-F278DEF9C5C6}" srcId="{3766D852-06F6-4618-999A-8C1E32DD5101}" destId="{5B9007C4-5ED7-4242-B027-D18F916A6A10}" srcOrd="0" destOrd="0" parTransId="{9F00A4ED-B66B-4ED1-BE28-C06022EF35C3}" sibTransId="{94D88A25-9CE0-43D4-A2E9-E8D29F1CF472}"/>
    <dgm:cxn modelId="{75F42FC7-FF91-4007-A106-D9D7546B08B1}" srcId="{754A8D5B-0983-4440-989F-F0168AD6DCC3}" destId="{3766D852-06F6-4618-999A-8C1E32DD5101}" srcOrd="0" destOrd="0" parTransId="{7EFF7DCC-E6E0-438E-BA9E-B726393A62A7}" sibTransId="{EED5D8BB-2E9E-40D1-858C-796542321F09}"/>
    <dgm:cxn modelId="{747246E4-CA1B-40BA-BA35-55ED233BCF5C}" srcId="{F3275599-2936-43BE-81E8-DACEE2514A72}" destId="{29326F54-0617-4CAD-8A9C-B49B9A217E07}" srcOrd="0" destOrd="0" parTransId="{0DF9B6B9-9CDE-4777-89BB-29D43A6FEB80}" sibTransId="{85AECCC4-1131-4735-93D2-D06AE540AD94}"/>
    <dgm:cxn modelId="{04E7A5BE-F48B-4942-B5A1-8BF64445639F}" type="presParOf" srcId="{B7F7C9DE-F94D-45C6-A6C7-45A5C5F54E3E}" destId="{E84033A5-29ED-4E01-B989-13C7AB061BF8}" srcOrd="0" destOrd="0" presId="urn:microsoft.com/office/officeart/2005/8/layout/chevron2"/>
    <dgm:cxn modelId="{132733A6-83D9-48AA-8016-127A82B21D61}" type="presParOf" srcId="{E84033A5-29ED-4E01-B989-13C7AB061BF8}" destId="{D8B29A53-904E-46E7-BF93-070E6ED39917}" srcOrd="0" destOrd="0" presId="urn:microsoft.com/office/officeart/2005/8/layout/chevron2"/>
    <dgm:cxn modelId="{C5D2C239-21BF-4DA5-A5E5-267971DA774B}" type="presParOf" srcId="{E84033A5-29ED-4E01-B989-13C7AB061BF8}" destId="{17975E0A-3D0C-4CB8-9F74-7D637BA2A4D8}" srcOrd="1" destOrd="0" presId="urn:microsoft.com/office/officeart/2005/8/layout/chevron2"/>
    <dgm:cxn modelId="{42541519-FAD6-4033-9926-2220C2F4DCA4}" type="presParOf" srcId="{B7F7C9DE-F94D-45C6-A6C7-45A5C5F54E3E}" destId="{EF1539F1-2482-45A8-A7F2-5AC733C2C040}" srcOrd="1" destOrd="0" presId="urn:microsoft.com/office/officeart/2005/8/layout/chevron2"/>
    <dgm:cxn modelId="{3A9AFE18-8E64-4E20-8F39-F3801AA9890E}" type="presParOf" srcId="{B7F7C9DE-F94D-45C6-A6C7-45A5C5F54E3E}" destId="{DF6AA766-67C8-4DE0-B6C0-F6F83259EF85}" srcOrd="2" destOrd="0" presId="urn:microsoft.com/office/officeart/2005/8/layout/chevron2"/>
    <dgm:cxn modelId="{E75A3DD2-C640-434B-99CC-958BB89FF5CB}" type="presParOf" srcId="{DF6AA766-67C8-4DE0-B6C0-F6F83259EF85}" destId="{5CEA0C54-85C9-46E5-9597-FF64A699F507}" srcOrd="0" destOrd="0" presId="urn:microsoft.com/office/officeart/2005/8/layout/chevron2"/>
    <dgm:cxn modelId="{44B4949A-13DC-4741-9A12-07D359E712A5}" type="presParOf" srcId="{DF6AA766-67C8-4DE0-B6C0-F6F83259EF85}" destId="{696784F6-6918-4C65-83C0-4D3DE69653CC}" srcOrd="1" destOrd="0" presId="urn:microsoft.com/office/officeart/2005/8/layout/chevron2"/>
    <dgm:cxn modelId="{BDC92B3F-59A8-46AF-8AD4-18F60FE6B938}" type="presParOf" srcId="{B7F7C9DE-F94D-45C6-A6C7-45A5C5F54E3E}" destId="{FA8437DC-1006-4B91-9E9A-0B675FBD3C3E}" srcOrd="3" destOrd="0" presId="urn:microsoft.com/office/officeart/2005/8/layout/chevron2"/>
    <dgm:cxn modelId="{6847786A-30DD-44EB-B8D9-85B8126572D4}" type="presParOf" srcId="{B7F7C9DE-F94D-45C6-A6C7-45A5C5F54E3E}" destId="{9A1B7C7D-7651-40A8-9F63-6AB32CFBED94}" srcOrd="4" destOrd="0" presId="urn:microsoft.com/office/officeart/2005/8/layout/chevron2"/>
    <dgm:cxn modelId="{AC222030-DE06-4F30-A289-F08C218A1EEF}" type="presParOf" srcId="{9A1B7C7D-7651-40A8-9F63-6AB32CFBED94}" destId="{6B50AA33-90B1-4D44-80A6-A1B69EF3C6C3}" srcOrd="0" destOrd="0" presId="urn:microsoft.com/office/officeart/2005/8/layout/chevron2"/>
    <dgm:cxn modelId="{0B9ACD87-67CF-4986-99D1-D53441D5782B}" type="presParOf" srcId="{9A1B7C7D-7651-40A8-9F63-6AB32CFBED94}" destId="{4570D52B-6817-438A-B7CB-20E893155FB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7AB0ADB-8322-48BA-8FC2-98E4D1A172B2}"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US"/>
        </a:p>
      </dgm:t>
    </dgm:pt>
    <dgm:pt modelId="{2C95E3F2-584C-49EF-ACA2-80542F0D419A}">
      <dgm:prSet phldrT="[Text]" custT="1"/>
      <dgm:spPr/>
      <dgm:t>
        <a:bodyPr/>
        <a:lstStyle/>
        <a:p>
          <a:r>
            <a:rPr lang="en-US" sz="2000" dirty="0"/>
            <a:t>Care Coordination</a:t>
          </a:r>
        </a:p>
      </dgm:t>
    </dgm:pt>
    <dgm:pt modelId="{13936218-661E-4387-BF04-54A5D07C3738}" type="parTrans" cxnId="{961B9668-9A04-43AB-A25C-9289E8EDEE1D}">
      <dgm:prSet/>
      <dgm:spPr/>
      <dgm:t>
        <a:bodyPr/>
        <a:lstStyle/>
        <a:p>
          <a:endParaRPr lang="en-US"/>
        </a:p>
      </dgm:t>
    </dgm:pt>
    <dgm:pt modelId="{595A1C66-A7D8-43FB-BFCD-5762CE917435}" type="sibTrans" cxnId="{961B9668-9A04-43AB-A25C-9289E8EDEE1D}">
      <dgm:prSet/>
      <dgm:spPr/>
      <dgm:t>
        <a:bodyPr/>
        <a:lstStyle/>
        <a:p>
          <a:endParaRPr lang="en-US"/>
        </a:p>
      </dgm:t>
    </dgm:pt>
    <dgm:pt modelId="{8C64E91A-E6C5-43F5-8B31-3B6A94D9C0C8}">
      <dgm:prSet phldrT="[Text]" custT="1"/>
      <dgm:spPr/>
      <dgm:t>
        <a:bodyPr/>
        <a:lstStyle/>
        <a:p>
          <a:r>
            <a:rPr lang="en-US" sz="1600" dirty="0"/>
            <a:t>Designated care coordinator</a:t>
          </a:r>
        </a:p>
      </dgm:t>
    </dgm:pt>
    <dgm:pt modelId="{90174C82-EC0B-4B4C-BF66-9075D75E190A}" type="parTrans" cxnId="{AF515DA2-90EB-4537-B97A-58A6084294D4}">
      <dgm:prSet/>
      <dgm:spPr/>
      <dgm:t>
        <a:bodyPr/>
        <a:lstStyle/>
        <a:p>
          <a:endParaRPr lang="en-US"/>
        </a:p>
      </dgm:t>
    </dgm:pt>
    <dgm:pt modelId="{819705F8-8E5E-4E6F-A1F9-162BD0549981}" type="sibTrans" cxnId="{AF515DA2-90EB-4537-B97A-58A6084294D4}">
      <dgm:prSet/>
      <dgm:spPr/>
      <dgm:t>
        <a:bodyPr/>
        <a:lstStyle/>
        <a:p>
          <a:endParaRPr lang="en-US"/>
        </a:p>
      </dgm:t>
    </dgm:pt>
    <dgm:pt modelId="{2C3A8E4E-CEB4-426A-85F9-C9093BDA5A57}">
      <dgm:prSet phldrT="[Text]" custT="1"/>
      <dgm:spPr/>
      <dgm:t>
        <a:bodyPr/>
        <a:lstStyle/>
        <a:p>
          <a:r>
            <a:rPr lang="en-US" sz="1600" dirty="0"/>
            <a:t>Health Risk Assessment (HRA) of medical, physical, and social support needs</a:t>
          </a:r>
        </a:p>
      </dgm:t>
    </dgm:pt>
    <dgm:pt modelId="{13A8668C-3CA9-4992-9DBC-EEC4986DFB33}" type="parTrans" cxnId="{6F5F5D90-B935-45AF-996C-274D180910D7}">
      <dgm:prSet/>
      <dgm:spPr/>
      <dgm:t>
        <a:bodyPr/>
        <a:lstStyle/>
        <a:p>
          <a:endParaRPr lang="en-US"/>
        </a:p>
      </dgm:t>
    </dgm:pt>
    <dgm:pt modelId="{3240EE5E-EA21-4648-868C-3C80A54DDF43}" type="sibTrans" cxnId="{6F5F5D90-B935-45AF-996C-274D180910D7}">
      <dgm:prSet/>
      <dgm:spPr/>
      <dgm:t>
        <a:bodyPr/>
        <a:lstStyle/>
        <a:p>
          <a:endParaRPr lang="en-US"/>
        </a:p>
      </dgm:t>
    </dgm:pt>
    <dgm:pt modelId="{1E2A1775-6BBD-4B74-8CA4-D2D7AF9F4E52}">
      <dgm:prSet phldrT="[Text]" custT="1"/>
      <dgm:spPr/>
      <dgm:t>
        <a:bodyPr/>
        <a:lstStyle/>
        <a:p>
          <a:r>
            <a:rPr lang="en-US" sz="1600" dirty="0"/>
            <a:t>Development of a personalized plan of care/action plan (ICP</a:t>
          </a:r>
          <a:r>
            <a:rPr lang="en-US" sz="1400" dirty="0"/>
            <a:t>)</a:t>
          </a:r>
        </a:p>
      </dgm:t>
    </dgm:pt>
    <dgm:pt modelId="{9883165F-1D3F-4C54-BACA-4A99FB473C30}" type="parTrans" cxnId="{C2AEB0C7-ED96-436F-A753-40208C14F679}">
      <dgm:prSet/>
      <dgm:spPr/>
      <dgm:t>
        <a:bodyPr/>
        <a:lstStyle/>
        <a:p>
          <a:endParaRPr lang="en-US"/>
        </a:p>
      </dgm:t>
    </dgm:pt>
    <dgm:pt modelId="{70DBAE5C-1257-4499-B114-AA121334C341}" type="sibTrans" cxnId="{C2AEB0C7-ED96-436F-A753-40208C14F679}">
      <dgm:prSet/>
      <dgm:spPr/>
      <dgm:t>
        <a:bodyPr/>
        <a:lstStyle/>
        <a:p>
          <a:endParaRPr lang="en-US"/>
        </a:p>
      </dgm:t>
    </dgm:pt>
    <dgm:pt modelId="{B59CBFD8-4DDC-4912-9A6C-506705A01F2C}">
      <dgm:prSet phldrT="[Text]" custT="1"/>
      <dgm:spPr/>
      <dgm:t>
        <a:bodyPr/>
        <a:lstStyle/>
        <a:p>
          <a:r>
            <a:rPr lang="en-US" sz="1600" dirty="0"/>
            <a:t>Interdisci-plinary care team (ICT)</a:t>
          </a:r>
        </a:p>
      </dgm:t>
    </dgm:pt>
    <dgm:pt modelId="{D6FF65C4-DA47-4E69-921E-1F2B73F6EF6C}" type="parTrans" cxnId="{61296661-CCB8-4772-A63A-417D022E6AAF}">
      <dgm:prSet/>
      <dgm:spPr/>
      <dgm:t>
        <a:bodyPr/>
        <a:lstStyle/>
        <a:p>
          <a:endParaRPr lang="en-US"/>
        </a:p>
      </dgm:t>
    </dgm:pt>
    <dgm:pt modelId="{8EC6C047-8315-42BE-8282-F01F610404AF}" type="sibTrans" cxnId="{61296661-CCB8-4772-A63A-417D022E6AAF}">
      <dgm:prSet/>
      <dgm:spPr/>
      <dgm:t>
        <a:bodyPr/>
        <a:lstStyle/>
        <a:p>
          <a:endParaRPr lang="en-US"/>
        </a:p>
      </dgm:t>
    </dgm:pt>
    <dgm:pt modelId="{2402B7F3-7EE5-4DB8-9DFB-F185D2933FFC}">
      <dgm:prSet phldrT="[Text]" custT="1"/>
      <dgm:spPr/>
      <dgm:t>
        <a:bodyPr/>
        <a:lstStyle/>
        <a:p>
          <a:r>
            <a:rPr lang="en-US" sz="1600" dirty="0"/>
            <a:t>Linkage to needed services and supports</a:t>
          </a:r>
        </a:p>
      </dgm:t>
    </dgm:pt>
    <dgm:pt modelId="{FF4B84BB-1565-41BD-91B4-64E24ECE72A9}" type="parTrans" cxnId="{41E9A003-5CBC-4303-B353-997485747D00}">
      <dgm:prSet/>
      <dgm:spPr/>
      <dgm:t>
        <a:bodyPr/>
        <a:lstStyle/>
        <a:p>
          <a:endParaRPr lang="en-US"/>
        </a:p>
      </dgm:t>
    </dgm:pt>
    <dgm:pt modelId="{E45D5196-4F0E-404F-B366-937E75D5F4F6}" type="sibTrans" cxnId="{41E9A003-5CBC-4303-B353-997485747D00}">
      <dgm:prSet/>
      <dgm:spPr/>
      <dgm:t>
        <a:bodyPr/>
        <a:lstStyle/>
        <a:p>
          <a:endParaRPr lang="en-US"/>
        </a:p>
      </dgm:t>
    </dgm:pt>
    <dgm:pt modelId="{805C5C30-F64F-430A-AB69-8172470A0C93}">
      <dgm:prSet phldrT="[Text]" custT="1"/>
      <dgm:spPr/>
      <dgm:t>
        <a:bodyPr/>
        <a:lstStyle/>
        <a:p>
          <a:r>
            <a:rPr lang="en-US" sz="1600" dirty="0"/>
            <a:t>Monitoring, clinical management, and reassessment</a:t>
          </a:r>
        </a:p>
      </dgm:t>
    </dgm:pt>
    <dgm:pt modelId="{9034ECFF-A95B-4835-B623-AC32525E6AAD}" type="parTrans" cxnId="{53142088-0ADE-4714-A370-B342E3CEDDF7}">
      <dgm:prSet/>
      <dgm:spPr/>
      <dgm:t>
        <a:bodyPr/>
        <a:lstStyle/>
        <a:p>
          <a:endParaRPr lang="en-US"/>
        </a:p>
      </dgm:t>
    </dgm:pt>
    <dgm:pt modelId="{9A490467-E219-452C-A648-1BCAAE84AEB5}" type="sibTrans" cxnId="{53142088-0ADE-4714-A370-B342E3CEDDF7}">
      <dgm:prSet/>
      <dgm:spPr/>
      <dgm:t>
        <a:bodyPr/>
        <a:lstStyle/>
        <a:p>
          <a:endParaRPr lang="en-US"/>
        </a:p>
      </dgm:t>
    </dgm:pt>
    <dgm:pt modelId="{B6F8BCD5-E2F8-4756-AD00-66D574B01A68}" type="pres">
      <dgm:prSet presAssocID="{D7AB0ADB-8322-48BA-8FC2-98E4D1A172B2}" presName="Name0" presStyleCnt="0">
        <dgm:presLayoutVars>
          <dgm:chMax val="1"/>
          <dgm:chPref val="1"/>
          <dgm:dir/>
          <dgm:animOne val="branch"/>
          <dgm:animLvl val="lvl"/>
        </dgm:presLayoutVars>
      </dgm:prSet>
      <dgm:spPr/>
    </dgm:pt>
    <dgm:pt modelId="{CC7716B9-465F-4C98-8F6E-F410B9C3CA31}" type="pres">
      <dgm:prSet presAssocID="{2C95E3F2-584C-49EF-ACA2-80542F0D419A}" presName="Parent" presStyleLbl="node0" presStyleIdx="0" presStyleCnt="1">
        <dgm:presLayoutVars>
          <dgm:chMax val="6"/>
          <dgm:chPref val="6"/>
        </dgm:presLayoutVars>
      </dgm:prSet>
      <dgm:spPr/>
    </dgm:pt>
    <dgm:pt modelId="{CE29E60F-EFED-410A-A41C-453D4C31F057}" type="pres">
      <dgm:prSet presAssocID="{8C64E91A-E6C5-43F5-8B31-3B6A94D9C0C8}" presName="Accent1" presStyleCnt="0"/>
      <dgm:spPr/>
    </dgm:pt>
    <dgm:pt modelId="{6E7929C0-BFC5-4B57-B6ED-DBDF85BA2101}" type="pres">
      <dgm:prSet presAssocID="{8C64E91A-E6C5-43F5-8B31-3B6A94D9C0C8}" presName="Accent" presStyleLbl="bgShp" presStyleIdx="0" presStyleCnt="6"/>
      <dgm:spPr/>
    </dgm:pt>
    <dgm:pt modelId="{74A07E4D-B5C2-4E47-B633-188F884B7187}" type="pres">
      <dgm:prSet presAssocID="{8C64E91A-E6C5-43F5-8B31-3B6A94D9C0C8}" presName="Child1" presStyleLbl="node1" presStyleIdx="0" presStyleCnt="6">
        <dgm:presLayoutVars>
          <dgm:chMax val="0"/>
          <dgm:chPref val="0"/>
          <dgm:bulletEnabled val="1"/>
        </dgm:presLayoutVars>
      </dgm:prSet>
      <dgm:spPr/>
    </dgm:pt>
    <dgm:pt modelId="{FE8273B9-5570-4543-8A31-23421BC79AC7}" type="pres">
      <dgm:prSet presAssocID="{2C3A8E4E-CEB4-426A-85F9-C9093BDA5A57}" presName="Accent2" presStyleCnt="0"/>
      <dgm:spPr/>
    </dgm:pt>
    <dgm:pt modelId="{0FDB9D4E-132F-46CE-BFA3-7042E1B6744B}" type="pres">
      <dgm:prSet presAssocID="{2C3A8E4E-CEB4-426A-85F9-C9093BDA5A57}" presName="Accent" presStyleLbl="bgShp" presStyleIdx="1" presStyleCnt="6"/>
      <dgm:spPr/>
    </dgm:pt>
    <dgm:pt modelId="{0EBB28A3-C052-4D73-8255-E8EDB573D7A0}" type="pres">
      <dgm:prSet presAssocID="{2C3A8E4E-CEB4-426A-85F9-C9093BDA5A57}" presName="Child2" presStyleLbl="node1" presStyleIdx="1" presStyleCnt="6">
        <dgm:presLayoutVars>
          <dgm:chMax val="0"/>
          <dgm:chPref val="0"/>
          <dgm:bulletEnabled val="1"/>
        </dgm:presLayoutVars>
      </dgm:prSet>
      <dgm:spPr/>
    </dgm:pt>
    <dgm:pt modelId="{5CCBE06A-6320-414C-96B7-E55787AF1956}" type="pres">
      <dgm:prSet presAssocID="{1E2A1775-6BBD-4B74-8CA4-D2D7AF9F4E52}" presName="Accent3" presStyleCnt="0"/>
      <dgm:spPr/>
    </dgm:pt>
    <dgm:pt modelId="{3DD9B6E4-959F-4928-8C49-EA484153F5BB}" type="pres">
      <dgm:prSet presAssocID="{1E2A1775-6BBD-4B74-8CA4-D2D7AF9F4E52}" presName="Accent" presStyleLbl="bgShp" presStyleIdx="2" presStyleCnt="6"/>
      <dgm:spPr/>
    </dgm:pt>
    <dgm:pt modelId="{DA17615C-0F45-4620-9DB9-E32616083FBC}" type="pres">
      <dgm:prSet presAssocID="{1E2A1775-6BBD-4B74-8CA4-D2D7AF9F4E52}" presName="Child3" presStyleLbl="node1" presStyleIdx="2" presStyleCnt="6">
        <dgm:presLayoutVars>
          <dgm:chMax val="0"/>
          <dgm:chPref val="0"/>
          <dgm:bulletEnabled val="1"/>
        </dgm:presLayoutVars>
      </dgm:prSet>
      <dgm:spPr/>
    </dgm:pt>
    <dgm:pt modelId="{7E1A5563-83D5-4010-A3F9-2AC2C08A0571}" type="pres">
      <dgm:prSet presAssocID="{B59CBFD8-4DDC-4912-9A6C-506705A01F2C}" presName="Accent4" presStyleCnt="0"/>
      <dgm:spPr/>
    </dgm:pt>
    <dgm:pt modelId="{F9E92B89-6D1F-42CA-8F87-BCFE2B480738}" type="pres">
      <dgm:prSet presAssocID="{B59CBFD8-4DDC-4912-9A6C-506705A01F2C}" presName="Accent" presStyleLbl="bgShp" presStyleIdx="3" presStyleCnt="6"/>
      <dgm:spPr/>
    </dgm:pt>
    <dgm:pt modelId="{71FAF245-C319-47F3-8569-AE93D1D08A19}" type="pres">
      <dgm:prSet presAssocID="{B59CBFD8-4DDC-4912-9A6C-506705A01F2C}" presName="Child4" presStyleLbl="node1" presStyleIdx="3" presStyleCnt="6">
        <dgm:presLayoutVars>
          <dgm:chMax val="0"/>
          <dgm:chPref val="0"/>
          <dgm:bulletEnabled val="1"/>
        </dgm:presLayoutVars>
      </dgm:prSet>
      <dgm:spPr/>
    </dgm:pt>
    <dgm:pt modelId="{8515E720-9A26-4601-8B4C-EBFD04D85893}" type="pres">
      <dgm:prSet presAssocID="{2402B7F3-7EE5-4DB8-9DFB-F185D2933FFC}" presName="Accent5" presStyleCnt="0"/>
      <dgm:spPr/>
    </dgm:pt>
    <dgm:pt modelId="{827CBD0D-19B2-4DE7-AB40-9317335B1F1D}" type="pres">
      <dgm:prSet presAssocID="{2402B7F3-7EE5-4DB8-9DFB-F185D2933FFC}" presName="Accent" presStyleLbl="bgShp" presStyleIdx="4" presStyleCnt="6"/>
      <dgm:spPr/>
    </dgm:pt>
    <dgm:pt modelId="{9595C003-5276-402F-9AAD-55ABE98DF399}" type="pres">
      <dgm:prSet presAssocID="{2402B7F3-7EE5-4DB8-9DFB-F185D2933FFC}" presName="Child5" presStyleLbl="node1" presStyleIdx="4" presStyleCnt="6">
        <dgm:presLayoutVars>
          <dgm:chMax val="0"/>
          <dgm:chPref val="0"/>
          <dgm:bulletEnabled val="1"/>
        </dgm:presLayoutVars>
      </dgm:prSet>
      <dgm:spPr/>
    </dgm:pt>
    <dgm:pt modelId="{09C6C98B-FD75-4E97-8B73-F0AF87D3FAB4}" type="pres">
      <dgm:prSet presAssocID="{805C5C30-F64F-430A-AB69-8172470A0C93}" presName="Accent6" presStyleCnt="0"/>
      <dgm:spPr/>
    </dgm:pt>
    <dgm:pt modelId="{1CBD7B35-7133-4AF8-B939-7DEEFA1CB675}" type="pres">
      <dgm:prSet presAssocID="{805C5C30-F64F-430A-AB69-8172470A0C93}" presName="Accent" presStyleLbl="bgShp" presStyleIdx="5" presStyleCnt="6"/>
      <dgm:spPr/>
    </dgm:pt>
    <dgm:pt modelId="{5844348C-83E7-4140-BF7C-499B125066F9}" type="pres">
      <dgm:prSet presAssocID="{805C5C30-F64F-430A-AB69-8172470A0C93}" presName="Child6" presStyleLbl="node1" presStyleIdx="5" presStyleCnt="6">
        <dgm:presLayoutVars>
          <dgm:chMax val="0"/>
          <dgm:chPref val="0"/>
          <dgm:bulletEnabled val="1"/>
        </dgm:presLayoutVars>
      </dgm:prSet>
      <dgm:spPr/>
    </dgm:pt>
  </dgm:ptLst>
  <dgm:cxnLst>
    <dgm:cxn modelId="{41E9A003-5CBC-4303-B353-997485747D00}" srcId="{2C95E3F2-584C-49EF-ACA2-80542F0D419A}" destId="{2402B7F3-7EE5-4DB8-9DFB-F185D2933FFC}" srcOrd="4" destOrd="0" parTransId="{FF4B84BB-1565-41BD-91B4-64E24ECE72A9}" sibTransId="{E45D5196-4F0E-404F-B366-937E75D5F4F6}"/>
    <dgm:cxn modelId="{57445C07-FEF1-469E-9642-C8D1353C454B}" type="presOf" srcId="{2402B7F3-7EE5-4DB8-9DFB-F185D2933FFC}" destId="{9595C003-5276-402F-9AAD-55ABE98DF399}" srcOrd="0" destOrd="0" presId="urn:microsoft.com/office/officeart/2011/layout/HexagonRadial"/>
    <dgm:cxn modelId="{B8670E08-D712-418F-8FF5-86F4723CC06F}" type="presOf" srcId="{1E2A1775-6BBD-4B74-8CA4-D2D7AF9F4E52}" destId="{DA17615C-0F45-4620-9DB9-E32616083FBC}" srcOrd="0" destOrd="0" presId="urn:microsoft.com/office/officeart/2011/layout/HexagonRadial"/>
    <dgm:cxn modelId="{61296661-CCB8-4772-A63A-417D022E6AAF}" srcId="{2C95E3F2-584C-49EF-ACA2-80542F0D419A}" destId="{B59CBFD8-4DDC-4912-9A6C-506705A01F2C}" srcOrd="3" destOrd="0" parTransId="{D6FF65C4-DA47-4E69-921E-1F2B73F6EF6C}" sibTransId="{8EC6C047-8315-42BE-8282-F01F610404AF}"/>
    <dgm:cxn modelId="{961B9668-9A04-43AB-A25C-9289E8EDEE1D}" srcId="{D7AB0ADB-8322-48BA-8FC2-98E4D1A172B2}" destId="{2C95E3F2-584C-49EF-ACA2-80542F0D419A}" srcOrd="0" destOrd="0" parTransId="{13936218-661E-4387-BF04-54A5D07C3738}" sibTransId="{595A1C66-A7D8-43FB-BFCD-5762CE917435}"/>
    <dgm:cxn modelId="{4F636279-782E-4916-9B65-37A170FA4424}" type="presOf" srcId="{D7AB0ADB-8322-48BA-8FC2-98E4D1A172B2}" destId="{B6F8BCD5-E2F8-4756-AD00-66D574B01A68}" srcOrd="0" destOrd="0" presId="urn:microsoft.com/office/officeart/2011/layout/HexagonRadial"/>
    <dgm:cxn modelId="{7589087E-EC0D-4728-959D-BE457A62F1C8}" type="presOf" srcId="{B59CBFD8-4DDC-4912-9A6C-506705A01F2C}" destId="{71FAF245-C319-47F3-8569-AE93D1D08A19}" srcOrd="0" destOrd="0" presId="urn:microsoft.com/office/officeart/2011/layout/HexagonRadial"/>
    <dgm:cxn modelId="{53142088-0ADE-4714-A370-B342E3CEDDF7}" srcId="{2C95E3F2-584C-49EF-ACA2-80542F0D419A}" destId="{805C5C30-F64F-430A-AB69-8172470A0C93}" srcOrd="5" destOrd="0" parTransId="{9034ECFF-A95B-4835-B623-AC32525E6AAD}" sibTransId="{9A490467-E219-452C-A648-1BCAAE84AEB5}"/>
    <dgm:cxn modelId="{98A66589-73BA-4960-BFBE-611584442E7F}" type="presOf" srcId="{805C5C30-F64F-430A-AB69-8172470A0C93}" destId="{5844348C-83E7-4140-BF7C-499B125066F9}" srcOrd="0" destOrd="0" presId="urn:microsoft.com/office/officeart/2011/layout/HexagonRadial"/>
    <dgm:cxn modelId="{6F5F5D90-B935-45AF-996C-274D180910D7}" srcId="{2C95E3F2-584C-49EF-ACA2-80542F0D419A}" destId="{2C3A8E4E-CEB4-426A-85F9-C9093BDA5A57}" srcOrd="1" destOrd="0" parTransId="{13A8668C-3CA9-4992-9DBC-EEC4986DFB33}" sibTransId="{3240EE5E-EA21-4648-868C-3C80A54DDF43}"/>
    <dgm:cxn modelId="{AF515DA2-90EB-4537-B97A-58A6084294D4}" srcId="{2C95E3F2-584C-49EF-ACA2-80542F0D419A}" destId="{8C64E91A-E6C5-43F5-8B31-3B6A94D9C0C8}" srcOrd="0" destOrd="0" parTransId="{90174C82-EC0B-4B4C-BF66-9075D75E190A}" sibTransId="{819705F8-8E5E-4E6F-A1F9-162BD0549981}"/>
    <dgm:cxn modelId="{44DD59BE-C920-4843-8DB5-16542AF05A6F}" type="presOf" srcId="{2C95E3F2-584C-49EF-ACA2-80542F0D419A}" destId="{CC7716B9-465F-4C98-8F6E-F410B9C3CA31}" srcOrd="0" destOrd="0" presId="urn:microsoft.com/office/officeart/2011/layout/HexagonRadial"/>
    <dgm:cxn modelId="{C2AEB0C7-ED96-436F-A753-40208C14F679}" srcId="{2C95E3F2-584C-49EF-ACA2-80542F0D419A}" destId="{1E2A1775-6BBD-4B74-8CA4-D2D7AF9F4E52}" srcOrd="2" destOrd="0" parTransId="{9883165F-1D3F-4C54-BACA-4A99FB473C30}" sibTransId="{70DBAE5C-1257-4499-B114-AA121334C341}"/>
    <dgm:cxn modelId="{B69BAFF4-CCD8-432B-AB96-7A19F7C294F8}" type="presOf" srcId="{8C64E91A-E6C5-43F5-8B31-3B6A94D9C0C8}" destId="{74A07E4D-B5C2-4E47-B633-188F884B7187}" srcOrd="0" destOrd="0" presId="urn:microsoft.com/office/officeart/2011/layout/HexagonRadial"/>
    <dgm:cxn modelId="{6EC1AAFE-FD7A-47E7-8EF2-A6F01A9B40E2}" type="presOf" srcId="{2C3A8E4E-CEB4-426A-85F9-C9093BDA5A57}" destId="{0EBB28A3-C052-4D73-8255-E8EDB573D7A0}" srcOrd="0" destOrd="0" presId="urn:microsoft.com/office/officeart/2011/layout/HexagonRadial"/>
    <dgm:cxn modelId="{46AC9D29-21A8-4EA8-8555-B3D25C8E0CCE}" type="presParOf" srcId="{B6F8BCD5-E2F8-4756-AD00-66D574B01A68}" destId="{CC7716B9-465F-4C98-8F6E-F410B9C3CA31}" srcOrd="0" destOrd="0" presId="urn:microsoft.com/office/officeart/2011/layout/HexagonRadial"/>
    <dgm:cxn modelId="{059625C3-CD7C-4429-B774-0B5CC79DA813}" type="presParOf" srcId="{B6F8BCD5-E2F8-4756-AD00-66D574B01A68}" destId="{CE29E60F-EFED-410A-A41C-453D4C31F057}" srcOrd="1" destOrd="0" presId="urn:microsoft.com/office/officeart/2011/layout/HexagonRadial"/>
    <dgm:cxn modelId="{4219770F-1422-43BC-8198-12469776AAE5}" type="presParOf" srcId="{CE29E60F-EFED-410A-A41C-453D4C31F057}" destId="{6E7929C0-BFC5-4B57-B6ED-DBDF85BA2101}" srcOrd="0" destOrd="0" presId="urn:microsoft.com/office/officeart/2011/layout/HexagonRadial"/>
    <dgm:cxn modelId="{26EF58FB-82B6-40CA-94F0-2C89477D9149}" type="presParOf" srcId="{B6F8BCD5-E2F8-4756-AD00-66D574B01A68}" destId="{74A07E4D-B5C2-4E47-B633-188F884B7187}" srcOrd="2" destOrd="0" presId="urn:microsoft.com/office/officeart/2011/layout/HexagonRadial"/>
    <dgm:cxn modelId="{AF303580-82EA-4ABC-8DBD-7D145030B009}" type="presParOf" srcId="{B6F8BCD5-E2F8-4756-AD00-66D574B01A68}" destId="{FE8273B9-5570-4543-8A31-23421BC79AC7}" srcOrd="3" destOrd="0" presId="urn:microsoft.com/office/officeart/2011/layout/HexagonRadial"/>
    <dgm:cxn modelId="{CF2724F3-279C-4A00-89EB-87253CD4DF68}" type="presParOf" srcId="{FE8273B9-5570-4543-8A31-23421BC79AC7}" destId="{0FDB9D4E-132F-46CE-BFA3-7042E1B6744B}" srcOrd="0" destOrd="0" presId="urn:microsoft.com/office/officeart/2011/layout/HexagonRadial"/>
    <dgm:cxn modelId="{B9775A59-A708-4F07-8982-8968A94FC97B}" type="presParOf" srcId="{B6F8BCD5-E2F8-4756-AD00-66D574B01A68}" destId="{0EBB28A3-C052-4D73-8255-E8EDB573D7A0}" srcOrd="4" destOrd="0" presId="urn:microsoft.com/office/officeart/2011/layout/HexagonRadial"/>
    <dgm:cxn modelId="{42D2FF3E-2579-4742-9625-3B1DEA9A35AB}" type="presParOf" srcId="{B6F8BCD5-E2F8-4756-AD00-66D574B01A68}" destId="{5CCBE06A-6320-414C-96B7-E55787AF1956}" srcOrd="5" destOrd="0" presId="urn:microsoft.com/office/officeart/2011/layout/HexagonRadial"/>
    <dgm:cxn modelId="{81EB2882-9C8B-4407-B730-A9C221AD237F}" type="presParOf" srcId="{5CCBE06A-6320-414C-96B7-E55787AF1956}" destId="{3DD9B6E4-959F-4928-8C49-EA484153F5BB}" srcOrd="0" destOrd="0" presId="urn:microsoft.com/office/officeart/2011/layout/HexagonRadial"/>
    <dgm:cxn modelId="{2B99F5D6-2B8D-4026-B0E6-973073746336}" type="presParOf" srcId="{B6F8BCD5-E2F8-4756-AD00-66D574B01A68}" destId="{DA17615C-0F45-4620-9DB9-E32616083FBC}" srcOrd="6" destOrd="0" presId="urn:microsoft.com/office/officeart/2011/layout/HexagonRadial"/>
    <dgm:cxn modelId="{DD003AFE-F2CE-4C73-8357-C05ADFCECD79}" type="presParOf" srcId="{B6F8BCD5-E2F8-4756-AD00-66D574B01A68}" destId="{7E1A5563-83D5-4010-A3F9-2AC2C08A0571}" srcOrd="7" destOrd="0" presId="urn:microsoft.com/office/officeart/2011/layout/HexagonRadial"/>
    <dgm:cxn modelId="{429B4E71-8152-4EC2-B805-14C4F85E4C08}" type="presParOf" srcId="{7E1A5563-83D5-4010-A3F9-2AC2C08A0571}" destId="{F9E92B89-6D1F-42CA-8F87-BCFE2B480738}" srcOrd="0" destOrd="0" presId="urn:microsoft.com/office/officeart/2011/layout/HexagonRadial"/>
    <dgm:cxn modelId="{53DB52F5-BC66-40F1-BADB-FD42C82B4337}" type="presParOf" srcId="{B6F8BCD5-E2F8-4756-AD00-66D574B01A68}" destId="{71FAF245-C319-47F3-8569-AE93D1D08A19}" srcOrd="8" destOrd="0" presId="urn:microsoft.com/office/officeart/2011/layout/HexagonRadial"/>
    <dgm:cxn modelId="{224743FC-1AB2-4A22-B912-59F22925A7F6}" type="presParOf" srcId="{B6F8BCD5-E2F8-4756-AD00-66D574B01A68}" destId="{8515E720-9A26-4601-8B4C-EBFD04D85893}" srcOrd="9" destOrd="0" presId="urn:microsoft.com/office/officeart/2011/layout/HexagonRadial"/>
    <dgm:cxn modelId="{155A98AC-892E-4242-8C1F-F6B850E706EA}" type="presParOf" srcId="{8515E720-9A26-4601-8B4C-EBFD04D85893}" destId="{827CBD0D-19B2-4DE7-AB40-9317335B1F1D}" srcOrd="0" destOrd="0" presId="urn:microsoft.com/office/officeart/2011/layout/HexagonRadial"/>
    <dgm:cxn modelId="{0EBF4D94-5D3E-4417-BF69-7AB57F48DF2E}" type="presParOf" srcId="{B6F8BCD5-E2F8-4756-AD00-66D574B01A68}" destId="{9595C003-5276-402F-9AAD-55ABE98DF399}" srcOrd="10" destOrd="0" presId="urn:microsoft.com/office/officeart/2011/layout/HexagonRadial"/>
    <dgm:cxn modelId="{38BB7976-F519-4FF5-BEF6-5FEB9CF5D1F0}" type="presParOf" srcId="{B6F8BCD5-E2F8-4756-AD00-66D574B01A68}" destId="{09C6C98B-FD75-4E97-8B73-F0AF87D3FAB4}" srcOrd="11" destOrd="0" presId="urn:microsoft.com/office/officeart/2011/layout/HexagonRadial"/>
    <dgm:cxn modelId="{BD5CE55B-CDEF-4310-BF70-D34896F025EA}" type="presParOf" srcId="{09C6C98B-FD75-4E97-8B73-F0AF87D3FAB4}" destId="{1CBD7B35-7133-4AF8-B939-7DEEFA1CB675}" srcOrd="0" destOrd="0" presId="urn:microsoft.com/office/officeart/2011/layout/HexagonRadial"/>
    <dgm:cxn modelId="{BB2B75D3-E117-4413-AE84-486BE7D7171E}" type="presParOf" srcId="{B6F8BCD5-E2F8-4756-AD00-66D574B01A68}" destId="{5844348C-83E7-4140-BF7C-499B125066F9}" srcOrd="12"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A0EBF13-8A3F-471E-8F9B-452FBDB36625}" type="doc">
      <dgm:prSet loTypeId="urn:microsoft.com/office/officeart/2005/8/layout/target3" loCatId="relationship" qsTypeId="urn:microsoft.com/office/officeart/2005/8/quickstyle/simple3" qsCatId="simple" csTypeId="urn:microsoft.com/office/officeart/2005/8/colors/accent1_2" csCatId="accent1" phldr="1"/>
      <dgm:spPr/>
      <dgm:t>
        <a:bodyPr/>
        <a:lstStyle/>
        <a:p>
          <a:endParaRPr lang="en-US"/>
        </a:p>
      </dgm:t>
    </dgm:pt>
    <dgm:pt modelId="{13D68BF0-A80C-4034-A1A1-52A43CC4B6B1}">
      <dgm:prSet custT="1"/>
      <dgm:spPr/>
      <dgm:t>
        <a:bodyPr/>
        <a:lstStyle/>
        <a:p>
          <a:r>
            <a:rPr lang="en-US" sz="2400" dirty="0"/>
            <a:t>Initial work was devoted to:</a:t>
          </a:r>
        </a:p>
      </dgm:t>
    </dgm:pt>
    <dgm:pt modelId="{7CB29DA1-0C63-4AEC-B977-040B05576B19}" type="parTrans" cxnId="{DAFFB3E5-80D9-4E2A-A605-563070CD0BF9}">
      <dgm:prSet/>
      <dgm:spPr/>
      <dgm:t>
        <a:bodyPr/>
        <a:lstStyle/>
        <a:p>
          <a:endParaRPr lang="en-US"/>
        </a:p>
      </dgm:t>
    </dgm:pt>
    <dgm:pt modelId="{AD9C6C92-5044-454C-AB37-411293FF61DB}" type="sibTrans" cxnId="{DAFFB3E5-80D9-4E2A-A605-563070CD0BF9}">
      <dgm:prSet/>
      <dgm:spPr/>
      <dgm:t>
        <a:bodyPr/>
        <a:lstStyle/>
        <a:p>
          <a:endParaRPr lang="en-US"/>
        </a:p>
      </dgm:t>
    </dgm:pt>
    <dgm:pt modelId="{7AA19603-6FC3-4856-8F3A-120F4C8E6A42}">
      <dgm:prSet custT="1"/>
      <dgm:spPr/>
      <dgm:t>
        <a:bodyPr/>
        <a:lstStyle/>
        <a:p>
          <a:pPr>
            <a:lnSpc>
              <a:spcPct val="100000"/>
            </a:lnSpc>
            <a:buFont typeface="Wingdings" panose="05000000000000000000" pitchFamily="2" charset="2"/>
            <a:buChar char="§"/>
          </a:pPr>
          <a:r>
            <a:rPr lang="en-US" sz="2000" dirty="0"/>
            <a:t>Hiring and training care coordination staff</a:t>
          </a:r>
        </a:p>
      </dgm:t>
    </dgm:pt>
    <dgm:pt modelId="{B96A8761-8FD8-43AA-82BF-4BD9465C72A4}" type="parTrans" cxnId="{2DFE236B-BB14-48B1-B250-D127B68BD31D}">
      <dgm:prSet/>
      <dgm:spPr/>
      <dgm:t>
        <a:bodyPr/>
        <a:lstStyle/>
        <a:p>
          <a:endParaRPr lang="en-US"/>
        </a:p>
      </dgm:t>
    </dgm:pt>
    <dgm:pt modelId="{169A0D3E-84F9-490D-B067-D25559049E42}" type="sibTrans" cxnId="{2DFE236B-BB14-48B1-B250-D127B68BD31D}">
      <dgm:prSet/>
      <dgm:spPr/>
      <dgm:t>
        <a:bodyPr/>
        <a:lstStyle/>
        <a:p>
          <a:endParaRPr lang="en-US"/>
        </a:p>
      </dgm:t>
    </dgm:pt>
    <dgm:pt modelId="{BCF8D4F4-F576-4A8D-BC35-B9D207D6F8C0}">
      <dgm:prSet custT="1"/>
      <dgm:spPr/>
      <dgm:t>
        <a:bodyPr/>
        <a:lstStyle/>
        <a:p>
          <a:pPr>
            <a:lnSpc>
              <a:spcPct val="100000"/>
            </a:lnSpc>
            <a:buFont typeface="Wingdings" panose="05000000000000000000" pitchFamily="2" charset="2"/>
            <a:buChar char="§"/>
          </a:pPr>
          <a:r>
            <a:rPr lang="en-US" sz="2000" dirty="0"/>
            <a:t>Defining workflows and workloads in MMPs </a:t>
          </a:r>
        </a:p>
      </dgm:t>
    </dgm:pt>
    <dgm:pt modelId="{A03F9244-1ED1-4696-97F6-CEAF86988A71}" type="parTrans" cxnId="{7FBB9FB8-A620-4C81-8783-BC41FF29BD8F}">
      <dgm:prSet/>
      <dgm:spPr/>
      <dgm:t>
        <a:bodyPr/>
        <a:lstStyle/>
        <a:p>
          <a:endParaRPr lang="en-US"/>
        </a:p>
      </dgm:t>
    </dgm:pt>
    <dgm:pt modelId="{0468F50B-9B67-48BF-84E8-71C44DB9E6E5}" type="sibTrans" cxnId="{7FBB9FB8-A620-4C81-8783-BC41FF29BD8F}">
      <dgm:prSet/>
      <dgm:spPr/>
      <dgm:t>
        <a:bodyPr/>
        <a:lstStyle/>
        <a:p>
          <a:endParaRPr lang="en-US"/>
        </a:p>
      </dgm:t>
    </dgm:pt>
    <dgm:pt modelId="{F9DC2360-4985-4A08-B035-5B3604C18500}">
      <dgm:prSet custT="1"/>
      <dgm:spPr/>
      <dgm:t>
        <a:bodyPr/>
        <a:lstStyle/>
        <a:p>
          <a:pPr>
            <a:lnSpc>
              <a:spcPct val="100000"/>
            </a:lnSpc>
            <a:buFont typeface="Wingdings" panose="05000000000000000000" pitchFamily="2" charset="2"/>
            <a:buChar char="§"/>
          </a:pPr>
          <a:r>
            <a:rPr lang="en-US" sz="2000" dirty="0"/>
            <a:t>Designing information systems to support care coordination activities</a:t>
          </a:r>
        </a:p>
      </dgm:t>
    </dgm:pt>
    <dgm:pt modelId="{87F69597-751A-4581-A2E5-907E19774F35}" type="parTrans" cxnId="{FEBB12EE-DF8D-47E2-A6B6-6A86092C3A9B}">
      <dgm:prSet/>
      <dgm:spPr/>
      <dgm:t>
        <a:bodyPr/>
        <a:lstStyle/>
        <a:p>
          <a:endParaRPr lang="en-US"/>
        </a:p>
      </dgm:t>
    </dgm:pt>
    <dgm:pt modelId="{599B3AD6-41AC-4C43-9C1A-ABDE6A7F17B4}" type="sibTrans" cxnId="{FEBB12EE-DF8D-47E2-A6B6-6A86092C3A9B}">
      <dgm:prSet/>
      <dgm:spPr/>
      <dgm:t>
        <a:bodyPr/>
        <a:lstStyle/>
        <a:p>
          <a:endParaRPr lang="en-US"/>
        </a:p>
      </dgm:t>
    </dgm:pt>
    <dgm:pt modelId="{57F7ADD2-16E4-4F0E-803C-A9A75B1CDFD1}">
      <dgm:prSet custT="1"/>
      <dgm:spPr/>
      <dgm:t>
        <a:bodyPr/>
        <a:lstStyle/>
        <a:p>
          <a:r>
            <a:rPr lang="en-US" sz="2400" dirty="0"/>
            <a:t>MMPs reported investing</a:t>
          </a:r>
          <a:br>
            <a:rPr lang="en-US" sz="2400" dirty="0"/>
          </a:br>
          <a:r>
            <a:rPr lang="en-US" sz="2400" dirty="0"/>
            <a:t>heavily in: </a:t>
          </a:r>
        </a:p>
      </dgm:t>
    </dgm:pt>
    <dgm:pt modelId="{0F641451-FA9F-40C7-8E4C-7C1AD23F8901}" type="parTrans" cxnId="{31B39FBC-41A9-45FE-994E-7298267C53DE}">
      <dgm:prSet/>
      <dgm:spPr/>
      <dgm:t>
        <a:bodyPr/>
        <a:lstStyle/>
        <a:p>
          <a:endParaRPr lang="en-US"/>
        </a:p>
      </dgm:t>
    </dgm:pt>
    <dgm:pt modelId="{5D57F9B5-78D0-400A-9E79-CCD020CB51B0}" type="sibTrans" cxnId="{31B39FBC-41A9-45FE-994E-7298267C53DE}">
      <dgm:prSet/>
      <dgm:spPr/>
      <dgm:t>
        <a:bodyPr/>
        <a:lstStyle/>
        <a:p>
          <a:endParaRPr lang="en-US"/>
        </a:p>
      </dgm:t>
    </dgm:pt>
    <dgm:pt modelId="{F4532893-9C86-4BF5-B8EF-5366C814AB9D}">
      <dgm:prSet custT="1"/>
      <dgm:spPr/>
      <dgm:t>
        <a:bodyPr/>
        <a:lstStyle/>
        <a:p>
          <a:pPr>
            <a:lnSpc>
              <a:spcPct val="100000"/>
            </a:lnSpc>
            <a:buFont typeface="Wingdings" panose="05000000000000000000" pitchFamily="2" charset="2"/>
            <a:buChar char="§"/>
          </a:pPr>
          <a:r>
            <a:rPr lang="en-US" sz="2000" dirty="0"/>
            <a:t>Hiring language- and culture-concordant staff </a:t>
          </a:r>
        </a:p>
      </dgm:t>
    </dgm:pt>
    <dgm:pt modelId="{27462A1D-EFC0-4790-990F-E24BF06AA181}" type="parTrans" cxnId="{37C22906-E066-4DF5-9B73-87F78E3CCB56}">
      <dgm:prSet/>
      <dgm:spPr/>
      <dgm:t>
        <a:bodyPr/>
        <a:lstStyle/>
        <a:p>
          <a:endParaRPr lang="en-US"/>
        </a:p>
      </dgm:t>
    </dgm:pt>
    <dgm:pt modelId="{2828B5B9-1F92-4DD9-B5B8-AA017A5AEE48}" type="sibTrans" cxnId="{37C22906-E066-4DF5-9B73-87F78E3CCB56}">
      <dgm:prSet/>
      <dgm:spPr/>
      <dgm:t>
        <a:bodyPr/>
        <a:lstStyle/>
        <a:p>
          <a:endParaRPr lang="en-US"/>
        </a:p>
      </dgm:t>
    </dgm:pt>
    <dgm:pt modelId="{650BD1EF-D0B9-48D1-BA77-F809B1D61B09}">
      <dgm:prSet custT="1"/>
      <dgm:spPr/>
      <dgm:t>
        <a:bodyPr/>
        <a:lstStyle/>
        <a:p>
          <a:pPr>
            <a:lnSpc>
              <a:spcPct val="100000"/>
            </a:lnSpc>
            <a:buFont typeface="Wingdings" panose="05000000000000000000" pitchFamily="2" charset="2"/>
            <a:buChar char="§"/>
          </a:pPr>
          <a:r>
            <a:rPr lang="en-US" sz="2000" dirty="0"/>
            <a:t>Providing training to care coordinators on  needs of special populations</a:t>
          </a:r>
        </a:p>
      </dgm:t>
    </dgm:pt>
    <dgm:pt modelId="{2997FEF9-685E-4037-9F1A-E9B81172797C}" type="parTrans" cxnId="{63208D7F-F820-4D79-9973-0A05000F15C2}">
      <dgm:prSet/>
      <dgm:spPr/>
      <dgm:t>
        <a:bodyPr/>
        <a:lstStyle/>
        <a:p>
          <a:endParaRPr lang="en-US"/>
        </a:p>
      </dgm:t>
    </dgm:pt>
    <dgm:pt modelId="{151C3D34-7206-445F-B2CC-434F94008CF9}" type="sibTrans" cxnId="{63208D7F-F820-4D79-9973-0A05000F15C2}">
      <dgm:prSet/>
      <dgm:spPr/>
      <dgm:t>
        <a:bodyPr/>
        <a:lstStyle/>
        <a:p>
          <a:endParaRPr lang="en-US"/>
        </a:p>
      </dgm:t>
    </dgm:pt>
    <dgm:pt modelId="{AD74D361-65F6-4041-931C-68B534614C4A}" type="pres">
      <dgm:prSet presAssocID="{4A0EBF13-8A3F-471E-8F9B-452FBDB36625}" presName="Name0" presStyleCnt="0">
        <dgm:presLayoutVars>
          <dgm:chMax val="7"/>
          <dgm:dir/>
          <dgm:animLvl val="lvl"/>
          <dgm:resizeHandles val="exact"/>
        </dgm:presLayoutVars>
      </dgm:prSet>
      <dgm:spPr/>
    </dgm:pt>
    <dgm:pt modelId="{88645E7D-1F0B-489E-BCD1-08AA3B91C37A}" type="pres">
      <dgm:prSet presAssocID="{13D68BF0-A80C-4034-A1A1-52A43CC4B6B1}" presName="circle1" presStyleLbl="node1" presStyleIdx="0" presStyleCnt="2"/>
      <dgm:spPr/>
    </dgm:pt>
    <dgm:pt modelId="{6B98DD5F-1634-418A-ABB3-0DB1897E74D4}" type="pres">
      <dgm:prSet presAssocID="{13D68BF0-A80C-4034-A1A1-52A43CC4B6B1}" presName="space" presStyleCnt="0"/>
      <dgm:spPr/>
    </dgm:pt>
    <dgm:pt modelId="{3CCB4527-3886-44A4-9EB6-4D96737D67AB}" type="pres">
      <dgm:prSet presAssocID="{13D68BF0-A80C-4034-A1A1-52A43CC4B6B1}" presName="rect1" presStyleLbl="alignAcc1" presStyleIdx="0" presStyleCnt="2"/>
      <dgm:spPr/>
    </dgm:pt>
    <dgm:pt modelId="{FA8F0DA3-F29D-44BD-B559-04E36F84ECEA}" type="pres">
      <dgm:prSet presAssocID="{57F7ADD2-16E4-4F0E-803C-A9A75B1CDFD1}" presName="vertSpace2" presStyleLbl="node1" presStyleIdx="0" presStyleCnt="2"/>
      <dgm:spPr/>
    </dgm:pt>
    <dgm:pt modelId="{A61EE764-B0F2-4E67-A532-6E325BDDADD5}" type="pres">
      <dgm:prSet presAssocID="{57F7ADD2-16E4-4F0E-803C-A9A75B1CDFD1}" presName="circle2" presStyleLbl="node1" presStyleIdx="1" presStyleCnt="2"/>
      <dgm:spPr/>
    </dgm:pt>
    <dgm:pt modelId="{E351FE0C-B3A4-465C-9402-1C214A304FBE}" type="pres">
      <dgm:prSet presAssocID="{57F7ADD2-16E4-4F0E-803C-A9A75B1CDFD1}" presName="rect2" presStyleLbl="alignAcc1" presStyleIdx="1" presStyleCnt="2"/>
      <dgm:spPr/>
    </dgm:pt>
    <dgm:pt modelId="{B6FB336F-3AC7-412D-9C05-A766A38C105F}" type="pres">
      <dgm:prSet presAssocID="{13D68BF0-A80C-4034-A1A1-52A43CC4B6B1}" presName="rect1ParTx" presStyleLbl="alignAcc1" presStyleIdx="1" presStyleCnt="2">
        <dgm:presLayoutVars>
          <dgm:chMax val="1"/>
          <dgm:bulletEnabled val="1"/>
        </dgm:presLayoutVars>
      </dgm:prSet>
      <dgm:spPr/>
    </dgm:pt>
    <dgm:pt modelId="{42D78EC7-1D04-4D1D-A9DC-D0690792FAC0}" type="pres">
      <dgm:prSet presAssocID="{13D68BF0-A80C-4034-A1A1-52A43CC4B6B1}" presName="rect1ChTx" presStyleLbl="alignAcc1" presStyleIdx="1" presStyleCnt="2" custScaleX="123916">
        <dgm:presLayoutVars>
          <dgm:bulletEnabled val="1"/>
        </dgm:presLayoutVars>
      </dgm:prSet>
      <dgm:spPr/>
    </dgm:pt>
    <dgm:pt modelId="{F8E09664-4DD9-4B41-870D-1340F6EF6B86}" type="pres">
      <dgm:prSet presAssocID="{57F7ADD2-16E4-4F0E-803C-A9A75B1CDFD1}" presName="rect2ParTx" presStyleLbl="alignAcc1" presStyleIdx="1" presStyleCnt="2">
        <dgm:presLayoutVars>
          <dgm:chMax val="1"/>
          <dgm:bulletEnabled val="1"/>
        </dgm:presLayoutVars>
      </dgm:prSet>
      <dgm:spPr/>
    </dgm:pt>
    <dgm:pt modelId="{B5F48AF3-588F-4C29-9564-9787944F51C2}" type="pres">
      <dgm:prSet presAssocID="{57F7ADD2-16E4-4F0E-803C-A9A75B1CDFD1}" presName="rect2ChTx" presStyleLbl="alignAcc1" presStyleIdx="1" presStyleCnt="2" custScaleX="112532" custLinFactNeighborX="-5102">
        <dgm:presLayoutVars>
          <dgm:bulletEnabled val="1"/>
        </dgm:presLayoutVars>
      </dgm:prSet>
      <dgm:spPr/>
    </dgm:pt>
  </dgm:ptLst>
  <dgm:cxnLst>
    <dgm:cxn modelId="{37C22906-E066-4DF5-9B73-87F78E3CCB56}" srcId="{57F7ADD2-16E4-4F0E-803C-A9A75B1CDFD1}" destId="{F4532893-9C86-4BF5-B8EF-5366C814AB9D}" srcOrd="0" destOrd="0" parTransId="{27462A1D-EFC0-4790-990F-E24BF06AA181}" sibTransId="{2828B5B9-1F92-4DD9-B5B8-AA017A5AEE48}"/>
    <dgm:cxn modelId="{55FCBC1A-70E4-4170-822C-0ABEC57892B1}" type="presOf" srcId="{13D68BF0-A80C-4034-A1A1-52A43CC4B6B1}" destId="{B6FB336F-3AC7-412D-9C05-A766A38C105F}" srcOrd="1" destOrd="0" presId="urn:microsoft.com/office/officeart/2005/8/layout/target3"/>
    <dgm:cxn modelId="{7B53BD60-B24C-489E-958F-A18896E1A75F}" type="presOf" srcId="{F9DC2360-4985-4A08-B035-5B3604C18500}" destId="{42D78EC7-1D04-4D1D-A9DC-D0690792FAC0}" srcOrd="0" destOrd="2" presId="urn:microsoft.com/office/officeart/2005/8/layout/target3"/>
    <dgm:cxn modelId="{2DFE236B-BB14-48B1-B250-D127B68BD31D}" srcId="{13D68BF0-A80C-4034-A1A1-52A43CC4B6B1}" destId="{7AA19603-6FC3-4856-8F3A-120F4C8E6A42}" srcOrd="0" destOrd="0" parTransId="{B96A8761-8FD8-43AA-82BF-4BD9465C72A4}" sibTransId="{169A0D3E-84F9-490D-B067-D25559049E42}"/>
    <dgm:cxn modelId="{1BA2CA6D-870E-428C-99AC-4336E48E8271}" type="presOf" srcId="{57F7ADD2-16E4-4F0E-803C-A9A75B1CDFD1}" destId="{F8E09664-4DD9-4B41-870D-1340F6EF6B86}" srcOrd="1" destOrd="0" presId="urn:microsoft.com/office/officeart/2005/8/layout/target3"/>
    <dgm:cxn modelId="{CBF0017D-5091-4E77-AB20-5FE11271E4A9}" type="presOf" srcId="{57F7ADD2-16E4-4F0E-803C-A9A75B1CDFD1}" destId="{E351FE0C-B3A4-465C-9402-1C214A304FBE}" srcOrd="0" destOrd="0" presId="urn:microsoft.com/office/officeart/2005/8/layout/target3"/>
    <dgm:cxn modelId="{63208D7F-F820-4D79-9973-0A05000F15C2}" srcId="{57F7ADD2-16E4-4F0E-803C-A9A75B1CDFD1}" destId="{650BD1EF-D0B9-48D1-BA77-F809B1D61B09}" srcOrd="1" destOrd="0" parTransId="{2997FEF9-685E-4037-9F1A-E9B81172797C}" sibTransId="{151C3D34-7206-445F-B2CC-434F94008CF9}"/>
    <dgm:cxn modelId="{E71187B1-CBDB-4941-8808-7512C0523EC7}" type="presOf" srcId="{BCF8D4F4-F576-4A8D-BC35-B9D207D6F8C0}" destId="{42D78EC7-1D04-4D1D-A9DC-D0690792FAC0}" srcOrd="0" destOrd="1" presId="urn:microsoft.com/office/officeart/2005/8/layout/target3"/>
    <dgm:cxn modelId="{03979AB8-8087-45AC-9870-969B0BBB3CFF}" type="presOf" srcId="{4A0EBF13-8A3F-471E-8F9B-452FBDB36625}" destId="{AD74D361-65F6-4041-931C-68B534614C4A}" srcOrd="0" destOrd="0" presId="urn:microsoft.com/office/officeart/2005/8/layout/target3"/>
    <dgm:cxn modelId="{7FBB9FB8-A620-4C81-8783-BC41FF29BD8F}" srcId="{13D68BF0-A80C-4034-A1A1-52A43CC4B6B1}" destId="{BCF8D4F4-F576-4A8D-BC35-B9D207D6F8C0}" srcOrd="1" destOrd="0" parTransId="{A03F9244-1ED1-4696-97F6-CEAF86988A71}" sibTransId="{0468F50B-9B67-48BF-84E8-71C44DB9E6E5}"/>
    <dgm:cxn modelId="{31B39FBC-41A9-45FE-994E-7298267C53DE}" srcId="{4A0EBF13-8A3F-471E-8F9B-452FBDB36625}" destId="{57F7ADD2-16E4-4F0E-803C-A9A75B1CDFD1}" srcOrd="1" destOrd="0" parTransId="{0F641451-FA9F-40C7-8E4C-7C1AD23F8901}" sibTransId="{5D57F9B5-78D0-400A-9E79-CCD020CB51B0}"/>
    <dgm:cxn modelId="{A1DA3CBF-F636-4F9A-80A1-09898E40A011}" type="presOf" srcId="{650BD1EF-D0B9-48D1-BA77-F809B1D61B09}" destId="{B5F48AF3-588F-4C29-9564-9787944F51C2}" srcOrd="0" destOrd="1" presId="urn:microsoft.com/office/officeart/2005/8/layout/target3"/>
    <dgm:cxn modelId="{DAFFB3E5-80D9-4E2A-A605-563070CD0BF9}" srcId="{4A0EBF13-8A3F-471E-8F9B-452FBDB36625}" destId="{13D68BF0-A80C-4034-A1A1-52A43CC4B6B1}" srcOrd="0" destOrd="0" parTransId="{7CB29DA1-0C63-4AEC-B977-040B05576B19}" sibTransId="{AD9C6C92-5044-454C-AB37-411293FF61DB}"/>
    <dgm:cxn modelId="{5EA742EB-5F29-459C-9166-B32379664650}" type="presOf" srcId="{7AA19603-6FC3-4856-8F3A-120F4C8E6A42}" destId="{42D78EC7-1D04-4D1D-A9DC-D0690792FAC0}" srcOrd="0" destOrd="0" presId="urn:microsoft.com/office/officeart/2005/8/layout/target3"/>
    <dgm:cxn modelId="{FEBB12EE-DF8D-47E2-A6B6-6A86092C3A9B}" srcId="{13D68BF0-A80C-4034-A1A1-52A43CC4B6B1}" destId="{F9DC2360-4985-4A08-B035-5B3604C18500}" srcOrd="2" destOrd="0" parTransId="{87F69597-751A-4581-A2E5-907E19774F35}" sibTransId="{599B3AD6-41AC-4C43-9C1A-ABDE6A7F17B4}"/>
    <dgm:cxn modelId="{0C3678F0-C390-4E61-9E67-543621D0E3C7}" type="presOf" srcId="{F4532893-9C86-4BF5-B8EF-5366C814AB9D}" destId="{B5F48AF3-588F-4C29-9564-9787944F51C2}" srcOrd="0" destOrd="0" presId="urn:microsoft.com/office/officeart/2005/8/layout/target3"/>
    <dgm:cxn modelId="{A0E240F6-3391-4DDF-BF1D-C23F3A04E4B8}" type="presOf" srcId="{13D68BF0-A80C-4034-A1A1-52A43CC4B6B1}" destId="{3CCB4527-3886-44A4-9EB6-4D96737D67AB}" srcOrd="0" destOrd="0" presId="urn:microsoft.com/office/officeart/2005/8/layout/target3"/>
    <dgm:cxn modelId="{62A3279B-1146-4B7D-AB2E-092316731134}" type="presParOf" srcId="{AD74D361-65F6-4041-931C-68B534614C4A}" destId="{88645E7D-1F0B-489E-BCD1-08AA3B91C37A}" srcOrd="0" destOrd="0" presId="urn:microsoft.com/office/officeart/2005/8/layout/target3"/>
    <dgm:cxn modelId="{61F41B58-7AB2-42FA-80AE-EC0018DA034E}" type="presParOf" srcId="{AD74D361-65F6-4041-931C-68B534614C4A}" destId="{6B98DD5F-1634-418A-ABB3-0DB1897E74D4}" srcOrd="1" destOrd="0" presId="urn:microsoft.com/office/officeart/2005/8/layout/target3"/>
    <dgm:cxn modelId="{42709F65-F9F3-43AF-829B-26625FE8459F}" type="presParOf" srcId="{AD74D361-65F6-4041-931C-68B534614C4A}" destId="{3CCB4527-3886-44A4-9EB6-4D96737D67AB}" srcOrd="2" destOrd="0" presId="urn:microsoft.com/office/officeart/2005/8/layout/target3"/>
    <dgm:cxn modelId="{1A6408F4-B6FD-4D34-A5FF-A55D823CB30E}" type="presParOf" srcId="{AD74D361-65F6-4041-931C-68B534614C4A}" destId="{FA8F0DA3-F29D-44BD-B559-04E36F84ECEA}" srcOrd="3" destOrd="0" presId="urn:microsoft.com/office/officeart/2005/8/layout/target3"/>
    <dgm:cxn modelId="{239DEE73-4F60-40E0-9020-B619363BFF13}" type="presParOf" srcId="{AD74D361-65F6-4041-931C-68B534614C4A}" destId="{A61EE764-B0F2-4E67-A532-6E325BDDADD5}" srcOrd="4" destOrd="0" presId="urn:microsoft.com/office/officeart/2005/8/layout/target3"/>
    <dgm:cxn modelId="{3C4E952D-3AEA-4544-9B11-B599426794AA}" type="presParOf" srcId="{AD74D361-65F6-4041-931C-68B534614C4A}" destId="{E351FE0C-B3A4-465C-9402-1C214A304FBE}" srcOrd="5" destOrd="0" presId="urn:microsoft.com/office/officeart/2005/8/layout/target3"/>
    <dgm:cxn modelId="{AA8960E5-813C-4AF9-932F-67945ADF18C1}" type="presParOf" srcId="{AD74D361-65F6-4041-931C-68B534614C4A}" destId="{B6FB336F-3AC7-412D-9C05-A766A38C105F}" srcOrd="6" destOrd="0" presId="urn:microsoft.com/office/officeart/2005/8/layout/target3"/>
    <dgm:cxn modelId="{24D22145-2B3C-46BB-9742-A7939E85B269}" type="presParOf" srcId="{AD74D361-65F6-4041-931C-68B534614C4A}" destId="{42D78EC7-1D04-4D1D-A9DC-D0690792FAC0}" srcOrd="7" destOrd="0" presId="urn:microsoft.com/office/officeart/2005/8/layout/target3"/>
    <dgm:cxn modelId="{97293CA2-8D41-44C6-A821-F67CF502ABFF}" type="presParOf" srcId="{AD74D361-65F6-4041-931C-68B534614C4A}" destId="{F8E09664-4DD9-4B41-870D-1340F6EF6B86}" srcOrd="8" destOrd="0" presId="urn:microsoft.com/office/officeart/2005/8/layout/target3"/>
    <dgm:cxn modelId="{C7170AD0-024B-4998-B91E-CE7383385091}" type="presParOf" srcId="{AD74D361-65F6-4041-931C-68B534614C4A}" destId="{B5F48AF3-588F-4C29-9564-9787944F51C2}" srcOrd="9"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3D45E3-93E7-4874-B3E1-0870CC98EA1A}">
      <dsp:nvSpPr>
        <dsp:cNvPr id="0" name=""/>
        <dsp:cNvSpPr/>
      </dsp:nvSpPr>
      <dsp:spPr>
        <a:xfrm>
          <a:off x="-6631969" y="-1014592"/>
          <a:ext cx="7896584" cy="7896584"/>
        </a:xfrm>
        <a:prstGeom prst="blockArc">
          <a:avLst>
            <a:gd name="adj1" fmla="val 18900000"/>
            <a:gd name="adj2" fmla="val 2700000"/>
            <a:gd name="adj3" fmla="val 274"/>
          </a:avLst>
        </a:pr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52282A-2BB5-499C-BE11-50C88D803CCD}">
      <dsp:nvSpPr>
        <dsp:cNvPr id="0" name=""/>
        <dsp:cNvSpPr/>
      </dsp:nvSpPr>
      <dsp:spPr>
        <a:xfrm>
          <a:off x="814394" y="586739"/>
          <a:ext cx="7639034" cy="1173479"/>
        </a:xfrm>
        <a:prstGeom prst="rect">
          <a:avLst/>
        </a:prstGeom>
        <a:gradFill rotWithShape="0">
          <a:gsLst>
            <a:gs pos="0">
              <a:schemeClr val="accent1">
                <a:alpha val="90000"/>
                <a:hueOff val="0"/>
                <a:satOff val="0"/>
                <a:lumOff val="0"/>
                <a:alphaOff val="0"/>
                <a:tint val="50000"/>
                <a:satMod val="300000"/>
              </a:schemeClr>
            </a:gs>
            <a:gs pos="35000">
              <a:schemeClr val="accent1">
                <a:alpha val="90000"/>
                <a:hueOff val="0"/>
                <a:satOff val="0"/>
                <a:lumOff val="0"/>
                <a:alphaOff val="0"/>
                <a:tint val="37000"/>
                <a:satMod val="300000"/>
              </a:schemeClr>
            </a:gs>
            <a:gs pos="100000">
              <a:schemeClr val="accent1">
                <a:alpha val="9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31450" tIns="48260" rIns="48260" bIns="48260" numCol="1" spcCol="1270" anchor="ctr" anchorCtr="0">
          <a:noAutofit/>
        </a:bodyPr>
        <a:lstStyle/>
        <a:p>
          <a:pPr marL="0" lvl="0" indent="0" algn="l" defTabSz="844550">
            <a:lnSpc>
              <a:spcPct val="90000"/>
            </a:lnSpc>
            <a:spcBef>
              <a:spcPct val="0"/>
            </a:spcBef>
            <a:spcAft>
              <a:spcPct val="35000"/>
            </a:spcAft>
            <a:buNone/>
          </a:pPr>
          <a:r>
            <a:rPr lang="en-US" altLang="en-US" sz="1900" kern="1200" dirty="0">
              <a:latin typeface="Calibri" panose="020F0502020204030204" pitchFamily="34" charset="0"/>
            </a:rPr>
            <a:t>Developed by the Medicare-Medicaid Coordination Office (MMCO) and Center for Medicare &amp; Medicaid Innovation (CMMI) at the Centers for Medicare &amp; Medicaid Services (CMS) to test integrated care models</a:t>
          </a:r>
          <a:endParaRPr lang="en-US" sz="1900" kern="1200" dirty="0">
            <a:latin typeface="Calibri" panose="020F0502020204030204" pitchFamily="34" charset="0"/>
          </a:endParaRPr>
        </a:p>
      </dsp:txBody>
      <dsp:txXfrm>
        <a:off x="814394" y="586739"/>
        <a:ext cx="7639034" cy="1173479"/>
      </dsp:txXfrm>
    </dsp:sp>
    <dsp:sp modelId="{B6C41659-03FA-416A-8DFF-A3149F3B7F96}">
      <dsp:nvSpPr>
        <dsp:cNvPr id="0" name=""/>
        <dsp:cNvSpPr/>
      </dsp:nvSpPr>
      <dsp:spPr>
        <a:xfrm>
          <a:off x="80970" y="440054"/>
          <a:ext cx="1466849" cy="1466849"/>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1">
              <a:alpha val="90000"/>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829B590D-49FA-43EA-AD4F-64B451A45DFC}">
      <dsp:nvSpPr>
        <dsp:cNvPr id="0" name=""/>
        <dsp:cNvSpPr/>
      </dsp:nvSpPr>
      <dsp:spPr>
        <a:xfrm>
          <a:off x="1240954" y="2346959"/>
          <a:ext cx="7212475" cy="1173479"/>
        </a:xfrm>
        <a:prstGeom prst="rect">
          <a:avLst/>
        </a:prstGeom>
        <a:gradFill rotWithShape="0">
          <a:gsLst>
            <a:gs pos="0">
              <a:schemeClr val="accent1">
                <a:alpha val="90000"/>
                <a:hueOff val="0"/>
                <a:satOff val="0"/>
                <a:lumOff val="0"/>
                <a:alphaOff val="-20000"/>
                <a:tint val="50000"/>
                <a:satMod val="300000"/>
              </a:schemeClr>
            </a:gs>
            <a:gs pos="35000">
              <a:schemeClr val="accent1">
                <a:alpha val="90000"/>
                <a:hueOff val="0"/>
                <a:satOff val="0"/>
                <a:lumOff val="0"/>
                <a:alphaOff val="-20000"/>
                <a:tint val="37000"/>
                <a:satMod val="300000"/>
              </a:schemeClr>
            </a:gs>
            <a:gs pos="100000">
              <a:schemeClr val="accent1">
                <a:alpha val="90000"/>
                <a:hueOff val="0"/>
                <a:satOff val="0"/>
                <a:lumOff val="0"/>
                <a:alphaOff val="-2000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31450" tIns="48260" rIns="48260" bIns="48260" numCol="1" spcCol="1270" anchor="ctr" anchorCtr="0">
          <a:noAutofit/>
        </a:bodyPr>
        <a:lstStyle/>
        <a:p>
          <a:pPr marL="0" lvl="0" indent="0" algn="l" defTabSz="844550">
            <a:lnSpc>
              <a:spcPct val="90000"/>
            </a:lnSpc>
            <a:spcBef>
              <a:spcPct val="0"/>
            </a:spcBef>
            <a:spcAft>
              <a:spcPct val="35000"/>
            </a:spcAft>
            <a:buNone/>
          </a:pPr>
          <a:r>
            <a:rPr lang="en-US" altLang="en-US" sz="1900" kern="1200" dirty="0">
              <a:latin typeface="Calibri" panose="020F0502020204030204" pitchFamily="34" charset="0"/>
            </a:rPr>
            <a:t>Goal of developing person-centered care delivery models integrating the full range of medical, behavioral health, and long-term services and supports (LTSS) for Medicare-Medicaid enrollees</a:t>
          </a:r>
          <a:endParaRPr lang="en-US" sz="1900" kern="1200" dirty="0">
            <a:latin typeface="Calibri" panose="020F0502020204030204" pitchFamily="34" charset="0"/>
          </a:endParaRPr>
        </a:p>
      </dsp:txBody>
      <dsp:txXfrm>
        <a:off x="1240954" y="2346959"/>
        <a:ext cx="7212475" cy="1173479"/>
      </dsp:txXfrm>
    </dsp:sp>
    <dsp:sp modelId="{51B10845-63D4-4189-943D-453D8D2EE68C}">
      <dsp:nvSpPr>
        <dsp:cNvPr id="0" name=""/>
        <dsp:cNvSpPr/>
      </dsp:nvSpPr>
      <dsp:spPr>
        <a:xfrm>
          <a:off x="507530" y="2200274"/>
          <a:ext cx="1466849" cy="1466849"/>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1">
              <a:alpha val="90000"/>
              <a:hueOff val="0"/>
              <a:satOff val="0"/>
              <a:lumOff val="0"/>
              <a:alphaOff val="-20000"/>
            </a:schemeClr>
          </a:solidFill>
          <a:prstDash val="solid"/>
        </a:ln>
        <a:effectLst/>
      </dsp:spPr>
      <dsp:style>
        <a:lnRef idx="1">
          <a:scrgbClr r="0" g="0" b="0"/>
        </a:lnRef>
        <a:fillRef idx="2">
          <a:scrgbClr r="0" g="0" b="0"/>
        </a:fillRef>
        <a:effectRef idx="0">
          <a:scrgbClr r="0" g="0" b="0"/>
        </a:effectRef>
        <a:fontRef idx="minor"/>
      </dsp:style>
    </dsp:sp>
    <dsp:sp modelId="{A81F0ED3-E2B3-474F-8D25-6615E40B47D2}">
      <dsp:nvSpPr>
        <dsp:cNvPr id="0" name=""/>
        <dsp:cNvSpPr/>
      </dsp:nvSpPr>
      <dsp:spPr>
        <a:xfrm>
          <a:off x="814394" y="4107179"/>
          <a:ext cx="7639034" cy="1173479"/>
        </a:xfrm>
        <a:prstGeom prst="rect">
          <a:avLst/>
        </a:prstGeom>
        <a:gradFill rotWithShape="0">
          <a:gsLst>
            <a:gs pos="0">
              <a:schemeClr val="accent1">
                <a:alpha val="90000"/>
                <a:hueOff val="0"/>
                <a:satOff val="0"/>
                <a:lumOff val="0"/>
                <a:alphaOff val="-40000"/>
                <a:tint val="50000"/>
                <a:satMod val="300000"/>
              </a:schemeClr>
            </a:gs>
            <a:gs pos="35000">
              <a:schemeClr val="accent1">
                <a:alpha val="90000"/>
                <a:hueOff val="0"/>
                <a:satOff val="0"/>
                <a:lumOff val="0"/>
                <a:alphaOff val="-40000"/>
                <a:tint val="37000"/>
                <a:satMod val="300000"/>
              </a:schemeClr>
            </a:gs>
            <a:gs pos="100000">
              <a:schemeClr val="accent1">
                <a:alpha val="90000"/>
                <a:hueOff val="0"/>
                <a:satOff val="0"/>
                <a:lumOff val="0"/>
                <a:alphaOff val="-4000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31450" tIns="48260" rIns="48260" bIns="48260" numCol="1" spcCol="1270" anchor="ctr" anchorCtr="0">
          <a:noAutofit/>
        </a:bodyPr>
        <a:lstStyle/>
        <a:p>
          <a:pPr marL="0" lvl="0" indent="0" algn="l" defTabSz="844550">
            <a:lnSpc>
              <a:spcPct val="90000"/>
            </a:lnSpc>
            <a:spcBef>
              <a:spcPct val="0"/>
            </a:spcBef>
            <a:spcAft>
              <a:spcPct val="35000"/>
            </a:spcAft>
            <a:buNone/>
          </a:pPr>
          <a:r>
            <a:rPr lang="en-US" altLang="en-US" sz="1900" kern="1200" dirty="0">
              <a:latin typeface="Calibri" panose="020F0502020204030204" pitchFamily="34" charset="0"/>
            </a:rPr>
            <a:t>Expectation that integrated delivery models would improve care and reduce the rate of increase in expenditures</a:t>
          </a:r>
          <a:endParaRPr lang="en-US" sz="1900" kern="1200" dirty="0">
            <a:latin typeface="Calibri" panose="020F0502020204030204" pitchFamily="34" charset="0"/>
          </a:endParaRPr>
        </a:p>
      </dsp:txBody>
      <dsp:txXfrm>
        <a:off x="814394" y="4107179"/>
        <a:ext cx="7639034" cy="1173479"/>
      </dsp:txXfrm>
    </dsp:sp>
    <dsp:sp modelId="{8AE3BB75-1601-47FC-A62E-BDB9FA636864}">
      <dsp:nvSpPr>
        <dsp:cNvPr id="0" name=""/>
        <dsp:cNvSpPr/>
      </dsp:nvSpPr>
      <dsp:spPr>
        <a:xfrm>
          <a:off x="80970" y="3960494"/>
          <a:ext cx="1466849" cy="1466849"/>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1">
              <a:alpha val="90000"/>
              <a:hueOff val="0"/>
              <a:satOff val="0"/>
              <a:lumOff val="0"/>
              <a:alphaOff val="-4000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B29A53-904E-46E7-BF93-070E6ED39917}">
      <dsp:nvSpPr>
        <dsp:cNvPr id="0" name=""/>
        <dsp:cNvSpPr/>
      </dsp:nvSpPr>
      <dsp:spPr>
        <a:xfrm rot="5400000">
          <a:off x="-300662" y="303854"/>
          <a:ext cx="2004417" cy="140309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35" tIns="26035" rIns="26035" bIns="26035" numCol="1" spcCol="1270" anchor="ctr" anchorCtr="0">
          <a:noAutofit/>
        </a:bodyPr>
        <a:lstStyle/>
        <a:p>
          <a:pPr marL="0" lvl="0" indent="0" algn="ctr" defTabSz="1822450">
            <a:lnSpc>
              <a:spcPct val="90000"/>
            </a:lnSpc>
            <a:spcBef>
              <a:spcPct val="0"/>
            </a:spcBef>
            <a:spcAft>
              <a:spcPct val="35000"/>
            </a:spcAft>
            <a:buNone/>
          </a:pPr>
          <a:endParaRPr lang="en-US" sz="4100" kern="1200" dirty="0"/>
        </a:p>
      </dsp:txBody>
      <dsp:txXfrm rot="-5400000">
        <a:off x="1" y="704737"/>
        <a:ext cx="1403092" cy="601325"/>
      </dsp:txXfrm>
    </dsp:sp>
    <dsp:sp modelId="{17975E0A-3D0C-4CB8-9F74-7D637BA2A4D8}">
      <dsp:nvSpPr>
        <dsp:cNvPr id="0" name=""/>
        <dsp:cNvSpPr/>
      </dsp:nvSpPr>
      <dsp:spPr>
        <a:xfrm rot="5400000">
          <a:off x="4393510" y="-2987226"/>
          <a:ext cx="1302871" cy="728370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Font typeface="Wingdings" panose="05000000000000000000" pitchFamily="2" charset="2"/>
            <a:buChar char="§"/>
          </a:pPr>
          <a:r>
            <a:rPr lang="en-US" sz="2000" kern="1200" dirty="0"/>
            <a:t>Financing and service delivery of medical care, LTSS, and behavioral health for older people and younger people with disabilities are splintered and uncoordinated. </a:t>
          </a:r>
        </a:p>
      </dsp:txBody>
      <dsp:txXfrm rot="-5400000">
        <a:off x="1403093" y="66792"/>
        <a:ext cx="7220106" cy="1175669"/>
      </dsp:txXfrm>
    </dsp:sp>
    <dsp:sp modelId="{5CEA0C54-85C9-46E5-9597-FF64A699F507}">
      <dsp:nvSpPr>
        <dsp:cNvPr id="0" name=""/>
        <dsp:cNvSpPr/>
      </dsp:nvSpPr>
      <dsp:spPr>
        <a:xfrm rot="5400000">
          <a:off x="-300662" y="2117854"/>
          <a:ext cx="2004417" cy="140309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35" tIns="26035" rIns="26035" bIns="26035" numCol="1" spcCol="1270" anchor="ctr" anchorCtr="0">
          <a:noAutofit/>
        </a:bodyPr>
        <a:lstStyle/>
        <a:p>
          <a:pPr marL="0" lvl="0" indent="0" algn="ctr" defTabSz="1822450">
            <a:lnSpc>
              <a:spcPct val="90000"/>
            </a:lnSpc>
            <a:spcBef>
              <a:spcPct val="0"/>
            </a:spcBef>
            <a:spcAft>
              <a:spcPct val="35000"/>
            </a:spcAft>
            <a:buNone/>
          </a:pPr>
          <a:endParaRPr lang="en-US" sz="4100" kern="1200" dirty="0"/>
        </a:p>
      </dsp:txBody>
      <dsp:txXfrm rot="-5400000">
        <a:off x="1" y="2518737"/>
        <a:ext cx="1403092" cy="601325"/>
      </dsp:txXfrm>
    </dsp:sp>
    <dsp:sp modelId="{696784F6-6918-4C65-83C0-4D3DE69653CC}">
      <dsp:nvSpPr>
        <dsp:cNvPr id="0" name=""/>
        <dsp:cNvSpPr/>
      </dsp:nvSpPr>
      <dsp:spPr>
        <a:xfrm rot="5400000">
          <a:off x="4393510" y="-1173226"/>
          <a:ext cx="1302871" cy="728370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Font typeface="Wingdings" panose="05000000000000000000" pitchFamily="2" charset="2"/>
            <a:buChar char="§"/>
          </a:pPr>
          <a:r>
            <a:rPr lang="en-US" sz="2000" kern="1200" dirty="0"/>
            <a:t>Financing for medical and post-acute care for dually eligible individuals is primarily a Medicare responsibility, whereas financing for LTSS is primarily a state responsibility through Medicaid (with federal matching).</a:t>
          </a:r>
        </a:p>
      </dsp:txBody>
      <dsp:txXfrm rot="-5400000">
        <a:off x="1403093" y="1880792"/>
        <a:ext cx="7220106" cy="1175669"/>
      </dsp:txXfrm>
    </dsp:sp>
    <dsp:sp modelId="{6B50AA33-90B1-4D44-80A6-A1B69EF3C6C3}">
      <dsp:nvSpPr>
        <dsp:cNvPr id="0" name=""/>
        <dsp:cNvSpPr/>
      </dsp:nvSpPr>
      <dsp:spPr>
        <a:xfrm rot="5400000">
          <a:off x="-300662" y="3931854"/>
          <a:ext cx="2004417" cy="140309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35" tIns="26035" rIns="26035" bIns="26035" numCol="1" spcCol="1270" anchor="ctr" anchorCtr="0">
          <a:noAutofit/>
        </a:bodyPr>
        <a:lstStyle/>
        <a:p>
          <a:pPr marL="0" lvl="0" indent="0" algn="ctr" defTabSz="1822450">
            <a:lnSpc>
              <a:spcPct val="90000"/>
            </a:lnSpc>
            <a:spcBef>
              <a:spcPct val="0"/>
            </a:spcBef>
            <a:spcAft>
              <a:spcPct val="35000"/>
            </a:spcAft>
            <a:buNone/>
          </a:pPr>
          <a:endParaRPr lang="en-US" sz="4100" kern="1200" dirty="0"/>
        </a:p>
      </dsp:txBody>
      <dsp:txXfrm rot="-5400000">
        <a:off x="1" y="4332737"/>
        <a:ext cx="1403092" cy="601325"/>
      </dsp:txXfrm>
    </dsp:sp>
    <dsp:sp modelId="{4570D52B-6817-438A-B7CB-20E893155FB2}">
      <dsp:nvSpPr>
        <dsp:cNvPr id="0" name=""/>
        <dsp:cNvSpPr/>
      </dsp:nvSpPr>
      <dsp:spPr>
        <a:xfrm rot="5400000">
          <a:off x="4393510" y="640773"/>
          <a:ext cx="1302871" cy="728370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Font typeface="Wingdings" panose="05000000000000000000" pitchFamily="2" charset="2"/>
            <a:buChar char="§"/>
          </a:pPr>
          <a:r>
            <a:rPr lang="en-US" sz="2000" kern="1200" dirty="0"/>
            <a:t>Medical providers have little financial incentive to be concerned about the LTSS needs of their patients, and LTSS providers have little financial incentive to be concerned about the medical care needs of their consumers. </a:t>
          </a:r>
        </a:p>
      </dsp:txBody>
      <dsp:txXfrm rot="-5400000">
        <a:off x="1403093" y="3694792"/>
        <a:ext cx="7220106" cy="11756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7716B9-465F-4C98-8F6E-F410B9C3CA31}">
      <dsp:nvSpPr>
        <dsp:cNvPr id="0" name=""/>
        <dsp:cNvSpPr/>
      </dsp:nvSpPr>
      <dsp:spPr>
        <a:xfrm>
          <a:off x="4930890" y="1892822"/>
          <a:ext cx="2405859" cy="2081166"/>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Care Coordination</a:t>
          </a:r>
        </a:p>
      </dsp:txBody>
      <dsp:txXfrm>
        <a:off x="5329575" y="2237700"/>
        <a:ext cx="1608489" cy="1391410"/>
      </dsp:txXfrm>
    </dsp:sp>
    <dsp:sp modelId="{0FDB9D4E-132F-46CE-BFA3-7042E1B6744B}">
      <dsp:nvSpPr>
        <dsp:cNvPr id="0" name=""/>
        <dsp:cNvSpPr/>
      </dsp:nvSpPr>
      <dsp:spPr>
        <a:xfrm>
          <a:off x="6437420" y="897125"/>
          <a:ext cx="907723" cy="782124"/>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A07E4D-B5C2-4E47-B633-188F884B7187}">
      <dsp:nvSpPr>
        <dsp:cNvPr id="0" name=""/>
        <dsp:cNvSpPr/>
      </dsp:nvSpPr>
      <dsp:spPr>
        <a:xfrm>
          <a:off x="5152504" y="0"/>
          <a:ext cx="1971585" cy="1705652"/>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Designated care coordinator</a:t>
          </a:r>
        </a:p>
      </dsp:txBody>
      <dsp:txXfrm>
        <a:off x="5479238" y="282663"/>
        <a:ext cx="1318117" cy="1140326"/>
      </dsp:txXfrm>
    </dsp:sp>
    <dsp:sp modelId="{3DD9B6E4-959F-4928-8C49-EA484153F5BB}">
      <dsp:nvSpPr>
        <dsp:cNvPr id="0" name=""/>
        <dsp:cNvSpPr/>
      </dsp:nvSpPr>
      <dsp:spPr>
        <a:xfrm>
          <a:off x="7496804" y="2359280"/>
          <a:ext cx="907723" cy="782124"/>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EBB28A3-C052-4D73-8255-E8EDB573D7A0}">
      <dsp:nvSpPr>
        <dsp:cNvPr id="0" name=""/>
        <dsp:cNvSpPr/>
      </dsp:nvSpPr>
      <dsp:spPr>
        <a:xfrm>
          <a:off x="6960677" y="1049090"/>
          <a:ext cx="1971585" cy="1705652"/>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Health Risk Assessment (HRA) of medical, physical, and social support needs</a:t>
          </a:r>
        </a:p>
      </dsp:txBody>
      <dsp:txXfrm>
        <a:off x="7287411" y="1331753"/>
        <a:ext cx="1318117" cy="1140326"/>
      </dsp:txXfrm>
    </dsp:sp>
    <dsp:sp modelId="{F9E92B89-6D1F-42CA-8F87-BCFE2B480738}">
      <dsp:nvSpPr>
        <dsp:cNvPr id="0" name=""/>
        <dsp:cNvSpPr/>
      </dsp:nvSpPr>
      <dsp:spPr>
        <a:xfrm>
          <a:off x="6760888" y="4009779"/>
          <a:ext cx="907723" cy="782124"/>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17615C-0F45-4620-9DB9-E32616083FBC}">
      <dsp:nvSpPr>
        <dsp:cNvPr id="0" name=""/>
        <dsp:cNvSpPr/>
      </dsp:nvSpPr>
      <dsp:spPr>
        <a:xfrm>
          <a:off x="6960677" y="3111481"/>
          <a:ext cx="1971585" cy="1705652"/>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Development of a personalized plan of care/action plan (ICP</a:t>
          </a:r>
          <a:r>
            <a:rPr lang="en-US" sz="1400" kern="1200" dirty="0"/>
            <a:t>)</a:t>
          </a:r>
        </a:p>
      </dsp:txBody>
      <dsp:txXfrm>
        <a:off x="7287411" y="3394144"/>
        <a:ext cx="1318117" cy="1140326"/>
      </dsp:txXfrm>
    </dsp:sp>
    <dsp:sp modelId="{827CBD0D-19B2-4DE7-AB40-9317335B1F1D}">
      <dsp:nvSpPr>
        <dsp:cNvPr id="0" name=""/>
        <dsp:cNvSpPr/>
      </dsp:nvSpPr>
      <dsp:spPr>
        <a:xfrm>
          <a:off x="4935367" y="4181107"/>
          <a:ext cx="907723" cy="782124"/>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1FAF245-C319-47F3-8569-AE93D1D08A19}">
      <dsp:nvSpPr>
        <dsp:cNvPr id="0" name=""/>
        <dsp:cNvSpPr/>
      </dsp:nvSpPr>
      <dsp:spPr>
        <a:xfrm>
          <a:off x="5152504" y="4161745"/>
          <a:ext cx="1971585" cy="1705652"/>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Interdisci-plinary care team (ICT)</a:t>
          </a:r>
        </a:p>
      </dsp:txBody>
      <dsp:txXfrm>
        <a:off x="5479238" y="4444408"/>
        <a:ext cx="1318117" cy="1140326"/>
      </dsp:txXfrm>
    </dsp:sp>
    <dsp:sp modelId="{1CBD7B35-7133-4AF8-B939-7DEEFA1CB675}">
      <dsp:nvSpPr>
        <dsp:cNvPr id="0" name=""/>
        <dsp:cNvSpPr/>
      </dsp:nvSpPr>
      <dsp:spPr>
        <a:xfrm>
          <a:off x="3858634" y="2719538"/>
          <a:ext cx="907723" cy="782124"/>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595C003-5276-402F-9AAD-55ABE98DF399}">
      <dsp:nvSpPr>
        <dsp:cNvPr id="0" name=""/>
        <dsp:cNvSpPr/>
      </dsp:nvSpPr>
      <dsp:spPr>
        <a:xfrm>
          <a:off x="3335937" y="3112654"/>
          <a:ext cx="1971585" cy="1705652"/>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Linkage to needed services and supports</a:t>
          </a:r>
        </a:p>
      </dsp:txBody>
      <dsp:txXfrm>
        <a:off x="3662671" y="3395317"/>
        <a:ext cx="1318117" cy="1140326"/>
      </dsp:txXfrm>
    </dsp:sp>
    <dsp:sp modelId="{5844348C-83E7-4140-BF7C-499B125066F9}">
      <dsp:nvSpPr>
        <dsp:cNvPr id="0" name=""/>
        <dsp:cNvSpPr/>
      </dsp:nvSpPr>
      <dsp:spPr>
        <a:xfrm>
          <a:off x="3335937" y="1046743"/>
          <a:ext cx="1971585" cy="1705652"/>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Monitoring, clinical management, and reassessment</a:t>
          </a:r>
        </a:p>
      </dsp:txBody>
      <dsp:txXfrm>
        <a:off x="3662671" y="1329406"/>
        <a:ext cx="1318117" cy="114032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645E7D-1F0B-489E-BCD1-08AA3B91C37A}">
      <dsp:nvSpPr>
        <dsp:cNvPr id="0" name=""/>
        <dsp:cNvSpPr/>
      </dsp:nvSpPr>
      <dsp:spPr>
        <a:xfrm>
          <a:off x="-178595" y="45561"/>
          <a:ext cx="5120640" cy="5120640"/>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3CCB4527-3886-44A4-9EB6-4D96737D67AB}">
      <dsp:nvSpPr>
        <dsp:cNvPr id="0" name=""/>
        <dsp:cNvSpPr/>
      </dsp:nvSpPr>
      <dsp:spPr>
        <a:xfrm>
          <a:off x="2381724" y="45561"/>
          <a:ext cx="5974080" cy="512064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Initial work was devoted to:</a:t>
          </a:r>
        </a:p>
      </dsp:txBody>
      <dsp:txXfrm>
        <a:off x="2381724" y="45561"/>
        <a:ext cx="2987040" cy="2432304"/>
      </dsp:txXfrm>
    </dsp:sp>
    <dsp:sp modelId="{A61EE764-B0F2-4E67-A532-6E325BDDADD5}">
      <dsp:nvSpPr>
        <dsp:cNvPr id="0" name=""/>
        <dsp:cNvSpPr/>
      </dsp:nvSpPr>
      <dsp:spPr>
        <a:xfrm>
          <a:off x="1165572" y="2477865"/>
          <a:ext cx="2432304" cy="2432304"/>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E351FE0C-B3A4-465C-9402-1C214A304FBE}">
      <dsp:nvSpPr>
        <dsp:cNvPr id="0" name=""/>
        <dsp:cNvSpPr/>
      </dsp:nvSpPr>
      <dsp:spPr>
        <a:xfrm>
          <a:off x="2381724" y="2477865"/>
          <a:ext cx="5974080" cy="243230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MMPs reported investing</a:t>
          </a:r>
          <a:br>
            <a:rPr lang="en-US" sz="2400" kern="1200" dirty="0"/>
          </a:br>
          <a:r>
            <a:rPr lang="en-US" sz="2400" kern="1200" dirty="0"/>
            <a:t>heavily in: </a:t>
          </a:r>
        </a:p>
      </dsp:txBody>
      <dsp:txXfrm>
        <a:off x="2381724" y="2477865"/>
        <a:ext cx="2987040" cy="2432304"/>
      </dsp:txXfrm>
    </dsp:sp>
    <dsp:sp modelId="{42D78EC7-1D04-4D1D-A9DC-D0690792FAC0}">
      <dsp:nvSpPr>
        <dsp:cNvPr id="0" name=""/>
        <dsp:cNvSpPr/>
      </dsp:nvSpPr>
      <dsp:spPr>
        <a:xfrm>
          <a:off x="5011574" y="45561"/>
          <a:ext cx="3701420" cy="2432304"/>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228600" lvl="1" indent="-228600" algn="l" defTabSz="889000">
            <a:lnSpc>
              <a:spcPct val="100000"/>
            </a:lnSpc>
            <a:spcBef>
              <a:spcPct val="0"/>
            </a:spcBef>
            <a:spcAft>
              <a:spcPct val="15000"/>
            </a:spcAft>
            <a:buFont typeface="Wingdings" panose="05000000000000000000" pitchFamily="2" charset="2"/>
            <a:buChar char="§"/>
          </a:pPr>
          <a:r>
            <a:rPr lang="en-US" sz="2000" kern="1200" dirty="0"/>
            <a:t>Hiring and training care coordination staff</a:t>
          </a:r>
        </a:p>
        <a:p>
          <a:pPr marL="228600" lvl="1" indent="-228600" algn="l" defTabSz="889000">
            <a:lnSpc>
              <a:spcPct val="100000"/>
            </a:lnSpc>
            <a:spcBef>
              <a:spcPct val="0"/>
            </a:spcBef>
            <a:spcAft>
              <a:spcPct val="15000"/>
            </a:spcAft>
            <a:buFont typeface="Wingdings" panose="05000000000000000000" pitchFamily="2" charset="2"/>
            <a:buChar char="§"/>
          </a:pPr>
          <a:r>
            <a:rPr lang="en-US" sz="2000" kern="1200" dirty="0"/>
            <a:t>Defining workflows and workloads in MMPs </a:t>
          </a:r>
        </a:p>
        <a:p>
          <a:pPr marL="228600" lvl="1" indent="-228600" algn="l" defTabSz="889000">
            <a:lnSpc>
              <a:spcPct val="100000"/>
            </a:lnSpc>
            <a:spcBef>
              <a:spcPct val="0"/>
            </a:spcBef>
            <a:spcAft>
              <a:spcPct val="15000"/>
            </a:spcAft>
            <a:buFont typeface="Wingdings" panose="05000000000000000000" pitchFamily="2" charset="2"/>
            <a:buChar char="§"/>
          </a:pPr>
          <a:r>
            <a:rPr lang="en-US" sz="2000" kern="1200" dirty="0"/>
            <a:t>Designing information systems to support care coordination activities</a:t>
          </a:r>
        </a:p>
      </dsp:txBody>
      <dsp:txXfrm>
        <a:off x="5011574" y="45561"/>
        <a:ext cx="3701420" cy="2432304"/>
      </dsp:txXfrm>
    </dsp:sp>
    <dsp:sp modelId="{B5F48AF3-588F-4C29-9564-9787944F51C2}">
      <dsp:nvSpPr>
        <dsp:cNvPr id="0" name=""/>
        <dsp:cNvSpPr/>
      </dsp:nvSpPr>
      <dsp:spPr>
        <a:xfrm>
          <a:off x="5029198" y="2477865"/>
          <a:ext cx="3361375" cy="2432304"/>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228600" lvl="1" indent="-228600" algn="l" defTabSz="889000">
            <a:lnSpc>
              <a:spcPct val="100000"/>
            </a:lnSpc>
            <a:spcBef>
              <a:spcPct val="0"/>
            </a:spcBef>
            <a:spcAft>
              <a:spcPct val="15000"/>
            </a:spcAft>
            <a:buFont typeface="Wingdings" panose="05000000000000000000" pitchFamily="2" charset="2"/>
            <a:buChar char="§"/>
          </a:pPr>
          <a:r>
            <a:rPr lang="en-US" sz="2000" kern="1200" dirty="0"/>
            <a:t>Hiring language- and culture-concordant staff </a:t>
          </a:r>
        </a:p>
        <a:p>
          <a:pPr marL="228600" lvl="1" indent="-228600" algn="l" defTabSz="889000">
            <a:lnSpc>
              <a:spcPct val="100000"/>
            </a:lnSpc>
            <a:spcBef>
              <a:spcPct val="0"/>
            </a:spcBef>
            <a:spcAft>
              <a:spcPct val="15000"/>
            </a:spcAft>
            <a:buFont typeface="Wingdings" panose="05000000000000000000" pitchFamily="2" charset="2"/>
            <a:buChar char="§"/>
          </a:pPr>
          <a:r>
            <a:rPr lang="en-US" sz="2000" kern="1200" dirty="0"/>
            <a:t>Providing training to care coordinators on  needs of special populations</a:t>
          </a:r>
        </a:p>
      </dsp:txBody>
      <dsp:txXfrm>
        <a:off x="5029198" y="2477865"/>
        <a:ext cx="3361375" cy="2432304"/>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7874" name="Rectangle 2"/>
          <p:cNvSpPr>
            <a:spLocks noGrp="1" noChangeArrowheads="1"/>
          </p:cNvSpPr>
          <p:nvPr>
            <p:ph type="hdr" sz="quarter"/>
          </p:nvPr>
        </p:nvSpPr>
        <p:spPr bwMode="auto">
          <a:xfrm>
            <a:off x="0" y="0"/>
            <a:ext cx="3033713" cy="463550"/>
          </a:xfrm>
          <a:prstGeom prst="rect">
            <a:avLst/>
          </a:prstGeom>
          <a:noFill/>
          <a:ln w="9525">
            <a:noFill/>
            <a:miter lim="800000"/>
            <a:headEnd/>
            <a:tailEnd/>
          </a:ln>
          <a:effectLst/>
        </p:spPr>
        <p:txBody>
          <a:bodyPr vert="horz" wrap="square" lIns="91221" tIns="45610" rIns="91221" bIns="45610" numCol="1" anchor="t" anchorCtr="0" compatLnSpc="1">
            <a:prstTxWarp prst="textNoShape">
              <a:avLst/>
            </a:prstTxWarp>
          </a:bodyPr>
          <a:lstStyle>
            <a:lvl1pPr defTabSz="912813">
              <a:defRPr sz="1200">
                <a:latin typeface="Arial" charset="0"/>
              </a:defRPr>
            </a:lvl1pPr>
          </a:lstStyle>
          <a:p>
            <a:pPr>
              <a:defRPr/>
            </a:pPr>
            <a:endParaRPr lang="en-US" dirty="0"/>
          </a:p>
        </p:txBody>
      </p:sp>
      <p:sp>
        <p:nvSpPr>
          <p:cNvPr id="207875" name="Rectangle 3"/>
          <p:cNvSpPr>
            <a:spLocks noGrp="1" noChangeArrowheads="1"/>
          </p:cNvSpPr>
          <p:nvPr>
            <p:ph type="dt" sz="quarter" idx="1"/>
          </p:nvPr>
        </p:nvSpPr>
        <p:spPr bwMode="auto">
          <a:xfrm>
            <a:off x="3962400" y="0"/>
            <a:ext cx="3033713" cy="463550"/>
          </a:xfrm>
          <a:prstGeom prst="rect">
            <a:avLst/>
          </a:prstGeom>
          <a:noFill/>
          <a:ln w="9525">
            <a:noFill/>
            <a:miter lim="800000"/>
            <a:headEnd/>
            <a:tailEnd/>
          </a:ln>
          <a:effectLst/>
        </p:spPr>
        <p:txBody>
          <a:bodyPr vert="horz" wrap="square" lIns="91221" tIns="45610" rIns="91221" bIns="45610" numCol="1" anchor="t" anchorCtr="0" compatLnSpc="1">
            <a:prstTxWarp prst="textNoShape">
              <a:avLst/>
            </a:prstTxWarp>
          </a:bodyPr>
          <a:lstStyle>
            <a:lvl1pPr algn="r" defTabSz="912813">
              <a:defRPr sz="1200">
                <a:latin typeface="Arial" charset="0"/>
              </a:defRPr>
            </a:lvl1pPr>
          </a:lstStyle>
          <a:p>
            <a:pPr>
              <a:defRPr/>
            </a:pPr>
            <a:endParaRPr lang="en-US" dirty="0"/>
          </a:p>
        </p:txBody>
      </p:sp>
      <p:sp>
        <p:nvSpPr>
          <p:cNvPr id="207876" name="Rectangle 4"/>
          <p:cNvSpPr>
            <a:spLocks noGrp="1" noChangeArrowheads="1"/>
          </p:cNvSpPr>
          <p:nvPr>
            <p:ph type="ftr" sz="quarter" idx="2"/>
          </p:nvPr>
        </p:nvSpPr>
        <p:spPr bwMode="auto">
          <a:xfrm>
            <a:off x="0" y="8805863"/>
            <a:ext cx="3033713" cy="463550"/>
          </a:xfrm>
          <a:prstGeom prst="rect">
            <a:avLst/>
          </a:prstGeom>
          <a:noFill/>
          <a:ln w="9525">
            <a:noFill/>
            <a:miter lim="800000"/>
            <a:headEnd/>
            <a:tailEnd/>
          </a:ln>
          <a:effectLst/>
        </p:spPr>
        <p:txBody>
          <a:bodyPr vert="horz" wrap="square" lIns="91221" tIns="45610" rIns="91221" bIns="45610" numCol="1" anchor="b" anchorCtr="0" compatLnSpc="1">
            <a:prstTxWarp prst="textNoShape">
              <a:avLst/>
            </a:prstTxWarp>
          </a:bodyPr>
          <a:lstStyle>
            <a:lvl1pPr defTabSz="912813">
              <a:defRPr sz="1200">
                <a:latin typeface="Arial" charset="0"/>
              </a:defRPr>
            </a:lvl1pPr>
          </a:lstStyle>
          <a:p>
            <a:pPr>
              <a:defRPr/>
            </a:pPr>
            <a:endParaRPr lang="en-US" dirty="0"/>
          </a:p>
        </p:txBody>
      </p:sp>
      <p:sp>
        <p:nvSpPr>
          <p:cNvPr id="207877" name="Rectangle 5"/>
          <p:cNvSpPr>
            <a:spLocks noGrp="1" noChangeArrowheads="1"/>
          </p:cNvSpPr>
          <p:nvPr>
            <p:ph type="sldNum" sz="quarter" idx="3"/>
          </p:nvPr>
        </p:nvSpPr>
        <p:spPr bwMode="auto">
          <a:xfrm>
            <a:off x="3962400" y="8805863"/>
            <a:ext cx="3033713" cy="463550"/>
          </a:xfrm>
          <a:prstGeom prst="rect">
            <a:avLst/>
          </a:prstGeom>
          <a:noFill/>
          <a:ln w="9525">
            <a:noFill/>
            <a:miter lim="800000"/>
            <a:headEnd/>
            <a:tailEnd/>
          </a:ln>
          <a:effectLst/>
        </p:spPr>
        <p:txBody>
          <a:bodyPr vert="horz" wrap="square" lIns="91221" tIns="45610" rIns="91221" bIns="45610" numCol="1" anchor="b" anchorCtr="0" compatLnSpc="1">
            <a:prstTxWarp prst="textNoShape">
              <a:avLst/>
            </a:prstTxWarp>
          </a:bodyPr>
          <a:lstStyle>
            <a:lvl1pPr algn="r" defTabSz="912813">
              <a:defRPr sz="1200">
                <a:latin typeface="Arial" charset="0"/>
              </a:defRPr>
            </a:lvl1pPr>
          </a:lstStyle>
          <a:p>
            <a:pPr>
              <a:defRPr/>
            </a:pPr>
            <a:fld id="{F14AD3AF-E853-41DD-9C6B-157657455CBF}" type="slidenum">
              <a:rPr lang="en-US"/>
              <a:pPr>
                <a:defRPr/>
              </a:pPr>
              <a:t>‹#›</a:t>
            </a:fld>
            <a:endParaRPr lang="en-US" dirty="0"/>
          </a:p>
        </p:txBody>
      </p:sp>
    </p:spTree>
    <p:extLst>
      <p:ext uri="{BB962C8B-B14F-4D97-AF65-F5344CB8AC3E}">
        <p14:creationId xmlns:p14="http://schemas.microsoft.com/office/powerpoint/2010/main" val="17343143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3713" cy="463550"/>
          </a:xfrm>
          <a:prstGeom prst="rect">
            <a:avLst/>
          </a:prstGeom>
          <a:noFill/>
          <a:ln w="9525">
            <a:noFill/>
            <a:miter lim="800000"/>
            <a:headEnd/>
            <a:tailEnd/>
          </a:ln>
        </p:spPr>
        <p:txBody>
          <a:bodyPr vert="horz" wrap="square" lIns="92953" tIns="46477" rIns="92953" bIns="46477" numCol="1" anchor="t" anchorCtr="0" compatLnSpc="1">
            <a:prstTxWarp prst="textNoShape">
              <a:avLst/>
            </a:prstTxWarp>
          </a:bodyPr>
          <a:lstStyle>
            <a:lvl1pPr defTabSz="930275">
              <a:defRPr sz="1200">
                <a:latin typeface="Arial" charset="0"/>
              </a:defRPr>
            </a:lvl1pPr>
          </a:lstStyle>
          <a:p>
            <a:pPr>
              <a:defRPr/>
            </a:pPr>
            <a:endParaRPr lang="en-US" dirty="0"/>
          </a:p>
        </p:txBody>
      </p:sp>
      <p:sp>
        <p:nvSpPr>
          <p:cNvPr id="3075" name="Rectangle 3"/>
          <p:cNvSpPr>
            <a:spLocks noGrp="1" noChangeArrowheads="1"/>
          </p:cNvSpPr>
          <p:nvPr>
            <p:ph type="dt" idx="1"/>
          </p:nvPr>
        </p:nvSpPr>
        <p:spPr bwMode="auto">
          <a:xfrm>
            <a:off x="3963988" y="0"/>
            <a:ext cx="3033712" cy="463550"/>
          </a:xfrm>
          <a:prstGeom prst="rect">
            <a:avLst/>
          </a:prstGeom>
          <a:noFill/>
          <a:ln w="9525">
            <a:noFill/>
            <a:miter lim="800000"/>
            <a:headEnd/>
            <a:tailEnd/>
          </a:ln>
        </p:spPr>
        <p:txBody>
          <a:bodyPr vert="horz" wrap="square" lIns="92953" tIns="46477" rIns="92953" bIns="46477" numCol="1" anchor="t" anchorCtr="0" compatLnSpc="1">
            <a:prstTxWarp prst="textNoShape">
              <a:avLst/>
            </a:prstTxWarp>
          </a:bodyPr>
          <a:lstStyle>
            <a:lvl1pPr algn="r" defTabSz="930275">
              <a:defRPr sz="1200">
                <a:latin typeface="Arial" charset="0"/>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81100" y="695325"/>
            <a:ext cx="4635500" cy="347662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3450" y="4403725"/>
            <a:ext cx="5130800" cy="4171950"/>
          </a:xfrm>
          <a:prstGeom prst="rect">
            <a:avLst/>
          </a:prstGeom>
          <a:noFill/>
          <a:ln w="9525">
            <a:noFill/>
            <a:miter lim="800000"/>
            <a:headEnd/>
            <a:tailEnd/>
          </a:ln>
        </p:spPr>
        <p:txBody>
          <a:bodyPr vert="horz" wrap="square" lIns="92953" tIns="46477" rIns="92953" bIns="4647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807450"/>
            <a:ext cx="3033713" cy="463550"/>
          </a:xfrm>
          <a:prstGeom prst="rect">
            <a:avLst/>
          </a:prstGeom>
          <a:noFill/>
          <a:ln w="9525">
            <a:noFill/>
            <a:miter lim="800000"/>
            <a:headEnd/>
            <a:tailEnd/>
          </a:ln>
        </p:spPr>
        <p:txBody>
          <a:bodyPr vert="horz" wrap="square" lIns="92953" tIns="46477" rIns="92953" bIns="46477" numCol="1" anchor="b" anchorCtr="0" compatLnSpc="1">
            <a:prstTxWarp prst="textNoShape">
              <a:avLst/>
            </a:prstTxWarp>
          </a:bodyPr>
          <a:lstStyle>
            <a:lvl1pPr defTabSz="930275">
              <a:defRPr sz="1200">
                <a:latin typeface="Arial" charset="0"/>
              </a:defRPr>
            </a:lvl1pPr>
          </a:lstStyle>
          <a:p>
            <a:pPr>
              <a:defRPr/>
            </a:pPr>
            <a:endParaRPr lang="en-US" dirty="0"/>
          </a:p>
        </p:txBody>
      </p:sp>
      <p:sp>
        <p:nvSpPr>
          <p:cNvPr id="3079" name="Rectangle 7"/>
          <p:cNvSpPr>
            <a:spLocks noGrp="1" noChangeArrowheads="1"/>
          </p:cNvSpPr>
          <p:nvPr>
            <p:ph type="sldNum" sz="quarter" idx="5"/>
          </p:nvPr>
        </p:nvSpPr>
        <p:spPr bwMode="auto">
          <a:xfrm>
            <a:off x="3963988" y="8807450"/>
            <a:ext cx="3033712" cy="463550"/>
          </a:xfrm>
          <a:prstGeom prst="rect">
            <a:avLst/>
          </a:prstGeom>
          <a:noFill/>
          <a:ln w="9525">
            <a:noFill/>
            <a:miter lim="800000"/>
            <a:headEnd/>
            <a:tailEnd/>
          </a:ln>
        </p:spPr>
        <p:txBody>
          <a:bodyPr vert="horz" wrap="square" lIns="92953" tIns="46477" rIns="92953" bIns="46477" numCol="1" anchor="b" anchorCtr="0" compatLnSpc="1">
            <a:prstTxWarp prst="textNoShape">
              <a:avLst/>
            </a:prstTxWarp>
          </a:bodyPr>
          <a:lstStyle>
            <a:lvl1pPr algn="r" defTabSz="930275">
              <a:defRPr sz="1200">
                <a:latin typeface="Arial" charset="0"/>
              </a:defRPr>
            </a:lvl1pPr>
          </a:lstStyle>
          <a:p>
            <a:pPr>
              <a:defRPr/>
            </a:pPr>
            <a:fld id="{8DB8C9F8-2507-43B8-94EB-5DEE5D53B02A}" type="slidenum">
              <a:rPr lang="en-US"/>
              <a:pPr>
                <a:defRPr/>
              </a:pPr>
              <a:t>‹#›</a:t>
            </a:fld>
            <a:endParaRPr lang="en-US" dirty="0"/>
          </a:p>
        </p:txBody>
      </p:sp>
    </p:spTree>
    <p:extLst>
      <p:ext uri="{BB962C8B-B14F-4D97-AF65-F5344CB8AC3E}">
        <p14:creationId xmlns:p14="http://schemas.microsoft.com/office/powerpoint/2010/main" val="16344385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F0AD840D-B574-4E41-8D09-1B18B15724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5B3D4153-42AE-49BC-8886-B3B4C3EE5E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6148" name="Slide Number Placeholder 3">
            <a:extLst>
              <a:ext uri="{FF2B5EF4-FFF2-40B4-BE49-F238E27FC236}">
                <a16:creationId xmlns:a16="http://schemas.microsoft.com/office/drawing/2014/main" id="{A2103217-1224-4757-B919-25F3A1A3444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758F3E0-604E-4F1C-9BBA-3074B1044912}" type="slidenum">
              <a:rPr lang="en-US" altLang="en-US" smtClean="0"/>
              <a:pPr fontAlgn="base">
                <a:spcBef>
                  <a:spcPct val="0"/>
                </a:spcBef>
                <a:spcAft>
                  <a:spcPct val="0"/>
                </a:spcAft>
              </a:pPr>
              <a:t>1</a:t>
            </a:fld>
            <a:endParaRPr lang="en-US" altLang="en-US" dirty="0"/>
          </a:p>
        </p:txBody>
      </p:sp>
    </p:spTree>
    <p:extLst>
      <p:ext uri="{BB962C8B-B14F-4D97-AF65-F5344CB8AC3E}">
        <p14:creationId xmlns:p14="http://schemas.microsoft.com/office/powerpoint/2010/main" val="4267442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1683769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DB8C9F8-2507-43B8-94EB-5DEE5D53B02A}" type="slidenum">
              <a:rPr lang="en-US" smtClean="0"/>
              <a:pPr>
                <a:defRPr/>
              </a:pPr>
              <a:t>14</a:t>
            </a:fld>
            <a:endParaRPr lang="en-US" dirty="0"/>
          </a:p>
        </p:txBody>
      </p:sp>
    </p:spTree>
    <p:extLst>
      <p:ext uri="{BB962C8B-B14F-4D97-AF65-F5344CB8AC3E}">
        <p14:creationId xmlns:p14="http://schemas.microsoft.com/office/powerpoint/2010/main" val="3264772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DB8C9F8-2507-43B8-94EB-5DEE5D53B02A}" type="slidenum">
              <a:rPr lang="en-US" smtClean="0"/>
              <a:pPr>
                <a:defRPr/>
              </a:pPr>
              <a:t>15</a:t>
            </a:fld>
            <a:endParaRPr lang="en-US" dirty="0"/>
          </a:p>
        </p:txBody>
      </p:sp>
    </p:spTree>
    <p:extLst>
      <p:ext uri="{BB962C8B-B14F-4D97-AF65-F5344CB8AC3E}">
        <p14:creationId xmlns:p14="http://schemas.microsoft.com/office/powerpoint/2010/main" val="32173071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dirty="0">
                <a:solidFill>
                  <a:srgbClr val="4F2683"/>
                </a:solidFill>
              </a:rPr>
              <a:t>Health plans are working to improve care coordination capacity and infrastructure across demonstration States</a:t>
            </a:r>
            <a:endParaRPr lang="en-US" dirty="0"/>
          </a:p>
        </p:txBody>
      </p:sp>
      <p:sp>
        <p:nvSpPr>
          <p:cNvPr id="4" name="Slide Number Placeholder 3"/>
          <p:cNvSpPr>
            <a:spLocks noGrp="1"/>
          </p:cNvSpPr>
          <p:nvPr>
            <p:ph type="sldNum" sz="quarter" idx="10"/>
          </p:nvPr>
        </p:nvSpPr>
        <p:spPr/>
        <p:txBody>
          <a:bodyPr/>
          <a:lstStyle/>
          <a:p>
            <a:pPr>
              <a:defRPr/>
            </a:pPr>
            <a:fld id="{8DB8C9F8-2507-43B8-94EB-5DEE5D53B02A}" type="slidenum">
              <a:rPr lang="en-US" smtClean="0"/>
              <a:pPr>
                <a:defRPr/>
              </a:pPr>
              <a:t>17</a:t>
            </a:fld>
            <a:endParaRPr lang="en-US" dirty="0"/>
          </a:p>
        </p:txBody>
      </p:sp>
    </p:spTree>
    <p:extLst>
      <p:ext uri="{BB962C8B-B14F-4D97-AF65-F5344CB8AC3E}">
        <p14:creationId xmlns:p14="http://schemas.microsoft.com/office/powerpoint/2010/main" val="34430451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7" name="Rectangle 26"/>
          <p:cNvSpPr/>
          <p:nvPr userDrawn="1"/>
        </p:nvSpPr>
        <p:spPr>
          <a:xfrm>
            <a:off x="0" y="6536268"/>
            <a:ext cx="9144000" cy="321732"/>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29" name="Text Box 14"/>
          <p:cNvSpPr txBox="1">
            <a:spLocks noChangeArrowheads="1"/>
          </p:cNvSpPr>
          <p:nvPr userDrawn="1"/>
        </p:nvSpPr>
        <p:spPr bwMode="auto">
          <a:xfrm>
            <a:off x="7255934" y="6519334"/>
            <a:ext cx="1160463" cy="304800"/>
          </a:xfrm>
          <a:prstGeom prst="rect">
            <a:avLst/>
          </a:prstGeom>
          <a:noFill/>
          <a:ln w="9525" algn="ctr">
            <a:noFill/>
            <a:miter lim="800000"/>
            <a:headEnd/>
            <a:tailEnd/>
          </a:ln>
          <a:effectLst/>
        </p:spPr>
        <p:txBody>
          <a:bodyPr wrap="none">
            <a:spAutoFit/>
          </a:bodyPr>
          <a:lstStyle/>
          <a:p>
            <a:pPr>
              <a:defRPr/>
            </a:pPr>
            <a:r>
              <a:rPr lang="en-US" sz="1400" b="1" dirty="0">
                <a:solidFill>
                  <a:schemeClr val="accent1">
                    <a:lumMod val="20000"/>
                    <a:lumOff val="80000"/>
                  </a:schemeClr>
                </a:solidFill>
              </a:rPr>
              <a:t>www.rti.org</a:t>
            </a:r>
          </a:p>
        </p:txBody>
      </p:sp>
      <p:sp>
        <p:nvSpPr>
          <p:cNvPr id="18" name="Rectangle 17"/>
          <p:cNvSpPr/>
          <p:nvPr userDrawn="1"/>
        </p:nvSpPr>
        <p:spPr>
          <a:xfrm>
            <a:off x="0" y="0"/>
            <a:ext cx="9144000" cy="2819400"/>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pic>
        <p:nvPicPr>
          <p:cNvPr id="25" name="Picture 2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0" y="596900"/>
            <a:ext cx="914400" cy="368300"/>
          </a:xfrm>
          <a:prstGeom prst="rect">
            <a:avLst/>
          </a:prstGeom>
        </p:spPr>
      </p:pic>
      <p:sp>
        <p:nvSpPr>
          <p:cNvPr id="130050" name="Rectangle 2"/>
          <p:cNvSpPr>
            <a:spLocks noGrp="1" noChangeArrowheads="1"/>
          </p:cNvSpPr>
          <p:nvPr>
            <p:ph type="ctrTitle"/>
          </p:nvPr>
        </p:nvSpPr>
        <p:spPr>
          <a:xfrm>
            <a:off x="1828800" y="498157"/>
            <a:ext cx="6934200" cy="676656"/>
          </a:xfrm>
          <a:noFill/>
        </p:spPr>
        <p:txBody>
          <a:bodyPr/>
          <a:lstStyle>
            <a:lvl1pPr algn="r">
              <a:defRPr sz="2800" b="1">
                <a:solidFill>
                  <a:schemeClr val="bg1"/>
                </a:solidFill>
                <a:latin typeface="Arial"/>
                <a:cs typeface="Arial"/>
              </a:defRPr>
            </a:lvl1pPr>
          </a:lstStyle>
          <a:p>
            <a:r>
              <a:rPr lang="en-US"/>
              <a:t>Click to edit Master title style</a:t>
            </a:r>
            <a:endParaRPr lang="en-US" dirty="0"/>
          </a:p>
        </p:txBody>
      </p:sp>
      <p:sp>
        <p:nvSpPr>
          <p:cNvPr id="130051" name="Rectangle 3"/>
          <p:cNvSpPr>
            <a:spLocks noGrp="1" noChangeArrowheads="1"/>
          </p:cNvSpPr>
          <p:nvPr>
            <p:ph type="subTitle" idx="1"/>
          </p:nvPr>
        </p:nvSpPr>
        <p:spPr>
          <a:xfrm>
            <a:off x="1828800" y="1600200"/>
            <a:ext cx="6934200" cy="381000"/>
          </a:xfrm>
        </p:spPr>
        <p:txBody>
          <a:bodyPr/>
          <a:lstStyle>
            <a:lvl1pPr marL="0" indent="0" algn="r">
              <a:buFont typeface="Wingdings" pitchFamily="1" charset="2"/>
              <a:buNone/>
              <a:defRPr lang="en-US" sz="2000" kern="1200" dirty="0">
                <a:solidFill>
                  <a:srgbClr val="FFFFFF"/>
                </a:solidFill>
                <a:latin typeface="Arial" charset="0"/>
                <a:ea typeface="ヒラギノ角ゴ Pro W3" pitchFamily="1" charset="-128"/>
                <a:cs typeface="+mn-cs"/>
              </a:defRPr>
            </a:lvl1pPr>
          </a:lstStyle>
          <a:p>
            <a:r>
              <a:rPr lang="en-US"/>
              <a:t>Click to edit Master subtitle style</a:t>
            </a:r>
            <a:endParaRPr lang="en-US" dirty="0"/>
          </a:p>
        </p:txBody>
      </p:sp>
      <p:sp>
        <p:nvSpPr>
          <p:cNvPr id="13" name="Slide Number Placeholder 12"/>
          <p:cNvSpPr>
            <a:spLocks noGrp="1"/>
          </p:cNvSpPr>
          <p:nvPr>
            <p:ph type="sldNum" sz="quarter" idx="10"/>
          </p:nvPr>
        </p:nvSpPr>
        <p:spPr>
          <a:solidFill>
            <a:schemeClr val="accent1">
              <a:lumMod val="50000"/>
            </a:schemeClr>
          </a:solidFill>
        </p:spPr>
        <p:txBody>
          <a:bodyPr/>
          <a:lstStyle/>
          <a:p>
            <a:fld id="{D4325D4D-289E-48C1-B277-2BEB492A7D19}" type="slidenum">
              <a:rPr lang="en-US" smtClean="0"/>
              <a:pPr/>
              <a:t>‹#›</a:t>
            </a:fld>
            <a:endParaRPr lang="en-US" dirty="0"/>
          </a:p>
        </p:txBody>
      </p:sp>
      <p:sp>
        <p:nvSpPr>
          <p:cNvPr id="14" name="Footer Placeholder 13"/>
          <p:cNvSpPr>
            <a:spLocks noGrp="1"/>
          </p:cNvSpPr>
          <p:nvPr>
            <p:ph type="ftr" sz="quarter" idx="11"/>
          </p:nvPr>
        </p:nvSpPr>
        <p:spPr>
          <a:solidFill>
            <a:srgbClr val="BF311A"/>
          </a:solidFill>
          <a:ln>
            <a:noFill/>
          </a:ln>
        </p:spPr>
        <p:txBody>
          <a:bodyPr/>
          <a:lstStyle/>
          <a:p>
            <a:r>
              <a:rPr lang="en-US" dirty="0"/>
              <a:t>CONFIDENTIAL</a:t>
            </a:r>
          </a:p>
        </p:txBody>
      </p:sp>
      <p:sp>
        <p:nvSpPr>
          <p:cNvPr id="17" name="Text Placeholder 16"/>
          <p:cNvSpPr>
            <a:spLocks noGrp="1"/>
          </p:cNvSpPr>
          <p:nvPr>
            <p:ph type="body" sz="quarter" idx="15" hasCustomPrompt="1"/>
          </p:nvPr>
        </p:nvSpPr>
        <p:spPr>
          <a:xfrm>
            <a:off x="1828800" y="2133600"/>
            <a:ext cx="6934200" cy="685800"/>
          </a:xfrm>
        </p:spPr>
        <p:txBody>
          <a:bodyPr/>
          <a:lstStyle>
            <a:lvl1pPr marL="0" indent="0" algn="r">
              <a:buNone/>
              <a:defRPr sz="1600">
                <a:solidFill>
                  <a:srgbClr val="BCDDFB"/>
                </a:solidFill>
              </a:defRPr>
            </a:lvl1pPr>
          </a:lstStyle>
          <a:p>
            <a:pPr lvl="0"/>
            <a:r>
              <a:rPr lang="en-US" dirty="0"/>
              <a:t>Presenter</a:t>
            </a:r>
          </a:p>
          <a:p>
            <a:pPr lvl="0"/>
            <a:r>
              <a:rPr lang="en-US" dirty="0"/>
              <a:t>Date</a:t>
            </a:r>
          </a:p>
        </p:txBody>
      </p:sp>
      <p:sp>
        <p:nvSpPr>
          <p:cNvPr id="30" name="TextBox 29"/>
          <p:cNvSpPr txBox="1"/>
          <p:nvPr userDrawn="1"/>
        </p:nvSpPr>
        <p:spPr>
          <a:xfrm>
            <a:off x="2057400" y="6604456"/>
            <a:ext cx="4357032" cy="215444"/>
          </a:xfrm>
          <a:prstGeom prst="rect">
            <a:avLst/>
          </a:prstGeom>
          <a:noFill/>
        </p:spPr>
        <p:txBody>
          <a:bodyPr wrap="non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800" kern="1200" baseline="0" dirty="0">
                <a:solidFill>
                  <a:schemeClr val="bg2">
                    <a:lumMod val="60000"/>
                    <a:lumOff val="40000"/>
                  </a:schemeClr>
                </a:solidFill>
                <a:latin typeface="Arial" charset="0"/>
                <a:ea typeface="ヒラギノ角ゴ Pro W3" pitchFamily="1" charset="-128"/>
                <a:cs typeface="+mn-cs"/>
              </a:rPr>
              <a:t>RTI International is a registered trademark and a trade name of Research Triangle  Institute.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p>
            <a:fld id="{D4325D4D-289E-48C1-B277-2BEB492A7D19}" type="slidenum">
              <a:rPr lang="en-US" smtClean="0"/>
              <a:pPr/>
              <a:t>‹#›</a:t>
            </a:fld>
            <a:endParaRPr lang="en-US" dirty="0"/>
          </a:p>
        </p:txBody>
      </p:sp>
      <p:sp>
        <p:nvSpPr>
          <p:cNvPr id="6" name="Footer Placeholder 5"/>
          <p:cNvSpPr>
            <a:spLocks noGrp="1"/>
          </p:cNvSpPr>
          <p:nvPr>
            <p:ph type="ftr" sz="quarter" idx="11"/>
          </p:nvPr>
        </p:nvSpPr>
        <p:spPr/>
        <p:txBody>
          <a:bodyPr/>
          <a:lstStyle/>
          <a:p>
            <a:r>
              <a:rPr lang="en-US" dirty="0"/>
              <a:t>CONFIDENTIAL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F1CC52C6-52BD-4D41-BD7B-5EE3A2D8E434}"/>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id="{7503CC65-EF74-4F76-BBC2-AF86597C83A9}"/>
              </a:ext>
            </a:extLst>
          </p:cNvPr>
          <p:cNvSpPr>
            <a:spLocks noGrp="1"/>
          </p:cNvSpPr>
          <p:nvPr>
            <p:ph type="ftr" sz="quarter" idx="11"/>
          </p:nvPr>
        </p:nvSpPr>
        <p:spPr/>
        <p:txBody>
          <a:bodyPr/>
          <a:lstStyle>
            <a:lvl1pPr>
              <a:defRPr/>
            </a:lvl1pPr>
          </a:lstStyle>
          <a:p>
            <a:pPr>
              <a:defRPr/>
            </a:pPr>
            <a:r>
              <a:rPr lang="en-US" dirty="0"/>
              <a:t>CONFIDENTIAL</a:t>
            </a:r>
          </a:p>
        </p:txBody>
      </p:sp>
      <p:sp>
        <p:nvSpPr>
          <p:cNvPr id="6" name="Slide Number Placeholder 5">
            <a:extLst>
              <a:ext uri="{FF2B5EF4-FFF2-40B4-BE49-F238E27FC236}">
                <a16:creationId xmlns:a16="http://schemas.microsoft.com/office/drawing/2014/main" id="{82BAA21A-1498-41ED-9C5D-1001E915B07B}"/>
              </a:ext>
            </a:extLst>
          </p:cNvPr>
          <p:cNvSpPr>
            <a:spLocks noGrp="1"/>
          </p:cNvSpPr>
          <p:nvPr>
            <p:ph type="sldNum" sz="quarter" idx="12"/>
          </p:nvPr>
        </p:nvSpPr>
        <p:spPr/>
        <p:txBody>
          <a:bodyPr/>
          <a:lstStyle>
            <a:lvl1pPr>
              <a:defRPr/>
            </a:lvl1pPr>
          </a:lstStyle>
          <a:p>
            <a:pPr>
              <a:defRPr/>
            </a:pPr>
            <a:fld id="{7959F603-4D1A-41FC-A78F-B109DEB41CA8}" type="slidenum">
              <a:rPr lang="en-US"/>
              <a:pPr>
                <a:defRPr/>
              </a:pPr>
              <a:t>‹#›</a:t>
            </a:fld>
            <a:endParaRPr lang="en-US" dirty="0"/>
          </a:p>
        </p:txBody>
      </p:sp>
    </p:spTree>
    <p:extLst>
      <p:ext uri="{BB962C8B-B14F-4D97-AF65-F5344CB8AC3E}">
        <p14:creationId xmlns:p14="http://schemas.microsoft.com/office/powerpoint/2010/main" val="1742598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p:txBody>
      </p:sp>
      <p:sp>
        <p:nvSpPr>
          <p:cNvPr id="4" name="Slide Number Placeholder 3"/>
          <p:cNvSpPr>
            <a:spLocks noGrp="1"/>
          </p:cNvSpPr>
          <p:nvPr>
            <p:ph type="sldNum" sz="quarter" idx="10"/>
          </p:nvPr>
        </p:nvSpPr>
        <p:spPr/>
        <p:txBody>
          <a:bodyPr/>
          <a:lstStyle/>
          <a:p>
            <a:fld id="{D4325D4D-289E-48C1-B277-2BEB492A7D19}" type="slidenum">
              <a:rPr lang="en-US" smtClean="0"/>
              <a:pPr/>
              <a:t>‹#›</a:t>
            </a:fld>
            <a:endParaRPr lang="en-US" dirty="0"/>
          </a:p>
        </p:txBody>
      </p:sp>
      <p:sp>
        <p:nvSpPr>
          <p:cNvPr id="5" name="Footer Placeholder 4"/>
          <p:cNvSpPr>
            <a:spLocks noGrp="1"/>
          </p:cNvSpPr>
          <p:nvPr>
            <p:ph type="ftr" sz="quarter" idx="11"/>
          </p:nvPr>
        </p:nvSpPr>
        <p:spPr/>
        <p:txBody>
          <a:bodyPr/>
          <a:lstStyle/>
          <a:p>
            <a:r>
              <a:rPr lang="en-US" dirty="0"/>
              <a:t>CONFIDENTIAL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Line Title and Singl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26465" cy="1068387"/>
          </a:xfrm>
        </p:spPr>
        <p:txBody>
          <a:bodyPr lIns="182880" tIns="91440" rIns="182880" bIns="91440"/>
          <a:lstStyle>
            <a:lvl1pPr marL="0">
              <a:lnSpc>
                <a:spcPts val="3300"/>
              </a:lnSpc>
              <a:defRPr baseline="0"/>
            </a:lvl1pPr>
          </a:lstStyle>
          <a:p>
            <a:r>
              <a:rPr lang="en-US" dirty="0"/>
              <a:t>Click to edit Master title style. This one can wrap to two lines. Filler copy added.</a:t>
            </a:r>
          </a:p>
        </p:txBody>
      </p:sp>
      <p:sp>
        <p:nvSpPr>
          <p:cNvPr id="3" name="Content Placeholder 2"/>
          <p:cNvSpPr>
            <a:spLocks noGrp="1"/>
          </p:cNvSpPr>
          <p:nvPr>
            <p:ph idx="1"/>
          </p:nvPr>
        </p:nvSpPr>
        <p:spPr>
          <a:xfrm>
            <a:off x="457200" y="1600200"/>
            <a:ext cx="8229600" cy="4525963"/>
          </a:xfrm>
        </p:spPr>
        <p:txBody>
          <a:bodyPr/>
          <a:lstStyle/>
          <a:p>
            <a:pPr lvl="0"/>
            <a:r>
              <a:rPr lang="en-US"/>
              <a:t>Click to edit Master text styles</a:t>
            </a:r>
          </a:p>
          <a:p>
            <a:pPr lvl="1"/>
            <a:r>
              <a:rPr lang="en-US"/>
              <a:t>Second level</a:t>
            </a:r>
          </a:p>
          <a:p>
            <a:pPr lvl="2"/>
            <a:r>
              <a:rPr lang="en-US"/>
              <a:t>Third level</a:t>
            </a:r>
          </a:p>
        </p:txBody>
      </p:sp>
      <p:sp>
        <p:nvSpPr>
          <p:cNvPr id="4" name="Slide Number Placeholder 3"/>
          <p:cNvSpPr>
            <a:spLocks noGrp="1"/>
          </p:cNvSpPr>
          <p:nvPr>
            <p:ph type="sldNum" sz="quarter" idx="10"/>
          </p:nvPr>
        </p:nvSpPr>
        <p:spPr/>
        <p:txBody>
          <a:bodyPr/>
          <a:lstStyle/>
          <a:p>
            <a:fld id="{D4325D4D-289E-48C1-B277-2BEB492A7D19}" type="slidenum">
              <a:rPr lang="en-US" smtClean="0"/>
              <a:pPr/>
              <a:t>‹#›</a:t>
            </a:fld>
            <a:endParaRPr lang="en-US" dirty="0"/>
          </a:p>
        </p:txBody>
      </p:sp>
      <p:sp>
        <p:nvSpPr>
          <p:cNvPr id="5" name="Footer Placeholder 4"/>
          <p:cNvSpPr>
            <a:spLocks noGrp="1"/>
          </p:cNvSpPr>
          <p:nvPr>
            <p:ph type="ftr" sz="quarter" idx="11"/>
          </p:nvPr>
        </p:nvSpPr>
        <p:spPr/>
        <p:txBody>
          <a:bodyPr/>
          <a:lstStyle/>
          <a:p>
            <a:r>
              <a:rPr lang="en-US" dirty="0"/>
              <a:t>CONFIDENTIAL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143000"/>
            <a:ext cx="3886200" cy="4983163"/>
          </a:xfrm>
        </p:spPr>
        <p:txBody>
          <a:bodyPr/>
          <a:lstStyle>
            <a:lvl1pPr marL="222250" indent="-222250">
              <a:defRPr sz="2000"/>
            </a:lvl1pPr>
            <a:lvl2pPr marL="463550" indent="-241300">
              <a:buFont typeface="Arial" pitchFamily="34" charset="0"/>
              <a:buChar char="–"/>
              <a:defRPr sz="1800"/>
            </a:lvl2pPr>
            <a:lvl3pPr marL="679450" indent="-222250">
              <a:buFont typeface="Wingdings" pitchFamily="2" charset="2"/>
              <a:buChar char="§"/>
              <a:tabLst/>
              <a:defRPr sz="1600"/>
            </a:lvl3pPr>
            <a:lvl4pPr marL="1031875" indent="-228600">
              <a:tabLst/>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4800600" y="1143000"/>
            <a:ext cx="3886200" cy="4983163"/>
          </a:xfrm>
        </p:spPr>
        <p:txBody>
          <a:bodyPr/>
          <a:lstStyle>
            <a:lvl1pPr marL="222250" indent="-222250">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5" name="Slide Number Placeholder 4"/>
          <p:cNvSpPr>
            <a:spLocks noGrp="1"/>
          </p:cNvSpPr>
          <p:nvPr>
            <p:ph type="sldNum" sz="quarter" idx="10"/>
          </p:nvPr>
        </p:nvSpPr>
        <p:spPr>
          <a:xfrm>
            <a:off x="0" y="6553200"/>
            <a:ext cx="457200" cy="304800"/>
          </a:xfrm>
        </p:spPr>
        <p:txBody>
          <a:bodyPr/>
          <a:lstStyle/>
          <a:p>
            <a:fld id="{D4325D4D-289E-48C1-B277-2BEB492A7D19}" type="slidenum">
              <a:rPr lang="en-US" smtClean="0"/>
              <a:pPr/>
              <a:t>‹#›</a:t>
            </a:fld>
            <a:endParaRPr lang="en-US" dirty="0"/>
          </a:p>
        </p:txBody>
      </p:sp>
      <p:sp>
        <p:nvSpPr>
          <p:cNvPr id="6" name="Footer Placeholder 5"/>
          <p:cNvSpPr>
            <a:spLocks noGrp="1"/>
          </p:cNvSpPr>
          <p:nvPr>
            <p:ph type="ftr" sz="quarter" idx="11"/>
          </p:nvPr>
        </p:nvSpPr>
        <p:spPr>
          <a:xfrm>
            <a:off x="457200" y="6553200"/>
            <a:ext cx="1447800" cy="304800"/>
          </a:xfrm>
        </p:spPr>
        <p:txBody>
          <a:bodyPr/>
          <a:lstStyle/>
          <a:p>
            <a:r>
              <a:rPr lang="en-US" dirty="0"/>
              <a:t>CONFIDENTIAL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Line Title Plus 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3886200" cy="4525963"/>
          </a:xfrm>
        </p:spPr>
        <p:txBody>
          <a:bodyPr/>
          <a:lstStyle>
            <a:lvl1pPr marL="222250" indent="-222250">
              <a:defRPr sz="2000"/>
            </a:lvl1pPr>
            <a:lvl2pPr marL="457200" indent="-234950">
              <a:buFont typeface="Arial" pitchFamily="34" charset="0"/>
              <a:buChar char="–"/>
              <a:defRPr sz="1800"/>
            </a:lvl2pPr>
            <a:lvl3pPr marL="679450" indent="-222250">
              <a:buFont typeface="Wingdings" pitchFamily="2" charset="2"/>
              <a:buChar char="§"/>
              <a:defRPr sz="1600"/>
            </a:lvl3pPr>
            <a:lvl4pPr marL="1031875" indent="-228600">
              <a:tabLst/>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4800600" y="1600200"/>
            <a:ext cx="3886200" cy="4525963"/>
          </a:xfrm>
        </p:spPr>
        <p:txBody>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5" name="Title 1"/>
          <p:cNvSpPr>
            <a:spLocks noGrp="1"/>
          </p:cNvSpPr>
          <p:nvPr>
            <p:ph type="title" hasCustomPrompt="1"/>
          </p:nvPr>
        </p:nvSpPr>
        <p:spPr>
          <a:xfrm>
            <a:off x="0" y="0"/>
            <a:ext cx="9140825" cy="1068387"/>
          </a:xfrm>
        </p:spPr>
        <p:txBody>
          <a:bodyPr lIns="182880" tIns="91440" rIns="182880" bIns="91440"/>
          <a:lstStyle>
            <a:lvl1pPr marL="0">
              <a:lnSpc>
                <a:spcPts val="3300"/>
              </a:lnSpc>
              <a:defRPr baseline="0"/>
            </a:lvl1pPr>
          </a:lstStyle>
          <a:p>
            <a:r>
              <a:rPr lang="en-US" dirty="0"/>
              <a:t>Click to edit Master title style. This one can wrap to two lines. Filler copy added.</a:t>
            </a:r>
          </a:p>
        </p:txBody>
      </p:sp>
      <p:sp>
        <p:nvSpPr>
          <p:cNvPr id="6" name="Slide Number Placeholder 5"/>
          <p:cNvSpPr>
            <a:spLocks noGrp="1"/>
          </p:cNvSpPr>
          <p:nvPr>
            <p:ph type="sldNum" sz="quarter" idx="10"/>
          </p:nvPr>
        </p:nvSpPr>
        <p:spPr/>
        <p:txBody>
          <a:bodyPr/>
          <a:lstStyle/>
          <a:p>
            <a:fld id="{D4325D4D-289E-48C1-B277-2BEB492A7D19}" type="slidenum">
              <a:rPr lang="en-US" smtClean="0"/>
              <a:pPr/>
              <a:t>‹#›</a:t>
            </a:fld>
            <a:endParaRPr lang="en-US" dirty="0"/>
          </a:p>
        </p:txBody>
      </p:sp>
      <p:sp>
        <p:nvSpPr>
          <p:cNvPr id="7" name="Footer Placeholder 6"/>
          <p:cNvSpPr>
            <a:spLocks noGrp="1"/>
          </p:cNvSpPr>
          <p:nvPr>
            <p:ph type="ftr" sz="quarter" idx="11"/>
          </p:nvPr>
        </p:nvSpPr>
        <p:spPr/>
        <p:txBody>
          <a:bodyPr/>
          <a:lstStyle/>
          <a:p>
            <a:r>
              <a:rPr lang="en-US" dirty="0"/>
              <a:t>CONFIDENTIAL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D4325D4D-289E-48C1-B277-2BEB492A7D19}" type="slidenum">
              <a:rPr lang="en-US" smtClean="0"/>
              <a:pPr/>
              <a:t>‹#›</a:t>
            </a:fld>
            <a:endParaRPr lang="en-US" dirty="0"/>
          </a:p>
        </p:txBody>
      </p:sp>
      <p:sp>
        <p:nvSpPr>
          <p:cNvPr id="4" name="Footer Placeholder 3"/>
          <p:cNvSpPr>
            <a:spLocks noGrp="1"/>
          </p:cNvSpPr>
          <p:nvPr>
            <p:ph type="ftr" sz="quarter" idx="11"/>
          </p:nvPr>
        </p:nvSpPr>
        <p:spPr/>
        <p:txBody>
          <a:bodyPr/>
          <a:lstStyle/>
          <a:p>
            <a:r>
              <a:rPr lang="en-US" dirty="0"/>
              <a:t>CONFIDENTIAL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Line Title Only">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0" y="0"/>
            <a:ext cx="9140825" cy="1068387"/>
          </a:xfrm>
        </p:spPr>
        <p:txBody>
          <a:bodyPr lIns="182880" tIns="91440" rIns="182880" bIns="91440"/>
          <a:lstStyle>
            <a:lvl1pPr marL="0">
              <a:lnSpc>
                <a:spcPts val="3300"/>
              </a:lnSpc>
              <a:defRPr baseline="0"/>
            </a:lvl1pPr>
          </a:lstStyle>
          <a:p>
            <a:r>
              <a:rPr lang="en-US" dirty="0"/>
              <a:t>Click to edit Master title style. This one can wrap to two lines. Filler copy added.</a:t>
            </a:r>
          </a:p>
        </p:txBody>
      </p:sp>
      <p:sp>
        <p:nvSpPr>
          <p:cNvPr id="4" name="Slide Number Placeholder 3"/>
          <p:cNvSpPr>
            <a:spLocks noGrp="1"/>
          </p:cNvSpPr>
          <p:nvPr>
            <p:ph type="sldNum" sz="quarter" idx="10"/>
          </p:nvPr>
        </p:nvSpPr>
        <p:spPr/>
        <p:txBody>
          <a:bodyPr/>
          <a:lstStyle/>
          <a:p>
            <a:fld id="{D4325D4D-289E-48C1-B277-2BEB492A7D19}" type="slidenum">
              <a:rPr lang="en-US" smtClean="0"/>
              <a:pPr/>
              <a:t>‹#›</a:t>
            </a:fld>
            <a:endParaRPr lang="en-US" dirty="0"/>
          </a:p>
        </p:txBody>
      </p:sp>
      <p:sp>
        <p:nvSpPr>
          <p:cNvPr id="5" name="Footer Placeholder 4"/>
          <p:cNvSpPr>
            <a:spLocks noGrp="1"/>
          </p:cNvSpPr>
          <p:nvPr>
            <p:ph type="ftr" sz="quarter" idx="11"/>
          </p:nvPr>
        </p:nvSpPr>
        <p:spPr/>
        <p:txBody>
          <a:bodyPr/>
          <a:lstStyle/>
          <a:p>
            <a:r>
              <a:rPr lang="en-US" dirty="0"/>
              <a:t>CONFIDENTIAL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4325D4D-289E-48C1-B277-2BEB492A7D19}" type="slidenum">
              <a:rPr lang="en-US" smtClean="0"/>
              <a:pPr/>
              <a:t>‹#›</a:t>
            </a:fld>
            <a:endParaRPr lang="en-US" dirty="0"/>
          </a:p>
        </p:txBody>
      </p:sp>
      <p:sp>
        <p:nvSpPr>
          <p:cNvPr id="3" name="Footer Placeholder 2"/>
          <p:cNvSpPr>
            <a:spLocks noGrp="1"/>
          </p:cNvSpPr>
          <p:nvPr>
            <p:ph type="ftr" sz="quarter" idx="11"/>
          </p:nvPr>
        </p:nvSpPr>
        <p:spPr/>
        <p:txBody>
          <a:bodyPr/>
          <a:lstStyle/>
          <a:p>
            <a:r>
              <a:rPr lang="en-US" dirty="0"/>
              <a:t>CONFIDENTIAL</a:t>
            </a:r>
          </a:p>
        </p:txBody>
      </p:sp>
      <p:sp>
        <p:nvSpPr>
          <p:cNvPr id="4" name="Rectangle 3"/>
          <p:cNvSpPr/>
          <p:nvPr userDrawn="1"/>
        </p:nvSpPr>
        <p:spPr>
          <a:xfrm>
            <a:off x="0" y="0"/>
            <a:ext cx="9144000" cy="3733800"/>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5" name="Rectangle 2"/>
          <p:cNvSpPr>
            <a:spLocks noGrp="1" noChangeArrowheads="1"/>
          </p:cNvSpPr>
          <p:nvPr>
            <p:ph type="ctrTitle" hasCustomPrompt="1"/>
          </p:nvPr>
        </p:nvSpPr>
        <p:spPr>
          <a:xfrm>
            <a:off x="457200" y="2743200"/>
            <a:ext cx="6477000" cy="676687"/>
          </a:xfrm>
          <a:noFill/>
        </p:spPr>
        <p:txBody>
          <a:bodyPr/>
          <a:lstStyle>
            <a:lvl1pPr algn="l">
              <a:defRPr sz="2800" b="1">
                <a:solidFill>
                  <a:schemeClr val="bg1"/>
                </a:solidFill>
                <a:latin typeface="Arial"/>
                <a:cs typeface="Arial"/>
              </a:defRPr>
            </a:lvl1pPr>
          </a:lstStyle>
          <a:p>
            <a:r>
              <a:rPr lang="en-US" dirty="0"/>
              <a:t>Click to edit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with Arcs">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4325D4D-289E-48C1-B277-2BEB492A7D19}" type="slidenum">
              <a:rPr lang="en-US" smtClean="0"/>
              <a:pPr/>
              <a:t>‹#›</a:t>
            </a:fld>
            <a:endParaRPr lang="en-US" dirty="0"/>
          </a:p>
        </p:txBody>
      </p:sp>
      <p:sp>
        <p:nvSpPr>
          <p:cNvPr id="3" name="Footer Placeholder 2"/>
          <p:cNvSpPr>
            <a:spLocks noGrp="1"/>
          </p:cNvSpPr>
          <p:nvPr>
            <p:ph type="ftr" sz="quarter" idx="11"/>
          </p:nvPr>
        </p:nvSpPr>
        <p:spPr/>
        <p:txBody>
          <a:bodyPr/>
          <a:lstStyle/>
          <a:p>
            <a:r>
              <a:rPr lang="en-US" dirty="0"/>
              <a:t>CONFIDENTIAL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 y="-1"/>
            <a:ext cx="9144000" cy="612648"/>
          </a:xfrm>
          <a:prstGeom prst="rect">
            <a:avLst/>
          </a:prstGeom>
          <a:solidFill>
            <a:schemeClr val="accent1">
              <a:lumMod val="50000"/>
            </a:schemeClr>
          </a:solidFill>
          <a:ln w="9525" algn="ctr">
            <a:noFill/>
            <a:miter lim="800000"/>
            <a:headEnd/>
            <a:tailEnd/>
          </a:ln>
        </p:spPr>
        <p:txBody>
          <a:bodyPr vert="horz" wrap="square" lIns="182880" tIns="91440" rIns="182880" bIns="91440" numCol="1" anchor="ctr"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457200" y="1143000"/>
            <a:ext cx="8229600" cy="4983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p:txBody>
      </p:sp>
      <p:sp>
        <p:nvSpPr>
          <p:cNvPr id="10" name="Footer Placeholder 9"/>
          <p:cNvSpPr>
            <a:spLocks noGrp="1"/>
          </p:cNvSpPr>
          <p:nvPr>
            <p:ph type="ftr" sz="quarter" idx="3"/>
          </p:nvPr>
        </p:nvSpPr>
        <p:spPr>
          <a:xfrm>
            <a:off x="457200" y="6553200"/>
            <a:ext cx="1447800" cy="304800"/>
          </a:xfrm>
          <a:prstGeom prst="rect">
            <a:avLst/>
          </a:prstGeom>
          <a:solidFill>
            <a:srgbClr val="BF311A"/>
          </a:solidFill>
        </p:spPr>
        <p:txBody>
          <a:bodyPr vert="horz" lIns="91440" tIns="45720" rIns="91440" bIns="45720" rtlCol="0" anchor="ctr"/>
          <a:lstStyle>
            <a:lvl1pPr algn="ctr">
              <a:defRPr sz="1200">
                <a:solidFill>
                  <a:schemeClr val="bg1"/>
                </a:solidFill>
              </a:defRPr>
            </a:lvl1pPr>
          </a:lstStyle>
          <a:p>
            <a:r>
              <a:rPr lang="en-US" dirty="0"/>
              <a:t>CONFIDENTIAL</a:t>
            </a:r>
          </a:p>
        </p:txBody>
      </p:sp>
      <p:sp>
        <p:nvSpPr>
          <p:cNvPr id="11" name="Slide Number Placeholder 10"/>
          <p:cNvSpPr>
            <a:spLocks noGrp="1"/>
          </p:cNvSpPr>
          <p:nvPr>
            <p:ph type="sldNum" sz="quarter" idx="4"/>
          </p:nvPr>
        </p:nvSpPr>
        <p:spPr>
          <a:xfrm>
            <a:off x="0" y="6553199"/>
            <a:ext cx="457200" cy="304801"/>
          </a:xfrm>
          <a:prstGeom prst="rect">
            <a:avLst/>
          </a:prstGeom>
          <a:solidFill>
            <a:srgbClr val="04294A"/>
          </a:solidFill>
        </p:spPr>
        <p:txBody>
          <a:bodyPr vert="horz" lIns="91440" tIns="45720" rIns="91440" bIns="45720" rtlCol="0" anchor="ctr"/>
          <a:lstStyle>
            <a:lvl1pPr algn="ctr">
              <a:defRPr sz="1200">
                <a:solidFill>
                  <a:schemeClr val="bg1"/>
                </a:solidFill>
              </a:defRPr>
            </a:lvl1pPr>
          </a:lstStyle>
          <a:p>
            <a:fld id="{D4325D4D-289E-48C1-B277-2BEB492A7D1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79" r:id="rId1"/>
    <p:sldLayoutId id="2147483980" r:id="rId2"/>
    <p:sldLayoutId id="2147483981" r:id="rId3"/>
    <p:sldLayoutId id="2147483982" r:id="rId4"/>
    <p:sldLayoutId id="2147483983" r:id="rId5"/>
    <p:sldLayoutId id="2147483984" r:id="rId6"/>
    <p:sldLayoutId id="2147483985" r:id="rId7"/>
    <p:sldLayoutId id="2147483986" r:id="rId8"/>
    <p:sldLayoutId id="2147483987" r:id="rId9"/>
    <p:sldLayoutId id="2147483988" r:id="rId10"/>
    <p:sldLayoutId id="2147483989" r:id="rId11"/>
  </p:sldLayoutIdLst>
  <p:hf hdr="0" ftr="0" dt="0"/>
  <p:txStyles>
    <p:titleStyle>
      <a:lvl1pPr marL="0" algn="l" rtl="0" eaLnBrk="1" fontAlgn="base" hangingPunct="1">
        <a:spcBef>
          <a:spcPct val="0"/>
        </a:spcBef>
        <a:spcAft>
          <a:spcPct val="0"/>
        </a:spcAft>
        <a:defRPr sz="3200">
          <a:solidFill>
            <a:schemeClr val="bg1"/>
          </a:solidFill>
          <a:latin typeface="+mj-lt"/>
          <a:ea typeface="+mj-ea"/>
          <a:cs typeface="+mj-cs"/>
        </a:defRPr>
      </a:lvl1pPr>
      <a:lvl2pPr algn="l" rtl="0" eaLnBrk="1" fontAlgn="base" hangingPunct="1">
        <a:spcBef>
          <a:spcPct val="0"/>
        </a:spcBef>
        <a:spcAft>
          <a:spcPct val="0"/>
        </a:spcAft>
        <a:defRPr sz="3200">
          <a:solidFill>
            <a:schemeClr val="bg1"/>
          </a:solidFill>
          <a:latin typeface="Arial Narrow" pitchFamily="1" charset="0"/>
          <a:cs typeface="Arial" charset="0"/>
        </a:defRPr>
      </a:lvl2pPr>
      <a:lvl3pPr algn="l" rtl="0" eaLnBrk="1" fontAlgn="base" hangingPunct="1">
        <a:spcBef>
          <a:spcPct val="0"/>
        </a:spcBef>
        <a:spcAft>
          <a:spcPct val="0"/>
        </a:spcAft>
        <a:defRPr sz="3200">
          <a:solidFill>
            <a:schemeClr val="bg1"/>
          </a:solidFill>
          <a:latin typeface="Arial Narrow" pitchFamily="1" charset="0"/>
          <a:cs typeface="Arial" charset="0"/>
        </a:defRPr>
      </a:lvl3pPr>
      <a:lvl4pPr algn="l" rtl="0" eaLnBrk="1" fontAlgn="base" hangingPunct="1">
        <a:spcBef>
          <a:spcPct val="0"/>
        </a:spcBef>
        <a:spcAft>
          <a:spcPct val="0"/>
        </a:spcAft>
        <a:defRPr sz="3200">
          <a:solidFill>
            <a:schemeClr val="bg1"/>
          </a:solidFill>
          <a:latin typeface="Arial Narrow" pitchFamily="1" charset="0"/>
          <a:cs typeface="Arial" charset="0"/>
        </a:defRPr>
      </a:lvl4pPr>
      <a:lvl5pPr algn="l" rtl="0" eaLnBrk="1" fontAlgn="base" hangingPunct="1">
        <a:spcBef>
          <a:spcPct val="0"/>
        </a:spcBef>
        <a:spcAft>
          <a:spcPct val="0"/>
        </a:spcAft>
        <a:defRPr sz="3200">
          <a:solidFill>
            <a:schemeClr val="bg1"/>
          </a:solidFill>
          <a:latin typeface="Arial Narrow" pitchFamily="1" charset="0"/>
          <a:cs typeface="Arial" charset="0"/>
        </a:defRPr>
      </a:lvl5pPr>
      <a:lvl6pPr marL="457200" algn="l" rtl="0" eaLnBrk="1" fontAlgn="base" hangingPunct="1">
        <a:spcBef>
          <a:spcPct val="0"/>
        </a:spcBef>
        <a:spcAft>
          <a:spcPct val="0"/>
        </a:spcAft>
        <a:defRPr sz="3200">
          <a:solidFill>
            <a:schemeClr val="bg1"/>
          </a:solidFill>
          <a:latin typeface="Arial Narrow" pitchFamily="1" charset="0"/>
          <a:cs typeface="Arial" charset="0"/>
        </a:defRPr>
      </a:lvl6pPr>
      <a:lvl7pPr marL="914400" algn="l" rtl="0" eaLnBrk="1" fontAlgn="base" hangingPunct="1">
        <a:spcBef>
          <a:spcPct val="0"/>
        </a:spcBef>
        <a:spcAft>
          <a:spcPct val="0"/>
        </a:spcAft>
        <a:defRPr sz="3200">
          <a:solidFill>
            <a:schemeClr val="bg1"/>
          </a:solidFill>
          <a:latin typeface="Arial Narrow" pitchFamily="1" charset="0"/>
          <a:cs typeface="Arial" charset="0"/>
        </a:defRPr>
      </a:lvl7pPr>
      <a:lvl8pPr marL="1371600" algn="l" rtl="0" eaLnBrk="1" fontAlgn="base" hangingPunct="1">
        <a:spcBef>
          <a:spcPct val="0"/>
        </a:spcBef>
        <a:spcAft>
          <a:spcPct val="0"/>
        </a:spcAft>
        <a:defRPr sz="3200">
          <a:solidFill>
            <a:schemeClr val="bg1"/>
          </a:solidFill>
          <a:latin typeface="Arial Narrow" pitchFamily="1" charset="0"/>
          <a:cs typeface="Arial" charset="0"/>
        </a:defRPr>
      </a:lvl8pPr>
      <a:lvl9pPr marL="1828800" algn="l" rtl="0" eaLnBrk="1" fontAlgn="base" hangingPunct="1">
        <a:spcBef>
          <a:spcPct val="0"/>
        </a:spcBef>
        <a:spcAft>
          <a:spcPct val="0"/>
        </a:spcAft>
        <a:defRPr sz="3200">
          <a:solidFill>
            <a:schemeClr val="bg1"/>
          </a:solidFill>
          <a:latin typeface="Arial Narrow" pitchFamily="1" charset="0"/>
          <a:cs typeface="Arial" charset="0"/>
        </a:defRPr>
      </a:lvl9pPr>
    </p:titleStyle>
    <p:bodyStyle>
      <a:lvl1pPr marL="280988" indent="-280988"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n-lt"/>
          <a:ea typeface="+mn-ea"/>
          <a:cs typeface="+mn-cs"/>
        </a:defRPr>
      </a:lvl1pPr>
      <a:lvl2pPr marL="457200" indent="-234950" algn="l" rtl="0" eaLnBrk="1" fontAlgn="base" hangingPunct="1">
        <a:spcBef>
          <a:spcPct val="20000"/>
        </a:spcBef>
        <a:spcAft>
          <a:spcPct val="0"/>
        </a:spcAft>
        <a:buClr>
          <a:schemeClr val="tx2"/>
        </a:buClr>
        <a:buSzPct val="80000"/>
        <a:buFont typeface="Arial" charset="0"/>
        <a:buChar char="–"/>
        <a:defRPr sz="1800">
          <a:solidFill>
            <a:schemeClr val="tx1"/>
          </a:solidFill>
          <a:latin typeface="+mn-lt"/>
          <a:cs typeface="+mn-cs"/>
        </a:defRPr>
      </a:lvl2pPr>
      <a:lvl3pPr marL="679450" indent="-222250" algn="l" rtl="0" eaLnBrk="1" fontAlgn="base" hangingPunct="1">
        <a:spcBef>
          <a:spcPct val="20000"/>
        </a:spcBef>
        <a:spcAft>
          <a:spcPct val="0"/>
        </a:spcAft>
        <a:buClr>
          <a:schemeClr val="tx2"/>
        </a:buClr>
        <a:buSzPct val="80000"/>
        <a:buFont typeface="Wingdings" pitchFamily="2" charset="2"/>
        <a:buChar char="§"/>
        <a:defRPr sz="1600">
          <a:solidFill>
            <a:schemeClr val="tx1"/>
          </a:solidFill>
          <a:latin typeface="+mn-lt"/>
          <a:cs typeface="+mn-cs"/>
        </a:defRPr>
      </a:lvl3pPr>
      <a:lvl4pPr marL="1600200" indent="-228600" algn="l" rtl="0" eaLnBrk="1" fontAlgn="base" hangingPunct="1">
        <a:spcBef>
          <a:spcPct val="20000"/>
        </a:spcBef>
        <a:spcAft>
          <a:spcPct val="0"/>
        </a:spcAft>
        <a:buClr>
          <a:srgbClr val="003F82"/>
        </a:buClr>
        <a:buSzPct val="80000"/>
        <a:buFont typeface="Wingdings" pitchFamily="2" charset="2"/>
        <a:buChar char="§"/>
        <a:defRPr sz="1400">
          <a:solidFill>
            <a:schemeClr val="tx1"/>
          </a:solidFill>
          <a:latin typeface="+mn-lt"/>
          <a:cs typeface="+mn-cs"/>
        </a:defRPr>
      </a:lvl4pPr>
      <a:lvl5pPr marL="2057400" indent="-228600" algn="l" rtl="0" eaLnBrk="1" fontAlgn="base" hangingPunct="1">
        <a:spcBef>
          <a:spcPct val="20000"/>
        </a:spcBef>
        <a:spcAft>
          <a:spcPct val="0"/>
        </a:spcAft>
        <a:buClr>
          <a:srgbClr val="003F82"/>
        </a:buClr>
        <a:buSzPct val="80000"/>
        <a:buFont typeface="Wingdings" pitchFamily="2" charset="2"/>
        <a:buChar char="§"/>
        <a:defRPr sz="1200">
          <a:solidFill>
            <a:schemeClr val="tx1"/>
          </a:solidFill>
          <a:latin typeface="+mn-lt"/>
          <a:cs typeface="+mn-cs"/>
        </a:defRPr>
      </a:lvl5pPr>
      <a:lvl6pPr marL="2514600" indent="-228600" algn="l" rtl="0" eaLnBrk="1" fontAlgn="base" hangingPunct="1">
        <a:spcBef>
          <a:spcPct val="20000"/>
        </a:spcBef>
        <a:spcAft>
          <a:spcPct val="0"/>
        </a:spcAft>
        <a:buClr>
          <a:srgbClr val="003F82"/>
        </a:buClr>
        <a:buSzPct val="80000"/>
        <a:buFont typeface="Wingdings" pitchFamily="1" charset="2"/>
        <a:buChar char="§"/>
        <a:defRPr sz="1200">
          <a:solidFill>
            <a:schemeClr val="tx1"/>
          </a:solidFill>
          <a:latin typeface="+mn-lt"/>
          <a:cs typeface="+mn-cs"/>
        </a:defRPr>
      </a:lvl6pPr>
      <a:lvl7pPr marL="2971800" indent="-228600" algn="l" rtl="0" eaLnBrk="1" fontAlgn="base" hangingPunct="1">
        <a:spcBef>
          <a:spcPct val="20000"/>
        </a:spcBef>
        <a:spcAft>
          <a:spcPct val="0"/>
        </a:spcAft>
        <a:buClr>
          <a:srgbClr val="003F82"/>
        </a:buClr>
        <a:buSzPct val="80000"/>
        <a:buFont typeface="Wingdings" pitchFamily="1" charset="2"/>
        <a:buChar char="§"/>
        <a:defRPr sz="1200">
          <a:solidFill>
            <a:schemeClr val="tx1"/>
          </a:solidFill>
          <a:latin typeface="+mn-lt"/>
          <a:cs typeface="+mn-cs"/>
        </a:defRPr>
      </a:lvl7pPr>
      <a:lvl8pPr marL="3429000" indent="-228600" algn="l" rtl="0" eaLnBrk="1" fontAlgn="base" hangingPunct="1">
        <a:spcBef>
          <a:spcPct val="20000"/>
        </a:spcBef>
        <a:spcAft>
          <a:spcPct val="0"/>
        </a:spcAft>
        <a:buClr>
          <a:srgbClr val="003F82"/>
        </a:buClr>
        <a:buSzPct val="80000"/>
        <a:buFont typeface="Wingdings" pitchFamily="1" charset="2"/>
        <a:buChar char="§"/>
        <a:defRPr sz="1200">
          <a:solidFill>
            <a:schemeClr val="tx1"/>
          </a:solidFill>
          <a:latin typeface="+mn-lt"/>
          <a:cs typeface="+mn-cs"/>
        </a:defRPr>
      </a:lvl8pPr>
      <a:lvl9pPr marL="3886200" indent="-228600" algn="l" rtl="0" eaLnBrk="1" fontAlgn="base" hangingPunct="1">
        <a:spcBef>
          <a:spcPct val="20000"/>
        </a:spcBef>
        <a:spcAft>
          <a:spcPct val="0"/>
        </a:spcAft>
        <a:buClr>
          <a:srgbClr val="003F82"/>
        </a:buClr>
        <a:buSzPct val="80000"/>
        <a:buFont typeface="Wingdings" pitchFamily="1" charset="2"/>
        <a:buChar char="§"/>
        <a:defRPr sz="12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cms.gov/Medicare-Medicaid-Coordination/Medicare-and-Medicaid-Coordination/Medicare-Medicaid-Coordination-Office/FinancialAlignmentInitiative/Downloads/MultistateIssueBriefFAI.pdf" TargetMode="External"/><Relationship Id="rId2" Type="http://schemas.openxmlformats.org/officeDocument/2006/relationships/hyperlink" Target="https://www.cms.gov/Medicare-Medicaid-Coordination/Medicare-and-Medicaid-Coordination/Medicare-Medicaid-Coordination-Office/FinancialAlignmentInitiative/FinancialModelstoSupportStatesEffortsinCareCoordination.html" TargetMode="External"/><Relationship Id="rId1" Type="http://schemas.openxmlformats.org/officeDocument/2006/relationships/slideLayout" Target="../slideLayouts/slideLayout2.xml"/><Relationship Id="rId4" Type="http://schemas.openxmlformats.org/officeDocument/2006/relationships/hyperlink" Target="https://www.cms.gov/Medicare-Medicaid-Coordination/Medicare-and-Medicaid-Coordination/Medicare-Medicaid-Coordination-Office/FinancialAlignmentInitiative/Downloads/FocusGroupIssueBrief508032017.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cms.gov/Medicare-Medicaid-Coordination/Medicare-and-Medicaid-Coordination/Medicare-Medicaid-Coordination-Office/FinancialAlignmentInitiative/Downloads/SpecialPopulationsIB508032017.pdf" TargetMode="External"/><Relationship Id="rId2" Type="http://schemas.openxmlformats.org/officeDocument/2006/relationships/hyperlink" Target="https://www.cms.gov/Medicare-Medicaid-Coordination/Medicare-and-Medicaid-Coordination/Medicare-Medicaid-Coordination-Office/FinancialAlignmentInitiative/Downloads/CareCoordinationIssueBrief508032017.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ewalsh@rti.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2">
            <a:extLst>
              <a:ext uri="{FF2B5EF4-FFF2-40B4-BE49-F238E27FC236}">
                <a16:creationId xmlns:a16="http://schemas.microsoft.com/office/drawing/2014/main" id="{60024922-F434-463A-A8DC-F97E390E3E83}"/>
              </a:ext>
            </a:extLst>
          </p:cNvPr>
          <p:cNvSpPr txBox="1">
            <a:spLocks noChangeArrowheads="1"/>
          </p:cNvSpPr>
          <p:nvPr/>
        </p:nvSpPr>
        <p:spPr bwMode="auto">
          <a:xfrm>
            <a:off x="0" y="4464844"/>
            <a:ext cx="9144000"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en-US" sz="1350" dirty="0">
                <a:solidFill>
                  <a:schemeClr val="bg1"/>
                </a:solidFill>
                <a:latin typeface="Arial" panose="020B0604020202020204" pitchFamily="34" charset="0"/>
                <a:cs typeface="Arial" panose="020B0604020202020204" pitchFamily="34" charset="0"/>
              </a:rPr>
              <a:t>Edith G. Walsh, PhD, Managed Care Comes to LTSS:  Get Ready!</a:t>
            </a:r>
            <a:endParaRPr lang="en-US" altLang="en-US" sz="1050" dirty="0"/>
          </a:p>
        </p:txBody>
      </p:sp>
      <p:sp>
        <p:nvSpPr>
          <p:cNvPr id="2" name="Title 1">
            <a:extLst>
              <a:ext uri="{FF2B5EF4-FFF2-40B4-BE49-F238E27FC236}">
                <a16:creationId xmlns:a16="http://schemas.microsoft.com/office/drawing/2014/main" id="{35E57A09-6C81-406A-9089-19351CC25439}"/>
              </a:ext>
            </a:extLst>
          </p:cNvPr>
          <p:cNvSpPr>
            <a:spLocks noGrp="1"/>
          </p:cNvSpPr>
          <p:nvPr>
            <p:ph type="ctrTitle"/>
          </p:nvPr>
        </p:nvSpPr>
        <p:spPr>
          <a:xfrm>
            <a:off x="1630017" y="836485"/>
            <a:ext cx="7132983" cy="676656"/>
          </a:xfrm>
        </p:spPr>
        <p:txBody>
          <a:bodyPr/>
          <a:lstStyle/>
          <a:p>
            <a:r>
              <a:rPr lang="en-US" altLang="en-US" sz="4800" dirty="0">
                <a:latin typeface="Arial" panose="020B0604020202020204" pitchFamily="34" charset="0"/>
                <a:cs typeface="Arial" panose="020B0604020202020204" pitchFamily="34" charset="0"/>
              </a:rPr>
              <a:t>Managed Care Comes to LTSS: Get Ready!</a:t>
            </a:r>
            <a:endParaRPr lang="en-US" sz="4800" dirty="0"/>
          </a:p>
        </p:txBody>
      </p:sp>
      <p:sp>
        <p:nvSpPr>
          <p:cNvPr id="3" name="Subtitle 2">
            <a:extLst>
              <a:ext uri="{FF2B5EF4-FFF2-40B4-BE49-F238E27FC236}">
                <a16:creationId xmlns:a16="http://schemas.microsoft.com/office/drawing/2014/main" id="{7A6E7CF1-B534-4801-A16D-E10477717DFD}"/>
              </a:ext>
            </a:extLst>
          </p:cNvPr>
          <p:cNvSpPr>
            <a:spLocks noGrp="1"/>
          </p:cNvSpPr>
          <p:nvPr>
            <p:ph type="subTitle" idx="1"/>
          </p:nvPr>
        </p:nvSpPr>
        <p:spPr>
          <a:xfrm>
            <a:off x="2133600" y="3173849"/>
            <a:ext cx="6629400" cy="2341579"/>
          </a:xfrm>
        </p:spPr>
        <p:txBody>
          <a:bodyPr/>
          <a:lstStyle/>
          <a:p>
            <a:r>
              <a:rPr lang="en-US" sz="3200" b="1" dirty="0">
                <a:solidFill>
                  <a:schemeClr val="tx1"/>
                </a:solidFill>
              </a:rPr>
              <a:t>Edith G. Walsh, PhD</a:t>
            </a:r>
          </a:p>
          <a:p>
            <a:r>
              <a:rPr lang="en-US" sz="3200" b="1" dirty="0">
                <a:solidFill>
                  <a:schemeClr val="tx1"/>
                </a:solidFill>
              </a:rPr>
              <a:t>RTI International</a:t>
            </a:r>
          </a:p>
          <a:p>
            <a:r>
              <a:rPr lang="en-US" sz="3200" b="1" dirty="0">
                <a:solidFill>
                  <a:schemeClr val="tx1"/>
                </a:solidFill>
              </a:rPr>
              <a:t>Waltham, MA</a:t>
            </a:r>
          </a:p>
          <a:p>
            <a:endParaRPr lang="en-US" dirty="0"/>
          </a:p>
        </p:txBody>
      </p:sp>
    </p:spTree>
    <p:extLst>
      <p:ext uri="{BB962C8B-B14F-4D97-AF65-F5344CB8AC3E}">
        <p14:creationId xmlns:p14="http://schemas.microsoft.com/office/powerpoint/2010/main" val="2302832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p:cNvSpPr>
            <a:spLocks noGrp="1"/>
          </p:cNvSpPr>
          <p:nvPr>
            <p:ph type="ctrTitle"/>
          </p:nvPr>
        </p:nvSpPr>
        <p:spPr/>
        <p:txBody>
          <a:bodyPr/>
          <a:lstStyle/>
          <a:p>
            <a:r>
              <a:rPr lang="en-US" dirty="0"/>
              <a:t>The Role of Care Coordination in State Demonstrations under the CMS Financial Alignment Initiative</a:t>
            </a:r>
          </a:p>
        </p:txBody>
      </p:sp>
      <p:sp>
        <p:nvSpPr>
          <p:cNvPr id="3" name="Subtitle 2">
            <a:extLst>
              <a:ext uri="{FF2B5EF4-FFF2-40B4-BE49-F238E27FC236}">
                <a16:creationId xmlns:a16="http://schemas.microsoft.com/office/drawing/2014/main" id="{DD730D20-54C0-46BA-82A9-353F80C7D4A9}"/>
              </a:ext>
            </a:extLst>
          </p:cNvPr>
          <p:cNvSpPr>
            <a:spLocks noGrp="1"/>
          </p:cNvSpPr>
          <p:nvPr>
            <p:ph type="subTitle" idx="1"/>
          </p:nvPr>
        </p:nvSpPr>
        <p:spPr/>
        <p:txBody>
          <a:bodyPr/>
          <a:lstStyle/>
          <a:p>
            <a:r>
              <a:rPr lang="en-US" sz="2400" b="1" dirty="0"/>
              <a:t>Early Findings</a:t>
            </a:r>
          </a:p>
        </p:txBody>
      </p:sp>
      <p:sp>
        <p:nvSpPr>
          <p:cNvPr id="22" name="Text Placeholder 21"/>
          <p:cNvSpPr>
            <a:spLocks noGrp="1"/>
          </p:cNvSpPr>
          <p:nvPr>
            <p:ph type="body" sz="quarter" idx="15"/>
          </p:nvPr>
        </p:nvSpPr>
        <p:spPr/>
        <p:txBody>
          <a:bodyPr/>
          <a:lstStyle/>
          <a:p>
            <a:endParaRPr lang="en-US" sz="2800" dirty="0">
              <a:solidFill>
                <a:schemeClr val="tx1"/>
              </a:solidFill>
            </a:endParaRPr>
          </a:p>
          <a:p>
            <a:endParaRPr lang="en-US" sz="2800" dirty="0">
              <a:solidFill>
                <a:schemeClr val="tx1"/>
              </a:solidFill>
            </a:endParaRPr>
          </a:p>
          <a:p>
            <a:endParaRPr lang="en-US" sz="2800" dirty="0">
              <a:solidFill>
                <a:schemeClr val="tx1"/>
              </a:solidFill>
            </a:endParaRPr>
          </a:p>
          <a:p>
            <a:endParaRPr lang="en-US" sz="2800" dirty="0">
              <a:solidFill>
                <a:schemeClr val="tx1"/>
              </a:solidFill>
            </a:endParaRPr>
          </a:p>
        </p:txBody>
      </p:sp>
    </p:spTree>
    <p:extLst>
      <p:ext uri="{BB962C8B-B14F-4D97-AF65-F5344CB8AC3E}">
        <p14:creationId xmlns:p14="http://schemas.microsoft.com/office/powerpoint/2010/main" val="3605562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dirty="0"/>
              <a:t>Acknowledgements and Disclaimer</a:t>
            </a:r>
          </a:p>
        </p:txBody>
      </p:sp>
      <p:sp>
        <p:nvSpPr>
          <p:cNvPr id="8195" name="Content Placeholder 2"/>
          <p:cNvSpPr>
            <a:spLocks noGrp="1"/>
          </p:cNvSpPr>
          <p:nvPr>
            <p:ph idx="1"/>
          </p:nvPr>
        </p:nvSpPr>
        <p:spPr/>
        <p:txBody>
          <a:bodyPr/>
          <a:lstStyle/>
          <a:p>
            <a:pPr marL="0" indent="0">
              <a:spcAft>
                <a:spcPts val="1200"/>
              </a:spcAft>
              <a:buNone/>
            </a:pPr>
            <a:r>
              <a:rPr lang="en-US" dirty="0"/>
              <a:t>RTI would like to thank the state officials, Medicare-Medicaid enrollees, managed care plan staff, consumer advocates, focus group participants, and other stakeholders who contributed information to this study. We also gratefully acknowledge the many contributions of CMS staff.</a:t>
            </a:r>
          </a:p>
          <a:p>
            <a:pPr marL="0" indent="0">
              <a:spcAft>
                <a:spcPts val="1200"/>
              </a:spcAft>
              <a:buNone/>
            </a:pPr>
            <a:r>
              <a:rPr lang="en-US" altLang="en-US" dirty="0"/>
              <a:t>This research was supported by the Centers for Medicare &amp; Medicaid Services (CMS) under </a:t>
            </a:r>
            <a:r>
              <a:rPr lang="en-US" dirty="0"/>
              <a:t>CMS Contract No. HHSM500201000021i TO 3.</a:t>
            </a:r>
            <a:r>
              <a:rPr lang="en-US" altLang="en-US" dirty="0"/>
              <a:t> </a:t>
            </a:r>
          </a:p>
          <a:p>
            <a:pPr marL="0" indent="0">
              <a:spcAft>
                <a:spcPts val="1200"/>
              </a:spcAft>
              <a:buNone/>
            </a:pPr>
            <a:r>
              <a:rPr lang="en-US" altLang="en-US" dirty="0"/>
              <a:t>The views expressed in this presentation are those of the authors and do not necessarily represent the views of CMS or RTI International. </a:t>
            </a:r>
          </a:p>
        </p:txBody>
      </p:sp>
      <p:sp>
        <p:nvSpPr>
          <p:cNvPr id="2" name="Slide Number Placeholder 1"/>
          <p:cNvSpPr>
            <a:spLocks noGrp="1"/>
          </p:cNvSpPr>
          <p:nvPr>
            <p:ph type="sldNum" sz="quarter" idx="10"/>
          </p:nvPr>
        </p:nvSpPr>
        <p:spPr/>
        <p:txBody>
          <a:bodyPr/>
          <a:lstStyle/>
          <a:p>
            <a:fld id="{D4325D4D-289E-48C1-B277-2BEB492A7D19}" type="slidenum">
              <a:rPr lang="en-US" smtClean="0"/>
              <a:pPr/>
              <a:t>11</a:t>
            </a:fld>
            <a:endParaRPr lang="en-US" dirty="0"/>
          </a:p>
        </p:txBody>
      </p:sp>
    </p:spTree>
    <p:extLst>
      <p:ext uri="{BB962C8B-B14F-4D97-AF65-F5344CB8AC3E}">
        <p14:creationId xmlns:p14="http://schemas.microsoft.com/office/powerpoint/2010/main" val="484018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Financial Alignment Initiative (FAI)</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22148940"/>
              </p:ext>
            </p:extLst>
          </p:nvPr>
        </p:nvGraphicFramePr>
        <p:xfrm>
          <a:off x="304800" y="685800"/>
          <a:ext cx="8534400" cy="5867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fld id="{D4325D4D-289E-48C1-B277-2BEB492A7D19}" type="slidenum">
              <a:rPr lang="en-US" smtClean="0"/>
              <a:pPr/>
              <a:t>12</a:t>
            </a:fld>
            <a:endParaRPr lang="en-US" dirty="0"/>
          </a:p>
        </p:txBody>
      </p:sp>
    </p:spTree>
    <p:extLst>
      <p:ext uri="{BB962C8B-B14F-4D97-AF65-F5344CB8AC3E}">
        <p14:creationId xmlns:p14="http://schemas.microsoft.com/office/powerpoint/2010/main" val="1727290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Care Coordination Is Needed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70070582"/>
              </p:ext>
            </p:extLst>
          </p:nvPr>
        </p:nvGraphicFramePr>
        <p:xfrm>
          <a:off x="228600" y="990600"/>
          <a:ext cx="8686800" cy="56388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fld id="{D4325D4D-289E-48C1-B277-2BEB492A7D19}" type="slidenum">
              <a:rPr lang="en-US" smtClean="0"/>
              <a:pPr/>
              <a:t>13</a:t>
            </a:fld>
            <a:endParaRPr lang="en-US" dirty="0"/>
          </a:p>
        </p:txBody>
      </p:sp>
    </p:spTree>
    <p:extLst>
      <p:ext uri="{BB962C8B-B14F-4D97-AF65-F5344CB8AC3E}">
        <p14:creationId xmlns:p14="http://schemas.microsoft.com/office/powerpoint/2010/main" val="809020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2105025"/>
            <a:ext cx="9144000" cy="4752975"/>
          </a:xfrm>
          <a:prstGeom prst="rect">
            <a:avLst/>
          </a:prstGeom>
          <a:solidFill>
            <a:srgbClr val="C0CADD"/>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sz="1800" b="0" i="0" u="none" strike="noStrike" cap="none" normalizeH="0" baseline="0" dirty="0">
              <a:ln>
                <a:noFill/>
              </a:ln>
              <a:solidFill>
                <a:schemeClr val="tx1"/>
              </a:solidFill>
              <a:effectLst/>
              <a:latin typeface="Arial" charset="0"/>
              <a:ea typeface="ヒラギノ角ゴ Pro W3" pitchFamily="1" charset="-128"/>
            </a:endParaRPr>
          </a:p>
        </p:txBody>
      </p:sp>
      <p:sp>
        <p:nvSpPr>
          <p:cNvPr id="2" name="Title 1"/>
          <p:cNvSpPr>
            <a:spLocks noGrp="1"/>
          </p:cNvSpPr>
          <p:nvPr>
            <p:ph type="title"/>
          </p:nvPr>
        </p:nvSpPr>
        <p:spPr/>
        <p:txBody>
          <a:bodyPr/>
          <a:lstStyle/>
          <a:p>
            <a:r>
              <a:rPr lang="en-US" dirty="0"/>
              <a:t>States Included in This Study </a:t>
            </a:r>
          </a:p>
        </p:txBody>
      </p:sp>
      <p:sp>
        <p:nvSpPr>
          <p:cNvPr id="3" name="Content Placeholder 2"/>
          <p:cNvSpPr>
            <a:spLocks noGrp="1"/>
          </p:cNvSpPr>
          <p:nvPr>
            <p:ph idx="1"/>
          </p:nvPr>
        </p:nvSpPr>
        <p:spPr>
          <a:xfrm>
            <a:off x="457200" y="744408"/>
            <a:ext cx="8229600" cy="1360617"/>
          </a:xfrm>
        </p:spPr>
        <p:txBody>
          <a:bodyPr/>
          <a:lstStyle/>
          <a:p>
            <a:pPr marL="0" indent="0">
              <a:buNone/>
            </a:pPr>
            <a:r>
              <a:rPr lang="en-US" dirty="0"/>
              <a:t>This study focuses on 9 of the 11 capitated model demonstrations that began implementation prior to 2016, using interviews with state officials, consumer advocates, MMPs, collaborating agencies, beneficiary focus groups and other sources.</a:t>
            </a:r>
            <a:endParaRPr lang="en-US" altLang="en-US" dirty="0"/>
          </a:p>
        </p:txBody>
      </p:sp>
      <p:sp>
        <p:nvSpPr>
          <p:cNvPr id="4" name="Slide Number Placeholder 3"/>
          <p:cNvSpPr>
            <a:spLocks noGrp="1"/>
          </p:cNvSpPr>
          <p:nvPr>
            <p:ph type="sldNum" sz="quarter" idx="10"/>
          </p:nvPr>
        </p:nvSpPr>
        <p:spPr/>
        <p:txBody>
          <a:bodyPr/>
          <a:lstStyle/>
          <a:p>
            <a:fld id="{D4325D4D-289E-48C1-B277-2BEB492A7D19}" type="slidenum">
              <a:rPr lang="en-US" smtClean="0"/>
              <a:pPr/>
              <a:t>14</a:t>
            </a:fld>
            <a:endParaRPr lang="en-US" dirty="0"/>
          </a:p>
        </p:txBody>
      </p:sp>
      <p:sp>
        <p:nvSpPr>
          <p:cNvPr id="28" name="Content Placeholder 2">
            <a:extLst>
              <a:ext uri="{FF2B5EF4-FFF2-40B4-BE49-F238E27FC236}">
                <a16:creationId xmlns:a16="http://schemas.microsoft.com/office/drawing/2014/main" id="{1EAEC5BC-7B59-4111-9649-1DC5991991C6}"/>
              </a:ext>
            </a:extLst>
          </p:cNvPr>
          <p:cNvSpPr txBox="1">
            <a:spLocks/>
          </p:cNvSpPr>
          <p:nvPr/>
        </p:nvSpPr>
        <p:spPr bwMode="auto">
          <a:xfrm>
            <a:off x="485775" y="2236786"/>
            <a:ext cx="8229600" cy="2259013"/>
          </a:xfrm>
          <a:prstGeom prst="rect">
            <a:avLst/>
          </a:prstGeom>
          <a:noFill/>
          <a:ln w="9525">
            <a:noFill/>
            <a:miter lim="800000"/>
            <a:headEnd/>
            <a:tailEnd/>
          </a:ln>
        </p:spPr>
        <p:txBody>
          <a:bodyPr vert="horz" wrap="square" lIns="91440" tIns="45720" rIns="91440" bIns="45720" numCol="2" anchor="t" anchorCtr="0" compatLnSpc="1">
            <a:prstTxWarp prst="textNoShape">
              <a:avLst/>
            </a:prstTxWarp>
          </a:bodyPr>
          <a:lstStyle>
            <a:lvl1pPr marL="280988" indent="-280988" algn="l" rtl="0" eaLnBrk="1" fontAlgn="base" hangingPunct="1">
              <a:spcBef>
                <a:spcPct val="20000"/>
              </a:spcBef>
              <a:spcAft>
                <a:spcPct val="0"/>
              </a:spcAft>
              <a:buClr>
                <a:schemeClr val="tx2"/>
              </a:buClr>
              <a:buSzPct val="80000"/>
              <a:buFont typeface="Wingdings" pitchFamily="2" charset="2"/>
              <a:buChar char="§"/>
              <a:defRPr sz="2400">
                <a:solidFill>
                  <a:schemeClr val="tx1"/>
                </a:solidFill>
                <a:latin typeface="+mn-lt"/>
                <a:ea typeface="+mn-ea"/>
                <a:cs typeface="+mn-cs"/>
              </a:defRPr>
            </a:lvl1pPr>
            <a:lvl2pPr marL="457200" indent="-234950" algn="l" rtl="0" eaLnBrk="1" fontAlgn="base" hangingPunct="1">
              <a:spcBef>
                <a:spcPct val="20000"/>
              </a:spcBef>
              <a:spcAft>
                <a:spcPct val="0"/>
              </a:spcAft>
              <a:buClr>
                <a:schemeClr val="tx2"/>
              </a:buClr>
              <a:buSzPct val="80000"/>
              <a:buFont typeface="Arial" charset="0"/>
              <a:buChar char="–"/>
              <a:defRPr sz="2200">
                <a:solidFill>
                  <a:schemeClr val="tx1"/>
                </a:solidFill>
                <a:latin typeface="+mn-lt"/>
                <a:cs typeface="+mn-cs"/>
              </a:defRPr>
            </a:lvl2pPr>
            <a:lvl3pPr marL="679450" indent="-22225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n-lt"/>
                <a:cs typeface="+mn-cs"/>
              </a:defRPr>
            </a:lvl3pPr>
            <a:lvl4pPr marL="1600200" indent="-228600" algn="l" rtl="0" eaLnBrk="1" fontAlgn="base" hangingPunct="1">
              <a:spcBef>
                <a:spcPct val="20000"/>
              </a:spcBef>
              <a:spcAft>
                <a:spcPct val="0"/>
              </a:spcAft>
              <a:buClr>
                <a:srgbClr val="003F82"/>
              </a:buClr>
              <a:buSzPct val="80000"/>
              <a:buFont typeface="Wingdings" pitchFamily="2" charset="2"/>
              <a:buChar char="§"/>
              <a:defRPr sz="1400">
                <a:solidFill>
                  <a:schemeClr val="tx1"/>
                </a:solidFill>
                <a:latin typeface="+mn-lt"/>
                <a:cs typeface="+mn-cs"/>
              </a:defRPr>
            </a:lvl4pPr>
            <a:lvl5pPr marL="2057400" indent="-228600" algn="l" rtl="0" eaLnBrk="1" fontAlgn="base" hangingPunct="1">
              <a:spcBef>
                <a:spcPct val="20000"/>
              </a:spcBef>
              <a:spcAft>
                <a:spcPct val="0"/>
              </a:spcAft>
              <a:buClr>
                <a:srgbClr val="003F82"/>
              </a:buClr>
              <a:buSzPct val="80000"/>
              <a:buFont typeface="Wingdings" pitchFamily="2" charset="2"/>
              <a:buChar char="§"/>
              <a:defRPr sz="1200">
                <a:solidFill>
                  <a:schemeClr val="tx1"/>
                </a:solidFill>
                <a:latin typeface="+mn-lt"/>
                <a:cs typeface="+mn-cs"/>
              </a:defRPr>
            </a:lvl5pPr>
            <a:lvl6pPr marL="2514600" indent="-228600" algn="l" rtl="0" eaLnBrk="1" fontAlgn="base" hangingPunct="1">
              <a:spcBef>
                <a:spcPct val="20000"/>
              </a:spcBef>
              <a:spcAft>
                <a:spcPct val="0"/>
              </a:spcAft>
              <a:buClr>
                <a:srgbClr val="003F82"/>
              </a:buClr>
              <a:buSzPct val="80000"/>
              <a:buFont typeface="Wingdings" pitchFamily="1" charset="2"/>
              <a:buChar char="§"/>
              <a:defRPr sz="1200">
                <a:solidFill>
                  <a:schemeClr val="tx1"/>
                </a:solidFill>
                <a:latin typeface="+mn-lt"/>
                <a:cs typeface="+mn-cs"/>
              </a:defRPr>
            </a:lvl6pPr>
            <a:lvl7pPr marL="2971800" indent="-228600" algn="l" rtl="0" eaLnBrk="1" fontAlgn="base" hangingPunct="1">
              <a:spcBef>
                <a:spcPct val="20000"/>
              </a:spcBef>
              <a:spcAft>
                <a:spcPct val="0"/>
              </a:spcAft>
              <a:buClr>
                <a:srgbClr val="003F82"/>
              </a:buClr>
              <a:buSzPct val="80000"/>
              <a:buFont typeface="Wingdings" pitchFamily="1" charset="2"/>
              <a:buChar char="§"/>
              <a:defRPr sz="1200">
                <a:solidFill>
                  <a:schemeClr val="tx1"/>
                </a:solidFill>
                <a:latin typeface="+mn-lt"/>
                <a:cs typeface="+mn-cs"/>
              </a:defRPr>
            </a:lvl7pPr>
            <a:lvl8pPr marL="3429000" indent="-228600" algn="l" rtl="0" eaLnBrk="1" fontAlgn="base" hangingPunct="1">
              <a:spcBef>
                <a:spcPct val="20000"/>
              </a:spcBef>
              <a:spcAft>
                <a:spcPct val="0"/>
              </a:spcAft>
              <a:buClr>
                <a:srgbClr val="003F82"/>
              </a:buClr>
              <a:buSzPct val="80000"/>
              <a:buFont typeface="Wingdings" pitchFamily="1" charset="2"/>
              <a:buChar char="§"/>
              <a:defRPr sz="1200">
                <a:solidFill>
                  <a:schemeClr val="tx1"/>
                </a:solidFill>
                <a:latin typeface="+mn-lt"/>
                <a:cs typeface="+mn-cs"/>
              </a:defRPr>
            </a:lvl8pPr>
            <a:lvl9pPr marL="3886200" indent="-228600" algn="l" rtl="0" eaLnBrk="1" fontAlgn="base" hangingPunct="1">
              <a:spcBef>
                <a:spcPct val="20000"/>
              </a:spcBef>
              <a:spcAft>
                <a:spcPct val="0"/>
              </a:spcAft>
              <a:buClr>
                <a:srgbClr val="003F82"/>
              </a:buClr>
              <a:buSzPct val="80000"/>
              <a:buFont typeface="Wingdings" pitchFamily="1" charset="2"/>
              <a:buChar char="§"/>
              <a:defRPr sz="1200">
                <a:solidFill>
                  <a:schemeClr val="tx1"/>
                </a:solidFill>
                <a:latin typeface="+mn-lt"/>
                <a:cs typeface="+mn-cs"/>
              </a:defRPr>
            </a:lvl9pPr>
          </a:lstStyle>
          <a:p>
            <a:r>
              <a:rPr lang="en-US" sz="2000" kern="0" dirty="0"/>
              <a:t>California</a:t>
            </a:r>
          </a:p>
          <a:p>
            <a:r>
              <a:rPr lang="en-US" sz="2000" kern="0" dirty="0"/>
              <a:t>Illinois</a:t>
            </a:r>
          </a:p>
          <a:p>
            <a:r>
              <a:rPr lang="en-US" sz="2000" kern="0" dirty="0"/>
              <a:t>Massachusetts</a:t>
            </a:r>
          </a:p>
          <a:p>
            <a:r>
              <a:rPr lang="en-US" sz="2000" kern="0" dirty="0"/>
              <a:t>Michigan</a:t>
            </a:r>
          </a:p>
          <a:p>
            <a:r>
              <a:rPr lang="en-US" sz="2000" kern="0" dirty="0"/>
              <a:t>New York FIDA</a:t>
            </a:r>
          </a:p>
          <a:p>
            <a:endParaRPr lang="en-US" sz="2000" kern="0" dirty="0"/>
          </a:p>
          <a:p>
            <a:r>
              <a:rPr lang="en-US" sz="2000" kern="0" dirty="0"/>
              <a:t>Ohio </a:t>
            </a:r>
          </a:p>
          <a:p>
            <a:r>
              <a:rPr lang="en-US" sz="2000" kern="0" dirty="0"/>
              <a:t>South Carolina</a:t>
            </a:r>
          </a:p>
          <a:p>
            <a:r>
              <a:rPr lang="en-US" sz="2000" kern="0" dirty="0"/>
              <a:t>Texas</a:t>
            </a:r>
          </a:p>
          <a:p>
            <a:r>
              <a:rPr lang="en-US" sz="2000" kern="0" dirty="0"/>
              <a:t>Virginia</a:t>
            </a:r>
          </a:p>
          <a:p>
            <a:pPr lvl="1"/>
            <a:endParaRPr lang="en-US" altLang="en-US" sz="2000" kern="0" dirty="0"/>
          </a:p>
        </p:txBody>
      </p:sp>
    </p:spTree>
    <p:extLst>
      <p:ext uri="{BB962C8B-B14F-4D97-AF65-F5344CB8AC3E}">
        <p14:creationId xmlns:p14="http://schemas.microsoft.com/office/powerpoint/2010/main" val="1197826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 Coordination Components of the FAI Demonstrations</a:t>
            </a:r>
          </a:p>
        </p:txBody>
      </p:sp>
      <p:graphicFrame>
        <p:nvGraphicFramePr>
          <p:cNvPr id="5" name="Content Placeholder 4"/>
          <p:cNvGraphicFramePr>
            <a:graphicFrameLocks noGrp="1"/>
          </p:cNvGraphicFramePr>
          <p:nvPr>
            <p:ph idx="1"/>
            <p:extLst/>
          </p:nvPr>
        </p:nvGraphicFramePr>
        <p:xfrm>
          <a:off x="-1524000" y="796761"/>
          <a:ext cx="12268200" cy="58673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fld id="{D4325D4D-289E-48C1-B277-2BEB492A7D19}" type="slidenum">
              <a:rPr lang="en-US" smtClean="0"/>
              <a:pPr/>
              <a:t>15</a:t>
            </a:fld>
            <a:endParaRPr lang="en-US" dirty="0"/>
          </a:p>
        </p:txBody>
      </p:sp>
    </p:spTree>
    <p:extLst>
      <p:ext uri="{BB962C8B-B14F-4D97-AF65-F5344CB8AC3E}">
        <p14:creationId xmlns:p14="http://schemas.microsoft.com/office/powerpoint/2010/main" val="2364973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4325D4D-289E-48C1-B277-2BEB492A7D19}" type="slidenum">
              <a:rPr lang="en-US" smtClean="0"/>
              <a:pPr/>
              <a:t>16</a:t>
            </a:fld>
            <a:endParaRPr lang="en-US" dirty="0"/>
          </a:p>
        </p:txBody>
      </p:sp>
      <p:sp>
        <p:nvSpPr>
          <p:cNvPr id="3" name="Title 2"/>
          <p:cNvSpPr>
            <a:spLocks noGrp="1"/>
          </p:cNvSpPr>
          <p:nvPr>
            <p:ph type="ctrTitle"/>
          </p:nvPr>
        </p:nvSpPr>
        <p:spPr/>
        <p:txBody>
          <a:bodyPr/>
          <a:lstStyle/>
          <a:p>
            <a:pPr algn="ctr"/>
            <a:r>
              <a:rPr lang="en-US" dirty="0"/>
              <a:t>Findings</a:t>
            </a:r>
          </a:p>
        </p:txBody>
      </p:sp>
    </p:spTree>
    <p:extLst>
      <p:ext uri="{BB962C8B-B14F-4D97-AF65-F5344CB8AC3E}">
        <p14:creationId xmlns:p14="http://schemas.microsoft.com/office/powerpoint/2010/main" val="112746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Early Implementation Activities</a:t>
            </a:r>
          </a:p>
        </p:txBody>
      </p:sp>
      <p:sp>
        <p:nvSpPr>
          <p:cNvPr id="4" name="Slide Number Placeholder 3"/>
          <p:cNvSpPr>
            <a:spLocks noGrp="1"/>
          </p:cNvSpPr>
          <p:nvPr>
            <p:ph type="sldNum" sz="quarter" idx="10"/>
          </p:nvPr>
        </p:nvSpPr>
        <p:spPr/>
        <p:txBody>
          <a:bodyPr/>
          <a:lstStyle/>
          <a:p>
            <a:fld id="{D4325D4D-289E-48C1-B277-2BEB492A7D19}" type="slidenum">
              <a:rPr lang="en-US" smtClean="0"/>
              <a:pPr/>
              <a:t>17</a:t>
            </a:fld>
            <a:endParaRPr lang="en-US" dirty="0"/>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1021106354"/>
              </p:ext>
            </p:extLst>
          </p:nvPr>
        </p:nvGraphicFramePr>
        <p:xfrm>
          <a:off x="457200" y="914400"/>
          <a:ext cx="8534400" cy="5211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73177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Successes</a:t>
            </a:r>
          </a:p>
        </p:txBody>
      </p:sp>
      <p:sp>
        <p:nvSpPr>
          <p:cNvPr id="3" name="Content Placeholder 2"/>
          <p:cNvSpPr>
            <a:spLocks noGrp="1"/>
          </p:cNvSpPr>
          <p:nvPr>
            <p:ph idx="1"/>
          </p:nvPr>
        </p:nvSpPr>
        <p:spPr/>
        <p:txBody>
          <a:bodyPr/>
          <a:lstStyle/>
          <a:p>
            <a:r>
              <a:rPr lang="en-US" sz="2600" dirty="0"/>
              <a:t>Large numbers of new care coordinators have been hired and trained</a:t>
            </a:r>
          </a:p>
          <a:p>
            <a:r>
              <a:rPr lang="en-US" sz="2600" dirty="0"/>
              <a:t>MMPs reaching more beneficiaries over time and completing more HRAs and ICPs</a:t>
            </a:r>
          </a:p>
          <a:p>
            <a:r>
              <a:rPr lang="en-US" sz="2600" dirty="0"/>
              <a:t>Care coordinators are providing a new service that Medicare-Medicaid enrollees generally feel is beneficial</a:t>
            </a:r>
          </a:p>
          <a:p>
            <a:r>
              <a:rPr lang="en-US" sz="2600" dirty="0"/>
              <a:t>Beneficiaries who are able to establish a personal relationship with their care coordinator reported positive experiences and improved coordination of their services</a:t>
            </a:r>
          </a:p>
          <a:p>
            <a:endParaRPr lang="en-US" dirty="0"/>
          </a:p>
        </p:txBody>
      </p:sp>
      <p:sp>
        <p:nvSpPr>
          <p:cNvPr id="4" name="Slide Number Placeholder 3"/>
          <p:cNvSpPr>
            <a:spLocks noGrp="1"/>
          </p:cNvSpPr>
          <p:nvPr>
            <p:ph type="sldNum" sz="quarter" idx="10"/>
          </p:nvPr>
        </p:nvSpPr>
        <p:spPr/>
        <p:txBody>
          <a:bodyPr/>
          <a:lstStyle/>
          <a:p>
            <a:fld id="{D4325D4D-289E-48C1-B277-2BEB492A7D19}" type="slidenum">
              <a:rPr lang="en-US" smtClean="0"/>
              <a:pPr/>
              <a:t>18</a:t>
            </a:fld>
            <a:endParaRPr lang="en-US" dirty="0"/>
          </a:p>
        </p:txBody>
      </p:sp>
    </p:spTree>
    <p:extLst>
      <p:ext uri="{BB962C8B-B14F-4D97-AF65-F5344CB8AC3E}">
        <p14:creationId xmlns:p14="http://schemas.microsoft.com/office/powerpoint/2010/main" val="1596431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a:t>
            </a:r>
          </a:p>
        </p:txBody>
      </p:sp>
      <p:sp>
        <p:nvSpPr>
          <p:cNvPr id="3" name="Content Placeholder 2"/>
          <p:cNvSpPr>
            <a:spLocks noGrp="1"/>
          </p:cNvSpPr>
          <p:nvPr>
            <p:ph idx="1"/>
          </p:nvPr>
        </p:nvSpPr>
        <p:spPr/>
        <p:txBody>
          <a:bodyPr/>
          <a:lstStyle/>
          <a:p>
            <a:pPr lvl="0"/>
            <a:r>
              <a:rPr lang="en-US" sz="2600" dirty="0"/>
              <a:t>High turnover and competition among MMPs to hire care coordinators</a:t>
            </a:r>
          </a:p>
          <a:p>
            <a:pPr lvl="0"/>
            <a:r>
              <a:rPr lang="en-US" sz="2600" dirty="0"/>
              <a:t>Reaching passively enrolled dually eligible individuals and conducting HRAs and ICPs within required time frames difficult</a:t>
            </a:r>
          </a:p>
          <a:p>
            <a:pPr lvl="0"/>
            <a:r>
              <a:rPr lang="en-US" sz="2600" dirty="0"/>
              <a:t>Enrollees often do not understand the care coordination benefit and purpose of the care coordinator</a:t>
            </a:r>
          </a:p>
          <a:p>
            <a:r>
              <a:rPr lang="en-US" sz="2600" dirty="0"/>
              <a:t>Convening the interdisciplinary care teams and ensuring participation of primary care physicians</a:t>
            </a:r>
          </a:p>
          <a:p>
            <a:pPr lvl="0"/>
            <a:endParaRPr lang="en-US" sz="2600" dirty="0"/>
          </a:p>
          <a:p>
            <a:endParaRPr lang="en-US" dirty="0"/>
          </a:p>
        </p:txBody>
      </p:sp>
      <p:sp>
        <p:nvSpPr>
          <p:cNvPr id="4" name="Slide Number Placeholder 3"/>
          <p:cNvSpPr>
            <a:spLocks noGrp="1"/>
          </p:cNvSpPr>
          <p:nvPr>
            <p:ph type="sldNum" sz="quarter" idx="10"/>
          </p:nvPr>
        </p:nvSpPr>
        <p:spPr/>
        <p:txBody>
          <a:bodyPr/>
          <a:lstStyle/>
          <a:p>
            <a:fld id="{D4325D4D-289E-48C1-B277-2BEB492A7D19}" type="slidenum">
              <a:rPr lang="en-US" smtClean="0"/>
              <a:pPr/>
              <a:t>19</a:t>
            </a:fld>
            <a:endParaRPr lang="en-US" dirty="0"/>
          </a:p>
        </p:txBody>
      </p:sp>
    </p:spTree>
    <p:extLst>
      <p:ext uri="{BB962C8B-B14F-4D97-AF65-F5344CB8AC3E}">
        <p14:creationId xmlns:p14="http://schemas.microsoft.com/office/powerpoint/2010/main" val="2463114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C9AB2315-613D-4213-90E5-9D9A1490E9B1}"/>
              </a:ext>
            </a:extLst>
          </p:cNvPr>
          <p:cNvSpPr>
            <a:spLocks noGrp="1"/>
          </p:cNvSpPr>
          <p:nvPr>
            <p:ph type="title"/>
          </p:nvPr>
        </p:nvSpPr>
        <p:spPr/>
        <p:txBody>
          <a:bodyPr/>
          <a:lstStyle/>
          <a:p>
            <a:r>
              <a:rPr lang="en-US" altLang="en-US" dirty="0"/>
              <a:t>Introduction to the issues and opportunities</a:t>
            </a:r>
          </a:p>
        </p:txBody>
      </p:sp>
      <p:sp>
        <p:nvSpPr>
          <p:cNvPr id="7171" name="Content Placeholder 2">
            <a:extLst>
              <a:ext uri="{FF2B5EF4-FFF2-40B4-BE49-F238E27FC236}">
                <a16:creationId xmlns:a16="http://schemas.microsoft.com/office/drawing/2014/main" id="{CC03996C-165F-4DA2-99E3-2E323DF2B367}"/>
              </a:ext>
            </a:extLst>
          </p:cNvPr>
          <p:cNvSpPr>
            <a:spLocks noGrp="1"/>
          </p:cNvSpPr>
          <p:nvPr>
            <p:ph idx="1"/>
          </p:nvPr>
        </p:nvSpPr>
        <p:spPr/>
        <p:txBody>
          <a:bodyPr/>
          <a:lstStyle/>
          <a:p>
            <a:r>
              <a:rPr lang="en-US" altLang="en-US" sz="2400" dirty="0"/>
              <a:t>Fragmentation between health care and LTSS</a:t>
            </a:r>
          </a:p>
          <a:p>
            <a:r>
              <a:rPr lang="en-US" altLang="en-US" sz="2400" dirty="0"/>
              <a:t>Poor care quality and unmet needs for people with disabilities</a:t>
            </a:r>
          </a:p>
          <a:p>
            <a:r>
              <a:rPr lang="en-US" altLang="en-US" sz="2400" dirty="0"/>
              <a:t>High and probably unnecessary costs</a:t>
            </a:r>
          </a:p>
          <a:p>
            <a:r>
              <a:rPr lang="en-US" altLang="en-US" sz="2400" dirty="0"/>
              <a:t>Cost shifting between Medicare and Medicaid</a:t>
            </a:r>
          </a:p>
          <a:p>
            <a:r>
              <a:rPr lang="en-US" altLang="en-US" sz="2400" dirty="0"/>
              <a:t>Basic hypothesis:  Care coordination and integration will result in higher quality and lower costs</a:t>
            </a:r>
          </a:p>
          <a:p>
            <a:r>
              <a:rPr lang="en-US" altLang="en-US" sz="2400" dirty="0"/>
              <a:t>Basic premise: Managed care will provide incentives to reduce unnecessary hospitalization and nursing home use, which could be used to fund home and community-based services and achieve overall savings</a:t>
            </a:r>
          </a:p>
          <a:p>
            <a:endParaRPr lang="en-US" altLang="en-US" dirty="0"/>
          </a:p>
        </p:txBody>
      </p:sp>
      <p:sp>
        <p:nvSpPr>
          <p:cNvPr id="4" name="Slide Number Placeholder 3">
            <a:extLst>
              <a:ext uri="{FF2B5EF4-FFF2-40B4-BE49-F238E27FC236}">
                <a16:creationId xmlns:a16="http://schemas.microsoft.com/office/drawing/2014/main" id="{99967B6E-B2C1-4433-BFF4-DA98F391F755}"/>
              </a:ext>
            </a:extLst>
          </p:cNvPr>
          <p:cNvSpPr>
            <a:spLocks noGrp="1"/>
          </p:cNvSpPr>
          <p:nvPr>
            <p:ph type="sldNum" sz="quarter" idx="10"/>
          </p:nvPr>
        </p:nvSpPr>
        <p:spPr/>
        <p:txBody>
          <a:bodyPr/>
          <a:lstStyle/>
          <a:p>
            <a:fld id="{D4325D4D-289E-48C1-B277-2BEB492A7D19}" type="slidenum">
              <a:rPr lang="en-US" smtClean="0"/>
              <a:pPr/>
              <a:t>2</a:t>
            </a:fld>
            <a:endParaRPr lang="en-US" dirty="0"/>
          </a:p>
        </p:txBody>
      </p:sp>
    </p:spTree>
    <p:extLst>
      <p:ext uri="{BB962C8B-B14F-4D97-AF65-F5344CB8AC3E}">
        <p14:creationId xmlns:p14="http://schemas.microsoft.com/office/powerpoint/2010/main" val="5097551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 (cont.)</a:t>
            </a:r>
          </a:p>
        </p:txBody>
      </p:sp>
      <p:sp>
        <p:nvSpPr>
          <p:cNvPr id="3" name="Content Placeholder 2"/>
          <p:cNvSpPr>
            <a:spLocks noGrp="1"/>
          </p:cNvSpPr>
          <p:nvPr>
            <p:ph idx="1"/>
          </p:nvPr>
        </p:nvSpPr>
        <p:spPr/>
        <p:txBody>
          <a:bodyPr/>
          <a:lstStyle/>
          <a:p>
            <a:pPr lvl="0"/>
            <a:r>
              <a:rPr lang="en-US" sz="2600" dirty="0"/>
              <a:t>Overlap of MMP care coordination with other care management benefits</a:t>
            </a:r>
          </a:p>
          <a:p>
            <a:pPr lvl="0"/>
            <a:r>
              <a:rPr lang="en-US" sz="2600" dirty="0"/>
              <a:t>Confusion among enrollees with different care managers for behavioral health and LTSS</a:t>
            </a:r>
          </a:p>
          <a:p>
            <a:pPr lvl="0"/>
            <a:r>
              <a:rPr lang="en-US" sz="2600" dirty="0"/>
              <a:t>Implementing data management systems to support centralized enrollee tracking</a:t>
            </a:r>
          </a:p>
          <a:p>
            <a:endParaRPr lang="en-US" dirty="0"/>
          </a:p>
        </p:txBody>
      </p:sp>
      <p:sp>
        <p:nvSpPr>
          <p:cNvPr id="4" name="Slide Number Placeholder 3"/>
          <p:cNvSpPr>
            <a:spLocks noGrp="1"/>
          </p:cNvSpPr>
          <p:nvPr>
            <p:ph type="sldNum" sz="quarter" idx="10"/>
          </p:nvPr>
        </p:nvSpPr>
        <p:spPr/>
        <p:txBody>
          <a:bodyPr/>
          <a:lstStyle/>
          <a:p>
            <a:fld id="{D4325D4D-289E-48C1-B277-2BEB492A7D19}" type="slidenum">
              <a:rPr lang="en-US" smtClean="0"/>
              <a:pPr/>
              <a:t>20</a:t>
            </a:fld>
            <a:endParaRPr lang="en-US" dirty="0"/>
          </a:p>
        </p:txBody>
      </p:sp>
    </p:spTree>
    <p:extLst>
      <p:ext uri="{BB962C8B-B14F-4D97-AF65-F5344CB8AC3E}">
        <p14:creationId xmlns:p14="http://schemas.microsoft.com/office/powerpoint/2010/main" val="17884844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idx="1"/>
          </p:nvPr>
        </p:nvSpPr>
        <p:spPr/>
        <p:txBody>
          <a:bodyPr/>
          <a:lstStyle/>
          <a:p>
            <a:r>
              <a:rPr lang="en-US" sz="2600" dirty="0"/>
              <a:t>States and MMPs are implementing new approaches designed to integrate care across medical, LTSS, and behavioral health systems</a:t>
            </a:r>
          </a:p>
          <a:p>
            <a:r>
              <a:rPr lang="en-US" sz="2600" dirty="0"/>
              <a:t>Key elements include care coordinators, health risk assessments, individualized care plans, integrated care teams, and integrated care coordination data systems</a:t>
            </a:r>
          </a:p>
          <a:p>
            <a:r>
              <a:rPr lang="en-US" sz="2600" dirty="0"/>
              <a:t>Large numbers of new care coordinators hired and trained, new system implemented </a:t>
            </a:r>
          </a:p>
          <a:p>
            <a:r>
              <a:rPr lang="en-US" sz="2600" dirty="0"/>
              <a:t>MMPs are providing new service that enrollees  generally feel is beneficial</a:t>
            </a:r>
          </a:p>
        </p:txBody>
      </p:sp>
      <p:sp>
        <p:nvSpPr>
          <p:cNvPr id="4" name="Slide Number Placeholder 3"/>
          <p:cNvSpPr>
            <a:spLocks noGrp="1"/>
          </p:cNvSpPr>
          <p:nvPr>
            <p:ph type="sldNum" sz="quarter" idx="10"/>
          </p:nvPr>
        </p:nvSpPr>
        <p:spPr/>
        <p:txBody>
          <a:bodyPr/>
          <a:lstStyle/>
          <a:p>
            <a:fld id="{D4325D4D-289E-48C1-B277-2BEB492A7D19}" type="slidenum">
              <a:rPr lang="en-US" smtClean="0"/>
              <a:pPr/>
              <a:t>21</a:t>
            </a:fld>
            <a:endParaRPr lang="en-US" dirty="0"/>
          </a:p>
        </p:txBody>
      </p:sp>
    </p:spTree>
    <p:extLst>
      <p:ext uri="{BB962C8B-B14F-4D97-AF65-F5344CB8AC3E}">
        <p14:creationId xmlns:p14="http://schemas.microsoft.com/office/powerpoint/2010/main" val="26171657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 (cont.)</a:t>
            </a:r>
          </a:p>
        </p:txBody>
      </p:sp>
      <p:sp>
        <p:nvSpPr>
          <p:cNvPr id="3" name="Content Placeholder 2"/>
          <p:cNvSpPr>
            <a:spLocks noGrp="1"/>
          </p:cNvSpPr>
          <p:nvPr>
            <p:ph idx="1"/>
          </p:nvPr>
        </p:nvSpPr>
        <p:spPr/>
        <p:txBody>
          <a:bodyPr/>
          <a:lstStyle/>
          <a:p>
            <a:r>
              <a:rPr lang="en-US" sz="2600" dirty="0"/>
              <a:t>States and MMPs faced several challenges:</a:t>
            </a:r>
          </a:p>
          <a:p>
            <a:pPr lvl="1"/>
            <a:r>
              <a:rPr lang="en-US" sz="2600" dirty="0"/>
              <a:t>Hiring and retaining large numbers of care coordinators</a:t>
            </a:r>
          </a:p>
          <a:p>
            <a:pPr lvl="1"/>
            <a:r>
              <a:rPr lang="en-US" sz="2600" dirty="0"/>
              <a:t>Locating and reaching enrollees</a:t>
            </a:r>
          </a:p>
          <a:p>
            <a:pPr lvl="1"/>
            <a:r>
              <a:rPr lang="en-US" sz="2600" dirty="0"/>
              <a:t>Completing the HRAs and ICPs within required time frames</a:t>
            </a:r>
          </a:p>
          <a:p>
            <a:pPr lvl="1"/>
            <a:r>
              <a:rPr lang="en-US" sz="2600" dirty="0"/>
              <a:t>Involving all members of the ICTs, including physicians and Medicare-Medicaid enrollees</a:t>
            </a:r>
          </a:p>
          <a:p>
            <a:endParaRPr lang="en-US" dirty="0"/>
          </a:p>
        </p:txBody>
      </p:sp>
      <p:sp>
        <p:nvSpPr>
          <p:cNvPr id="4" name="Slide Number Placeholder 3"/>
          <p:cNvSpPr>
            <a:spLocks noGrp="1"/>
          </p:cNvSpPr>
          <p:nvPr>
            <p:ph type="sldNum" sz="quarter" idx="10"/>
          </p:nvPr>
        </p:nvSpPr>
        <p:spPr/>
        <p:txBody>
          <a:bodyPr/>
          <a:lstStyle/>
          <a:p>
            <a:fld id="{D4325D4D-289E-48C1-B277-2BEB492A7D19}" type="slidenum">
              <a:rPr lang="en-US" smtClean="0"/>
              <a:pPr/>
              <a:t>22</a:t>
            </a:fld>
            <a:endParaRPr lang="en-US" dirty="0"/>
          </a:p>
        </p:txBody>
      </p:sp>
    </p:spTree>
    <p:extLst>
      <p:ext uri="{BB962C8B-B14F-4D97-AF65-F5344CB8AC3E}">
        <p14:creationId xmlns:p14="http://schemas.microsoft.com/office/powerpoint/2010/main" val="3923676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Available Reports</a:t>
            </a:r>
          </a:p>
        </p:txBody>
      </p:sp>
      <p:sp>
        <p:nvSpPr>
          <p:cNvPr id="3" name="Content Placeholder 2"/>
          <p:cNvSpPr>
            <a:spLocks noGrp="1"/>
          </p:cNvSpPr>
          <p:nvPr>
            <p:ph idx="1"/>
          </p:nvPr>
        </p:nvSpPr>
        <p:spPr/>
        <p:txBody>
          <a:bodyPr/>
          <a:lstStyle/>
          <a:p>
            <a:r>
              <a:rPr lang="en-US" sz="2600" dirty="0"/>
              <a:t>Evaluation reports are available on the </a:t>
            </a:r>
            <a:r>
              <a:rPr lang="en-US" sz="2600" dirty="0">
                <a:hlinkClick r:id="rId2"/>
              </a:rPr>
              <a:t>CMS FAI webpage</a:t>
            </a:r>
            <a:r>
              <a:rPr lang="en-US" sz="2600" dirty="0"/>
              <a:t>:</a:t>
            </a:r>
          </a:p>
          <a:p>
            <a:r>
              <a:rPr lang="en-US" sz="2600" dirty="0"/>
              <a:t>Evaluation plans and state-specific annual reports </a:t>
            </a:r>
          </a:p>
          <a:p>
            <a:r>
              <a:rPr lang="en-US" sz="2600" dirty="0"/>
              <a:t>Cross-state issue briefs:</a:t>
            </a:r>
          </a:p>
          <a:p>
            <a:pPr lvl="1"/>
            <a:r>
              <a:rPr lang="en-US" sz="2600" dirty="0">
                <a:hlinkClick r:id="rId3"/>
              </a:rPr>
              <a:t>Report on Early Implementation of the Demonstrations under the Medicare-Medicaid FAI </a:t>
            </a:r>
            <a:r>
              <a:rPr lang="en-US" sz="2600" dirty="0"/>
              <a:t>(January 2016)</a:t>
            </a:r>
          </a:p>
          <a:p>
            <a:pPr lvl="1"/>
            <a:r>
              <a:rPr lang="en-US" sz="2600" dirty="0">
                <a:hlinkClick r:id="rId4"/>
              </a:rPr>
              <a:t>Beneficiary Experience: Early Findings from Focus Groups with Enrollees Participating in the FAI </a:t>
            </a:r>
            <a:r>
              <a:rPr lang="en-US" sz="2600" dirty="0"/>
              <a:t>(March 2017)</a:t>
            </a:r>
          </a:p>
          <a:p>
            <a:pPr lvl="1"/>
            <a:endParaRPr lang="en-US" sz="2600"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D4325D4D-289E-48C1-B277-2BEB492A7D19}" type="slidenum">
              <a:rPr lang="en-US" smtClean="0"/>
              <a:pPr/>
              <a:t>23</a:t>
            </a:fld>
            <a:endParaRPr lang="en-US" dirty="0"/>
          </a:p>
        </p:txBody>
      </p:sp>
    </p:spTree>
    <p:extLst>
      <p:ext uri="{BB962C8B-B14F-4D97-AF65-F5344CB8AC3E}">
        <p14:creationId xmlns:p14="http://schemas.microsoft.com/office/powerpoint/2010/main" val="32048322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Available Reports (cont.)</a:t>
            </a:r>
          </a:p>
        </p:txBody>
      </p:sp>
      <p:sp>
        <p:nvSpPr>
          <p:cNvPr id="3" name="Content Placeholder 2"/>
          <p:cNvSpPr>
            <a:spLocks noGrp="1"/>
          </p:cNvSpPr>
          <p:nvPr>
            <p:ph idx="1"/>
          </p:nvPr>
        </p:nvSpPr>
        <p:spPr/>
        <p:txBody>
          <a:bodyPr/>
          <a:lstStyle/>
          <a:p>
            <a:pPr lvl="1"/>
            <a:r>
              <a:rPr lang="en-US" sz="2600" dirty="0">
                <a:hlinkClick r:id="rId2"/>
              </a:rPr>
              <a:t>Early Findings on Care Coordination in Capitated Medicare-Medicaid Plans under the FAI </a:t>
            </a:r>
            <a:r>
              <a:rPr lang="en-US" sz="2600" dirty="0"/>
              <a:t>(March 2017)</a:t>
            </a:r>
          </a:p>
          <a:p>
            <a:pPr lvl="1"/>
            <a:r>
              <a:rPr lang="en-US" sz="2600" dirty="0">
                <a:hlinkClick r:id="rId3"/>
              </a:rPr>
              <a:t>Special Populations Enrolled in Demonstrations under the FAI</a:t>
            </a:r>
            <a:r>
              <a:rPr lang="en-US" sz="2600" dirty="0"/>
              <a:t> (March 2017) </a:t>
            </a:r>
          </a:p>
          <a:p>
            <a:endParaRPr lang="en-US" dirty="0"/>
          </a:p>
        </p:txBody>
      </p:sp>
      <p:sp>
        <p:nvSpPr>
          <p:cNvPr id="4" name="Slide Number Placeholder 3"/>
          <p:cNvSpPr>
            <a:spLocks noGrp="1"/>
          </p:cNvSpPr>
          <p:nvPr>
            <p:ph type="sldNum" sz="quarter" idx="10"/>
          </p:nvPr>
        </p:nvSpPr>
        <p:spPr/>
        <p:txBody>
          <a:bodyPr/>
          <a:lstStyle/>
          <a:p>
            <a:fld id="{D4325D4D-289E-48C1-B277-2BEB492A7D19}" type="slidenum">
              <a:rPr lang="en-US" smtClean="0"/>
              <a:pPr/>
              <a:t>24</a:t>
            </a:fld>
            <a:endParaRPr lang="en-US" dirty="0"/>
          </a:p>
        </p:txBody>
      </p:sp>
    </p:spTree>
    <p:extLst>
      <p:ext uri="{BB962C8B-B14F-4D97-AF65-F5344CB8AC3E}">
        <p14:creationId xmlns:p14="http://schemas.microsoft.com/office/powerpoint/2010/main" val="14774975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Information</a:t>
            </a:r>
          </a:p>
        </p:txBody>
      </p:sp>
      <p:sp>
        <p:nvSpPr>
          <p:cNvPr id="3" name="Content Placeholder 2"/>
          <p:cNvSpPr>
            <a:spLocks noGrp="1"/>
          </p:cNvSpPr>
          <p:nvPr>
            <p:ph idx="1"/>
          </p:nvPr>
        </p:nvSpPr>
        <p:spPr/>
        <p:txBody>
          <a:bodyPr/>
          <a:lstStyle/>
          <a:p>
            <a:pPr marL="0" indent="0">
              <a:buNone/>
            </a:pPr>
            <a:r>
              <a:rPr lang="en-US" sz="2600" dirty="0"/>
              <a:t>Edith G. Walsh, PhD</a:t>
            </a:r>
          </a:p>
          <a:p>
            <a:pPr marL="0" indent="0">
              <a:buNone/>
            </a:pPr>
            <a:r>
              <a:rPr lang="en-US" sz="2600" dirty="0"/>
              <a:t>Program Director</a:t>
            </a:r>
          </a:p>
          <a:p>
            <a:pPr marL="0" indent="0">
              <a:buNone/>
            </a:pPr>
            <a:r>
              <a:rPr lang="en-US" sz="2600" dirty="0"/>
              <a:t>Aging, Disability and Long-Term Care</a:t>
            </a:r>
          </a:p>
          <a:p>
            <a:pPr marL="0" indent="0">
              <a:buNone/>
            </a:pPr>
            <a:r>
              <a:rPr lang="en-US" sz="2600" dirty="0"/>
              <a:t>RTI International</a:t>
            </a:r>
          </a:p>
          <a:p>
            <a:pPr marL="0" indent="0">
              <a:buNone/>
            </a:pPr>
            <a:r>
              <a:rPr lang="en-US" sz="2600" dirty="0"/>
              <a:t>307 Waverley Oaks Road, Suite 101</a:t>
            </a:r>
          </a:p>
          <a:p>
            <a:pPr marL="0" indent="0">
              <a:buNone/>
            </a:pPr>
            <a:r>
              <a:rPr lang="en-US" sz="2600" dirty="0"/>
              <a:t>Waltham, MA 02452-8413</a:t>
            </a:r>
          </a:p>
          <a:p>
            <a:pPr marL="0" indent="0">
              <a:buNone/>
            </a:pPr>
            <a:r>
              <a:rPr lang="en-US" sz="2600" dirty="0">
                <a:hlinkClick r:id="rId2"/>
              </a:rPr>
              <a:t>ewalsh@rti.org</a:t>
            </a:r>
            <a:r>
              <a:rPr lang="en-US" sz="2600" dirty="0"/>
              <a:t> </a:t>
            </a:r>
          </a:p>
        </p:txBody>
      </p:sp>
      <p:sp>
        <p:nvSpPr>
          <p:cNvPr id="4" name="Slide Number Placeholder 3"/>
          <p:cNvSpPr>
            <a:spLocks noGrp="1"/>
          </p:cNvSpPr>
          <p:nvPr>
            <p:ph type="sldNum" sz="quarter" idx="10"/>
          </p:nvPr>
        </p:nvSpPr>
        <p:spPr/>
        <p:txBody>
          <a:bodyPr/>
          <a:lstStyle/>
          <a:p>
            <a:fld id="{D4325D4D-289E-48C1-B277-2BEB492A7D19}" type="slidenum">
              <a:rPr lang="en-US" smtClean="0"/>
              <a:pPr/>
              <a:t>25</a:t>
            </a:fld>
            <a:endParaRPr lang="en-US" dirty="0"/>
          </a:p>
        </p:txBody>
      </p:sp>
    </p:spTree>
    <p:extLst>
      <p:ext uri="{BB962C8B-B14F-4D97-AF65-F5344CB8AC3E}">
        <p14:creationId xmlns:p14="http://schemas.microsoft.com/office/powerpoint/2010/main" val="2260378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F4F79DDB-3BC8-4D93-88E6-6BD1FB87CB4E}"/>
              </a:ext>
            </a:extLst>
          </p:cNvPr>
          <p:cNvSpPr>
            <a:spLocks noGrp="1"/>
          </p:cNvSpPr>
          <p:nvPr>
            <p:ph type="title"/>
          </p:nvPr>
        </p:nvSpPr>
        <p:spPr/>
        <p:txBody>
          <a:bodyPr/>
          <a:lstStyle/>
          <a:p>
            <a:r>
              <a:rPr lang="en-US" altLang="en-US" dirty="0"/>
              <a:t>Plan of Talk</a:t>
            </a:r>
          </a:p>
        </p:txBody>
      </p:sp>
      <p:sp>
        <p:nvSpPr>
          <p:cNvPr id="8195" name="Content Placeholder 2">
            <a:extLst>
              <a:ext uri="{FF2B5EF4-FFF2-40B4-BE49-F238E27FC236}">
                <a16:creationId xmlns:a16="http://schemas.microsoft.com/office/drawing/2014/main" id="{2F4F20C5-99A1-4D78-94FA-838611B135E8}"/>
              </a:ext>
            </a:extLst>
          </p:cNvPr>
          <p:cNvSpPr>
            <a:spLocks noGrp="1"/>
          </p:cNvSpPr>
          <p:nvPr>
            <p:ph idx="1"/>
          </p:nvPr>
        </p:nvSpPr>
        <p:spPr/>
        <p:txBody>
          <a:bodyPr/>
          <a:lstStyle/>
          <a:p>
            <a:r>
              <a:rPr lang="en-US" altLang="en-US" sz="2600" dirty="0"/>
              <a:t>Set overall context for managed care and LTSS- the problem and what states are doing</a:t>
            </a:r>
          </a:p>
          <a:p>
            <a:r>
              <a:rPr lang="en-US" altLang="en-US" sz="2600" dirty="0"/>
              <a:t>Take a look at what we know about care coordination within integrated Medicare/Medicaid Plans participating in the State demonstrations under the CMS Financial Alignment Initiative-- findings from the RTI evaluation </a:t>
            </a:r>
          </a:p>
        </p:txBody>
      </p:sp>
      <p:sp>
        <p:nvSpPr>
          <p:cNvPr id="4" name="Slide Number Placeholder 3">
            <a:extLst>
              <a:ext uri="{FF2B5EF4-FFF2-40B4-BE49-F238E27FC236}">
                <a16:creationId xmlns:a16="http://schemas.microsoft.com/office/drawing/2014/main" id="{F6697F4B-71E6-469A-ABAC-7442B004D554}"/>
              </a:ext>
            </a:extLst>
          </p:cNvPr>
          <p:cNvSpPr>
            <a:spLocks noGrp="1"/>
          </p:cNvSpPr>
          <p:nvPr>
            <p:ph type="sldNum" sz="quarter" idx="10"/>
          </p:nvPr>
        </p:nvSpPr>
        <p:spPr/>
        <p:txBody>
          <a:bodyPr/>
          <a:lstStyle/>
          <a:p>
            <a:fld id="{D4325D4D-289E-48C1-B277-2BEB492A7D19}" type="slidenum">
              <a:rPr lang="en-US" smtClean="0"/>
              <a:pPr/>
              <a:t>3</a:t>
            </a:fld>
            <a:endParaRPr lang="en-US" dirty="0"/>
          </a:p>
        </p:txBody>
      </p:sp>
    </p:spTree>
    <p:extLst>
      <p:ext uri="{BB962C8B-B14F-4D97-AF65-F5344CB8AC3E}">
        <p14:creationId xmlns:p14="http://schemas.microsoft.com/office/powerpoint/2010/main" val="2472796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30C5BEBA-13BD-44FD-860F-60FC4645A3EF}"/>
              </a:ext>
            </a:extLst>
          </p:cNvPr>
          <p:cNvSpPr>
            <a:spLocks noGrp="1"/>
          </p:cNvSpPr>
          <p:nvPr>
            <p:ph type="title"/>
          </p:nvPr>
        </p:nvSpPr>
        <p:spPr>
          <a:xfrm>
            <a:off x="0" y="0"/>
            <a:ext cx="9126465" cy="1326978"/>
          </a:xfrm>
        </p:spPr>
        <p:txBody>
          <a:bodyPr/>
          <a:lstStyle/>
          <a:p>
            <a:r>
              <a:rPr lang="en-US" altLang="en-US" dirty="0"/>
              <a:t>LTSS users are medically high need/high cost:</a:t>
            </a:r>
            <a:br>
              <a:rPr lang="en-US" altLang="en-US" dirty="0"/>
            </a:br>
            <a:r>
              <a:rPr lang="en-US" altLang="en-US" sz="2400" dirty="0"/>
              <a:t>Average Medicare Spending Per Enrollee Age 65 and Older, by Functional Limitations, 2005</a:t>
            </a:r>
          </a:p>
        </p:txBody>
      </p:sp>
      <p:graphicFrame>
        <p:nvGraphicFramePr>
          <p:cNvPr id="9219" name="Object 2">
            <a:extLst>
              <a:ext uri="{FF2B5EF4-FFF2-40B4-BE49-F238E27FC236}">
                <a16:creationId xmlns:a16="http://schemas.microsoft.com/office/drawing/2014/main" id="{875B360E-A8B2-4980-94A6-5F863CC97FDC}"/>
              </a:ext>
            </a:extLst>
          </p:cNvPr>
          <p:cNvGraphicFramePr>
            <a:graphicFrameLocks noChangeAspect="1"/>
          </p:cNvGraphicFramePr>
          <p:nvPr>
            <p:extLst>
              <p:ext uri="{D42A27DB-BD31-4B8C-83A1-F6EECF244321}">
                <p14:modId xmlns:p14="http://schemas.microsoft.com/office/powerpoint/2010/main" val="3951941611"/>
              </p:ext>
            </p:extLst>
          </p:nvPr>
        </p:nvGraphicFramePr>
        <p:xfrm>
          <a:off x="948929" y="1329997"/>
          <a:ext cx="7737871" cy="3652925"/>
        </p:xfrm>
        <a:graphic>
          <a:graphicData uri="http://schemas.openxmlformats.org/presentationml/2006/ole">
            <mc:AlternateContent xmlns:mc="http://schemas.openxmlformats.org/markup-compatibility/2006">
              <mc:Choice xmlns:v="urn:schemas-microsoft-com:vml" Requires="v">
                <p:oleObj spid="_x0000_s2078" name="Chart" r:id="rId3" imgW="8039100" imgH="3838575" progId="Excel.Chart.8">
                  <p:embed/>
                </p:oleObj>
              </mc:Choice>
              <mc:Fallback>
                <p:oleObj name="Chart" r:id="rId3" imgW="8039100" imgH="3838575" progId="Excel.Chart.8">
                  <p:embed/>
                  <p:pic>
                    <p:nvPicPr>
                      <p:cNvPr id="9219" name="Object 2">
                        <a:extLst>
                          <a:ext uri="{FF2B5EF4-FFF2-40B4-BE49-F238E27FC236}">
                            <a16:creationId xmlns:a16="http://schemas.microsoft.com/office/drawing/2014/main" id="{875B360E-A8B2-4980-94A6-5F863CC97F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8929" y="1329997"/>
                        <a:ext cx="7737871" cy="3652925"/>
                      </a:xfrm>
                      <a:prstGeom prst="rect">
                        <a:avLst/>
                      </a:prstGeom>
                      <a:noFill/>
                      <a:ln>
                        <a:noFill/>
                      </a:ln>
                    </p:spPr>
                  </p:pic>
                </p:oleObj>
              </mc:Fallback>
            </mc:AlternateContent>
          </a:graphicData>
        </a:graphic>
      </p:graphicFrame>
      <p:sp>
        <p:nvSpPr>
          <p:cNvPr id="9220" name="TextBox 6">
            <a:extLst>
              <a:ext uri="{FF2B5EF4-FFF2-40B4-BE49-F238E27FC236}">
                <a16:creationId xmlns:a16="http://schemas.microsoft.com/office/drawing/2014/main" id="{127373F3-70D2-4B8A-834D-45A43B341604}"/>
              </a:ext>
            </a:extLst>
          </p:cNvPr>
          <p:cNvSpPr txBox="1">
            <a:spLocks noChangeArrowheads="1"/>
          </p:cNvSpPr>
          <p:nvPr/>
        </p:nvSpPr>
        <p:spPr bwMode="auto">
          <a:xfrm>
            <a:off x="948929" y="5419554"/>
            <a:ext cx="777954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100" dirty="0">
                <a:latin typeface="Arial" panose="020B0604020202020204" pitchFamily="34" charset="0"/>
                <a:cs typeface="Arial" panose="020B0604020202020204" pitchFamily="34" charset="0"/>
              </a:rPr>
              <a:t>Source:	Komisar, Tumlinson, Feder, &amp; Burke. </a:t>
            </a:r>
            <a:r>
              <a:rPr lang="en-US" altLang="en-US" sz="1100" i="1" dirty="0">
                <a:latin typeface="Arial" panose="020B0604020202020204" pitchFamily="34" charset="0"/>
                <a:cs typeface="Arial" panose="020B0604020202020204" pitchFamily="34" charset="0"/>
              </a:rPr>
              <a:t>Long-Term Care in Health Care Reform: Policy Options to Improve Both</a:t>
            </a:r>
            <a:r>
              <a:rPr lang="en-US" altLang="en-US" sz="1100" dirty="0">
                <a:latin typeface="Arial" panose="020B0604020202020204" pitchFamily="34" charset="0"/>
                <a:cs typeface="Arial" panose="020B0604020202020204" pitchFamily="34" charset="0"/>
              </a:rPr>
              <a:t>. The SCAN Foundation, 2009.</a:t>
            </a:r>
          </a:p>
        </p:txBody>
      </p:sp>
      <p:sp>
        <p:nvSpPr>
          <p:cNvPr id="9221" name="TextBox 4">
            <a:extLst>
              <a:ext uri="{FF2B5EF4-FFF2-40B4-BE49-F238E27FC236}">
                <a16:creationId xmlns:a16="http://schemas.microsoft.com/office/drawing/2014/main" id="{43B9091D-03C9-4556-B2E4-460CC861F7DA}"/>
              </a:ext>
            </a:extLst>
          </p:cNvPr>
          <p:cNvSpPr txBox="1">
            <a:spLocks noChangeArrowheads="1"/>
          </p:cNvSpPr>
          <p:nvPr/>
        </p:nvSpPr>
        <p:spPr bwMode="auto">
          <a:xfrm>
            <a:off x="947738" y="5157944"/>
            <a:ext cx="565785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tabLst>
                <a:tab pos="228600" algn="l"/>
              </a:tabLst>
            </a:pPr>
            <a:r>
              <a:rPr lang="en-US" altLang="en-US" sz="1100" dirty="0">
                <a:latin typeface="Arial" panose="020B0604020202020204" pitchFamily="34" charset="0"/>
                <a:cs typeface="Arial" panose="020B0604020202020204" pitchFamily="34" charset="0"/>
              </a:rPr>
              <a:t>Note:       ADLs = activities of daily living.</a:t>
            </a:r>
          </a:p>
        </p:txBody>
      </p:sp>
      <p:sp>
        <p:nvSpPr>
          <p:cNvPr id="9222" name="TextBox 5">
            <a:extLst>
              <a:ext uri="{FF2B5EF4-FFF2-40B4-BE49-F238E27FC236}">
                <a16:creationId xmlns:a16="http://schemas.microsoft.com/office/drawing/2014/main" id="{427F5090-6E49-497B-8D8F-BFE95B4998AC}"/>
              </a:ext>
            </a:extLst>
          </p:cNvPr>
          <p:cNvSpPr txBox="1">
            <a:spLocks noChangeArrowheads="1"/>
          </p:cNvSpPr>
          <p:nvPr/>
        </p:nvSpPr>
        <p:spPr bwMode="auto">
          <a:xfrm>
            <a:off x="696516" y="4901009"/>
            <a:ext cx="7990284"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tabLst>
                <a:tab pos="4686300" algn="l"/>
                <a:tab pos="7150100" algn="l"/>
              </a:tabLst>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tabLst>
                <a:tab pos="4686300" algn="l"/>
                <a:tab pos="7150100" algn="l"/>
              </a:tabLst>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tabLst>
                <a:tab pos="4686300" algn="l"/>
                <a:tab pos="7150100" algn="l"/>
              </a:tabLst>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tabLst>
                <a:tab pos="4686300" algn="l"/>
                <a:tab pos="7150100" algn="l"/>
              </a:tabLst>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tabLst>
                <a:tab pos="4686300" algn="l"/>
                <a:tab pos="7150100" algn="l"/>
              </a:tabLst>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tabLst>
                <a:tab pos="4686300" algn="l"/>
                <a:tab pos="7150100" algn="l"/>
              </a:tabLst>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tabLst>
                <a:tab pos="4686300" algn="l"/>
                <a:tab pos="7150100" algn="l"/>
              </a:tabLst>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tabLst>
                <a:tab pos="4686300" algn="l"/>
                <a:tab pos="7150100" algn="l"/>
              </a:tabLst>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tabLst>
                <a:tab pos="4686300" algn="l"/>
                <a:tab pos="7150100" algn="l"/>
              </a:tabLst>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050" dirty="0">
                <a:latin typeface="Arial" panose="020B0604020202020204" pitchFamily="34" charset="0"/>
                <a:cs typeface="Arial" panose="020B0604020202020204" pitchFamily="34" charset="0"/>
              </a:rPr>
              <a:t>       Percent of enrollees:                       86%                                                        14%                                                  7%</a:t>
            </a:r>
          </a:p>
        </p:txBody>
      </p:sp>
      <p:sp>
        <p:nvSpPr>
          <p:cNvPr id="5" name="Slide Number Placeholder 4">
            <a:extLst>
              <a:ext uri="{FF2B5EF4-FFF2-40B4-BE49-F238E27FC236}">
                <a16:creationId xmlns:a16="http://schemas.microsoft.com/office/drawing/2014/main" id="{934810CE-F2A6-4CC4-ABF2-483B7923A49E}"/>
              </a:ext>
            </a:extLst>
          </p:cNvPr>
          <p:cNvSpPr>
            <a:spLocks noGrp="1"/>
          </p:cNvSpPr>
          <p:nvPr>
            <p:ph type="sldNum" sz="quarter" idx="10"/>
          </p:nvPr>
        </p:nvSpPr>
        <p:spPr/>
        <p:txBody>
          <a:bodyPr/>
          <a:lstStyle/>
          <a:p>
            <a:fld id="{D4325D4D-289E-48C1-B277-2BEB492A7D19}" type="slidenum">
              <a:rPr lang="en-US" smtClean="0"/>
              <a:pPr/>
              <a:t>4</a:t>
            </a:fld>
            <a:endParaRPr lang="en-US" dirty="0"/>
          </a:p>
        </p:txBody>
      </p:sp>
    </p:spTree>
    <p:extLst>
      <p:ext uri="{BB962C8B-B14F-4D97-AF65-F5344CB8AC3E}">
        <p14:creationId xmlns:p14="http://schemas.microsoft.com/office/powerpoint/2010/main" val="3418345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B2B73017-B5D7-4694-92BF-237E0E7344CF}"/>
              </a:ext>
            </a:extLst>
          </p:cNvPr>
          <p:cNvSpPr>
            <a:spLocks noGrp="1"/>
          </p:cNvSpPr>
          <p:nvPr>
            <p:ph type="title"/>
          </p:nvPr>
        </p:nvSpPr>
        <p:spPr>
          <a:xfrm>
            <a:off x="0" y="0"/>
            <a:ext cx="9126465" cy="1140903"/>
          </a:xfrm>
        </p:spPr>
        <p:txBody>
          <a:bodyPr/>
          <a:lstStyle/>
          <a:p>
            <a:r>
              <a:rPr lang="en-US" altLang="en-US" sz="2800" dirty="0"/>
              <a:t>Some Medicare costs reflect potentially avoidable hospitalizations: estimates of potentially avoidable hospitalizations among nursing home residents. </a:t>
            </a:r>
          </a:p>
        </p:txBody>
      </p:sp>
      <p:graphicFrame>
        <p:nvGraphicFramePr>
          <p:cNvPr id="4" name="Content Placeholder 3">
            <a:extLst>
              <a:ext uri="{FF2B5EF4-FFF2-40B4-BE49-F238E27FC236}">
                <a16:creationId xmlns:a16="http://schemas.microsoft.com/office/drawing/2014/main" id="{971BA5E2-7420-424F-BE55-7266D552B78D}"/>
              </a:ext>
            </a:extLst>
          </p:cNvPr>
          <p:cNvGraphicFramePr>
            <a:graphicFrameLocks noGrp="1"/>
          </p:cNvGraphicFramePr>
          <p:nvPr>
            <p:ph idx="1"/>
            <p:extLst>
              <p:ext uri="{D42A27DB-BD31-4B8C-83A1-F6EECF244321}">
                <p14:modId xmlns:p14="http://schemas.microsoft.com/office/powerpoint/2010/main" val="855103516"/>
              </p:ext>
            </p:extLst>
          </p:nvPr>
        </p:nvGraphicFramePr>
        <p:xfrm>
          <a:off x="812800" y="1249328"/>
          <a:ext cx="7909059" cy="5303872"/>
        </p:xfrm>
        <a:graphic>
          <a:graphicData uri="http://schemas.openxmlformats.org/drawingml/2006/table">
            <a:tbl>
              <a:tblPr firstRow="1" bandRow="1">
                <a:tableStyleId>{5C22544A-7EE6-4342-B048-85BDC9FD1C3A}</a:tableStyleId>
              </a:tblPr>
              <a:tblGrid>
                <a:gridCol w="3262484">
                  <a:extLst>
                    <a:ext uri="{9D8B030D-6E8A-4147-A177-3AD203B41FA5}">
                      <a16:colId xmlns:a16="http://schemas.microsoft.com/office/drawing/2014/main" val="3947211315"/>
                    </a:ext>
                  </a:extLst>
                </a:gridCol>
                <a:gridCol w="4646575">
                  <a:extLst>
                    <a:ext uri="{9D8B030D-6E8A-4147-A177-3AD203B41FA5}">
                      <a16:colId xmlns:a16="http://schemas.microsoft.com/office/drawing/2014/main" val="3848430102"/>
                    </a:ext>
                  </a:extLst>
                </a:gridCol>
              </a:tblGrid>
              <a:tr h="1254163">
                <a:tc>
                  <a:txBody>
                    <a:bodyPr/>
                    <a:lstStyle/>
                    <a:p>
                      <a:pPr marL="0" marR="0" lvl="0" indent="0" algn="l" defTabSz="914400" rtl="0" eaLnBrk="1" fontAlgn="base" latinLnBrk="0" hangingPunct="1">
                        <a:lnSpc>
                          <a:spcPct val="100000"/>
                        </a:lnSpc>
                        <a:spcBef>
                          <a:spcPct val="0"/>
                        </a:spcBef>
                        <a:spcAft>
                          <a:spcPts val="400"/>
                        </a:spcAft>
                        <a:buClrTx/>
                        <a:buSzTx/>
                        <a:buFontTx/>
                        <a:buNone/>
                        <a:tabLst/>
                      </a:pPr>
                      <a:r>
                        <a:rPr kumimoji="0" lang="en-US" sz="2600" b="1" i="0" u="none" strike="noStrike" cap="none" normalizeH="0" baseline="0" dirty="0">
                          <a:ln>
                            <a:noFill/>
                          </a:ln>
                          <a:solidFill>
                            <a:srgbClr val="FFFFFF"/>
                          </a:solidFill>
                          <a:effectLst/>
                          <a:latin typeface="Arial" charset="0"/>
                          <a:ea typeface="ヒラギノ角ゴ Pro W3" pitchFamily="1" charset="-128"/>
                          <a:cs typeface="Arial" charset="0"/>
                        </a:rPr>
                        <a:t>Study</a:t>
                      </a:r>
                    </a:p>
                  </a:txBody>
                  <a:tcPr marL="89524" marR="89524" marT="34312" marB="34312" anchor="b" horzOverflow="overflow"/>
                </a:tc>
                <a:tc>
                  <a:txBody>
                    <a:bodyPr/>
                    <a:lstStyle/>
                    <a:p>
                      <a:pPr marL="0" marR="0" lvl="0" indent="0" algn="ctr" defTabSz="914400" rtl="0" eaLnBrk="1" fontAlgn="base" latinLnBrk="0" hangingPunct="1">
                        <a:lnSpc>
                          <a:spcPct val="100000"/>
                        </a:lnSpc>
                        <a:spcBef>
                          <a:spcPct val="0"/>
                        </a:spcBef>
                        <a:spcAft>
                          <a:spcPts val="400"/>
                        </a:spcAft>
                        <a:buClrTx/>
                        <a:buSzTx/>
                        <a:buFontTx/>
                        <a:buNone/>
                        <a:tabLst/>
                      </a:pPr>
                      <a:r>
                        <a:rPr kumimoji="0" lang="en-US" sz="2600" b="1" i="0" u="none" strike="noStrike" cap="none" normalizeH="0" baseline="0" dirty="0">
                          <a:ln>
                            <a:noFill/>
                          </a:ln>
                          <a:solidFill>
                            <a:srgbClr val="FFFFFF"/>
                          </a:solidFill>
                          <a:effectLst/>
                          <a:latin typeface="Arial" charset="0"/>
                          <a:ea typeface="ヒラギノ角ゴ Pro W3" pitchFamily="1" charset="-128"/>
                          <a:cs typeface="Arial" charset="0"/>
                        </a:rPr>
                        <a:t>Percentage of Hospitalizations</a:t>
                      </a:r>
                      <a:br>
                        <a:rPr kumimoji="0" lang="en-US" sz="2600" b="1" i="0" u="none" strike="noStrike" cap="none" normalizeH="0" baseline="0" dirty="0">
                          <a:ln>
                            <a:noFill/>
                          </a:ln>
                          <a:solidFill>
                            <a:srgbClr val="FFFFFF"/>
                          </a:solidFill>
                          <a:effectLst/>
                          <a:latin typeface="Arial" charset="0"/>
                          <a:ea typeface="ヒラギノ角ゴ Pro W3" pitchFamily="1" charset="-128"/>
                          <a:cs typeface="Arial" charset="0"/>
                        </a:rPr>
                      </a:br>
                      <a:r>
                        <a:rPr kumimoji="0" lang="en-US" sz="2600" b="1" i="0" u="none" strike="noStrike" cap="none" normalizeH="0" baseline="0" dirty="0">
                          <a:ln>
                            <a:noFill/>
                          </a:ln>
                          <a:solidFill>
                            <a:srgbClr val="FFFFFF"/>
                          </a:solidFill>
                          <a:effectLst/>
                          <a:latin typeface="Arial" charset="0"/>
                          <a:ea typeface="ヒラギノ角ゴ Pro W3" pitchFamily="1" charset="-128"/>
                          <a:cs typeface="Arial" charset="0"/>
                        </a:rPr>
                        <a:t>Estimated to be Avoidable</a:t>
                      </a:r>
                    </a:p>
                  </a:txBody>
                  <a:tcPr marL="89524" marR="89524" marT="34312" marB="34312" anchor="b" horzOverflow="overflow"/>
                </a:tc>
                <a:extLst>
                  <a:ext uri="{0D108BD9-81ED-4DB2-BD59-A6C34878D82A}">
                    <a16:rowId xmlns:a16="http://schemas.microsoft.com/office/drawing/2014/main" val="2452808466"/>
                  </a:ext>
                </a:extLst>
              </a:tr>
              <a:tr h="463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a:ln>
                            <a:noFill/>
                          </a:ln>
                          <a:solidFill>
                            <a:srgbClr val="000000"/>
                          </a:solidFill>
                          <a:effectLst/>
                          <a:latin typeface="Arial" charset="0"/>
                          <a:ea typeface="ヒラギノ角ゴ Pro W3" pitchFamily="1" charset="-128"/>
                          <a:cs typeface="Arial" charset="0"/>
                        </a:rPr>
                        <a:t>Saliba et al. (2000)</a:t>
                      </a:r>
                    </a:p>
                  </a:txBody>
                  <a:tcPr marL="89524" marR="89524" marT="34312" marB="34312"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a:ln>
                            <a:noFill/>
                          </a:ln>
                          <a:solidFill>
                            <a:srgbClr val="000000"/>
                          </a:solidFill>
                          <a:effectLst/>
                          <a:latin typeface="Arial" charset="0"/>
                          <a:ea typeface="ヒラギノ角ゴ Pro W3" pitchFamily="1" charset="-128"/>
                          <a:cs typeface="Arial" charset="0"/>
                        </a:rPr>
                        <a:t>40</a:t>
                      </a:r>
                    </a:p>
                  </a:txBody>
                  <a:tcPr marL="89524" marR="89524" marT="34312" marB="34312" anchor="ctr" horzOverflow="overflow"/>
                </a:tc>
                <a:extLst>
                  <a:ext uri="{0D108BD9-81ED-4DB2-BD59-A6C34878D82A}">
                    <a16:rowId xmlns:a16="http://schemas.microsoft.com/office/drawing/2014/main" val="2312625438"/>
                  </a:ext>
                </a:extLst>
              </a:tr>
              <a:tr h="463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a:ln>
                            <a:noFill/>
                          </a:ln>
                          <a:solidFill>
                            <a:srgbClr val="000000"/>
                          </a:solidFill>
                          <a:effectLst/>
                          <a:latin typeface="Arial" charset="0"/>
                          <a:ea typeface="ヒラギノ角ゴ Pro W3" pitchFamily="1" charset="-128"/>
                          <a:cs typeface="Arial" charset="0"/>
                        </a:rPr>
                        <a:t>Carter (2003)</a:t>
                      </a:r>
                    </a:p>
                  </a:txBody>
                  <a:tcPr marL="89524" marR="89524" marT="34312" marB="34312"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a:ln>
                            <a:noFill/>
                          </a:ln>
                          <a:solidFill>
                            <a:srgbClr val="000000"/>
                          </a:solidFill>
                          <a:effectLst/>
                          <a:latin typeface="Arial" charset="0"/>
                          <a:ea typeface="ヒラギノ角ゴ Pro W3" pitchFamily="1" charset="-128"/>
                          <a:cs typeface="Arial" charset="0"/>
                        </a:rPr>
                        <a:t>25</a:t>
                      </a:r>
                    </a:p>
                  </a:txBody>
                  <a:tcPr marL="89524" marR="89524" marT="34312" marB="34312" anchor="ctr" horzOverflow="overflow"/>
                </a:tc>
                <a:extLst>
                  <a:ext uri="{0D108BD9-81ED-4DB2-BD59-A6C34878D82A}">
                    <a16:rowId xmlns:a16="http://schemas.microsoft.com/office/drawing/2014/main" val="2179834726"/>
                  </a:ext>
                </a:extLst>
              </a:tr>
              <a:tr h="8589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a:ln>
                            <a:noFill/>
                          </a:ln>
                          <a:solidFill>
                            <a:srgbClr val="000000"/>
                          </a:solidFill>
                          <a:effectLst/>
                          <a:latin typeface="Arial" charset="0"/>
                          <a:ea typeface="ヒラギノ角ゴ Pro W3" pitchFamily="1" charset="-128"/>
                          <a:cs typeface="Arial" charset="0"/>
                        </a:rPr>
                        <a:t>Grabowski et al. (2007)</a:t>
                      </a:r>
                    </a:p>
                  </a:txBody>
                  <a:tcPr marL="89524" marR="89524" marT="34312" marB="34312"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a:ln>
                            <a:noFill/>
                          </a:ln>
                          <a:solidFill>
                            <a:srgbClr val="000000"/>
                          </a:solidFill>
                          <a:effectLst/>
                          <a:latin typeface="Arial" charset="0"/>
                          <a:ea typeface="ヒラギノ角ゴ Pro W3" pitchFamily="1" charset="-128"/>
                          <a:cs typeface="Arial" charset="0"/>
                        </a:rPr>
                        <a:t>23</a:t>
                      </a:r>
                    </a:p>
                  </a:txBody>
                  <a:tcPr marL="89524" marR="89524" marT="34312" marB="34312" anchor="ctr" horzOverflow="overflow"/>
                </a:tc>
                <a:extLst>
                  <a:ext uri="{0D108BD9-81ED-4DB2-BD59-A6C34878D82A}">
                    <a16:rowId xmlns:a16="http://schemas.microsoft.com/office/drawing/2014/main" val="2412673915"/>
                  </a:ext>
                </a:extLst>
              </a:tr>
              <a:tr h="463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a:ln>
                            <a:noFill/>
                          </a:ln>
                          <a:solidFill>
                            <a:srgbClr val="000000"/>
                          </a:solidFill>
                          <a:effectLst/>
                          <a:latin typeface="Arial" charset="0"/>
                          <a:ea typeface="ヒラギノ角ゴ Pro W3" pitchFamily="1" charset="-128"/>
                          <a:cs typeface="Arial" charset="0"/>
                        </a:rPr>
                        <a:t>Intrator et al. (2004)</a:t>
                      </a:r>
                    </a:p>
                  </a:txBody>
                  <a:tcPr marL="89524" marR="89524" marT="34312" marB="34312"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a:ln>
                            <a:noFill/>
                          </a:ln>
                          <a:solidFill>
                            <a:srgbClr val="000000"/>
                          </a:solidFill>
                          <a:effectLst/>
                          <a:latin typeface="Arial" charset="0"/>
                          <a:ea typeface="ヒラギノ角ゴ Pro W3" pitchFamily="1" charset="-128"/>
                          <a:cs typeface="Arial" charset="0"/>
                        </a:rPr>
                        <a:t>37</a:t>
                      </a:r>
                    </a:p>
                  </a:txBody>
                  <a:tcPr marL="89524" marR="89524" marT="34312" marB="34312" anchor="ctr" horzOverflow="overflow"/>
                </a:tc>
                <a:extLst>
                  <a:ext uri="{0D108BD9-81ED-4DB2-BD59-A6C34878D82A}">
                    <a16:rowId xmlns:a16="http://schemas.microsoft.com/office/drawing/2014/main" val="701085998"/>
                  </a:ext>
                </a:extLst>
              </a:tr>
              <a:tr h="8589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a:ln>
                            <a:noFill/>
                          </a:ln>
                          <a:solidFill>
                            <a:srgbClr val="000000"/>
                          </a:solidFill>
                          <a:effectLst/>
                          <a:latin typeface="Arial" charset="0"/>
                          <a:ea typeface="ヒラギノ角ゴ Pro W3" pitchFamily="1" charset="-128"/>
                          <a:cs typeface="Arial" charset="0"/>
                        </a:rPr>
                        <a:t>Ouslander et al. (2010)</a:t>
                      </a:r>
                    </a:p>
                  </a:txBody>
                  <a:tcPr marL="89524" marR="89524" marT="34312" marB="34312"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a:ln>
                            <a:noFill/>
                          </a:ln>
                          <a:solidFill>
                            <a:srgbClr val="000000"/>
                          </a:solidFill>
                          <a:effectLst/>
                          <a:latin typeface="Arial" charset="0"/>
                          <a:ea typeface="ヒラギノ角ゴ Pro W3" pitchFamily="1" charset="-128"/>
                          <a:cs typeface="Arial" charset="0"/>
                        </a:rPr>
                        <a:t>60</a:t>
                      </a:r>
                    </a:p>
                  </a:txBody>
                  <a:tcPr marL="89524" marR="89524" marT="34312" marB="34312" anchor="ctr" horzOverflow="overflow"/>
                </a:tc>
                <a:extLst>
                  <a:ext uri="{0D108BD9-81ED-4DB2-BD59-A6C34878D82A}">
                    <a16:rowId xmlns:a16="http://schemas.microsoft.com/office/drawing/2014/main" val="3909450587"/>
                  </a:ext>
                </a:extLst>
              </a:tr>
              <a:tr h="463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a:ln>
                            <a:noFill/>
                          </a:ln>
                          <a:solidFill>
                            <a:srgbClr val="000000"/>
                          </a:solidFill>
                          <a:effectLst/>
                          <a:latin typeface="Arial" charset="0"/>
                          <a:ea typeface="ヒラギノ角ゴ Pro W3" pitchFamily="1" charset="-128"/>
                          <a:cs typeface="Arial" charset="0"/>
                        </a:rPr>
                        <a:t>Walsh et al. (2012)</a:t>
                      </a:r>
                    </a:p>
                  </a:txBody>
                  <a:tcPr marL="89524" marR="89524" marT="34312" marB="34312"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a:ln>
                            <a:noFill/>
                          </a:ln>
                          <a:solidFill>
                            <a:srgbClr val="000000"/>
                          </a:solidFill>
                          <a:effectLst/>
                          <a:latin typeface="Arial" charset="0"/>
                          <a:ea typeface="ヒラギノ角ゴ Pro W3" pitchFamily="1" charset="-128"/>
                          <a:cs typeface="Arial" charset="0"/>
                        </a:rPr>
                        <a:t>42–47</a:t>
                      </a:r>
                    </a:p>
                  </a:txBody>
                  <a:tcPr marL="89524" marR="89524" marT="34312" marB="34312" anchor="ctr" horzOverflow="overflow"/>
                </a:tc>
                <a:extLst>
                  <a:ext uri="{0D108BD9-81ED-4DB2-BD59-A6C34878D82A}">
                    <a16:rowId xmlns:a16="http://schemas.microsoft.com/office/drawing/2014/main" val="3582772802"/>
                  </a:ext>
                </a:extLst>
              </a:tr>
              <a:tr h="463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a:ln>
                            <a:noFill/>
                          </a:ln>
                          <a:solidFill>
                            <a:srgbClr val="000000"/>
                          </a:solidFill>
                          <a:effectLst/>
                          <a:latin typeface="Arial" charset="0"/>
                          <a:ea typeface="ヒラギノ角ゴ Pro W3" pitchFamily="1" charset="-128"/>
                          <a:cs typeface="Arial" charset="0"/>
                        </a:rPr>
                        <a:t>Feng et al. (2014)</a:t>
                      </a:r>
                    </a:p>
                  </a:txBody>
                  <a:tcPr marL="89524" marR="89524" marT="34312" marB="34312"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a:ln>
                            <a:noFill/>
                          </a:ln>
                          <a:solidFill>
                            <a:srgbClr val="000000"/>
                          </a:solidFill>
                          <a:effectLst/>
                          <a:latin typeface="Arial" charset="0"/>
                          <a:ea typeface="ヒラギノ角ゴ Pro W3" pitchFamily="1" charset="-128"/>
                          <a:cs typeface="Arial" charset="0"/>
                        </a:rPr>
                        <a:t>50</a:t>
                      </a:r>
                    </a:p>
                  </a:txBody>
                  <a:tcPr marL="89524" marR="89524" marT="34312" marB="34312" anchor="ctr" horzOverflow="overflow"/>
                </a:tc>
                <a:extLst>
                  <a:ext uri="{0D108BD9-81ED-4DB2-BD59-A6C34878D82A}">
                    <a16:rowId xmlns:a16="http://schemas.microsoft.com/office/drawing/2014/main" val="4109208659"/>
                  </a:ext>
                </a:extLst>
              </a:tr>
            </a:tbl>
          </a:graphicData>
        </a:graphic>
      </p:graphicFrame>
      <p:sp>
        <p:nvSpPr>
          <p:cNvPr id="5" name="Slide Number Placeholder 4">
            <a:extLst>
              <a:ext uri="{FF2B5EF4-FFF2-40B4-BE49-F238E27FC236}">
                <a16:creationId xmlns:a16="http://schemas.microsoft.com/office/drawing/2014/main" id="{6A5B8FC1-D690-4236-9317-78DA178DD07B}"/>
              </a:ext>
            </a:extLst>
          </p:cNvPr>
          <p:cNvSpPr>
            <a:spLocks noGrp="1"/>
          </p:cNvSpPr>
          <p:nvPr>
            <p:ph type="sldNum" sz="quarter" idx="10"/>
          </p:nvPr>
        </p:nvSpPr>
        <p:spPr/>
        <p:txBody>
          <a:bodyPr/>
          <a:lstStyle/>
          <a:p>
            <a:fld id="{D4325D4D-289E-48C1-B277-2BEB492A7D19}" type="slidenum">
              <a:rPr lang="en-US" smtClean="0"/>
              <a:pPr/>
              <a:t>5</a:t>
            </a:fld>
            <a:endParaRPr lang="en-US" dirty="0"/>
          </a:p>
        </p:txBody>
      </p:sp>
    </p:spTree>
    <p:extLst>
      <p:ext uri="{BB962C8B-B14F-4D97-AF65-F5344CB8AC3E}">
        <p14:creationId xmlns:p14="http://schemas.microsoft.com/office/powerpoint/2010/main" val="2167243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E60F87B2-07BC-4347-986B-16533EDF82D2}"/>
              </a:ext>
            </a:extLst>
          </p:cNvPr>
          <p:cNvSpPr>
            <a:spLocks noGrp="1"/>
          </p:cNvSpPr>
          <p:nvPr>
            <p:ph type="title"/>
          </p:nvPr>
        </p:nvSpPr>
        <p:spPr/>
        <p:txBody>
          <a:bodyPr/>
          <a:lstStyle/>
          <a:p>
            <a:r>
              <a:rPr lang="en-US" altLang="en-US" dirty="0"/>
              <a:t>Managed Long-Term Services and Supports (MLTSS)</a:t>
            </a:r>
          </a:p>
        </p:txBody>
      </p:sp>
      <p:sp>
        <p:nvSpPr>
          <p:cNvPr id="11267" name="Content Placeholder 2">
            <a:extLst>
              <a:ext uri="{FF2B5EF4-FFF2-40B4-BE49-F238E27FC236}">
                <a16:creationId xmlns:a16="http://schemas.microsoft.com/office/drawing/2014/main" id="{E96554BB-C35B-411A-AC1F-72A3BB456C76}"/>
              </a:ext>
            </a:extLst>
          </p:cNvPr>
          <p:cNvSpPr>
            <a:spLocks noGrp="1"/>
          </p:cNvSpPr>
          <p:nvPr>
            <p:ph idx="1"/>
          </p:nvPr>
        </p:nvSpPr>
        <p:spPr/>
        <p:txBody>
          <a:bodyPr/>
          <a:lstStyle/>
          <a:p>
            <a:r>
              <a:rPr lang="en-US" altLang="en-US" sz="2600" dirty="0"/>
              <a:t>Managed care for LTSS rare historically, but has grown dramatically over last 10 years</a:t>
            </a:r>
          </a:p>
          <a:p>
            <a:r>
              <a:rPr lang="en-US" altLang="en-US" sz="2600" dirty="0"/>
              <a:t>State goals include:</a:t>
            </a:r>
          </a:p>
          <a:p>
            <a:pPr lvl="1"/>
            <a:r>
              <a:rPr lang="en-US" altLang="en-US" sz="2600" dirty="0"/>
              <a:t>Rebalancing Medicaid spending</a:t>
            </a:r>
          </a:p>
          <a:p>
            <a:pPr lvl="1"/>
            <a:r>
              <a:rPr lang="en-US" altLang="en-US" sz="2600" dirty="0"/>
              <a:t>Improving consumer health and satisfaction</a:t>
            </a:r>
          </a:p>
          <a:p>
            <a:pPr lvl="1"/>
            <a:r>
              <a:rPr lang="en-US" altLang="en-US" sz="2600" dirty="0"/>
              <a:t>Reducing Medicaid home and community-based waiver waiting lists</a:t>
            </a:r>
          </a:p>
          <a:p>
            <a:pPr lvl="1"/>
            <a:r>
              <a:rPr lang="en-US" altLang="en-US" sz="2600" dirty="0"/>
              <a:t>Increasing budget predictability</a:t>
            </a:r>
          </a:p>
          <a:p>
            <a:pPr lvl="1"/>
            <a:r>
              <a:rPr lang="en-US" altLang="en-US" sz="2600" dirty="0"/>
              <a:t>Containing costs</a:t>
            </a:r>
          </a:p>
          <a:p>
            <a:pPr lvl="1"/>
            <a:r>
              <a:rPr lang="en-US" altLang="en-US" sz="2600" dirty="0"/>
              <a:t>Better coordinating medical care and LTSS</a:t>
            </a:r>
          </a:p>
        </p:txBody>
      </p:sp>
      <p:sp>
        <p:nvSpPr>
          <p:cNvPr id="4" name="Slide Number Placeholder 3">
            <a:extLst>
              <a:ext uri="{FF2B5EF4-FFF2-40B4-BE49-F238E27FC236}">
                <a16:creationId xmlns:a16="http://schemas.microsoft.com/office/drawing/2014/main" id="{9AD0B639-DE05-4616-A768-F92B29B1858A}"/>
              </a:ext>
            </a:extLst>
          </p:cNvPr>
          <p:cNvSpPr>
            <a:spLocks noGrp="1"/>
          </p:cNvSpPr>
          <p:nvPr>
            <p:ph type="sldNum" sz="quarter" idx="10"/>
          </p:nvPr>
        </p:nvSpPr>
        <p:spPr/>
        <p:txBody>
          <a:bodyPr/>
          <a:lstStyle/>
          <a:p>
            <a:fld id="{D4325D4D-289E-48C1-B277-2BEB492A7D19}" type="slidenum">
              <a:rPr lang="en-US" smtClean="0"/>
              <a:pPr/>
              <a:t>6</a:t>
            </a:fld>
            <a:endParaRPr lang="en-US" dirty="0"/>
          </a:p>
        </p:txBody>
      </p:sp>
    </p:spTree>
    <p:extLst>
      <p:ext uri="{BB962C8B-B14F-4D97-AF65-F5344CB8AC3E}">
        <p14:creationId xmlns:p14="http://schemas.microsoft.com/office/powerpoint/2010/main" val="2967074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11127-5BE6-4BDB-BA05-BD677C888C87}"/>
              </a:ext>
            </a:extLst>
          </p:cNvPr>
          <p:cNvSpPr>
            <a:spLocks noGrp="1"/>
          </p:cNvSpPr>
          <p:nvPr>
            <p:ph type="title"/>
          </p:nvPr>
        </p:nvSpPr>
        <p:spPr>
          <a:xfrm>
            <a:off x="1" y="-2"/>
            <a:ext cx="9144000" cy="922791"/>
          </a:xfrm>
        </p:spPr>
        <p:txBody>
          <a:bodyPr/>
          <a:lstStyle/>
          <a:p>
            <a:r>
              <a:rPr lang="en-US" dirty="0"/>
              <a:t>Types of MLTSS: alone or in combination with managed medical care</a:t>
            </a:r>
          </a:p>
        </p:txBody>
      </p:sp>
      <p:sp>
        <p:nvSpPr>
          <p:cNvPr id="3" name="Content Placeholder 2">
            <a:extLst>
              <a:ext uri="{FF2B5EF4-FFF2-40B4-BE49-F238E27FC236}">
                <a16:creationId xmlns:a16="http://schemas.microsoft.com/office/drawing/2014/main" id="{41F1116E-372A-4E14-A362-54002387DE51}"/>
              </a:ext>
            </a:extLst>
          </p:cNvPr>
          <p:cNvSpPr>
            <a:spLocks noGrp="1"/>
          </p:cNvSpPr>
          <p:nvPr>
            <p:ph idx="1"/>
          </p:nvPr>
        </p:nvSpPr>
        <p:spPr/>
        <p:txBody>
          <a:bodyPr/>
          <a:lstStyle/>
          <a:p>
            <a:r>
              <a:rPr lang="en-US" sz="2400" dirty="0"/>
              <a:t>Medicaid-only MLTSS:  Medicaid beneficiaries for Medicaid services only</a:t>
            </a:r>
          </a:p>
          <a:p>
            <a:pPr lvl="1"/>
            <a:r>
              <a:rPr lang="en-US" sz="2400" dirty="0"/>
              <a:t>For older people, Medicare cost sharing and LTSS</a:t>
            </a:r>
          </a:p>
          <a:p>
            <a:pPr lvl="1"/>
            <a:r>
              <a:rPr lang="en-US" sz="2400" dirty="0"/>
              <a:t>Some just MLTSS</a:t>
            </a:r>
          </a:p>
          <a:p>
            <a:pPr lvl="1"/>
            <a:r>
              <a:rPr lang="en-US" sz="2400" dirty="0"/>
              <a:t>For younger people with disabilities and older people who are not eligible for Medicare, medical care and LTSS</a:t>
            </a:r>
          </a:p>
          <a:p>
            <a:r>
              <a:rPr lang="en-US" sz="2400" dirty="0"/>
              <a:t>Medicaid-only MLTSS, with companion Medicare Dual Eligible-Special Needs Plan (D-SNP)</a:t>
            </a:r>
          </a:p>
          <a:p>
            <a:r>
              <a:rPr lang="en-US" sz="2400" dirty="0"/>
              <a:t>Financial Alignment Initiative:  Fully integrated Medicare and Medicaid for dual </a:t>
            </a:r>
            <a:r>
              <a:rPr lang="en-US" sz="2400" dirty="0" err="1"/>
              <a:t>eligibles</a:t>
            </a:r>
            <a:endParaRPr lang="en-US" sz="2400" dirty="0"/>
          </a:p>
          <a:p>
            <a:r>
              <a:rPr lang="en-US" sz="2400" dirty="0"/>
              <a:t>Program of All Inclusive Care for the Elderly (PACE)</a:t>
            </a:r>
          </a:p>
        </p:txBody>
      </p:sp>
      <p:sp>
        <p:nvSpPr>
          <p:cNvPr id="4" name="Slide Number Placeholder 3">
            <a:extLst>
              <a:ext uri="{FF2B5EF4-FFF2-40B4-BE49-F238E27FC236}">
                <a16:creationId xmlns:a16="http://schemas.microsoft.com/office/drawing/2014/main" id="{969D4AD3-F083-4F57-9553-E17287A02A79}"/>
              </a:ext>
            </a:extLst>
          </p:cNvPr>
          <p:cNvSpPr>
            <a:spLocks noGrp="1"/>
          </p:cNvSpPr>
          <p:nvPr>
            <p:ph type="sldNum" sz="quarter" idx="10"/>
          </p:nvPr>
        </p:nvSpPr>
        <p:spPr/>
        <p:txBody>
          <a:bodyPr/>
          <a:lstStyle/>
          <a:p>
            <a:fld id="{D4325D4D-289E-48C1-B277-2BEB492A7D19}" type="slidenum">
              <a:rPr lang="en-US" smtClean="0"/>
              <a:pPr/>
              <a:t>7</a:t>
            </a:fld>
            <a:endParaRPr lang="en-US" dirty="0"/>
          </a:p>
        </p:txBody>
      </p:sp>
    </p:spTree>
    <p:extLst>
      <p:ext uri="{BB962C8B-B14F-4D97-AF65-F5344CB8AC3E}">
        <p14:creationId xmlns:p14="http://schemas.microsoft.com/office/powerpoint/2010/main" val="1288520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1D849-2E02-43C6-B57B-4C797924C7BD}"/>
              </a:ext>
            </a:extLst>
          </p:cNvPr>
          <p:cNvSpPr>
            <a:spLocks noGrp="1"/>
          </p:cNvSpPr>
          <p:nvPr>
            <p:ph type="title"/>
          </p:nvPr>
        </p:nvSpPr>
        <p:spPr/>
        <p:txBody>
          <a:bodyPr/>
          <a:lstStyle/>
          <a:p>
            <a:r>
              <a:rPr lang="en-US" dirty="0"/>
              <a:t>Where is MLTSS active or in development?</a:t>
            </a:r>
          </a:p>
        </p:txBody>
      </p:sp>
      <p:pic>
        <p:nvPicPr>
          <p:cNvPr id="12291" name="Content Placeholder 4">
            <a:extLst>
              <a:ext uri="{FF2B5EF4-FFF2-40B4-BE49-F238E27FC236}">
                <a16:creationId xmlns:a16="http://schemas.microsoft.com/office/drawing/2014/main" id="{9DBEFDCC-8F3F-4B07-B43A-F988EA81EBB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1281363" y="1106445"/>
            <a:ext cx="6858000" cy="5143500"/>
          </a:xfrm>
        </p:spPr>
      </p:pic>
      <p:sp>
        <p:nvSpPr>
          <p:cNvPr id="3" name="Slide Number Placeholder 2">
            <a:extLst>
              <a:ext uri="{FF2B5EF4-FFF2-40B4-BE49-F238E27FC236}">
                <a16:creationId xmlns:a16="http://schemas.microsoft.com/office/drawing/2014/main" id="{52886DEE-CD1D-426A-A8B9-C0E54473E930}"/>
              </a:ext>
            </a:extLst>
          </p:cNvPr>
          <p:cNvSpPr>
            <a:spLocks noGrp="1"/>
          </p:cNvSpPr>
          <p:nvPr>
            <p:ph type="sldNum" sz="quarter" idx="10"/>
          </p:nvPr>
        </p:nvSpPr>
        <p:spPr/>
        <p:txBody>
          <a:bodyPr/>
          <a:lstStyle/>
          <a:p>
            <a:fld id="{D4325D4D-289E-48C1-B277-2BEB492A7D19}" type="slidenum">
              <a:rPr lang="en-US" smtClean="0"/>
              <a:pPr/>
              <a:t>8</a:t>
            </a:fld>
            <a:endParaRPr lang="en-US" dirty="0"/>
          </a:p>
        </p:txBody>
      </p:sp>
    </p:spTree>
    <p:extLst>
      <p:ext uri="{BB962C8B-B14F-4D97-AF65-F5344CB8AC3E}">
        <p14:creationId xmlns:p14="http://schemas.microsoft.com/office/powerpoint/2010/main" val="438889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8151735A-1A65-4AF5-B917-8AEF714DCA8C}"/>
              </a:ext>
            </a:extLst>
          </p:cNvPr>
          <p:cNvSpPr>
            <a:spLocks noGrp="1"/>
          </p:cNvSpPr>
          <p:nvPr>
            <p:ph type="title"/>
          </p:nvPr>
        </p:nvSpPr>
        <p:spPr/>
        <p:txBody>
          <a:bodyPr/>
          <a:lstStyle/>
          <a:p>
            <a:r>
              <a:rPr lang="en-US" altLang="en-US" dirty="0"/>
              <a:t>Issues</a:t>
            </a:r>
          </a:p>
        </p:txBody>
      </p:sp>
      <p:sp>
        <p:nvSpPr>
          <p:cNvPr id="13315" name="Content Placeholder 2">
            <a:extLst>
              <a:ext uri="{FF2B5EF4-FFF2-40B4-BE49-F238E27FC236}">
                <a16:creationId xmlns:a16="http://schemas.microsoft.com/office/drawing/2014/main" id="{E2B947E7-E2AE-4AC7-890A-AC4669DFDFFF}"/>
              </a:ext>
            </a:extLst>
          </p:cNvPr>
          <p:cNvSpPr>
            <a:spLocks noGrp="1"/>
          </p:cNvSpPr>
          <p:nvPr>
            <p:ph idx="1"/>
          </p:nvPr>
        </p:nvSpPr>
        <p:spPr>
          <a:xfrm>
            <a:off x="457200" y="612647"/>
            <a:ext cx="8229600" cy="5779763"/>
          </a:xfrm>
        </p:spPr>
        <p:txBody>
          <a:bodyPr/>
          <a:lstStyle/>
          <a:p>
            <a:r>
              <a:rPr lang="en-US" altLang="en-US" sz="2600" dirty="0"/>
              <a:t>Managed care organizations are third parties that can receive both acute care and long-term care funding</a:t>
            </a:r>
          </a:p>
          <a:p>
            <a:r>
              <a:rPr lang="en-US" altLang="en-US" sz="2600" dirty="0"/>
              <a:t>Managed care provides the opportunity for plans to  save money and improve care but there is also a financial incentive for managed care to underserve</a:t>
            </a:r>
          </a:p>
          <a:p>
            <a:r>
              <a:rPr lang="en-US" altLang="en-US" sz="2600" dirty="0"/>
              <a:t>Managed care organizations may not have adequate knowledge about people with disabilities and LTSS</a:t>
            </a:r>
          </a:p>
          <a:p>
            <a:r>
              <a:rPr lang="en-US" altLang="en-US" sz="2600" dirty="0"/>
              <a:t>Potential for medicalizing  long-term care</a:t>
            </a:r>
          </a:p>
          <a:p>
            <a:r>
              <a:rPr lang="en-US" altLang="en-US" sz="2600" dirty="0"/>
              <a:t>Potential problems with provider network adequacy </a:t>
            </a:r>
          </a:p>
          <a:p>
            <a:r>
              <a:rPr lang="en-US" altLang="en-US" sz="2600" dirty="0"/>
              <a:t>Long-term care providers contract with managed care organizations, not the state.  A change for both providers and for advocates. </a:t>
            </a:r>
          </a:p>
          <a:p>
            <a:pPr marL="0" indent="0">
              <a:buNone/>
            </a:pPr>
            <a:endParaRPr lang="en-US" altLang="en-US" sz="2600" dirty="0"/>
          </a:p>
          <a:p>
            <a:pPr marL="0" indent="0">
              <a:buNone/>
            </a:pPr>
            <a:endParaRPr lang="en-US" altLang="en-US" sz="2600" dirty="0"/>
          </a:p>
          <a:p>
            <a:endParaRPr lang="en-US" altLang="en-US" dirty="0"/>
          </a:p>
        </p:txBody>
      </p:sp>
      <p:sp>
        <p:nvSpPr>
          <p:cNvPr id="4" name="Slide Number Placeholder 3">
            <a:extLst>
              <a:ext uri="{FF2B5EF4-FFF2-40B4-BE49-F238E27FC236}">
                <a16:creationId xmlns:a16="http://schemas.microsoft.com/office/drawing/2014/main" id="{12AD4D5B-2829-4D9C-AB2E-ECEF480ED016}"/>
              </a:ext>
            </a:extLst>
          </p:cNvPr>
          <p:cNvSpPr>
            <a:spLocks noGrp="1"/>
          </p:cNvSpPr>
          <p:nvPr>
            <p:ph type="sldNum" sz="quarter" idx="10"/>
          </p:nvPr>
        </p:nvSpPr>
        <p:spPr/>
        <p:txBody>
          <a:bodyPr/>
          <a:lstStyle/>
          <a:p>
            <a:fld id="{D4325D4D-289E-48C1-B277-2BEB492A7D19}" type="slidenum">
              <a:rPr lang="en-US" smtClean="0"/>
              <a:pPr/>
              <a:t>9</a:t>
            </a:fld>
            <a:endParaRPr lang="en-US" dirty="0"/>
          </a:p>
        </p:txBody>
      </p:sp>
    </p:spTree>
    <p:extLst>
      <p:ext uri="{BB962C8B-B14F-4D97-AF65-F5344CB8AC3E}">
        <p14:creationId xmlns:p14="http://schemas.microsoft.com/office/powerpoint/2010/main" val="74969074"/>
      </p:ext>
    </p:extLst>
  </p:cSld>
  <p:clrMapOvr>
    <a:masterClrMapping/>
  </p:clrMapOvr>
</p:sld>
</file>

<file path=ppt/theme/theme1.xml><?xml version="1.0" encoding="utf-8"?>
<a:theme xmlns:a="http://schemas.openxmlformats.org/drawingml/2006/main" name="1_RTI Corporate">
  <a:themeElements>
    <a:clrScheme name="RTI Theme Colors">
      <a:dk1>
        <a:srgbClr val="000000"/>
      </a:dk1>
      <a:lt1>
        <a:srgbClr val="FFFFFF"/>
      </a:lt1>
      <a:dk2>
        <a:srgbClr val="000000"/>
      </a:dk2>
      <a:lt2>
        <a:srgbClr val="808080"/>
      </a:lt2>
      <a:accent1>
        <a:srgbClr val="085295"/>
      </a:accent1>
      <a:accent2>
        <a:srgbClr val="D06F1A"/>
      </a:accent2>
      <a:accent3>
        <a:srgbClr val="B1953A"/>
      </a:accent3>
      <a:accent4>
        <a:srgbClr val="FFC525"/>
      </a:accent4>
      <a:accent5>
        <a:srgbClr val="5D9732"/>
      </a:accent5>
      <a:accent6>
        <a:srgbClr val="4F2683"/>
      </a:accent6>
      <a:hlink>
        <a:srgbClr val="0045C7"/>
      </a:hlink>
      <a:folHlink>
        <a:srgbClr val="5D6EC9"/>
      </a:folHlink>
    </a:clrScheme>
    <a:fontScheme name="Custom Design">
      <a:majorFont>
        <a:latin typeface="Arial Narrow"/>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RTI_Corporate_Template(2)" id="{94CF4F71-62C5-A142-A667-C8083AFEB5D7}" vid="{28A7E8C7-462B-6444-B374-9AE6A3F18262}"/>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7266</TotalTime>
  <Words>1396</Words>
  <Application>Microsoft Office PowerPoint</Application>
  <PresentationFormat>On-screen Show (4:3)</PresentationFormat>
  <Paragraphs>181</Paragraphs>
  <Slides>25</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vt:lpstr>
      <vt:lpstr>Arial Narrow</vt:lpstr>
      <vt:lpstr>Calibri</vt:lpstr>
      <vt:lpstr>Wingdings</vt:lpstr>
      <vt:lpstr>ヒラギノ角ゴ Pro W3</vt:lpstr>
      <vt:lpstr>1_RTI Corporate</vt:lpstr>
      <vt:lpstr>Chart</vt:lpstr>
      <vt:lpstr>Managed Care Comes to LTSS: Get Ready!</vt:lpstr>
      <vt:lpstr>Introduction to the issues and opportunities</vt:lpstr>
      <vt:lpstr>Plan of Talk</vt:lpstr>
      <vt:lpstr>LTSS users are medically high need/high cost: Average Medicare Spending Per Enrollee Age 65 and Older, by Functional Limitations, 2005</vt:lpstr>
      <vt:lpstr>Some Medicare costs reflect potentially avoidable hospitalizations: estimates of potentially avoidable hospitalizations among nursing home residents. </vt:lpstr>
      <vt:lpstr>Managed Long-Term Services and Supports (MLTSS)</vt:lpstr>
      <vt:lpstr>Types of MLTSS: alone or in combination with managed medical care</vt:lpstr>
      <vt:lpstr>Where is MLTSS active or in development?</vt:lpstr>
      <vt:lpstr>Issues</vt:lpstr>
      <vt:lpstr>The Role of Care Coordination in State Demonstrations under the CMS Financial Alignment Initiative</vt:lpstr>
      <vt:lpstr>Acknowledgements and Disclaimer</vt:lpstr>
      <vt:lpstr>Financial Alignment Initiative (FAI)</vt:lpstr>
      <vt:lpstr>Why Care Coordination Is Needed </vt:lpstr>
      <vt:lpstr>States Included in This Study </vt:lpstr>
      <vt:lpstr>Care Coordination Components of the FAI Demonstrations</vt:lpstr>
      <vt:lpstr>Findings</vt:lpstr>
      <vt:lpstr>Early Implementation Activities</vt:lpstr>
      <vt:lpstr>Successes</vt:lpstr>
      <vt:lpstr>Challenges</vt:lpstr>
      <vt:lpstr>Challenges (cont.)</vt:lpstr>
      <vt:lpstr>Conclusions</vt:lpstr>
      <vt:lpstr>Conclusions (cont.)</vt:lpstr>
      <vt:lpstr>Available Reports</vt:lpstr>
      <vt:lpstr>Available Reports (cont.)</vt:lpstr>
      <vt:lpstr>Contact Information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RTI Overview 9/26/17</dc:title>
  <dc:subject/>
  <dc:creator>Branigan, MaryBeth</dc:creator>
  <cp:keywords>standard format</cp:keywords>
  <dc:description/>
  <cp:lastModifiedBy>Walsh, Edie</cp:lastModifiedBy>
  <cp:revision>106</cp:revision>
  <dcterms:modified xsi:type="dcterms:W3CDTF">2017-11-05T15:41:20Z</dcterms:modified>
  <cp:category/>
</cp:coreProperties>
</file>