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8"/>
  </p:notesMasterIdLst>
  <p:handoutMasterIdLst>
    <p:handoutMasterId r:id="rId39"/>
  </p:handoutMasterIdLst>
  <p:sldIdLst>
    <p:sldId id="326" r:id="rId2"/>
    <p:sldId id="454" r:id="rId3"/>
    <p:sldId id="404" r:id="rId4"/>
    <p:sldId id="453" r:id="rId5"/>
    <p:sldId id="456" r:id="rId6"/>
    <p:sldId id="405" r:id="rId7"/>
    <p:sldId id="411" r:id="rId8"/>
    <p:sldId id="425" r:id="rId9"/>
    <p:sldId id="414" r:id="rId10"/>
    <p:sldId id="415" r:id="rId11"/>
    <p:sldId id="416" r:id="rId12"/>
    <p:sldId id="417" r:id="rId13"/>
    <p:sldId id="418" r:id="rId14"/>
    <p:sldId id="423" r:id="rId15"/>
    <p:sldId id="424" r:id="rId16"/>
    <p:sldId id="426" r:id="rId17"/>
    <p:sldId id="427" r:id="rId18"/>
    <p:sldId id="440" r:id="rId19"/>
    <p:sldId id="428" r:id="rId20"/>
    <p:sldId id="446" r:id="rId21"/>
    <p:sldId id="429" r:id="rId22"/>
    <p:sldId id="442" r:id="rId23"/>
    <p:sldId id="452" r:id="rId24"/>
    <p:sldId id="430" r:id="rId25"/>
    <p:sldId id="443" r:id="rId26"/>
    <p:sldId id="431" r:id="rId27"/>
    <p:sldId id="432" r:id="rId28"/>
    <p:sldId id="433" r:id="rId29"/>
    <p:sldId id="444" r:id="rId30"/>
    <p:sldId id="434" r:id="rId31"/>
    <p:sldId id="419" r:id="rId32"/>
    <p:sldId id="457" r:id="rId33"/>
    <p:sldId id="435" r:id="rId34"/>
    <p:sldId id="455" r:id="rId35"/>
    <p:sldId id="436" r:id="rId36"/>
    <p:sldId id="422" r:id="rId3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ells" initials="SW" lastIdx="6" clrIdx="0">
    <p:extLst>
      <p:ext uri="{19B8F6BF-5375-455C-9EA6-DF929625EA0E}">
        <p15:presenceInfo xmlns:p15="http://schemas.microsoft.com/office/powerpoint/2012/main" xmlns="" userId="46cb1ce499506ab2" providerId="Windows Live"/>
      </p:ext>
    </p:extLst>
  </p:cmAuthor>
  <p:cmAuthor id="2" name="Robyn" initials="R" lastIdx="1" clrIdx="1">
    <p:extLst>
      <p:ext uri="{19B8F6BF-5375-455C-9EA6-DF929625EA0E}">
        <p15:presenceInfo xmlns:p15="http://schemas.microsoft.com/office/powerpoint/2012/main" xmlns="" userId="Rob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3" autoAdjust="0"/>
    <p:restoredTop sz="94434" autoAdjust="0"/>
  </p:normalViewPr>
  <p:slideViewPr>
    <p:cSldViewPr snapToGrid="0" snapToObjects="1">
      <p:cViewPr varScale="1">
        <p:scale>
          <a:sx n="70" d="100"/>
          <a:sy n="70" d="100"/>
        </p:scale>
        <p:origin x="-96"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64205"/>
          </a:xfrm>
          <a:prstGeom prst="rect">
            <a:avLst/>
          </a:prstGeom>
        </p:spPr>
        <p:txBody>
          <a:bodyPr vert="horz" lIns="87444" tIns="43722" rIns="87444" bIns="43722" rtlCol="0"/>
          <a:lstStyle>
            <a:lvl1pPr algn="l">
              <a:defRPr sz="1100"/>
            </a:lvl1pPr>
          </a:lstStyle>
          <a:p>
            <a:endParaRPr lang="en-US"/>
          </a:p>
        </p:txBody>
      </p:sp>
      <p:sp>
        <p:nvSpPr>
          <p:cNvPr id="3" name="Date Placeholder 2"/>
          <p:cNvSpPr>
            <a:spLocks noGrp="1"/>
          </p:cNvSpPr>
          <p:nvPr>
            <p:ph type="dt" sz="quarter" idx="1"/>
          </p:nvPr>
        </p:nvSpPr>
        <p:spPr>
          <a:xfrm>
            <a:off x="3897902" y="1"/>
            <a:ext cx="2982418" cy="464205"/>
          </a:xfrm>
          <a:prstGeom prst="rect">
            <a:avLst/>
          </a:prstGeom>
        </p:spPr>
        <p:txBody>
          <a:bodyPr vert="horz" lIns="87444" tIns="43722" rIns="87444" bIns="43722" rtlCol="0"/>
          <a:lstStyle>
            <a:lvl1pPr algn="r">
              <a:defRPr sz="1100"/>
            </a:lvl1pPr>
          </a:lstStyle>
          <a:p>
            <a:fld id="{B27079C7-8247-4F23-9405-568960D9E621}" type="datetimeFigureOut">
              <a:rPr lang="en-US" smtClean="0"/>
              <a:pPr/>
              <a:t>2/12/2015</a:t>
            </a:fld>
            <a:endParaRPr lang="en-US"/>
          </a:p>
        </p:txBody>
      </p:sp>
      <p:sp>
        <p:nvSpPr>
          <p:cNvPr id="4" name="Footer Placeholder 3"/>
          <p:cNvSpPr>
            <a:spLocks noGrp="1"/>
          </p:cNvSpPr>
          <p:nvPr>
            <p:ph type="ftr" sz="quarter" idx="2"/>
          </p:nvPr>
        </p:nvSpPr>
        <p:spPr>
          <a:xfrm>
            <a:off x="0" y="8830659"/>
            <a:ext cx="2982418" cy="464205"/>
          </a:xfrm>
          <a:prstGeom prst="rect">
            <a:avLst/>
          </a:prstGeom>
        </p:spPr>
        <p:txBody>
          <a:bodyPr vert="horz" lIns="87444" tIns="43722" rIns="87444" bIns="43722" rtlCol="0" anchor="b"/>
          <a:lstStyle>
            <a:lvl1pPr algn="l">
              <a:defRPr sz="1100"/>
            </a:lvl1pPr>
          </a:lstStyle>
          <a:p>
            <a:endParaRPr lang="en-US"/>
          </a:p>
        </p:txBody>
      </p:sp>
      <p:sp>
        <p:nvSpPr>
          <p:cNvPr id="5" name="Slide Number Placeholder 4"/>
          <p:cNvSpPr>
            <a:spLocks noGrp="1"/>
          </p:cNvSpPr>
          <p:nvPr>
            <p:ph type="sldNum" sz="quarter" idx="3"/>
          </p:nvPr>
        </p:nvSpPr>
        <p:spPr>
          <a:xfrm>
            <a:off x="3897902" y="8830659"/>
            <a:ext cx="2982418" cy="464205"/>
          </a:xfrm>
          <a:prstGeom prst="rect">
            <a:avLst/>
          </a:prstGeom>
        </p:spPr>
        <p:txBody>
          <a:bodyPr vert="horz" lIns="87444" tIns="43722" rIns="87444" bIns="43722" rtlCol="0" anchor="b"/>
          <a:lstStyle>
            <a:lvl1pPr algn="r">
              <a:defRPr sz="1100"/>
            </a:lvl1pPr>
          </a:lstStyle>
          <a:p>
            <a:fld id="{0C84F8EE-8B1A-4E8D-AFEA-ED06792B274F}" type="slidenum">
              <a:rPr lang="en-US" smtClean="0"/>
              <a:pPr/>
              <a:t>‹#›</a:t>
            </a:fld>
            <a:endParaRPr lang="en-US"/>
          </a:p>
        </p:txBody>
      </p:sp>
    </p:spTree>
    <p:extLst>
      <p:ext uri="{BB962C8B-B14F-4D97-AF65-F5344CB8AC3E}">
        <p14:creationId xmlns:p14="http://schemas.microsoft.com/office/powerpoint/2010/main" xmlns="" val="10212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8101" y="0"/>
            <a:ext cx="2982119" cy="464820"/>
          </a:xfrm>
          <a:prstGeom prst="rect">
            <a:avLst/>
          </a:prstGeom>
        </p:spPr>
        <p:txBody>
          <a:bodyPr vert="horz" lIns="92437" tIns="46219" rIns="92437" bIns="46219" rtlCol="0"/>
          <a:lstStyle>
            <a:lvl1pPr algn="r" fontAlgn="auto">
              <a:spcBef>
                <a:spcPts val="0"/>
              </a:spcBef>
              <a:spcAft>
                <a:spcPts val="0"/>
              </a:spcAft>
              <a:defRPr sz="1200" smtClean="0">
                <a:latin typeface="+mn-lt"/>
                <a:ea typeface="+mn-ea"/>
                <a:cs typeface="+mn-cs"/>
              </a:defRPr>
            </a:lvl1pPr>
          </a:lstStyle>
          <a:p>
            <a:pPr>
              <a:defRPr/>
            </a:pPr>
            <a:fld id="{F0455299-EDBC-4A3B-BA3D-876BC8BAC754}" type="datetimeFigureOut">
              <a:rPr lang="en-US"/>
              <a:pPr>
                <a:defRPr/>
              </a:pPr>
              <a:t>2/12/2015</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7" tIns="46219" rIns="92437" bIns="4621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101" y="8829967"/>
            <a:ext cx="2982119" cy="464820"/>
          </a:xfrm>
          <a:prstGeom prst="rect">
            <a:avLst/>
          </a:prstGeom>
        </p:spPr>
        <p:txBody>
          <a:bodyPr vert="horz" lIns="92437" tIns="46219" rIns="92437" bIns="46219" rtlCol="0" anchor="b"/>
          <a:lstStyle>
            <a:lvl1pPr algn="r" fontAlgn="auto">
              <a:spcBef>
                <a:spcPts val="0"/>
              </a:spcBef>
              <a:spcAft>
                <a:spcPts val="0"/>
              </a:spcAft>
              <a:defRPr sz="1200" smtClean="0">
                <a:latin typeface="+mn-lt"/>
                <a:ea typeface="+mn-ea"/>
                <a:cs typeface="+mn-cs"/>
              </a:defRPr>
            </a:lvl1pPr>
          </a:lstStyle>
          <a:p>
            <a:pPr>
              <a:defRPr/>
            </a:pPr>
            <a:fld id="{DC304DCF-6284-4BFA-A45B-6BEFD904EF42}" type="slidenum">
              <a:rPr lang="en-US"/>
              <a:pPr>
                <a:defRPr/>
              </a:pPr>
              <a:t>‹#›</a:t>
            </a:fld>
            <a:endParaRPr lang="en-US" dirty="0"/>
          </a:p>
        </p:txBody>
      </p:sp>
    </p:spTree>
    <p:extLst>
      <p:ext uri="{BB962C8B-B14F-4D97-AF65-F5344CB8AC3E}">
        <p14:creationId xmlns:p14="http://schemas.microsoft.com/office/powerpoint/2010/main" xmlns="" val="58156005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2266F-7A48-453C-93EC-CCD5C1F6F3E2}" type="slidenum">
              <a:rPr lang="en-US">
                <a:ea typeface="ＭＳ Ｐゴシック" pitchFamily="127" charset="-128"/>
                <a:cs typeface="ＭＳ Ｐゴシック" pitchFamily="127" charset="-128"/>
              </a:rPr>
              <a:pPr fontAlgn="base">
                <a:spcBef>
                  <a:spcPct val="0"/>
                </a:spcBef>
                <a:spcAft>
                  <a:spcPct val="0"/>
                </a:spcAft>
              </a:pPr>
              <a:t>1</a:t>
            </a:fld>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xmlns="" val="297052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2266F-7A48-453C-93EC-CCD5C1F6F3E2}" type="slidenum">
              <a:rPr lang="en-US">
                <a:ea typeface="ＭＳ Ｐゴシック" pitchFamily="127" charset="-128"/>
                <a:cs typeface="ＭＳ Ｐゴシック" pitchFamily="127" charset="-128"/>
              </a:rPr>
              <a:pPr fontAlgn="base">
                <a:spcBef>
                  <a:spcPct val="0"/>
                </a:spcBef>
                <a:spcAft>
                  <a:spcPct val="0"/>
                </a:spcAft>
              </a:pPr>
              <a:t>14</a:t>
            </a:fld>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xmlns="" val="281227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3F3846-8B89-45DA-97DE-3B9A8A1F66C5}" type="slidenum">
              <a:rPr lang="en-US">
                <a:ea typeface="ＭＳ Ｐゴシック" pitchFamily="127" charset="-128"/>
                <a:cs typeface="ＭＳ Ｐゴシック" pitchFamily="127" charset="-128"/>
              </a:rPr>
              <a:pPr fontAlgn="base">
                <a:spcBef>
                  <a:spcPct val="0"/>
                </a:spcBef>
                <a:spcAft>
                  <a:spcPct val="0"/>
                </a:spcAft>
              </a:pPr>
              <a:t>15</a:t>
            </a:fld>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xmlns="" val="227158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ABAC85-39FA-426F-A75C-57A54D20B544}" type="slidenum">
              <a:rPr lang="en-US">
                <a:ea typeface="ＭＳ Ｐゴシック" pitchFamily="127" charset="-128"/>
                <a:cs typeface="ＭＳ Ｐゴシック" pitchFamily="127" charset="-128"/>
              </a:rPr>
              <a:pPr fontAlgn="base">
                <a:spcBef>
                  <a:spcPct val="0"/>
                </a:spcBef>
                <a:spcAft>
                  <a:spcPct val="0"/>
                </a:spcAft>
              </a:pPr>
              <a:t>17</a:t>
            </a:fld>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xmlns="" val="399400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ABAC85-39FA-426F-A75C-57A54D20B544}" type="slidenum">
              <a:rPr lang="en-US">
                <a:ea typeface="ＭＳ Ｐゴシック" pitchFamily="127" charset="-128"/>
                <a:cs typeface="ＭＳ Ｐゴシック" pitchFamily="127" charset="-128"/>
              </a:rPr>
              <a:pPr fontAlgn="base">
                <a:spcBef>
                  <a:spcPct val="0"/>
                </a:spcBef>
                <a:spcAft>
                  <a:spcPct val="0"/>
                </a:spcAft>
              </a:pPr>
              <a:t>18</a:t>
            </a:fld>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xmlns="" val="8643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Thursday, February 12,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Thursday, February 12,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Thursday, February 12,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Thursday, February 12,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Thursday, February 12,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Thursday, February 12,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Thursday, February 12, 2015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Thursday, February 12, 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Thursday, February 12, 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Thursday, February 12, 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Thursday, February 12,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Thursday, February 12, 2015</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0" r:id="rId1"/>
    <p:sldLayoutId id="2147484019" r:id="rId2"/>
    <p:sldLayoutId id="2147484021" r:id="rId3"/>
    <p:sldLayoutId id="2147484018" r:id="rId4"/>
    <p:sldLayoutId id="2147484022" r:id="rId5"/>
    <p:sldLayoutId id="2147484017" r:id="rId6"/>
    <p:sldLayoutId id="2147484016" r:id="rId7"/>
    <p:sldLayoutId id="2147484023" r:id="rId8"/>
    <p:sldLayoutId id="2147484015" r:id="rId9"/>
    <p:sldLayoutId id="2147484014" r:id="rId10"/>
    <p:sldLayoutId id="2147484013"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theconsumervoice.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theconsumervoic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413" y="2679700"/>
            <a:ext cx="7848600" cy="2693988"/>
          </a:xfrm>
        </p:spPr>
        <p:txBody>
          <a:bodyPr/>
          <a:lstStyle/>
          <a:p>
            <a:pPr algn="ctr" fontAlgn="auto">
              <a:spcAft>
                <a:spcPts val="0"/>
              </a:spcAft>
              <a:defRPr/>
            </a:pPr>
            <a:r>
              <a:rPr lang="en-US" sz="3200" dirty="0" smtClean="0"/>
              <a:t>Strategizing </a:t>
            </a:r>
            <a:r>
              <a:rPr lang="en-US" sz="3200" dirty="0"/>
              <a:t>and Crafting an Effective Advocacy Message</a:t>
            </a:r>
            <a:br>
              <a:rPr lang="en-US" sz="3200" dirty="0"/>
            </a:br>
            <a:r>
              <a:rPr lang="en-US" sz="3200" dirty="0" smtClean="0">
                <a:ea typeface="+mj-ea"/>
                <a:cs typeface="+mj-cs"/>
              </a:rPr>
              <a:t/>
            </a:r>
            <a:br>
              <a:rPr lang="en-US" sz="3200" dirty="0" smtClean="0">
                <a:ea typeface="+mj-ea"/>
                <a:cs typeface="+mj-cs"/>
              </a:rPr>
            </a:br>
            <a:endParaRPr lang="en-US" sz="3200" dirty="0">
              <a:ea typeface="+mj-ea"/>
              <a:cs typeface="+mj-cs"/>
            </a:endParaRPr>
          </a:p>
        </p:txBody>
      </p:sp>
      <p:pic>
        <p:nvPicPr>
          <p:cNvPr id="14338" name="Picture 4"/>
          <p:cNvPicPr>
            <a:picLocks noChangeAspect="1"/>
          </p:cNvPicPr>
          <p:nvPr/>
        </p:nvPicPr>
        <p:blipFill>
          <a:blip r:embed="rId3" cstate="print"/>
          <a:srcRect/>
          <a:stretch>
            <a:fillRect/>
          </a:stretch>
        </p:blipFill>
        <p:spPr bwMode="auto">
          <a:xfrm>
            <a:off x="390525" y="795338"/>
            <a:ext cx="8439150" cy="1652587"/>
          </a:xfrm>
          <a:prstGeom prst="rect">
            <a:avLst/>
          </a:prstGeom>
          <a:noFill/>
          <a:ln w="9525">
            <a:noFill/>
            <a:miter lim="800000"/>
            <a:headEnd/>
            <a:tailEnd/>
          </a:ln>
        </p:spPr>
      </p:pic>
      <p:sp>
        <p:nvSpPr>
          <p:cNvPr id="14339" name="TextBox 5"/>
          <p:cNvSpPr txBox="1">
            <a:spLocks noChangeArrowheads="1"/>
          </p:cNvSpPr>
          <p:nvPr/>
        </p:nvSpPr>
        <p:spPr bwMode="auto">
          <a:xfrm>
            <a:off x="2598738" y="6336406"/>
            <a:ext cx="3721100" cy="366712"/>
          </a:xfrm>
          <a:prstGeom prst="rect">
            <a:avLst/>
          </a:prstGeom>
          <a:noFill/>
          <a:ln w="9525">
            <a:noFill/>
            <a:miter lim="800000"/>
            <a:headEnd/>
            <a:tailEnd/>
          </a:ln>
        </p:spPr>
        <p:txBody>
          <a:bodyPr>
            <a:prstTxWarp prst="textNoShape">
              <a:avLst/>
            </a:prstTxWarp>
            <a:spAutoFit/>
          </a:bodyPr>
          <a:lstStyle/>
          <a:p>
            <a:pPr algn="ctr"/>
            <a:r>
              <a:rPr lang="en-US" dirty="0" smtClean="0"/>
              <a:t>February 12, 2015</a:t>
            </a:r>
            <a:endParaRPr lang="en-US" dirty="0"/>
          </a:p>
        </p:txBody>
      </p:sp>
      <p:sp>
        <p:nvSpPr>
          <p:cNvPr id="5" name="TextBox 5"/>
          <p:cNvSpPr txBox="1">
            <a:spLocks noChangeArrowheads="1"/>
          </p:cNvSpPr>
          <p:nvPr/>
        </p:nvSpPr>
        <p:spPr bwMode="auto">
          <a:xfrm>
            <a:off x="2598738" y="5373688"/>
            <a:ext cx="3721100" cy="923330"/>
          </a:xfrm>
          <a:prstGeom prst="rect">
            <a:avLst/>
          </a:prstGeom>
          <a:noFill/>
          <a:ln w="9525">
            <a:noFill/>
            <a:miter lim="800000"/>
            <a:headEnd/>
            <a:tailEnd/>
          </a:ln>
        </p:spPr>
        <p:txBody>
          <a:bodyPr wrap="square">
            <a:prstTxWarp prst="textNoShape">
              <a:avLst/>
            </a:prstTxWarp>
            <a:spAutoFit/>
          </a:bodyPr>
          <a:lstStyle/>
          <a:p>
            <a:pPr algn="ctr"/>
            <a:r>
              <a:rPr lang="en-US" b="1" dirty="0" smtClean="0"/>
              <a:t>To Hear Audio</a:t>
            </a:r>
          </a:p>
          <a:p>
            <a:pPr algn="ctr"/>
            <a:r>
              <a:rPr lang="en-US" b="1" dirty="0" smtClean="0"/>
              <a:t>Dial-in number: </a:t>
            </a:r>
            <a:r>
              <a:rPr lang="en-US" dirty="0" smtClean="0"/>
              <a:t>800.768.2983</a:t>
            </a:r>
          </a:p>
          <a:p>
            <a:pPr algn="ctr"/>
            <a:r>
              <a:rPr lang="en-US" b="1" dirty="0" smtClean="0"/>
              <a:t>Access Code: </a:t>
            </a:r>
            <a:r>
              <a:rPr lang="en-US" dirty="0" smtClean="0"/>
              <a:t>3322275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143000"/>
          </a:xfrm>
        </p:spPr>
        <p:txBody>
          <a:bodyPr>
            <a:normAutofit/>
          </a:bodyPr>
          <a:lstStyle/>
          <a:p>
            <a:pPr algn="ctr"/>
            <a:r>
              <a:rPr lang="en-US" sz="4800" dirty="0" smtClean="0"/>
              <a:t>Strategy Chart: CV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78565560"/>
              </p:ext>
            </p:extLst>
          </p:nvPr>
        </p:nvGraphicFramePr>
        <p:xfrm>
          <a:off x="609600" y="1447801"/>
          <a:ext cx="8001000" cy="4890950"/>
        </p:xfrm>
        <a:graphic>
          <a:graphicData uri="http://schemas.openxmlformats.org/drawingml/2006/table">
            <a:tbl>
              <a:tblPr firstRow="1" bandRow="1">
                <a:tableStyleId>{5C22544A-7EE6-4342-B048-85BDC9FD1C3A}</a:tableStyleId>
              </a:tblPr>
              <a:tblGrid>
                <a:gridCol w="8001000"/>
              </a:tblGrid>
              <a:tr h="257066">
                <a:tc>
                  <a:txBody>
                    <a:bodyPr/>
                    <a:lstStyle/>
                    <a:p>
                      <a:pPr marL="0" marR="0" algn="ctr" hangingPunct="0">
                        <a:spcBef>
                          <a:spcPts val="0"/>
                        </a:spcBef>
                        <a:spcAft>
                          <a:spcPts val="0"/>
                        </a:spcAft>
                      </a:pPr>
                      <a:r>
                        <a:rPr lang="en-US" sz="1800" b="1" dirty="0" smtClean="0">
                          <a:latin typeface="+mn-lt"/>
                          <a:ea typeface="Times New Roman"/>
                          <a:cs typeface="Times New Roman"/>
                        </a:rPr>
                        <a:t>ORGANIZATIONAL CONSIDERATIONS</a:t>
                      </a:r>
                      <a:endParaRPr lang="en-US" sz="1800" dirty="0">
                        <a:latin typeface="+mn-lt"/>
                        <a:ea typeface="Times New Roman"/>
                        <a:cs typeface="Times New Roman"/>
                      </a:endParaRPr>
                    </a:p>
                  </a:txBody>
                  <a:tcPr marL="68580" marR="68580" marT="0" marB="0"/>
                </a:tc>
              </a:tr>
              <a:tr h="2604950">
                <a:tc>
                  <a:txBody>
                    <a:bodyPr/>
                    <a:lstStyle/>
                    <a:p>
                      <a:pPr hangingPunct="0"/>
                      <a:r>
                        <a:rPr lang="en-US" sz="1800" b="1" kern="1200" dirty="0" smtClean="0">
                          <a:solidFill>
                            <a:schemeClr val="dk1"/>
                          </a:solidFill>
                          <a:latin typeface="+mn-lt"/>
                          <a:ea typeface="+mn-ea"/>
                          <a:cs typeface="+mn-cs"/>
                        </a:rPr>
                        <a:t>Now:</a:t>
                      </a:r>
                      <a:endParaRPr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a:t>
                      </a:r>
                      <a:r>
                        <a:rPr lang="en-US" sz="1700" kern="1200" dirty="0" smtClean="0">
                          <a:solidFill>
                            <a:schemeClr val="tx1"/>
                          </a:solidFill>
                          <a:latin typeface="+mn-lt"/>
                          <a:ea typeface="+mn-ea"/>
                          <a:cs typeface="+mn-cs"/>
                        </a:rPr>
                        <a:t>4614 dedicated individuals</a:t>
                      </a:r>
                      <a:r>
                        <a:rPr lang="en-US" sz="1700" kern="1200" baseline="0" dirty="0" smtClean="0">
                          <a:solidFill>
                            <a:schemeClr val="tx1"/>
                          </a:solidFill>
                          <a:latin typeface="+mn-lt"/>
                          <a:ea typeface="+mn-ea"/>
                          <a:cs typeface="+mn-cs"/>
                        </a:rPr>
                        <a:t> </a:t>
                      </a:r>
                      <a:r>
                        <a:rPr lang="en-US" sz="1700" kern="1200" dirty="0" smtClean="0">
                          <a:solidFill>
                            <a:schemeClr val="tx1"/>
                          </a:solidFill>
                          <a:latin typeface="+mn-lt"/>
                          <a:ea typeface="+mn-ea"/>
                          <a:cs typeface="+mn-cs"/>
                        </a:rPr>
                        <a:t>in CV Action Network </a:t>
                      </a:r>
                    </a:p>
                    <a:p>
                      <a:pPr hangingPunct="0"/>
                      <a:r>
                        <a:rPr lang="en-US" sz="1700" kern="1200" dirty="0" smtClean="0">
                          <a:solidFill>
                            <a:schemeClr val="tx1"/>
                          </a:solidFill>
                          <a:latin typeface="+mn-lt"/>
                          <a:ea typeface="+mn-ea"/>
                          <a:cs typeface="+mn-cs"/>
                        </a:rPr>
                        <a:t>-20 national organizations that indicated support in</a:t>
                      </a:r>
                      <a:r>
                        <a:rPr lang="en-US" sz="1700" kern="1200" baseline="0" dirty="0" smtClean="0">
                          <a:solidFill>
                            <a:schemeClr val="tx1"/>
                          </a:solidFill>
                          <a:latin typeface="+mn-lt"/>
                          <a:ea typeface="+mn-ea"/>
                          <a:cs typeface="+mn-cs"/>
                        </a:rPr>
                        <a:t> last Congressional session</a:t>
                      </a:r>
                      <a:endParaRPr lang="en-US" sz="1700" kern="1200" dirty="0" smtClean="0">
                        <a:solidFill>
                          <a:schemeClr val="tx1"/>
                        </a:solidFill>
                        <a:latin typeface="+mn-lt"/>
                        <a:ea typeface="+mn-ea"/>
                        <a:cs typeface="+mn-cs"/>
                      </a:endParaRPr>
                    </a:p>
                    <a:p>
                      <a:pPr hangingPunct="0"/>
                      <a:r>
                        <a:rPr lang="en-US" sz="1700" kern="1200" dirty="0" smtClean="0">
                          <a:solidFill>
                            <a:schemeClr val="dk1"/>
                          </a:solidFill>
                          <a:latin typeface="+mn-lt"/>
                          <a:ea typeface="+mn-ea"/>
                          <a:cs typeface="+mn-cs"/>
                        </a:rPr>
                        <a:t>-</a:t>
                      </a:r>
                      <a:r>
                        <a:rPr lang="en-US" sz="1700" kern="1200" dirty="0" smtClean="0">
                          <a:solidFill>
                            <a:schemeClr val="tx1"/>
                          </a:solidFill>
                          <a:latin typeface="+mn-lt"/>
                          <a:ea typeface="+mn-ea"/>
                          <a:cs typeface="+mn-cs"/>
                        </a:rPr>
                        <a:t>114 state ombudsman programs, local ombudsman programs, citizen advocacy groups and family councils that</a:t>
                      </a:r>
                      <a:r>
                        <a:rPr lang="en-US" sz="1700" kern="1200" baseline="0" dirty="0" smtClean="0">
                          <a:solidFill>
                            <a:schemeClr val="tx1"/>
                          </a:solidFill>
                          <a:latin typeface="+mn-lt"/>
                          <a:ea typeface="+mn-ea"/>
                          <a:cs typeface="+mn-cs"/>
                        </a:rPr>
                        <a:t> indicated support in last Congressional session</a:t>
                      </a:r>
                      <a:endParaRPr lang="en-US" sz="1700" kern="1200" dirty="0" smtClean="0">
                        <a:solidFill>
                          <a:schemeClr val="tx1"/>
                        </a:solidFill>
                        <a:latin typeface="+mn-lt"/>
                        <a:ea typeface="+mn-ea"/>
                        <a:cs typeface="+mn-cs"/>
                      </a:endParaRPr>
                    </a:p>
                    <a:p>
                      <a:pPr hangingPunct="0"/>
                      <a:r>
                        <a:rPr lang="en-US" sz="1700" kern="1200" dirty="0" smtClean="0">
                          <a:solidFill>
                            <a:schemeClr val="dk1"/>
                          </a:solidFill>
                          <a:latin typeface="+mn-lt"/>
                          <a:ea typeface="+mn-ea"/>
                          <a:cs typeface="+mn-cs"/>
                        </a:rPr>
                        <a:t>-Social media ability </a:t>
                      </a:r>
                    </a:p>
                    <a:p>
                      <a:pPr hangingPunct="0"/>
                      <a:r>
                        <a:rPr lang="en-US" sz="1700" kern="1200" dirty="0" smtClean="0">
                          <a:solidFill>
                            <a:schemeClr val="dk1"/>
                          </a:solidFill>
                          <a:latin typeface="+mn-lt"/>
                          <a:ea typeface="+mn-ea"/>
                          <a:cs typeface="+mn-cs"/>
                        </a:rPr>
                        <a:t>-Skilled in using online advocacy tool (SALSA)</a:t>
                      </a:r>
                    </a:p>
                    <a:p>
                      <a:pPr hangingPunct="0"/>
                      <a:r>
                        <a:rPr lang="en-US" sz="1700" kern="1200" dirty="0" smtClean="0">
                          <a:solidFill>
                            <a:schemeClr val="dk1"/>
                          </a:solidFill>
                          <a:latin typeface="+mn-lt"/>
                          <a:ea typeface="+mn-ea"/>
                          <a:cs typeface="+mn-cs"/>
                        </a:rPr>
                        <a:t>-Engaged and committed staff, Leadership Council and Governing Board</a:t>
                      </a:r>
                    </a:p>
                    <a:p>
                      <a:r>
                        <a:rPr lang="en-US" sz="1700" kern="1200" dirty="0" smtClean="0">
                          <a:solidFill>
                            <a:schemeClr val="dk1"/>
                          </a:solidFill>
                          <a:latin typeface="+mn-lt"/>
                          <a:ea typeface="+mn-ea"/>
                          <a:cs typeface="+mn-cs"/>
                        </a:rPr>
                        <a:t>-$207,000 for 2013-2015 staffing campaign</a:t>
                      </a:r>
                      <a:endParaRPr kumimoji="0" lang="en-US" sz="1700" kern="1200" dirty="0" smtClean="0">
                        <a:solidFill>
                          <a:schemeClr val="dk1"/>
                        </a:solidFill>
                        <a:latin typeface="+mn-lt"/>
                        <a:ea typeface="+mn-ea"/>
                        <a:cs typeface="+mn-cs"/>
                      </a:endParaRPr>
                    </a:p>
                  </a:txBody>
                  <a:tcPr/>
                </a:tc>
              </a:tr>
              <a:tr h="1868204">
                <a:tc>
                  <a:txBody>
                    <a:bodyPr/>
                    <a:lstStyle/>
                    <a:p>
                      <a:pPr hangingPunct="0"/>
                      <a:r>
                        <a:rPr lang="en-US" sz="1800" b="1" kern="1200" dirty="0" smtClean="0">
                          <a:solidFill>
                            <a:schemeClr val="dk1"/>
                          </a:solidFill>
                          <a:latin typeface="+mn-lt"/>
                          <a:ea typeface="+mn-ea"/>
                          <a:cs typeface="+mn-cs"/>
                        </a:rPr>
                        <a:t>Then: End of 114</a:t>
                      </a:r>
                      <a:r>
                        <a:rPr lang="en-US" sz="1800" b="1" kern="1200" baseline="30000" dirty="0" smtClean="0">
                          <a:solidFill>
                            <a:schemeClr val="dk1"/>
                          </a:solidFill>
                          <a:latin typeface="+mn-lt"/>
                          <a:ea typeface="+mn-ea"/>
                          <a:cs typeface="+mn-cs"/>
                        </a:rPr>
                        <a:t>th</a:t>
                      </a:r>
                      <a:r>
                        <a:rPr lang="en-US" sz="1800" b="1" kern="1200" dirty="0" smtClean="0">
                          <a:solidFill>
                            <a:schemeClr val="dk1"/>
                          </a:solidFill>
                          <a:latin typeface="+mn-lt"/>
                          <a:ea typeface="+mn-ea"/>
                          <a:cs typeface="+mn-cs"/>
                        </a:rPr>
                        <a:t> Congress</a:t>
                      </a:r>
                      <a:endParaRPr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-5,000 Action Network individuals</a:t>
                      </a:r>
                    </a:p>
                    <a:p>
                      <a:pPr hangingPunct="0"/>
                      <a:r>
                        <a:rPr lang="en-US" sz="1800" kern="1200" dirty="0" smtClean="0">
                          <a:solidFill>
                            <a:schemeClr val="dk1"/>
                          </a:solidFill>
                          <a:latin typeface="+mn-lt"/>
                          <a:ea typeface="+mn-ea"/>
                          <a:cs typeface="+mn-cs"/>
                        </a:rPr>
                        <a:t>-25 national allies supporting the bill</a:t>
                      </a:r>
                    </a:p>
                    <a:p>
                      <a:pPr hangingPunct="0"/>
                      <a:r>
                        <a:rPr lang="en-US" sz="1800" kern="1200" dirty="0" smtClean="0">
                          <a:solidFill>
                            <a:schemeClr val="dk1"/>
                          </a:solidFill>
                          <a:latin typeface="+mn-lt"/>
                          <a:ea typeface="+mn-ea"/>
                          <a:cs typeface="+mn-cs"/>
                        </a:rPr>
                        <a:t>-150 state ombudsman programs, local ombudsman programs, citizen advocacy groups and family councils supporting the bill</a:t>
                      </a:r>
                    </a:p>
                    <a:p>
                      <a:pPr hangingPunct="0"/>
                      <a:r>
                        <a:rPr lang="en-US" sz="1800" kern="1200" dirty="0" smtClean="0">
                          <a:solidFill>
                            <a:schemeClr val="dk1"/>
                          </a:solidFill>
                          <a:latin typeface="+mn-lt"/>
                          <a:ea typeface="+mn-ea"/>
                          <a:cs typeface="+mn-cs"/>
                        </a:rPr>
                        <a:t>-25 </a:t>
                      </a:r>
                      <a:r>
                        <a:rPr lang="en-US" sz="1800" kern="1200" dirty="0" err="1" smtClean="0">
                          <a:solidFill>
                            <a:schemeClr val="dk1"/>
                          </a:solidFill>
                          <a:latin typeface="+mn-lt"/>
                          <a:ea typeface="+mn-ea"/>
                          <a:cs typeface="+mn-cs"/>
                        </a:rPr>
                        <a:t>retweets</a:t>
                      </a:r>
                      <a:r>
                        <a:rPr lang="en-US" sz="1800" kern="1200" dirty="0" smtClean="0">
                          <a:solidFill>
                            <a:schemeClr val="dk1"/>
                          </a:solidFill>
                          <a:latin typeface="+mn-lt"/>
                          <a:ea typeface="+mn-ea"/>
                          <a:cs typeface="+mn-cs"/>
                        </a:rPr>
                        <a:t> about the bill</a:t>
                      </a:r>
                    </a:p>
                    <a:p>
                      <a:r>
                        <a:rPr lang="en-US" sz="1800" kern="1200" dirty="0" smtClean="0">
                          <a:solidFill>
                            <a:schemeClr val="dk1"/>
                          </a:solidFill>
                          <a:latin typeface="+mn-lt"/>
                          <a:ea typeface="+mn-ea"/>
                          <a:cs typeface="+mn-cs"/>
                        </a:rPr>
                        <a:t>-$10,000 funding raised to continue the campaign</a:t>
                      </a:r>
                      <a:endParaRPr kumimoji="0" lang="en-US" sz="16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1143000"/>
          </a:xfrm>
        </p:spPr>
        <p:txBody>
          <a:bodyPr>
            <a:normAutofit/>
          </a:bodyPr>
          <a:lstStyle/>
          <a:p>
            <a:pPr algn="ctr"/>
            <a:r>
              <a:rPr lang="en-US" sz="4800" dirty="0" smtClean="0"/>
              <a:t>Strategy Chart: CV Example</a:t>
            </a:r>
            <a:endParaRPr lang="en-US" dirty="0"/>
          </a:p>
        </p:txBody>
      </p:sp>
      <p:graphicFrame>
        <p:nvGraphicFramePr>
          <p:cNvPr id="4" name="Content Placeholder 3"/>
          <p:cNvGraphicFramePr>
            <a:graphicFrameLocks noGrp="1"/>
          </p:cNvGraphicFramePr>
          <p:nvPr>
            <p:ph idx="1"/>
          </p:nvPr>
        </p:nvGraphicFramePr>
        <p:xfrm>
          <a:off x="457200" y="1645920"/>
          <a:ext cx="8001000" cy="4297680"/>
        </p:xfrm>
        <a:graphic>
          <a:graphicData uri="http://schemas.openxmlformats.org/drawingml/2006/table">
            <a:tbl>
              <a:tblPr firstRow="1" bandRow="1">
                <a:tableStyleId>{5C22544A-7EE6-4342-B048-85BDC9FD1C3A}</a:tableStyleId>
              </a:tblPr>
              <a:tblGrid>
                <a:gridCol w="8001000"/>
              </a:tblGrid>
              <a:tr h="249104">
                <a:tc>
                  <a:txBody>
                    <a:bodyPr/>
                    <a:lstStyle/>
                    <a:p>
                      <a:pPr marL="0" marR="0" algn="ctr" hangingPunct="0">
                        <a:spcBef>
                          <a:spcPts val="0"/>
                        </a:spcBef>
                        <a:spcAft>
                          <a:spcPts val="0"/>
                        </a:spcAft>
                      </a:pPr>
                      <a:r>
                        <a:rPr lang="en-US" sz="1800" b="1" dirty="0" smtClean="0">
                          <a:latin typeface="+mn-lt"/>
                          <a:ea typeface="Times New Roman"/>
                          <a:cs typeface="Times New Roman"/>
                        </a:rPr>
                        <a:t>CONSTITUENTS &amp; ALLIES</a:t>
                      </a:r>
                      <a:endParaRPr lang="en-US" sz="1800" dirty="0">
                        <a:latin typeface="+mn-lt"/>
                        <a:ea typeface="Times New Roman"/>
                        <a:cs typeface="Times New Roman"/>
                      </a:endParaRPr>
                    </a:p>
                  </a:txBody>
                  <a:tcPr marL="68580" marR="68580" marT="0" marB="0"/>
                </a:tc>
              </a:tr>
              <a:tr h="830348">
                <a:tc>
                  <a:txBody>
                    <a:bodyPr/>
                    <a:lstStyle/>
                    <a:p>
                      <a:pPr hangingPunct="0"/>
                      <a:r>
                        <a:rPr lang="en-US" sz="1800" b="1" kern="1200" dirty="0" smtClean="0">
                          <a:solidFill>
                            <a:schemeClr val="dk1"/>
                          </a:solidFill>
                          <a:latin typeface="+mn-lt"/>
                          <a:ea typeface="+mn-ea"/>
                          <a:cs typeface="+mn-cs"/>
                        </a:rPr>
                        <a:t>Constituents:</a:t>
                      </a:r>
                      <a:endParaRPr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Long-term care consumers, family members, citizen advocacy groups, individual citizen advocates, long-term care ombudsmen, resident councils, family councils, older adults, persons with disabilities, direct care workers, elder law and trial attorneys, nurses </a:t>
                      </a:r>
                      <a:endParaRPr lang="en-US" sz="1800" kern="1200" dirty="0">
                        <a:solidFill>
                          <a:schemeClr val="dk1"/>
                        </a:solidFill>
                        <a:latin typeface="+mn-lt"/>
                        <a:ea typeface="+mn-ea"/>
                        <a:cs typeface="+mn-cs"/>
                      </a:endParaRPr>
                    </a:p>
                  </a:txBody>
                  <a:tcPr/>
                </a:tc>
              </a:tr>
              <a:tr h="1577661">
                <a:tc>
                  <a:txBody>
                    <a:bodyPr/>
                    <a:lstStyle/>
                    <a:p>
                      <a:pPr hangingPunct="0"/>
                      <a:r>
                        <a:rPr lang="en-US" sz="1800" b="1" kern="1200" dirty="0" smtClean="0">
                          <a:solidFill>
                            <a:schemeClr val="dk1"/>
                          </a:solidFill>
                          <a:latin typeface="+mn-lt"/>
                          <a:ea typeface="+mn-ea"/>
                          <a:cs typeface="+mn-cs"/>
                        </a:rPr>
                        <a:t>Allies</a:t>
                      </a:r>
                      <a:r>
                        <a:rPr lang="en-US" sz="1800" kern="1200" dirty="0" smtClean="0">
                          <a:solidFill>
                            <a:schemeClr val="dk1"/>
                          </a:solidFill>
                          <a:latin typeface="+mn-lt"/>
                          <a:ea typeface="+mn-ea"/>
                          <a:cs typeface="+mn-cs"/>
                        </a:rPr>
                        <a:t>:</a:t>
                      </a:r>
                    </a:p>
                    <a:p>
                      <a:pPr hangingPunct="0"/>
                      <a:r>
                        <a:rPr lang="en-US" sz="1800" kern="1200" dirty="0" smtClean="0">
                          <a:solidFill>
                            <a:schemeClr val="dk1"/>
                          </a:solidFill>
                          <a:latin typeface="+mn-lt"/>
                          <a:ea typeface="+mn-ea"/>
                          <a:cs typeface="+mn-cs"/>
                        </a:rPr>
                        <a:t>National Association of State Long-Term Care Ombudsman Programs (NASOP); National Association of Local Long-Term Care Ombudsman (NALLTCO); Service Employees International Union (SEIU); PHI, Older Women’s League (OWL); Alliance of Retired Americans (ARA); Coalition of Geriatric Nursing Organizations (CGNO); Public Citizen; Community Catalyst; National Committee to Preserve Social Security and Medicare; American Association of Justice; National Academy of Elder Law Attorneys; The ARC; American Medical Directors Association</a:t>
                      </a:r>
                      <a:endParaRPr lang="en-US"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1143000"/>
          </a:xfrm>
        </p:spPr>
        <p:txBody>
          <a:bodyPr>
            <a:normAutofit/>
          </a:bodyPr>
          <a:lstStyle/>
          <a:p>
            <a:pPr algn="ctr"/>
            <a:r>
              <a:rPr lang="en-US" sz="4800" dirty="0" smtClean="0"/>
              <a:t>Strategy Chart: CV Example</a:t>
            </a:r>
            <a:endParaRPr lang="en-US" dirty="0"/>
          </a:p>
        </p:txBody>
      </p:sp>
      <p:graphicFrame>
        <p:nvGraphicFramePr>
          <p:cNvPr id="4" name="Content Placeholder 3"/>
          <p:cNvGraphicFramePr>
            <a:graphicFrameLocks noGrp="1"/>
          </p:cNvGraphicFramePr>
          <p:nvPr>
            <p:ph idx="1"/>
          </p:nvPr>
        </p:nvGraphicFramePr>
        <p:xfrm>
          <a:off x="533400" y="1275008"/>
          <a:ext cx="8001000" cy="5308648"/>
        </p:xfrm>
        <a:graphic>
          <a:graphicData uri="http://schemas.openxmlformats.org/drawingml/2006/table">
            <a:tbl>
              <a:tblPr firstRow="1" bandRow="1">
                <a:tableStyleId>{5C22544A-7EE6-4342-B048-85BDC9FD1C3A}</a:tableStyleId>
              </a:tblPr>
              <a:tblGrid>
                <a:gridCol w="8001000"/>
              </a:tblGrid>
              <a:tr h="279686">
                <a:tc>
                  <a:txBody>
                    <a:bodyPr/>
                    <a:lstStyle/>
                    <a:p>
                      <a:pPr marL="0" marR="0" algn="ctr" hangingPunct="0">
                        <a:spcBef>
                          <a:spcPts val="0"/>
                        </a:spcBef>
                        <a:spcAft>
                          <a:spcPts val="0"/>
                        </a:spcAft>
                      </a:pPr>
                      <a:r>
                        <a:rPr lang="en-US" sz="1800" b="1" dirty="0" smtClean="0">
                          <a:latin typeface="+mn-lt"/>
                          <a:ea typeface="Times New Roman"/>
                          <a:cs typeface="Times New Roman"/>
                        </a:rPr>
                        <a:t>DECISION MAKERS &amp; OPPONENTS</a:t>
                      </a:r>
                      <a:endParaRPr lang="en-US" sz="1800" dirty="0">
                        <a:latin typeface="+mn-lt"/>
                        <a:ea typeface="Times New Roman"/>
                        <a:cs typeface="Times New Roman"/>
                      </a:endParaRPr>
                    </a:p>
                  </a:txBody>
                  <a:tcPr marL="68580" marR="68580" marT="0" marB="0"/>
                </a:tc>
              </a:tr>
              <a:tr h="1920252">
                <a:tc>
                  <a:txBody>
                    <a:bodyPr/>
                    <a:lstStyle/>
                    <a:p>
                      <a:pPr hangingPunct="0"/>
                      <a:r>
                        <a:rPr kumimoji="0" lang="en-US" sz="1800" b="1" kern="1200" dirty="0" smtClean="0">
                          <a:solidFill>
                            <a:schemeClr val="dk1"/>
                          </a:solidFill>
                          <a:latin typeface="+mn-lt"/>
                          <a:ea typeface="+mn-ea"/>
                          <a:cs typeface="+mn-cs"/>
                        </a:rPr>
                        <a:t>Primary:</a:t>
                      </a:r>
                      <a:endParaRPr kumimoji="0"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-President</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-All Members of the U.S. House of Representatives</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-Members of the U.S. House Energy and Commerce and Ways and Means Committees</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-All Members of the U.S. Senate</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-Members of the U.S. Senate Finance Committee</a:t>
                      </a:r>
                      <a:endParaRPr lang="en-US" sz="1800" dirty="0">
                        <a:latin typeface="+mn-lt"/>
                      </a:endParaRPr>
                    </a:p>
                  </a:txBody>
                  <a:tcPr/>
                </a:tc>
              </a:tr>
              <a:tr h="1658399">
                <a:tc>
                  <a:txBody>
                    <a:bodyPr/>
                    <a:lstStyle/>
                    <a:p>
                      <a:pPr hangingPunct="0"/>
                      <a:r>
                        <a:rPr kumimoji="0" lang="en-US" sz="1800" b="1" kern="1200" dirty="0" smtClean="0">
                          <a:solidFill>
                            <a:schemeClr val="dk1"/>
                          </a:solidFill>
                          <a:latin typeface="+mn-lt"/>
                          <a:ea typeface="+mn-ea"/>
                          <a:cs typeface="+mn-cs"/>
                        </a:rPr>
                        <a:t>Secondary:</a:t>
                      </a:r>
                      <a:endParaRPr kumimoji="0"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-Staff of U.S. House of Representatives Members</a:t>
                      </a:r>
                    </a:p>
                    <a:p>
                      <a:pPr hangingPunct="0"/>
                      <a:r>
                        <a:rPr lang="en-US" sz="1800" kern="1200" dirty="0" smtClean="0">
                          <a:solidFill>
                            <a:schemeClr val="dk1"/>
                          </a:solidFill>
                          <a:latin typeface="+mn-lt"/>
                          <a:ea typeface="+mn-ea"/>
                          <a:cs typeface="+mn-cs"/>
                        </a:rPr>
                        <a:t>-Staff Members of U.S. House Energy and Commerce and Ways and Means Committees</a:t>
                      </a:r>
                    </a:p>
                    <a:p>
                      <a:pPr hangingPunct="0"/>
                      <a:r>
                        <a:rPr lang="en-US" sz="1800" kern="1200" dirty="0" smtClean="0">
                          <a:solidFill>
                            <a:schemeClr val="dk1"/>
                          </a:solidFill>
                          <a:latin typeface="+mn-lt"/>
                          <a:ea typeface="+mn-ea"/>
                          <a:cs typeface="+mn-cs"/>
                        </a:rPr>
                        <a:t>-Staff of U.S. Senate Members</a:t>
                      </a:r>
                    </a:p>
                    <a:p>
                      <a:pPr hangingPunct="0"/>
                      <a:r>
                        <a:rPr lang="en-US" sz="1800" kern="1200" dirty="0" smtClean="0">
                          <a:solidFill>
                            <a:schemeClr val="dk1"/>
                          </a:solidFill>
                          <a:latin typeface="+mn-lt"/>
                          <a:ea typeface="+mn-ea"/>
                          <a:cs typeface="+mn-cs"/>
                        </a:rPr>
                        <a:t>-Staff Members of U.S. Senate Finance Committee</a:t>
                      </a:r>
                      <a:endParaRPr lang="en-US" sz="1800" kern="1200" dirty="0">
                        <a:solidFill>
                          <a:schemeClr val="dk1"/>
                        </a:solidFill>
                        <a:latin typeface="+mn-lt"/>
                        <a:ea typeface="+mn-ea"/>
                        <a:cs typeface="+mn-cs"/>
                      </a:endParaRPr>
                    </a:p>
                  </a:txBody>
                  <a:tcPr/>
                </a:tc>
              </a:tr>
              <a:tr h="1279922">
                <a:tc>
                  <a:txBody>
                    <a:bodyPr/>
                    <a:lstStyle/>
                    <a:p>
                      <a:pPr hangingPunct="0"/>
                      <a:r>
                        <a:rPr kumimoji="0" lang="en-US" sz="1800" b="1" kern="1200" dirty="0" smtClean="0">
                          <a:solidFill>
                            <a:schemeClr val="dk1"/>
                          </a:solidFill>
                          <a:latin typeface="+mn-lt"/>
                          <a:ea typeface="+mn-ea"/>
                          <a:cs typeface="+mn-cs"/>
                        </a:rPr>
                        <a:t>Opponents:</a:t>
                      </a:r>
                      <a:endParaRPr kumimoji="0"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-Leading Age</a:t>
                      </a:r>
                    </a:p>
                    <a:p>
                      <a:pPr hangingPunct="0"/>
                      <a:r>
                        <a:rPr lang="en-US" sz="1800" kern="1200" dirty="0" smtClean="0">
                          <a:solidFill>
                            <a:schemeClr val="dk1"/>
                          </a:solidFill>
                          <a:latin typeface="+mn-lt"/>
                          <a:ea typeface="+mn-ea"/>
                          <a:cs typeface="+mn-cs"/>
                        </a:rPr>
                        <a:t>-American Health Care Association</a:t>
                      </a:r>
                    </a:p>
                    <a:p>
                      <a:r>
                        <a:rPr lang="en-US" sz="1800" kern="1200" dirty="0" smtClean="0">
                          <a:solidFill>
                            <a:schemeClr val="dk1"/>
                          </a:solidFill>
                          <a:latin typeface="+mn-lt"/>
                          <a:ea typeface="+mn-ea"/>
                          <a:cs typeface="+mn-cs"/>
                        </a:rPr>
                        <a:t>-American College of Nursing Home Administrators</a:t>
                      </a:r>
                      <a:endParaRPr lang="en-US" sz="180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1143000"/>
          </a:xfrm>
        </p:spPr>
        <p:txBody>
          <a:bodyPr>
            <a:normAutofit/>
          </a:bodyPr>
          <a:lstStyle/>
          <a:p>
            <a:pPr algn="ctr"/>
            <a:r>
              <a:rPr lang="en-US" sz="4800" dirty="0" smtClean="0"/>
              <a:t>Strategy Chart: CV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67417271"/>
              </p:ext>
            </p:extLst>
          </p:nvPr>
        </p:nvGraphicFramePr>
        <p:xfrm>
          <a:off x="533400" y="1637732"/>
          <a:ext cx="8001000" cy="4418824"/>
        </p:xfrm>
        <a:graphic>
          <a:graphicData uri="http://schemas.openxmlformats.org/drawingml/2006/table">
            <a:tbl>
              <a:tblPr firstRow="1" bandRow="1">
                <a:tableStyleId>{5C22544A-7EE6-4342-B048-85BDC9FD1C3A}</a:tableStyleId>
              </a:tblPr>
              <a:tblGrid>
                <a:gridCol w="8001000"/>
              </a:tblGrid>
              <a:tr h="309205">
                <a:tc>
                  <a:txBody>
                    <a:bodyPr/>
                    <a:lstStyle/>
                    <a:p>
                      <a:pPr marL="0" marR="0" algn="ctr" hangingPunct="0">
                        <a:spcBef>
                          <a:spcPts val="0"/>
                        </a:spcBef>
                        <a:spcAft>
                          <a:spcPts val="0"/>
                        </a:spcAft>
                      </a:pPr>
                      <a:r>
                        <a:rPr lang="en-US" sz="1800" b="1" dirty="0" smtClean="0">
                          <a:latin typeface="+mn-lt"/>
                          <a:ea typeface="Times New Roman"/>
                          <a:cs typeface="Times New Roman"/>
                        </a:rPr>
                        <a:t>TACTICS</a:t>
                      </a:r>
                      <a:endParaRPr lang="en-US" sz="1800" dirty="0">
                        <a:latin typeface="+mn-lt"/>
                        <a:ea typeface="Times New Roman"/>
                        <a:cs typeface="Times New Roman"/>
                      </a:endParaRPr>
                    </a:p>
                  </a:txBody>
                  <a:tcPr marL="68580" marR="68580" marT="0" marB="0"/>
                </a:tc>
              </a:tr>
              <a:tr h="4109619">
                <a:tc>
                  <a:txBody>
                    <a:bodyPr/>
                    <a:lstStyle/>
                    <a:p>
                      <a:pPr hangingPunct="0"/>
                      <a:r>
                        <a:rPr lang="en-US" sz="1800" kern="1200" dirty="0" smtClean="0">
                          <a:solidFill>
                            <a:schemeClr val="dk1"/>
                          </a:solidFill>
                          <a:latin typeface="+mn-lt"/>
                          <a:ea typeface="+mn-ea"/>
                          <a:cs typeface="+mn-cs"/>
                        </a:rPr>
                        <a:t>-In person trainings</a:t>
                      </a:r>
                      <a:r>
                        <a:rPr lang="en-US" sz="1800" kern="1200" baseline="0" dirty="0" smtClean="0">
                          <a:solidFill>
                            <a:schemeClr val="dk1"/>
                          </a:solidFill>
                          <a:latin typeface="+mn-lt"/>
                          <a:ea typeface="+mn-ea"/>
                          <a:cs typeface="+mn-cs"/>
                        </a:rPr>
                        <a:t> &amp; Webinar Trainings (2014-2015)</a:t>
                      </a:r>
                      <a:endParaRPr lang="en-US" sz="1800" i="1"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a:t>
                      </a:r>
                      <a:r>
                        <a:rPr lang="en-US" sz="1800" kern="1200" dirty="0" smtClean="0">
                          <a:solidFill>
                            <a:schemeClr val="tx1"/>
                          </a:solidFill>
                          <a:latin typeface="+mn-lt"/>
                          <a:ea typeface="+mn-ea"/>
                          <a:cs typeface="+mn-cs"/>
                        </a:rPr>
                        <a:t>Action alert to CV Action Network</a:t>
                      </a:r>
                    </a:p>
                    <a:p>
                      <a:pPr hangingPunct="0"/>
                      <a:r>
                        <a:rPr lang="en-US" sz="1800" i="1" kern="1200" dirty="0" smtClean="0">
                          <a:solidFill>
                            <a:schemeClr val="tx1"/>
                          </a:solidFill>
                          <a:latin typeface="+mn-lt"/>
                          <a:ea typeface="+mn-ea"/>
                          <a:cs typeface="+mn-cs"/>
                        </a:rPr>
                        <a:t>(When</a:t>
                      </a:r>
                      <a:r>
                        <a:rPr lang="en-US" sz="1800" i="1" kern="1200" baseline="0" dirty="0" smtClean="0">
                          <a:solidFill>
                            <a:schemeClr val="tx1"/>
                          </a:solidFill>
                          <a:latin typeface="+mn-lt"/>
                          <a:ea typeface="+mn-ea"/>
                          <a:cs typeface="+mn-cs"/>
                        </a:rPr>
                        <a:t> bill is re-introduced</a:t>
                      </a:r>
                      <a:r>
                        <a:rPr lang="en-US" sz="1800" i="1" kern="1200" dirty="0" smtClean="0">
                          <a:solidFill>
                            <a:schemeClr val="tx1"/>
                          </a:solidFill>
                          <a:latin typeface="+mn-lt"/>
                          <a:ea typeface="+mn-ea"/>
                          <a:cs typeface="+mn-cs"/>
                        </a:rPr>
                        <a:t>)</a:t>
                      </a:r>
                    </a:p>
                    <a:p>
                      <a:pPr hangingPunct="0"/>
                      <a:r>
                        <a:rPr lang="en-US" sz="1800" kern="1200" dirty="0" smtClean="0">
                          <a:solidFill>
                            <a:schemeClr val="tx1"/>
                          </a:solidFill>
                          <a:latin typeface="+mn-lt"/>
                          <a:ea typeface="+mn-ea"/>
                          <a:cs typeface="+mn-cs"/>
                        </a:rPr>
                        <a:t>-District visits</a:t>
                      </a:r>
                    </a:p>
                    <a:p>
                      <a:pPr hangingPunct="0"/>
                      <a:r>
                        <a:rPr lang="en-US" sz="1800" i="1" kern="1200" dirty="0" smtClean="0">
                          <a:solidFill>
                            <a:schemeClr val="tx1"/>
                          </a:solidFill>
                          <a:latin typeface="+mn-lt"/>
                          <a:ea typeface="+mn-ea"/>
                          <a:cs typeface="+mn-cs"/>
                        </a:rPr>
                        <a:t>(Legislative</a:t>
                      </a:r>
                      <a:r>
                        <a:rPr lang="en-US" sz="1800" i="1" kern="1200" baseline="0" dirty="0" smtClean="0">
                          <a:solidFill>
                            <a:schemeClr val="tx1"/>
                          </a:solidFill>
                          <a:latin typeface="+mn-lt"/>
                          <a:ea typeface="+mn-ea"/>
                          <a:cs typeface="+mn-cs"/>
                        </a:rPr>
                        <a:t> District Work Periods – February 16-20</a:t>
                      </a:r>
                      <a:r>
                        <a:rPr lang="en-US" sz="1800" i="1" kern="1200" baseline="30000" dirty="0" smtClean="0">
                          <a:solidFill>
                            <a:schemeClr val="tx1"/>
                          </a:solidFill>
                          <a:latin typeface="+mn-lt"/>
                          <a:ea typeface="+mn-ea"/>
                          <a:cs typeface="+mn-cs"/>
                        </a:rPr>
                        <a:t>th</a:t>
                      </a:r>
                      <a:r>
                        <a:rPr lang="en-US" sz="1800" i="1" kern="1200" baseline="0" dirty="0" smtClean="0">
                          <a:solidFill>
                            <a:schemeClr val="tx1"/>
                          </a:solidFill>
                          <a:latin typeface="+mn-lt"/>
                          <a:ea typeface="+mn-ea"/>
                          <a:cs typeface="+mn-cs"/>
                        </a:rPr>
                        <a:t>; March 9</a:t>
                      </a:r>
                      <a:r>
                        <a:rPr lang="en-US" sz="1800" i="1" kern="1200" baseline="30000" dirty="0" smtClean="0">
                          <a:solidFill>
                            <a:schemeClr val="tx1"/>
                          </a:solidFill>
                          <a:latin typeface="+mn-lt"/>
                          <a:ea typeface="+mn-ea"/>
                          <a:cs typeface="+mn-cs"/>
                        </a:rPr>
                        <a:t>th</a:t>
                      </a:r>
                      <a:r>
                        <a:rPr lang="en-US" sz="1800" i="1" kern="1200" baseline="0" dirty="0" smtClean="0">
                          <a:solidFill>
                            <a:schemeClr val="tx1"/>
                          </a:solidFill>
                          <a:latin typeface="+mn-lt"/>
                          <a:ea typeface="+mn-ea"/>
                          <a:cs typeface="+mn-cs"/>
                        </a:rPr>
                        <a:t>-13</a:t>
                      </a:r>
                      <a:r>
                        <a:rPr lang="en-US" sz="1800" i="1" kern="1200" baseline="30000" dirty="0" smtClean="0">
                          <a:solidFill>
                            <a:schemeClr val="tx1"/>
                          </a:solidFill>
                          <a:latin typeface="+mn-lt"/>
                          <a:ea typeface="+mn-ea"/>
                          <a:cs typeface="+mn-cs"/>
                        </a:rPr>
                        <a:t>th</a:t>
                      </a:r>
                      <a:r>
                        <a:rPr lang="en-US" sz="1800" i="1" kern="1200" baseline="0" dirty="0" smtClean="0">
                          <a:solidFill>
                            <a:schemeClr val="tx1"/>
                          </a:solidFill>
                          <a:latin typeface="+mn-lt"/>
                          <a:ea typeface="+mn-ea"/>
                          <a:cs typeface="+mn-cs"/>
                        </a:rPr>
                        <a:t>; March 30</a:t>
                      </a:r>
                      <a:r>
                        <a:rPr lang="en-US" sz="1800" i="1" kern="1200" baseline="30000" dirty="0" smtClean="0">
                          <a:solidFill>
                            <a:schemeClr val="tx1"/>
                          </a:solidFill>
                          <a:latin typeface="+mn-lt"/>
                          <a:ea typeface="+mn-ea"/>
                          <a:cs typeface="+mn-cs"/>
                        </a:rPr>
                        <a:t>th</a:t>
                      </a:r>
                      <a:r>
                        <a:rPr lang="en-US" sz="1800" i="1" kern="1200" baseline="0" dirty="0" smtClean="0">
                          <a:solidFill>
                            <a:schemeClr val="tx1"/>
                          </a:solidFill>
                          <a:latin typeface="+mn-lt"/>
                          <a:ea typeface="+mn-ea"/>
                          <a:cs typeface="+mn-cs"/>
                        </a:rPr>
                        <a:t>- April 10</a:t>
                      </a:r>
                      <a:r>
                        <a:rPr lang="en-US" sz="1800" i="1" kern="1200" baseline="30000" dirty="0" smtClean="0">
                          <a:solidFill>
                            <a:schemeClr val="tx1"/>
                          </a:solidFill>
                          <a:latin typeface="+mn-lt"/>
                          <a:ea typeface="+mn-ea"/>
                          <a:cs typeface="+mn-cs"/>
                        </a:rPr>
                        <a:t>th</a:t>
                      </a:r>
                      <a:r>
                        <a:rPr lang="en-US" sz="1800" i="1" kern="1200" baseline="0" dirty="0" smtClean="0">
                          <a:solidFill>
                            <a:schemeClr val="tx1"/>
                          </a:solidFill>
                          <a:latin typeface="+mn-lt"/>
                          <a:ea typeface="+mn-ea"/>
                          <a:cs typeface="+mn-cs"/>
                        </a:rPr>
                        <a:t>, if bill has been re-introduced by these times</a:t>
                      </a:r>
                      <a:r>
                        <a:rPr lang="en-US" sz="1800" i="1" kern="1200" dirty="0" smtClean="0">
                          <a:solidFill>
                            <a:schemeClr val="tx1"/>
                          </a:solidFill>
                          <a:latin typeface="+mn-lt"/>
                          <a:ea typeface="+mn-ea"/>
                          <a:cs typeface="+mn-cs"/>
                        </a:rPr>
                        <a:t>)</a:t>
                      </a:r>
                    </a:p>
                    <a:p>
                      <a:pPr hangingPunct="0"/>
                      <a:r>
                        <a:rPr lang="en-US" sz="1800" i="1" kern="1200" dirty="0" smtClean="0">
                          <a:solidFill>
                            <a:schemeClr val="tx1"/>
                          </a:solidFill>
                          <a:latin typeface="+mn-lt"/>
                          <a:ea typeface="+mn-ea"/>
                          <a:cs typeface="+mn-cs"/>
                        </a:rPr>
                        <a:t>(October 6- November 7)</a:t>
                      </a:r>
                    </a:p>
                    <a:p>
                      <a:pPr hangingPunct="0"/>
                      <a:r>
                        <a:rPr lang="en-US" sz="1800" kern="1200" dirty="0" smtClean="0">
                          <a:solidFill>
                            <a:schemeClr val="tx1"/>
                          </a:solidFill>
                          <a:latin typeface="+mn-lt"/>
                          <a:ea typeface="+mn-ea"/>
                          <a:cs typeface="+mn-cs"/>
                        </a:rPr>
                        <a:t>-Hill visits by CV staff </a:t>
                      </a:r>
                    </a:p>
                    <a:p>
                      <a:pPr hangingPunct="0"/>
                      <a:r>
                        <a:rPr lang="en-US" sz="1800" i="1" kern="1200" dirty="0" smtClean="0">
                          <a:solidFill>
                            <a:schemeClr val="tx1"/>
                          </a:solidFill>
                          <a:latin typeface="+mn-lt"/>
                          <a:ea typeface="+mn-ea"/>
                          <a:cs typeface="+mn-cs"/>
                        </a:rPr>
                        <a:t>(Following</a:t>
                      </a:r>
                      <a:r>
                        <a:rPr lang="en-US" sz="1800" i="1" kern="1200" baseline="0" dirty="0" smtClean="0">
                          <a:solidFill>
                            <a:schemeClr val="tx1"/>
                          </a:solidFill>
                          <a:latin typeface="+mn-lt"/>
                          <a:ea typeface="+mn-ea"/>
                          <a:cs typeface="+mn-cs"/>
                        </a:rPr>
                        <a:t> re-introduction of bill and throughout the 114</a:t>
                      </a:r>
                      <a:r>
                        <a:rPr lang="en-US" sz="1800" i="1" kern="1200" baseline="30000" dirty="0" smtClean="0">
                          <a:solidFill>
                            <a:schemeClr val="tx1"/>
                          </a:solidFill>
                          <a:latin typeface="+mn-lt"/>
                          <a:ea typeface="+mn-ea"/>
                          <a:cs typeface="+mn-cs"/>
                        </a:rPr>
                        <a:t>th</a:t>
                      </a:r>
                      <a:r>
                        <a:rPr lang="en-US" sz="1800" i="1" kern="1200" baseline="0" dirty="0" smtClean="0">
                          <a:solidFill>
                            <a:schemeClr val="tx1"/>
                          </a:solidFill>
                          <a:latin typeface="+mn-lt"/>
                          <a:ea typeface="+mn-ea"/>
                          <a:cs typeface="+mn-cs"/>
                        </a:rPr>
                        <a:t> Congress</a:t>
                      </a:r>
                      <a:r>
                        <a:rPr lang="en-US" sz="1800" i="1" kern="1200" dirty="0" smtClean="0">
                          <a:solidFill>
                            <a:schemeClr val="tx1"/>
                          </a:solidFill>
                          <a:latin typeface="+mn-lt"/>
                          <a:ea typeface="+mn-ea"/>
                          <a:cs typeface="+mn-cs"/>
                        </a:rPr>
                        <a:t>) </a:t>
                      </a:r>
                    </a:p>
                    <a:p>
                      <a:pPr hangingPunct="0"/>
                      <a:r>
                        <a:rPr lang="en-US" sz="1800" kern="1200" dirty="0" smtClean="0">
                          <a:solidFill>
                            <a:schemeClr val="tx1"/>
                          </a:solidFill>
                          <a:latin typeface="+mn-lt"/>
                          <a:ea typeface="+mn-ea"/>
                          <a:cs typeface="+mn-cs"/>
                        </a:rPr>
                        <a:t>-Hill visits during annual meeting by participants </a:t>
                      </a:r>
                    </a:p>
                    <a:p>
                      <a:pPr hangingPunct="0"/>
                      <a:r>
                        <a:rPr lang="en-US" sz="1800" i="1" kern="1200" dirty="0" smtClean="0">
                          <a:solidFill>
                            <a:schemeClr val="tx1"/>
                          </a:solidFill>
                          <a:latin typeface="+mn-lt"/>
                          <a:ea typeface="+mn-ea"/>
                          <a:cs typeface="+mn-cs"/>
                        </a:rPr>
                        <a:t>(November 2015) </a:t>
                      </a:r>
                    </a:p>
                    <a:p>
                      <a:pPr hangingPunct="0"/>
                      <a:r>
                        <a:rPr lang="en-US" sz="1800" kern="1200" dirty="0" smtClean="0">
                          <a:solidFill>
                            <a:schemeClr val="tx1"/>
                          </a:solidFill>
                          <a:latin typeface="+mn-lt"/>
                          <a:ea typeface="+mn-ea"/>
                          <a:cs typeface="+mn-cs"/>
                        </a:rPr>
                        <a:t>-Hard copy  petition within Members’ districts</a:t>
                      </a:r>
                    </a:p>
                    <a:p>
                      <a:r>
                        <a:rPr lang="en-US" sz="1800" i="1" kern="1200" dirty="0" smtClean="0">
                          <a:solidFill>
                            <a:schemeClr val="tx1"/>
                          </a:solidFill>
                          <a:latin typeface="+mn-lt"/>
                          <a:ea typeface="+mn-ea"/>
                          <a:cs typeface="+mn-cs"/>
                        </a:rPr>
                        <a:t>(When</a:t>
                      </a:r>
                      <a:r>
                        <a:rPr lang="en-US" sz="1800" i="1" kern="1200" baseline="0" dirty="0" smtClean="0">
                          <a:solidFill>
                            <a:schemeClr val="tx1"/>
                          </a:solidFill>
                          <a:latin typeface="+mn-lt"/>
                          <a:ea typeface="+mn-ea"/>
                          <a:cs typeface="+mn-cs"/>
                        </a:rPr>
                        <a:t> Bill is re-introduced – end of 114</a:t>
                      </a:r>
                      <a:r>
                        <a:rPr lang="en-US" sz="1800" i="1" kern="1200" baseline="30000" dirty="0" smtClean="0">
                          <a:solidFill>
                            <a:schemeClr val="tx1"/>
                          </a:solidFill>
                          <a:latin typeface="+mn-lt"/>
                          <a:ea typeface="+mn-ea"/>
                          <a:cs typeface="+mn-cs"/>
                        </a:rPr>
                        <a:t>th</a:t>
                      </a:r>
                      <a:r>
                        <a:rPr lang="en-US" sz="1800" i="1" kern="1200" baseline="0" dirty="0" smtClean="0">
                          <a:solidFill>
                            <a:schemeClr val="tx1"/>
                          </a:solidFill>
                          <a:latin typeface="+mn-lt"/>
                          <a:ea typeface="+mn-ea"/>
                          <a:cs typeface="+mn-cs"/>
                        </a:rPr>
                        <a:t> Congress</a:t>
                      </a:r>
                      <a:r>
                        <a:rPr lang="en-US" sz="1800" i="1" kern="1200" dirty="0" smtClean="0">
                          <a:solidFill>
                            <a:schemeClr val="tx1"/>
                          </a:solidFill>
                          <a:latin typeface="+mn-lt"/>
                          <a:ea typeface="+mn-ea"/>
                          <a:cs typeface="+mn-cs"/>
                        </a:rPr>
                        <a:t>) </a:t>
                      </a:r>
                      <a:endParaRPr lang="en-US" sz="1800" i="1" dirty="0">
                        <a:solidFill>
                          <a:schemeClr val="tx1"/>
                        </a:solidFill>
                        <a:latin typeface="+mn-lt"/>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413" y="2679700"/>
            <a:ext cx="7848600" cy="2693988"/>
          </a:xfrm>
        </p:spPr>
        <p:txBody>
          <a:bodyPr/>
          <a:lstStyle/>
          <a:p>
            <a:pPr fontAlgn="auto">
              <a:spcAft>
                <a:spcPts val="0"/>
              </a:spcAft>
              <a:defRPr/>
            </a:pPr>
            <a:r>
              <a:rPr lang="en-US" sz="4000" dirty="0" smtClean="0">
                <a:ea typeface="+mj-ea"/>
                <a:cs typeface="+mj-cs"/>
              </a:rPr>
              <a:t>How to craft an effective advocacy message</a:t>
            </a:r>
            <a:r>
              <a:rPr lang="en-US" sz="3200" dirty="0" smtClean="0">
                <a:ea typeface="+mj-ea"/>
                <a:cs typeface="+mj-cs"/>
              </a:rPr>
              <a:t/>
            </a:r>
            <a:br>
              <a:rPr lang="en-US" sz="3200" dirty="0" smtClean="0">
                <a:ea typeface="+mj-ea"/>
                <a:cs typeface="+mj-cs"/>
              </a:rPr>
            </a:br>
            <a:endParaRPr lang="en-US" sz="3200" dirty="0">
              <a:ea typeface="+mj-ea"/>
              <a:cs typeface="+mj-cs"/>
            </a:endParaRPr>
          </a:p>
        </p:txBody>
      </p:sp>
      <p:pic>
        <p:nvPicPr>
          <p:cNvPr id="14338" name="Picture 4"/>
          <p:cNvPicPr>
            <a:picLocks noChangeAspect="1"/>
          </p:cNvPicPr>
          <p:nvPr/>
        </p:nvPicPr>
        <p:blipFill>
          <a:blip r:embed="rId3" cstate="print"/>
          <a:srcRect/>
          <a:stretch>
            <a:fillRect/>
          </a:stretch>
        </p:blipFill>
        <p:spPr bwMode="auto">
          <a:xfrm>
            <a:off x="390525" y="795338"/>
            <a:ext cx="8439150" cy="1652587"/>
          </a:xfrm>
          <a:prstGeom prst="rect">
            <a:avLst/>
          </a:prstGeom>
          <a:noFill/>
          <a:ln w="9525">
            <a:noFill/>
            <a:miter lim="800000"/>
            <a:headEnd/>
            <a:tailEnd/>
          </a:ln>
        </p:spPr>
      </p:pic>
      <p:sp>
        <p:nvSpPr>
          <p:cNvPr id="3" name="Rectangle 2"/>
          <p:cNvSpPr/>
          <p:nvPr/>
        </p:nvSpPr>
        <p:spPr>
          <a:xfrm>
            <a:off x="760413" y="5356273"/>
            <a:ext cx="4548566" cy="400110"/>
          </a:xfrm>
          <a:prstGeom prst="rect">
            <a:avLst/>
          </a:prstGeom>
        </p:spPr>
        <p:txBody>
          <a:bodyPr wrap="square">
            <a:spAutoFit/>
          </a:bodyPr>
          <a:lstStyle/>
          <a:p>
            <a:pPr>
              <a:buNone/>
            </a:pPr>
            <a:r>
              <a:rPr lang="en-US" sz="2000" b="1" dirty="0"/>
              <a:t>Robyn </a:t>
            </a:r>
            <a:r>
              <a:rPr lang="en-US" sz="2000" b="1" dirty="0" smtClean="0"/>
              <a:t>Grant &amp; Marybeth Williams</a:t>
            </a:r>
            <a:endParaRPr lang="en-US" sz="2000" b="1" dirty="0"/>
          </a:p>
        </p:txBody>
      </p:sp>
    </p:spTree>
    <p:extLst>
      <p:ext uri="{BB962C8B-B14F-4D97-AF65-F5344CB8AC3E}">
        <p14:creationId xmlns:p14="http://schemas.microsoft.com/office/powerpoint/2010/main" xmlns="" val="4017156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dirty="0" smtClean="0">
                <a:ea typeface="+mj-ea"/>
                <a:cs typeface="+mj-cs"/>
              </a:rPr>
              <a:t>THE BIG SIX</a:t>
            </a:r>
            <a:endParaRPr lang="en-US" dirty="0">
              <a:ea typeface="+mj-ea"/>
              <a:cs typeface="+mj-cs"/>
            </a:endParaRPr>
          </a:p>
        </p:txBody>
      </p:sp>
      <p:sp>
        <p:nvSpPr>
          <p:cNvPr id="4" name="Content Placeholder 3"/>
          <p:cNvSpPr>
            <a:spLocks noGrp="1"/>
          </p:cNvSpPr>
          <p:nvPr>
            <p:ph idx="1"/>
          </p:nvPr>
        </p:nvSpPr>
        <p:spPr/>
        <p:txBody>
          <a:bodyPr/>
          <a:lstStyle/>
          <a:p>
            <a:pPr marL="457200" lvl="0" indent="-419100">
              <a:spcBef>
                <a:spcPts val="0"/>
              </a:spcBef>
              <a:buClr>
                <a:schemeClr val="dk2"/>
              </a:buClr>
              <a:buSzPct val="100000"/>
              <a:buFont typeface="Trebuchet MS"/>
              <a:buAutoNum type="arabicPeriod"/>
            </a:pPr>
            <a:r>
              <a:rPr lang="en" dirty="0" smtClean="0"/>
              <a:t>Have an opening statement that includes your ask</a:t>
            </a:r>
          </a:p>
          <a:p>
            <a:pPr marL="457200" lvl="0" indent="-419100">
              <a:spcBef>
                <a:spcPts val="0"/>
              </a:spcBef>
              <a:buClr>
                <a:schemeClr val="dk2"/>
              </a:buClr>
              <a:buSzPct val="100000"/>
              <a:buFont typeface="Trebuchet MS"/>
              <a:buAutoNum type="arabicPeriod"/>
            </a:pPr>
            <a:r>
              <a:rPr lang="en" dirty="0" smtClean="0"/>
              <a:t>Present the problem</a:t>
            </a:r>
          </a:p>
          <a:p>
            <a:pPr marL="457200" lvl="0" indent="-419100">
              <a:spcBef>
                <a:spcPts val="0"/>
              </a:spcBef>
              <a:buClr>
                <a:schemeClr val="dk2"/>
              </a:buClr>
              <a:buSzPct val="100000"/>
              <a:buFont typeface="Trebuchet MS"/>
              <a:buAutoNum type="arabicPeriod"/>
            </a:pPr>
            <a:r>
              <a:rPr lang="en" dirty="0" smtClean="0"/>
              <a:t>Give the facts</a:t>
            </a:r>
          </a:p>
          <a:p>
            <a:pPr marL="457200" lvl="0" indent="-419100">
              <a:spcBef>
                <a:spcPts val="0"/>
              </a:spcBef>
              <a:buClr>
                <a:schemeClr val="dk2"/>
              </a:buClr>
              <a:buSzPct val="100000"/>
              <a:buFont typeface="Trebuchet MS"/>
              <a:buAutoNum type="arabicPeriod"/>
            </a:pPr>
            <a:r>
              <a:rPr lang="en" dirty="0" smtClean="0"/>
              <a:t>Give a personal example or story</a:t>
            </a:r>
          </a:p>
          <a:p>
            <a:pPr marL="457200" lvl="0" indent="-419100">
              <a:spcBef>
                <a:spcPts val="0"/>
              </a:spcBef>
              <a:buClr>
                <a:schemeClr val="dk2"/>
              </a:buClr>
              <a:buSzPct val="100000"/>
              <a:buFont typeface="Trebuchet MS"/>
              <a:buAutoNum type="arabicPeriod"/>
            </a:pPr>
            <a:r>
              <a:rPr lang="en" dirty="0" smtClean="0"/>
              <a:t>Connect to something your audience cares about</a:t>
            </a:r>
          </a:p>
          <a:p>
            <a:pPr marL="457200" lvl="0" indent="-419100">
              <a:spcBef>
                <a:spcPts val="0"/>
              </a:spcBef>
              <a:buClr>
                <a:schemeClr val="dk2"/>
              </a:buClr>
              <a:buSzPct val="100000"/>
              <a:buFont typeface="Trebuchet MS"/>
              <a:buAutoNum type="arabicPeriod"/>
            </a:pPr>
            <a:r>
              <a:rPr lang="en" dirty="0" smtClean="0"/>
              <a:t>Reiterate the “Ask”</a:t>
            </a:r>
          </a:p>
          <a:p>
            <a:pPr>
              <a:buNone/>
            </a:pPr>
            <a:endParaRPr lang="en-US" dirty="0"/>
          </a:p>
        </p:txBody>
      </p:sp>
      <p:pic>
        <p:nvPicPr>
          <p:cNvPr id="5" name="Shape 45"/>
          <p:cNvPicPr preferRelativeResize="0"/>
          <p:nvPr/>
        </p:nvPicPr>
        <p:blipFill>
          <a:blip r:embed="rId3" cstate="print"/>
          <a:stretch>
            <a:fillRect/>
          </a:stretch>
        </p:blipFill>
        <p:spPr>
          <a:xfrm>
            <a:off x="6047994" y="4418887"/>
            <a:ext cx="1858424" cy="1790099"/>
          </a:xfrm>
          <a:prstGeom prst="rect">
            <a:avLst/>
          </a:prstGeom>
        </p:spPr>
      </p:pic>
    </p:spTree>
    <p:extLst>
      <p:ext uri="{BB962C8B-B14F-4D97-AF65-F5344CB8AC3E}">
        <p14:creationId xmlns:p14="http://schemas.microsoft.com/office/powerpoint/2010/main" xmlns="" val="2128685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Receiver</a:t>
            </a:r>
            <a:endParaRPr lang="en-US" dirty="0"/>
          </a:p>
        </p:txBody>
      </p:sp>
      <p:sp>
        <p:nvSpPr>
          <p:cNvPr id="3" name="Content Placeholder 2"/>
          <p:cNvSpPr>
            <a:spLocks noGrp="1"/>
          </p:cNvSpPr>
          <p:nvPr>
            <p:ph idx="1"/>
          </p:nvPr>
        </p:nvSpPr>
        <p:spPr/>
        <p:txBody>
          <a:bodyPr/>
          <a:lstStyle/>
          <a:p>
            <a:pPr marL="0" indent="0">
              <a:buNone/>
            </a:pPr>
            <a:r>
              <a:rPr lang="en-US" dirty="0" smtClean="0"/>
              <a:t>This is the primary/secondary decision maker in your Strategy Chart. </a:t>
            </a:r>
            <a:endParaRPr lang="en-US" dirty="0"/>
          </a:p>
        </p:txBody>
      </p:sp>
    </p:spTree>
    <p:extLst>
      <p:ext uri="{BB962C8B-B14F-4D97-AF65-F5344CB8AC3E}">
        <p14:creationId xmlns:p14="http://schemas.microsoft.com/office/powerpoint/2010/main" xmlns="" val="3701738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Have an Opening Statement</a:t>
            </a:r>
            <a:endParaRPr lang="en-US" dirty="0"/>
          </a:p>
        </p:txBody>
      </p:sp>
      <p:sp>
        <p:nvSpPr>
          <p:cNvPr id="5" name="Content Placeholder 4"/>
          <p:cNvSpPr>
            <a:spLocks noGrp="1"/>
          </p:cNvSpPr>
          <p:nvPr>
            <p:ph idx="1"/>
          </p:nvPr>
        </p:nvSpPr>
        <p:spPr/>
        <p:txBody>
          <a:bodyPr/>
          <a:lstStyle/>
          <a:p>
            <a:pPr>
              <a:spcBef>
                <a:spcPts val="0"/>
              </a:spcBef>
            </a:pPr>
            <a:r>
              <a:rPr lang="en" dirty="0" smtClean="0"/>
              <a:t>Grab their attention! Open with a statement that engages your audience. </a:t>
            </a:r>
            <a:r>
              <a:rPr lang="en" u="sng" dirty="0" smtClean="0"/>
              <a:t>Include your “ask” </a:t>
            </a:r>
            <a:r>
              <a:rPr lang="en" dirty="0" smtClean="0"/>
              <a:t>– tell them what action you want them to take. </a:t>
            </a:r>
          </a:p>
        </p:txBody>
      </p:sp>
      <p:pic>
        <p:nvPicPr>
          <p:cNvPr id="6" name="Shape 59"/>
          <p:cNvPicPr preferRelativeResize="0"/>
          <p:nvPr/>
        </p:nvPicPr>
        <p:blipFill>
          <a:blip r:embed="rId3" cstate="print"/>
          <a:stretch>
            <a:fillRect/>
          </a:stretch>
        </p:blipFill>
        <p:spPr>
          <a:xfrm>
            <a:off x="4767649" y="3739136"/>
            <a:ext cx="3406449" cy="2180124"/>
          </a:xfrm>
          <a:prstGeom prst="rect">
            <a:avLst/>
          </a:prstGeom>
        </p:spPr>
      </p:pic>
    </p:spTree>
    <p:extLst>
      <p:ext uri="{BB962C8B-B14F-4D97-AF65-F5344CB8AC3E}">
        <p14:creationId xmlns:p14="http://schemas.microsoft.com/office/powerpoint/2010/main" xmlns="" val="1879318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Have an Opening Statement</a:t>
            </a:r>
            <a:endParaRPr lang="en-US" dirty="0"/>
          </a:p>
        </p:txBody>
      </p:sp>
      <p:sp>
        <p:nvSpPr>
          <p:cNvPr id="5" name="Content Placeholder 4"/>
          <p:cNvSpPr>
            <a:spLocks noGrp="1"/>
          </p:cNvSpPr>
          <p:nvPr>
            <p:ph idx="1"/>
          </p:nvPr>
        </p:nvSpPr>
        <p:spPr/>
        <p:txBody>
          <a:bodyPr/>
          <a:lstStyle/>
          <a:p>
            <a:pPr marL="547687" lvl="2" indent="0">
              <a:spcBef>
                <a:spcPts val="0"/>
              </a:spcBef>
              <a:buNone/>
            </a:pPr>
            <a:endParaRPr lang="en" sz="2200" b="1" dirty="0" smtClean="0"/>
          </a:p>
          <a:p>
            <a:pPr marL="547687" lvl="2" indent="0">
              <a:spcBef>
                <a:spcPts val="0"/>
              </a:spcBef>
              <a:buNone/>
            </a:pPr>
            <a:endParaRPr lang="en" sz="2200" b="1" dirty="0"/>
          </a:p>
          <a:p>
            <a:pPr marL="547687" lvl="2" indent="0">
              <a:spcBef>
                <a:spcPts val="0"/>
              </a:spcBef>
              <a:buNone/>
            </a:pPr>
            <a:endParaRPr lang="en" sz="2200" b="1" dirty="0" smtClean="0"/>
          </a:p>
          <a:p>
            <a:pPr marL="547687" lvl="2" indent="0">
              <a:spcBef>
                <a:spcPts val="0"/>
              </a:spcBef>
              <a:buNone/>
            </a:pPr>
            <a:endParaRPr lang="en" sz="2200" b="1" dirty="0"/>
          </a:p>
          <a:p>
            <a:pPr marL="547687" lvl="2" indent="0" algn="ctr">
              <a:spcBef>
                <a:spcPts val="0"/>
              </a:spcBef>
              <a:buNone/>
            </a:pPr>
            <a:r>
              <a:rPr lang="en" sz="2200" b="1" dirty="0" smtClean="0"/>
              <a:t>Consumer Voice Example</a:t>
            </a:r>
          </a:p>
          <a:p>
            <a:pPr marL="547687" lvl="2" indent="0" algn="ctr">
              <a:spcBef>
                <a:spcPts val="0"/>
              </a:spcBef>
              <a:buNone/>
            </a:pPr>
            <a:endParaRPr lang="en" sz="2200" b="1" dirty="0" smtClean="0"/>
          </a:p>
          <a:p>
            <a:pPr marL="547687" lvl="2" indent="0" algn="ctr">
              <a:spcBef>
                <a:spcPts val="0"/>
              </a:spcBef>
              <a:buNone/>
            </a:pPr>
            <a:r>
              <a:rPr lang="en" sz="2200" b="1" dirty="0" smtClean="0"/>
              <a:t>Ask for Co-sponsoring the </a:t>
            </a:r>
          </a:p>
          <a:p>
            <a:pPr marL="547687" lvl="2" indent="0" algn="ctr">
              <a:spcBef>
                <a:spcPts val="0"/>
              </a:spcBef>
              <a:buNone/>
            </a:pPr>
            <a:r>
              <a:rPr lang="en" sz="2200" b="1" i="1" dirty="0" smtClean="0"/>
              <a:t>Put a Registered Nurse in the Nursing Home Act</a:t>
            </a:r>
          </a:p>
          <a:p>
            <a:pPr marL="0" indent="0">
              <a:spcBef>
                <a:spcPts val="0"/>
              </a:spcBef>
              <a:buNone/>
            </a:pPr>
            <a:endParaRPr lang="en" dirty="0" smtClean="0"/>
          </a:p>
          <a:p>
            <a:pPr marL="0" indent="0">
              <a:buNone/>
            </a:pPr>
            <a:r>
              <a:rPr lang="en-US" sz="2200" i="1" dirty="0"/>
              <a:t> </a:t>
            </a:r>
          </a:p>
          <a:p>
            <a:pPr marL="0" indent="0">
              <a:spcBef>
                <a:spcPts val="0"/>
              </a:spcBef>
              <a:buNone/>
            </a:pPr>
            <a:r>
              <a:rPr lang="en" i="1" dirty="0" smtClean="0"/>
              <a:t> </a:t>
            </a:r>
          </a:p>
        </p:txBody>
      </p:sp>
    </p:spTree>
    <p:extLst>
      <p:ext uri="{BB962C8B-B14F-4D97-AF65-F5344CB8AC3E}">
        <p14:creationId xmlns:p14="http://schemas.microsoft.com/office/powerpoint/2010/main" xmlns="" val="2044484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400" dirty="0" smtClean="0"/>
              <a:t>#2. Present the Problem</a:t>
            </a:r>
            <a:r>
              <a:rPr lang="en-US" dirty="0" smtClean="0"/>
              <a:t/>
            </a:r>
            <a:br>
              <a:rPr lang="en-US" dirty="0" smtClean="0"/>
            </a:br>
            <a:endParaRPr lang="en-US" sz="3100" dirty="0"/>
          </a:p>
        </p:txBody>
      </p:sp>
      <p:sp>
        <p:nvSpPr>
          <p:cNvPr id="4" name="Content Placeholder 3"/>
          <p:cNvSpPr>
            <a:spLocks noGrp="1"/>
          </p:cNvSpPr>
          <p:nvPr>
            <p:ph idx="1"/>
          </p:nvPr>
        </p:nvSpPr>
        <p:spPr/>
        <p:txBody>
          <a:bodyPr/>
          <a:lstStyle/>
          <a:p>
            <a:pPr marL="457200" lvl="0" indent="-419100">
              <a:spcBef>
                <a:spcPts val="0"/>
              </a:spcBef>
              <a:buClr>
                <a:schemeClr val="dk2"/>
              </a:buClr>
              <a:buSzPct val="100000"/>
              <a:buNone/>
            </a:pPr>
            <a:r>
              <a:rPr lang="en-US" dirty="0" smtClean="0"/>
              <a:t>Lay out the issues:</a:t>
            </a:r>
          </a:p>
          <a:p>
            <a:pPr marL="457200" lvl="0" indent="-419100">
              <a:spcBef>
                <a:spcPts val="0"/>
              </a:spcBef>
              <a:buClr>
                <a:schemeClr val="dk2"/>
              </a:buClr>
              <a:buSzPct val="100000"/>
              <a:buNone/>
            </a:pPr>
            <a:endParaRPr lang="en" dirty="0" smtClean="0"/>
          </a:p>
          <a:p>
            <a:pPr marL="457200" lvl="0" indent="-419100">
              <a:spcBef>
                <a:spcPts val="0"/>
              </a:spcBef>
              <a:buClr>
                <a:schemeClr val="dk2"/>
              </a:buClr>
              <a:buSzPct val="100000"/>
              <a:buFont typeface="Arial"/>
              <a:buChar char="●"/>
            </a:pPr>
            <a:r>
              <a:rPr lang="en" dirty="0" smtClean="0"/>
              <a:t>Why is this a problem?</a:t>
            </a:r>
          </a:p>
          <a:p>
            <a:pPr marL="457200" lvl="0" indent="-419100">
              <a:spcBef>
                <a:spcPts val="0"/>
              </a:spcBef>
              <a:buClr>
                <a:schemeClr val="dk2"/>
              </a:buClr>
              <a:buSzPct val="100000"/>
              <a:buFont typeface="Arial"/>
              <a:buChar char="●"/>
            </a:pPr>
            <a:r>
              <a:rPr lang="en" dirty="0" smtClean="0"/>
              <a:t>Who is affected?</a:t>
            </a:r>
          </a:p>
        </p:txBody>
      </p:sp>
      <p:sp>
        <p:nvSpPr>
          <p:cNvPr id="3" name="Text Placeholder 2"/>
          <p:cNvSpPr>
            <a:spLocks noGrp="1"/>
          </p:cNvSpPr>
          <p:nvPr>
            <p:ph type="body" idx="4294967295"/>
          </p:nvPr>
        </p:nvSpPr>
        <p:spPr>
          <a:xfrm>
            <a:off x="5548648" y="3493167"/>
            <a:ext cx="1552074" cy="272717"/>
          </a:xfrm>
        </p:spPr>
        <p:txBody>
          <a:bodyPr>
            <a:normAutofit fontScale="55000" lnSpcReduction="20000"/>
          </a:bodyPr>
          <a:lstStyle/>
          <a:p>
            <a:pPr>
              <a:buNone/>
            </a:pPr>
            <a:endParaRPr lang="en-US" sz="2400" dirty="0"/>
          </a:p>
        </p:txBody>
      </p:sp>
      <p:sp>
        <p:nvSpPr>
          <p:cNvPr id="5" name="Text Placeholder 4"/>
          <p:cNvSpPr>
            <a:spLocks noGrp="1"/>
          </p:cNvSpPr>
          <p:nvPr>
            <p:ph type="body" sz="quarter" idx="4294967295"/>
          </p:nvPr>
        </p:nvSpPr>
        <p:spPr>
          <a:xfrm>
            <a:off x="5548648" y="2628440"/>
            <a:ext cx="1381542" cy="272716"/>
          </a:xfrm>
        </p:spPr>
        <p:txBody>
          <a:bodyPr>
            <a:normAutofit fontScale="55000" lnSpcReduction="20000"/>
          </a:bodyPr>
          <a:lstStyle/>
          <a:p>
            <a:pPr>
              <a:buNone/>
            </a:pPr>
            <a:endParaRPr lang="en-US" sz="2400" dirty="0"/>
          </a:p>
        </p:txBody>
      </p:sp>
      <p:pic>
        <p:nvPicPr>
          <p:cNvPr id="7" name="Shape 66"/>
          <p:cNvPicPr preferRelativeResize="0">
            <a:picLocks noGrp="1"/>
          </p:cNvPicPr>
          <p:nvPr>
            <p:ph sz="quarter" idx="4294967295"/>
          </p:nvPr>
        </p:nvPicPr>
        <p:blipFill>
          <a:blip r:embed="rId2" cstate="print"/>
          <a:stretch>
            <a:fillRect/>
          </a:stretch>
        </p:blipFill>
        <p:spPr>
          <a:xfrm>
            <a:off x="4850607" y="1949117"/>
            <a:ext cx="2862262" cy="2754313"/>
          </a:xfrm>
          <a:prstGeom prst="rect">
            <a:avLst/>
          </a:prstGeom>
        </p:spPr>
      </p:pic>
    </p:spTree>
    <p:extLst>
      <p:ext uri="{BB962C8B-B14F-4D97-AF65-F5344CB8AC3E}">
        <p14:creationId xmlns:p14="http://schemas.microsoft.com/office/powerpoint/2010/main" xmlns="" val="3305508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Consumer Voice</a:t>
            </a:r>
            <a:endParaRPr lang="en-US" dirty="0"/>
          </a:p>
        </p:txBody>
      </p:sp>
      <p:sp>
        <p:nvSpPr>
          <p:cNvPr id="3" name="Content Placeholder 2"/>
          <p:cNvSpPr>
            <a:spLocks noGrp="1"/>
          </p:cNvSpPr>
          <p:nvPr>
            <p:ph idx="1"/>
          </p:nvPr>
        </p:nvSpPr>
        <p:spPr>
          <a:xfrm>
            <a:off x="457200" y="1524000"/>
            <a:ext cx="8229600" cy="4953000"/>
          </a:xfrm>
        </p:spPr>
        <p:txBody>
          <a:bodyPr/>
          <a:lstStyle/>
          <a:p>
            <a:r>
              <a:rPr lang="en-US" sz="1800" dirty="0" smtClean="0"/>
              <a:t>The National Consumer Voice for Quality Long-Term Care was formed as NCCNHR (National Citizens’ Coalition for Nursing Home Reform) in 1975 because of public concern about substandard care in nursing homes. The Consumer Voice is the outgrowth of work </a:t>
            </a:r>
            <a:r>
              <a:rPr lang="en-US" sz="1800" dirty="0" err="1" smtClean="0"/>
              <a:t>ﬁrst</a:t>
            </a:r>
            <a:r>
              <a:rPr lang="en-US" sz="1800" dirty="0" smtClean="0"/>
              <a:t> achieved by advocates working for Ralph Nader and later for the National Gray Panthers. Elma Holder, NCCNHR founder, was working with The Long-Term Care Action Project of the Gray Panthers when she organized a group meeting of advocates from across the country to attend a nursing home industry conference in Washington, DC. At that meeting, representatives of 12 citizen action groups spoke collectively to the industry about the need for serious reform in nursing home conditions.</a:t>
            </a:r>
          </a:p>
          <a:p>
            <a:r>
              <a:rPr lang="en-US" sz="1800" dirty="0" smtClean="0"/>
              <a:t>The consumer attendees were inspired to develop a platform of common concerns and motivated to form a new organization to represent the consumer voice at the national level. Most of the original members had witnessed and endured personal experiences with substandard nursing home conditions.</a:t>
            </a:r>
          </a:p>
          <a:p>
            <a:pPr>
              <a:buNone/>
            </a:pPr>
            <a:endParaRPr lang="en-US" dirty="0"/>
          </a:p>
        </p:txBody>
      </p:sp>
    </p:spTree>
    <p:extLst>
      <p:ext uri="{BB962C8B-B14F-4D97-AF65-F5344CB8AC3E}">
        <p14:creationId xmlns:p14="http://schemas.microsoft.com/office/powerpoint/2010/main" xmlns="" val="3376356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737260"/>
          </a:xfrm>
        </p:spPr>
        <p:txBody>
          <a:bodyPr>
            <a:normAutofit fontScale="90000"/>
          </a:bodyPr>
          <a:lstStyle/>
          <a:p>
            <a:r>
              <a:rPr lang="en-US" sz="4400" dirty="0" smtClean="0"/>
              <a:t>#2. Present the Problem</a:t>
            </a:r>
            <a:r>
              <a:rPr lang="en-US" dirty="0" smtClean="0"/>
              <a:t/>
            </a:r>
            <a:br>
              <a:rPr lang="en-US" dirty="0" smtClean="0"/>
            </a:br>
            <a:endParaRPr lang="en-US" sz="3100" dirty="0"/>
          </a:p>
        </p:txBody>
      </p:sp>
      <p:sp>
        <p:nvSpPr>
          <p:cNvPr id="4" name="Content Placeholder 3"/>
          <p:cNvSpPr>
            <a:spLocks noGrp="1"/>
          </p:cNvSpPr>
          <p:nvPr>
            <p:ph idx="1"/>
          </p:nvPr>
        </p:nvSpPr>
        <p:spPr>
          <a:xfrm>
            <a:off x="457200" y="1116281"/>
            <a:ext cx="8229600" cy="5360719"/>
          </a:xfrm>
        </p:spPr>
        <p:txBody>
          <a:bodyPr/>
          <a:lstStyle/>
          <a:p>
            <a:pPr marL="547687" lvl="2" indent="0" algn="ctr">
              <a:buNone/>
            </a:pPr>
            <a:r>
              <a:rPr lang="en" sz="2200" b="1" dirty="0" smtClean="0"/>
              <a:t>Consumer Voice Example for the </a:t>
            </a:r>
          </a:p>
          <a:p>
            <a:pPr marL="547687" lvl="2" indent="0" algn="ctr">
              <a:buNone/>
            </a:pPr>
            <a:r>
              <a:rPr lang="en" sz="2200" b="1" i="1" dirty="0" smtClean="0"/>
              <a:t>Put a Registered Nurse in the Nursing Home Act</a:t>
            </a:r>
            <a:r>
              <a:rPr lang="en" sz="2200" b="1" dirty="0" smtClean="0"/>
              <a:t>: </a:t>
            </a:r>
          </a:p>
          <a:p>
            <a:pPr marL="547687" lvl="2" indent="0" algn="ctr">
              <a:buNone/>
            </a:pPr>
            <a:r>
              <a:rPr lang="en" sz="2200" b="1" dirty="0" smtClean="0"/>
              <a:t>What is the Problem?</a:t>
            </a:r>
          </a:p>
          <a:p>
            <a:pPr marL="547687" lvl="2" indent="0">
              <a:buNone/>
            </a:pPr>
            <a:endParaRPr lang="en" sz="2200" dirty="0" smtClean="0"/>
          </a:p>
          <a:p>
            <a:r>
              <a:rPr lang="en-US" sz="2200" i="1" dirty="0" smtClean="0"/>
              <a:t>Nursing </a:t>
            </a:r>
            <a:r>
              <a:rPr lang="en-US" sz="2200" i="1" dirty="0"/>
              <a:t>homes are only required to have a registered nurse 8 hours a day/7 days a week </a:t>
            </a:r>
            <a:endParaRPr lang="en-US" sz="2200" i="1" dirty="0" smtClean="0"/>
          </a:p>
          <a:p>
            <a:r>
              <a:rPr lang="en-US" sz="2200" i="1" dirty="0" smtClean="0"/>
              <a:t>RNs </a:t>
            </a:r>
            <a:r>
              <a:rPr lang="en-US" sz="2200" i="1" dirty="0"/>
              <a:t>are the only nursing personnel with the education and licensure to conduct </a:t>
            </a:r>
            <a:r>
              <a:rPr lang="en-US" sz="2200" i="1" dirty="0" smtClean="0"/>
              <a:t>assessments</a:t>
            </a:r>
          </a:p>
          <a:p>
            <a:r>
              <a:rPr lang="en-US" sz="2200" i="1" dirty="0" smtClean="0"/>
              <a:t>If </a:t>
            </a:r>
            <a:r>
              <a:rPr lang="en-US" sz="2200" i="1" dirty="0"/>
              <a:t>a RN is onsite, she or he can evaluate the resident’s </a:t>
            </a:r>
            <a:r>
              <a:rPr lang="en-US" sz="2200" i="1" dirty="0" smtClean="0"/>
              <a:t>status and determine if resident should/should not go to hospital</a:t>
            </a:r>
          </a:p>
          <a:p>
            <a:r>
              <a:rPr lang="en-US" sz="2200" i="1" dirty="0" smtClean="0"/>
              <a:t>Higher levels of RN staffing improve care, save money</a:t>
            </a:r>
          </a:p>
          <a:p>
            <a:pPr marL="0" indent="0">
              <a:buNone/>
            </a:pPr>
            <a:endParaRPr lang="en" dirty="0" smtClean="0"/>
          </a:p>
        </p:txBody>
      </p:sp>
    </p:spTree>
    <p:extLst>
      <p:ext uri="{BB962C8B-B14F-4D97-AF65-F5344CB8AC3E}">
        <p14:creationId xmlns:p14="http://schemas.microsoft.com/office/powerpoint/2010/main" xmlns="" val="667702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Give the Facts</a:t>
            </a:r>
            <a:endParaRPr lang="en-US" dirty="0"/>
          </a:p>
        </p:txBody>
      </p:sp>
      <p:sp>
        <p:nvSpPr>
          <p:cNvPr id="3" name="Content Placeholder 2"/>
          <p:cNvSpPr>
            <a:spLocks noGrp="1"/>
          </p:cNvSpPr>
          <p:nvPr>
            <p:ph idx="1"/>
          </p:nvPr>
        </p:nvSpPr>
        <p:spPr/>
        <p:txBody>
          <a:bodyPr/>
          <a:lstStyle/>
          <a:p>
            <a:pPr>
              <a:buNone/>
            </a:pPr>
            <a:r>
              <a:rPr lang="en-US" dirty="0" smtClean="0"/>
              <a:t>Facts. Figures. Data.</a:t>
            </a:r>
          </a:p>
          <a:p>
            <a:pPr>
              <a:buNone/>
            </a:pPr>
            <a:endParaRPr lang="en-US" dirty="0" smtClean="0"/>
          </a:p>
          <a:p>
            <a:pPr marL="457200" lvl="0" indent="-419100">
              <a:spcBef>
                <a:spcPts val="0"/>
              </a:spcBef>
              <a:buClr>
                <a:schemeClr val="dk2"/>
              </a:buClr>
              <a:buSzPct val="100000"/>
              <a:buFont typeface="Arial"/>
              <a:buChar char="●"/>
            </a:pPr>
            <a:r>
              <a:rPr lang="en" dirty="0" smtClean="0"/>
              <a:t>Provide solid evidence to support your argument.</a:t>
            </a:r>
          </a:p>
          <a:p>
            <a:pPr marL="457200" lvl="0" indent="-419100">
              <a:spcBef>
                <a:spcPts val="0"/>
              </a:spcBef>
              <a:buClr>
                <a:schemeClr val="dk2"/>
              </a:buClr>
              <a:buSzPct val="100000"/>
              <a:buFont typeface="Arial"/>
              <a:buChar char="●"/>
            </a:pPr>
            <a:r>
              <a:rPr lang="en" dirty="0" smtClean="0"/>
              <a:t>Provide data relevant to your audience.</a:t>
            </a:r>
          </a:p>
          <a:p>
            <a:pPr marL="457200" lvl="0" indent="-419100">
              <a:spcBef>
                <a:spcPts val="0"/>
              </a:spcBef>
              <a:buClr>
                <a:schemeClr val="dk2"/>
              </a:buClr>
              <a:buSzPct val="100000"/>
              <a:buFont typeface="Arial"/>
              <a:buChar char="●"/>
            </a:pPr>
            <a:r>
              <a:rPr lang="en" dirty="0" smtClean="0"/>
              <a:t>When using statistics, provide a mental picture.</a:t>
            </a:r>
          </a:p>
          <a:p>
            <a:pPr>
              <a:buNone/>
            </a:pPr>
            <a:endParaRPr lang="en-US" dirty="0"/>
          </a:p>
        </p:txBody>
      </p:sp>
      <p:pic>
        <p:nvPicPr>
          <p:cNvPr id="4" name="Shape 73"/>
          <p:cNvPicPr preferRelativeResize="0"/>
          <p:nvPr/>
        </p:nvPicPr>
        <p:blipFill>
          <a:blip r:embed="rId2" cstate="print"/>
          <a:stretch>
            <a:fillRect/>
          </a:stretch>
        </p:blipFill>
        <p:spPr>
          <a:xfrm>
            <a:off x="721895" y="4110789"/>
            <a:ext cx="2538663" cy="1593999"/>
          </a:xfrm>
          <a:prstGeom prst="rect">
            <a:avLst/>
          </a:prstGeom>
        </p:spPr>
      </p:pic>
      <p:pic>
        <p:nvPicPr>
          <p:cNvPr id="5" name="Shape 74"/>
          <p:cNvPicPr preferRelativeResize="0"/>
          <p:nvPr/>
        </p:nvPicPr>
        <p:blipFill>
          <a:blip r:embed="rId3" cstate="print"/>
          <a:stretch>
            <a:fillRect/>
          </a:stretch>
        </p:blipFill>
        <p:spPr>
          <a:xfrm>
            <a:off x="5811841" y="4030738"/>
            <a:ext cx="1972884" cy="1674050"/>
          </a:xfrm>
          <a:prstGeom prst="rect">
            <a:avLst/>
          </a:prstGeom>
        </p:spPr>
      </p:pic>
    </p:spTree>
    <p:extLst>
      <p:ext uri="{BB962C8B-B14F-4D97-AF65-F5344CB8AC3E}">
        <p14:creationId xmlns:p14="http://schemas.microsoft.com/office/powerpoint/2010/main" xmlns="" val="139091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56013"/>
          </a:xfrm>
        </p:spPr>
        <p:txBody>
          <a:bodyPr/>
          <a:lstStyle/>
          <a:p>
            <a:r>
              <a:rPr lang="en-US" dirty="0" smtClean="0"/>
              <a:t>#3. Give the Facts</a:t>
            </a:r>
            <a:endParaRPr lang="en-US" dirty="0"/>
          </a:p>
        </p:txBody>
      </p:sp>
      <p:sp>
        <p:nvSpPr>
          <p:cNvPr id="3" name="Content Placeholder 2"/>
          <p:cNvSpPr>
            <a:spLocks noGrp="1"/>
          </p:cNvSpPr>
          <p:nvPr>
            <p:ph idx="1"/>
          </p:nvPr>
        </p:nvSpPr>
        <p:spPr>
          <a:xfrm>
            <a:off x="457200" y="1389413"/>
            <a:ext cx="8229600" cy="5237018"/>
          </a:xfrm>
        </p:spPr>
        <p:txBody>
          <a:bodyPr/>
          <a:lstStyle/>
          <a:p>
            <a:pPr marL="274637" lvl="1" indent="0" algn="ctr">
              <a:buNone/>
            </a:pPr>
            <a:r>
              <a:rPr lang="en" sz="2200" b="1" dirty="0"/>
              <a:t>Consumer Voice Example for the </a:t>
            </a:r>
            <a:r>
              <a:rPr lang="en" sz="2200" b="1" dirty="0" smtClean="0"/>
              <a:t>                                       </a:t>
            </a:r>
            <a:r>
              <a:rPr lang="en" sz="2200" b="1" i="1" dirty="0" smtClean="0"/>
              <a:t>Put </a:t>
            </a:r>
            <a:r>
              <a:rPr lang="en" sz="2200" b="1" i="1" dirty="0"/>
              <a:t>a Registered Nurse in the Nursing Home </a:t>
            </a:r>
            <a:r>
              <a:rPr lang="en" sz="2200" b="1" i="1" dirty="0" smtClean="0"/>
              <a:t>Act</a:t>
            </a:r>
          </a:p>
          <a:p>
            <a:pPr marL="274637" lvl="1" indent="0" algn="ctr">
              <a:buNone/>
            </a:pPr>
            <a:endParaRPr lang="en" sz="2200" b="1" dirty="0" smtClean="0"/>
          </a:p>
          <a:p>
            <a:r>
              <a:rPr lang="en-US" sz="2200" i="1" dirty="0" smtClean="0"/>
              <a:t>Number of states with a requirement for RN 24 hours a day </a:t>
            </a:r>
          </a:p>
          <a:p>
            <a:r>
              <a:rPr lang="en-US" sz="2200" i="1" dirty="0" smtClean="0"/>
              <a:t>National </a:t>
            </a:r>
            <a:r>
              <a:rPr lang="en-US" sz="2200" i="1" dirty="0"/>
              <a:t>percentage of facilities that do not currently have a 24-hour </a:t>
            </a:r>
            <a:r>
              <a:rPr lang="en-US" sz="2200" i="1" dirty="0" smtClean="0"/>
              <a:t>RN</a:t>
            </a:r>
          </a:p>
          <a:p>
            <a:r>
              <a:rPr lang="en-US" sz="2200" i="1" dirty="0" smtClean="0"/>
              <a:t>Rates </a:t>
            </a:r>
            <a:r>
              <a:rPr lang="en-US" sz="2200" i="1" dirty="0"/>
              <a:t>of preventable poor care outcomes for </a:t>
            </a:r>
            <a:r>
              <a:rPr lang="en-US" sz="2200" i="1" dirty="0" smtClean="0"/>
              <a:t>Congressperson’s state</a:t>
            </a:r>
          </a:p>
          <a:p>
            <a:r>
              <a:rPr lang="en-US" sz="2200" i="1" dirty="0" smtClean="0"/>
              <a:t>Rate </a:t>
            </a:r>
            <a:r>
              <a:rPr lang="en-US" sz="2200" i="1" dirty="0"/>
              <a:t>of hospitalization </a:t>
            </a:r>
            <a:r>
              <a:rPr lang="en-US" sz="2200" i="1" dirty="0" smtClean="0"/>
              <a:t>of nursing home residents in Congressperson’s state</a:t>
            </a:r>
            <a:endParaRPr lang="en-US" sz="2200" i="1" dirty="0">
              <a:solidFill>
                <a:srgbClr val="FF0000"/>
              </a:solidFill>
            </a:endParaRPr>
          </a:p>
          <a:p>
            <a:r>
              <a:rPr lang="en-US" sz="2200" i="1" dirty="0" smtClean="0"/>
              <a:t>Cost </a:t>
            </a:r>
            <a:r>
              <a:rPr lang="en-US" sz="2200" i="1" dirty="0"/>
              <a:t>of a </a:t>
            </a:r>
            <a:r>
              <a:rPr lang="en-US" sz="2200" i="1" dirty="0" smtClean="0"/>
              <a:t>hospitalization</a:t>
            </a:r>
          </a:p>
          <a:p>
            <a:r>
              <a:rPr lang="en-US" sz="2200" i="1" dirty="0" smtClean="0"/>
              <a:t>Cost </a:t>
            </a:r>
            <a:r>
              <a:rPr lang="en-US" sz="2200" i="1" dirty="0"/>
              <a:t>of a RN </a:t>
            </a:r>
            <a:r>
              <a:rPr lang="en-US" sz="2200" i="1" dirty="0" smtClean="0"/>
              <a:t>annually</a:t>
            </a:r>
          </a:p>
          <a:p>
            <a:r>
              <a:rPr lang="en-US" sz="2200" i="1" dirty="0" smtClean="0"/>
              <a:t>Average </a:t>
            </a:r>
            <a:r>
              <a:rPr lang="en-US" sz="2200" i="1" dirty="0"/>
              <a:t>RN time per resident in the </a:t>
            </a:r>
            <a:r>
              <a:rPr lang="en-US" sz="2200" i="1" dirty="0" smtClean="0"/>
              <a:t>state</a:t>
            </a:r>
            <a:endParaRPr lang="en-US" sz="2200" i="1" dirty="0"/>
          </a:p>
          <a:p>
            <a:pPr>
              <a:buNone/>
            </a:pPr>
            <a:endParaRPr lang="en-US" sz="2200" dirty="0"/>
          </a:p>
        </p:txBody>
      </p:sp>
    </p:spTree>
    <p:extLst>
      <p:ext uri="{BB962C8B-B14F-4D97-AF65-F5344CB8AC3E}">
        <p14:creationId xmlns:p14="http://schemas.microsoft.com/office/powerpoint/2010/main" xmlns="" val="1498420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Where can you find the facts? </a:t>
            </a:r>
            <a:endParaRPr lang="en-US" sz="3600" dirty="0"/>
          </a:p>
        </p:txBody>
      </p:sp>
      <p:sp>
        <p:nvSpPr>
          <p:cNvPr id="3" name="Content Placeholder 2"/>
          <p:cNvSpPr>
            <a:spLocks noGrp="1"/>
          </p:cNvSpPr>
          <p:nvPr>
            <p:ph idx="1"/>
          </p:nvPr>
        </p:nvSpPr>
        <p:spPr/>
        <p:txBody>
          <a:bodyPr/>
          <a:lstStyle/>
          <a:p>
            <a:r>
              <a:rPr lang="en-US" dirty="0" smtClean="0"/>
              <a:t>State </a:t>
            </a:r>
            <a:r>
              <a:rPr lang="en-US" dirty="0"/>
              <a:t>survey </a:t>
            </a:r>
            <a:r>
              <a:rPr lang="en-US" dirty="0" smtClean="0"/>
              <a:t>agency</a:t>
            </a:r>
          </a:p>
          <a:p>
            <a:r>
              <a:rPr lang="en-US" dirty="0" smtClean="0"/>
              <a:t>Nursing </a:t>
            </a:r>
            <a:r>
              <a:rPr lang="en-US" dirty="0"/>
              <a:t>Home </a:t>
            </a:r>
            <a:r>
              <a:rPr lang="en-US" dirty="0" smtClean="0"/>
              <a:t>Compare</a:t>
            </a:r>
          </a:p>
          <a:p>
            <a:r>
              <a:rPr lang="en-US" dirty="0" smtClean="0"/>
              <a:t>Nursing </a:t>
            </a:r>
            <a:r>
              <a:rPr lang="en-US" dirty="0"/>
              <a:t>Home </a:t>
            </a:r>
            <a:r>
              <a:rPr lang="en-US" dirty="0" smtClean="0"/>
              <a:t>Compendium</a:t>
            </a:r>
          </a:p>
          <a:p>
            <a:r>
              <a:rPr lang="en-US" dirty="0" smtClean="0"/>
              <a:t>Bureau </a:t>
            </a:r>
            <a:r>
              <a:rPr lang="en-US" dirty="0"/>
              <a:t>of Labor </a:t>
            </a:r>
            <a:r>
              <a:rPr lang="en-US" dirty="0" smtClean="0"/>
              <a:t>Statistics</a:t>
            </a:r>
          </a:p>
          <a:p>
            <a:r>
              <a:rPr lang="en-US" dirty="0" smtClean="0"/>
              <a:t>Government </a:t>
            </a:r>
            <a:r>
              <a:rPr lang="en-US" dirty="0"/>
              <a:t>Reports (</a:t>
            </a:r>
            <a:r>
              <a:rPr lang="en-US" dirty="0" err="1"/>
              <a:t>e.g</a:t>
            </a:r>
            <a:r>
              <a:rPr lang="en-US" dirty="0"/>
              <a:t> Government Accountability Office; Department of Health and Human Services Office of Inspector General</a:t>
            </a:r>
            <a:r>
              <a:rPr lang="en-US" dirty="0" smtClean="0"/>
              <a:t>)</a:t>
            </a:r>
          </a:p>
          <a:p>
            <a:r>
              <a:rPr lang="en-US" dirty="0" smtClean="0"/>
              <a:t>Center for Public Integrity (staffing)</a:t>
            </a:r>
          </a:p>
          <a:p>
            <a:r>
              <a:rPr lang="en-US" dirty="0" smtClean="0"/>
              <a:t>Pro </a:t>
            </a:r>
            <a:r>
              <a:rPr lang="en-US" dirty="0" err="1" smtClean="0"/>
              <a:t>Publica</a:t>
            </a:r>
            <a:r>
              <a:rPr lang="en-US" dirty="0" smtClean="0"/>
              <a:t> website </a:t>
            </a:r>
            <a:endParaRPr lang="en-US" dirty="0"/>
          </a:p>
          <a:p>
            <a:endParaRPr lang="en-US" dirty="0"/>
          </a:p>
        </p:txBody>
      </p:sp>
    </p:spTree>
    <p:extLst>
      <p:ext uri="{BB962C8B-B14F-4D97-AF65-F5344CB8AC3E}">
        <p14:creationId xmlns:p14="http://schemas.microsoft.com/office/powerpoint/2010/main" xmlns="" val="111738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Provide a Personal Example/Story</a:t>
            </a:r>
            <a:endParaRPr lang="en-US" dirty="0"/>
          </a:p>
        </p:txBody>
      </p:sp>
      <p:sp>
        <p:nvSpPr>
          <p:cNvPr id="3" name="Content Placeholder 2"/>
          <p:cNvSpPr>
            <a:spLocks noGrp="1"/>
          </p:cNvSpPr>
          <p:nvPr>
            <p:ph idx="1"/>
          </p:nvPr>
        </p:nvSpPr>
        <p:spPr/>
        <p:txBody>
          <a:bodyPr/>
          <a:lstStyle/>
          <a:p>
            <a:pPr>
              <a:buNone/>
            </a:pPr>
            <a:r>
              <a:rPr lang="en-US" dirty="0" smtClean="0"/>
              <a:t>Make it personal:</a:t>
            </a:r>
          </a:p>
          <a:p>
            <a:pPr marL="457200" lvl="0" indent="-419100">
              <a:spcBef>
                <a:spcPts val="0"/>
              </a:spcBef>
              <a:buClr>
                <a:schemeClr val="dk2"/>
              </a:buClr>
              <a:buSzPct val="100000"/>
              <a:buFont typeface="Arial"/>
              <a:buChar char="●"/>
            </a:pPr>
            <a:endParaRPr lang="en" dirty="0" smtClean="0"/>
          </a:p>
          <a:p>
            <a:pPr marL="457200" lvl="0" indent="-419100">
              <a:spcBef>
                <a:spcPts val="0"/>
              </a:spcBef>
              <a:buClr>
                <a:schemeClr val="dk2"/>
              </a:buClr>
              <a:buSzPct val="100000"/>
              <a:buFont typeface="Arial"/>
              <a:buChar char="●"/>
            </a:pPr>
            <a:r>
              <a:rPr lang="en" dirty="0" smtClean="0"/>
              <a:t>Put a face to the issue</a:t>
            </a:r>
          </a:p>
          <a:p>
            <a:pPr marL="457200" lvl="0" indent="-419100">
              <a:spcBef>
                <a:spcPts val="0"/>
              </a:spcBef>
              <a:buClr>
                <a:schemeClr val="dk2"/>
              </a:buClr>
              <a:buSzPct val="100000"/>
              <a:buFont typeface="Arial"/>
              <a:buChar char="●"/>
            </a:pPr>
            <a:r>
              <a:rPr lang="en" dirty="0" smtClean="0"/>
              <a:t>Share observations</a:t>
            </a:r>
          </a:p>
          <a:p>
            <a:pPr marL="457200" lvl="0" indent="-419100">
              <a:spcBef>
                <a:spcPts val="0"/>
              </a:spcBef>
              <a:buClr>
                <a:schemeClr val="dk2"/>
              </a:buClr>
              <a:buSzPct val="100000"/>
              <a:buFont typeface="Arial"/>
              <a:buChar char="●"/>
            </a:pPr>
            <a:r>
              <a:rPr lang="en" dirty="0" smtClean="0"/>
              <a:t>Share personal experiences</a:t>
            </a:r>
          </a:p>
          <a:p>
            <a:pPr marL="457200" lvl="0" indent="-419100">
              <a:spcBef>
                <a:spcPts val="0"/>
              </a:spcBef>
              <a:buClr>
                <a:schemeClr val="dk2"/>
              </a:buClr>
              <a:buSzPct val="100000"/>
              <a:buFont typeface="Arial"/>
              <a:buChar char="●"/>
            </a:pPr>
            <a:r>
              <a:rPr lang="en" dirty="0" smtClean="0"/>
              <a:t>Tell a story</a:t>
            </a:r>
          </a:p>
          <a:p>
            <a:pPr>
              <a:buNone/>
            </a:pPr>
            <a:endParaRPr lang="en-US" dirty="0"/>
          </a:p>
        </p:txBody>
      </p:sp>
      <p:pic>
        <p:nvPicPr>
          <p:cNvPr id="4" name="Shape 82"/>
          <p:cNvPicPr preferRelativeResize="0"/>
          <p:nvPr/>
        </p:nvPicPr>
        <p:blipFill>
          <a:blip r:embed="rId2" cstate="print"/>
          <a:stretch>
            <a:fillRect/>
          </a:stretch>
        </p:blipFill>
        <p:spPr>
          <a:xfrm>
            <a:off x="5377126" y="2463991"/>
            <a:ext cx="3309674" cy="2174274"/>
          </a:xfrm>
          <a:prstGeom prst="rect">
            <a:avLst/>
          </a:prstGeom>
        </p:spPr>
      </p:pic>
      <p:pic>
        <p:nvPicPr>
          <p:cNvPr id="5" name="Shape 81"/>
          <p:cNvPicPr preferRelativeResize="0"/>
          <p:nvPr/>
        </p:nvPicPr>
        <p:blipFill>
          <a:blip r:embed="rId3" cstate="print"/>
          <a:stretch>
            <a:fillRect/>
          </a:stretch>
        </p:blipFill>
        <p:spPr>
          <a:xfrm>
            <a:off x="886521" y="4638265"/>
            <a:ext cx="1659149" cy="1659149"/>
          </a:xfrm>
          <a:prstGeom prst="rect">
            <a:avLst/>
          </a:prstGeom>
        </p:spPr>
      </p:pic>
    </p:spTree>
    <p:extLst>
      <p:ext uri="{BB962C8B-B14F-4D97-AF65-F5344CB8AC3E}">
        <p14:creationId xmlns:p14="http://schemas.microsoft.com/office/powerpoint/2010/main" xmlns="" val="3905684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Provide a Personal Example/Story</a:t>
            </a:r>
            <a:endParaRPr lang="en-US" dirty="0"/>
          </a:p>
        </p:txBody>
      </p:sp>
      <p:sp>
        <p:nvSpPr>
          <p:cNvPr id="6" name="Content Placeholder 5"/>
          <p:cNvSpPr>
            <a:spLocks noGrp="1"/>
          </p:cNvSpPr>
          <p:nvPr>
            <p:ph idx="1"/>
          </p:nvPr>
        </p:nvSpPr>
        <p:spPr/>
        <p:txBody>
          <a:bodyPr/>
          <a:lstStyle/>
          <a:p>
            <a:pPr marL="274637" lvl="1" indent="0">
              <a:buNone/>
            </a:pPr>
            <a:endParaRPr lang="en" sz="2200" b="1" dirty="0" smtClean="0"/>
          </a:p>
          <a:p>
            <a:pPr marL="274637" lvl="1" indent="0">
              <a:buNone/>
            </a:pPr>
            <a:endParaRPr lang="en" sz="2200" b="1" dirty="0"/>
          </a:p>
          <a:p>
            <a:pPr marL="274637" lvl="1" indent="0">
              <a:buNone/>
            </a:pPr>
            <a:endParaRPr lang="en" sz="2200" b="1" dirty="0" smtClean="0"/>
          </a:p>
          <a:p>
            <a:pPr marL="274637" lvl="1" indent="0" algn="ctr">
              <a:buNone/>
            </a:pPr>
            <a:r>
              <a:rPr lang="en" sz="2200" b="1" dirty="0" smtClean="0"/>
              <a:t>Consumer </a:t>
            </a:r>
            <a:r>
              <a:rPr lang="en" sz="2200" b="1" dirty="0"/>
              <a:t>Voice Example for the </a:t>
            </a:r>
            <a:endParaRPr lang="en" sz="2200" b="1" dirty="0" smtClean="0"/>
          </a:p>
          <a:p>
            <a:pPr marL="274637" lvl="1" indent="0" algn="ctr">
              <a:buNone/>
            </a:pPr>
            <a:r>
              <a:rPr lang="en" sz="2200" b="1" i="1" dirty="0" smtClean="0"/>
              <a:t>Put </a:t>
            </a:r>
            <a:r>
              <a:rPr lang="en" sz="2200" b="1" i="1" dirty="0"/>
              <a:t>a Registered Nurse in the Nursing Home </a:t>
            </a:r>
            <a:r>
              <a:rPr lang="en" sz="2200" b="1" i="1" dirty="0" smtClean="0"/>
              <a:t>Act</a:t>
            </a:r>
          </a:p>
          <a:p>
            <a:pPr marL="0" indent="0">
              <a:buNone/>
            </a:pPr>
            <a:endParaRPr lang="en-US" sz="2200" dirty="0" smtClean="0"/>
          </a:p>
        </p:txBody>
      </p:sp>
    </p:spTree>
    <p:extLst>
      <p:ext uri="{BB962C8B-B14F-4D97-AF65-F5344CB8AC3E}">
        <p14:creationId xmlns:p14="http://schemas.microsoft.com/office/powerpoint/2010/main" xmlns="" val="2804854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682857"/>
          </a:xfrm>
        </p:spPr>
        <p:txBody>
          <a:bodyPr>
            <a:normAutofit/>
          </a:bodyPr>
          <a:lstStyle/>
          <a:p>
            <a:r>
              <a:rPr lang="en-US" dirty="0" smtClean="0"/>
              <a:t>#5. Connect to Something Your Audience Cares About</a:t>
            </a:r>
            <a:endParaRPr lang="en-US" sz="3100" dirty="0"/>
          </a:p>
        </p:txBody>
      </p:sp>
      <p:sp>
        <p:nvSpPr>
          <p:cNvPr id="3" name="Content Placeholder 2"/>
          <p:cNvSpPr>
            <a:spLocks noGrp="1"/>
          </p:cNvSpPr>
          <p:nvPr>
            <p:ph idx="1"/>
          </p:nvPr>
        </p:nvSpPr>
        <p:spPr>
          <a:xfrm>
            <a:off x="3047654" y="2216256"/>
            <a:ext cx="5639145" cy="4260744"/>
          </a:xfrm>
        </p:spPr>
        <p:txBody>
          <a:bodyPr/>
          <a:lstStyle/>
          <a:p>
            <a:pPr>
              <a:buNone/>
            </a:pPr>
            <a:r>
              <a:rPr lang="en-US" dirty="0" smtClean="0"/>
              <a:t>Do your research:</a:t>
            </a:r>
          </a:p>
          <a:p>
            <a:pPr>
              <a:buNone/>
            </a:pPr>
            <a:endParaRPr lang="en-US" dirty="0" smtClean="0"/>
          </a:p>
          <a:p>
            <a:pPr marL="457200" lvl="0" indent="-419100">
              <a:spcBef>
                <a:spcPts val="0"/>
              </a:spcBef>
              <a:buClr>
                <a:schemeClr val="dk2"/>
              </a:buClr>
              <a:buSzPct val="100000"/>
              <a:buFont typeface="Arial"/>
              <a:buChar char="●"/>
            </a:pPr>
            <a:r>
              <a:rPr lang="en" dirty="0" smtClean="0"/>
              <a:t>Values		</a:t>
            </a:r>
          </a:p>
          <a:p>
            <a:pPr marL="457200" lvl="0" indent="-419100">
              <a:spcBef>
                <a:spcPts val="0"/>
              </a:spcBef>
              <a:buClr>
                <a:schemeClr val="dk2"/>
              </a:buClr>
              <a:buSzPct val="100000"/>
              <a:buFont typeface="Arial"/>
              <a:buChar char="●"/>
            </a:pPr>
            <a:r>
              <a:rPr lang="en-US" dirty="0" smtClean="0"/>
              <a:t>I</a:t>
            </a:r>
            <a:r>
              <a:rPr lang="en" dirty="0" smtClean="0"/>
              <a:t>nterests</a:t>
            </a:r>
          </a:p>
          <a:p>
            <a:pPr marL="457200" lvl="0" indent="-419100">
              <a:spcBef>
                <a:spcPts val="0"/>
              </a:spcBef>
              <a:buClr>
                <a:schemeClr val="dk2"/>
              </a:buClr>
              <a:buSzPct val="100000"/>
              <a:buFont typeface="Arial"/>
              <a:buChar char="●"/>
            </a:pPr>
            <a:r>
              <a:rPr lang="en" dirty="0" smtClean="0"/>
              <a:t>Concerns</a:t>
            </a:r>
          </a:p>
          <a:p>
            <a:pPr marL="457200" lvl="0" indent="-419100">
              <a:spcBef>
                <a:spcPts val="0"/>
              </a:spcBef>
              <a:buClr>
                <a:schemeClr val="dk2"/>
              </a:buClr>
              <a:buSzPct val="100000"/>
              <a:buFont typeface="Arial"/>
              <a:buChar char="●"/>
            </a:pPr>
            <a:r>
              <a:rPr lang="en" dirty="0" smtClean="0"/>
              <a:t>Voting history</a:t>
            </a:r>
          </a:p>
          <a:p>
            <a:pPr marL="457200" lvl="0" indent="-419100">
              <a:spcBef>
                <a:spcPts val="0"/>
              </a:spcBef>
              <a:buClr>
                <a:schemeClr val="dk2"/>
              </a:buClr>
              <a:buSzPct val="100000"/>
              <a:buFont typeface="Arial"/>
              <a:buChar char="●"/>
            </a:pPr>
            <a:r>
              <a:rPr lang="en" dirty="0" smtClean="0"/>
              <a:t>Self-interests</a:t>
            </a:r>
          </a:p>
          <a:p>
            <a:pPr marL="457200" lvl="0" indent="-419100">
              <a:spcBef>
                <a:spcPts val="0"/>
              </a:spcBef>
              <a:buClr>
                <a:schemeClr val="dk2"/>
              </a:buClr>
              <a:buSzPct val="100000"/>
              <a:buFont typeface="Arial"/>
              <a:buChar char="●"/>
            </a:pPr>
            <a:endParaRPr lang="en" dirty="0" smtClean="0"/>
          </a:p>
          <a:p>
            <a:pPr marL="457200" lvl="0" indent="-419100">
              <a:spcBef>
                <a:spcPts val="0"/>
              </a:spcBef>
              <a:buClr>
                <a:schemeClr val="dk2"/>
              </a:buClr>
              <a:buSzPct val="100000"/>
              <a:buNone/>
            </a:pPr>
            <a:endParaRPr lang="en" dirty="0" smtClean="0"/>
          </a:p>
          <a:p>
            <a:pPr>
              <a:buNone/>
            </a:pPr>
            <a:endParaRPr lang="en-US" dirty="0"/>
          </a:p>
        </p:txBody>
      </p:sp>
      <p:pic>
        <p:nvPicPr>
          <p:cNvPr id="4" name="Shape 95"/>
          <p:cNvPicPr preferRelativeResize="0"/>
          <p:nvPr/>
        </p:nvPicPr>
        <p:blipFill>
          <a:blip r:embed="rId2" cstate="print"/>
          <a:stretch>
            <a:fillRect/>
          </a:stretch>
        </p:blipFill>
        <p:spPr>
          <a:xfrm>
            <a:off x="1058363" y="2864025"/>
            <a:ext cx="1555339" cy="2114670"/>
          </a:xfrm>
          <a:prstGeom prst="rect">
            <a:avLst/>
          </a:prstGeom>
        </p:spPr>
      </p:pic>
      <p:pic>
        <p:nvPicPr>
          <p:cNvPr id="51202" name="Picture 2" descr="https://encrypted-tbn2.gstatic.com/images?q=tbn:ANd9GcT_5iDK9BgFayIZBNtYHwvow_p0Dd-T28GfcpFkKuLvQQixfrLmEw"/>
          <p:cNvPicPr>
            <a:picLocks noChangeAspect="1" noChangeArrowheads="1"/>
          </p:cNvPicPr>
          <p:nvPr/>
        </p:nvPicPr>
        <p:blipFill>
          <a:blip r:embed="rId3" cstate="print"/>
          <a:srcRect/>
          <a:stretch>
            <a:fillRect/>
          </a:stretch>
        </p:blipFill>
        <p:spPr bwMode="auto">
          <a:xfrm>
            <a:off x="7311594" y="4978695"/>
            <a:ext cx="1277965" cy="1498305"/>
          </a:xfrm>
          <a:prstGeom prst="rect">
            <a:avLst/>
          </a:prstGeom>
          <a:noFill/>
        </p:spPr>
      </p:pic>
    </p:spTree>
    <p:extLst>
      <p:ext uri="{BB962C8B-B14F-4D97-AF65-F5344CB8AC3E}">
        <p14:creationId xmlns:p14="http://schemas.microsoft.com/office/powerpoint/2010/main" xmlns="" val="90979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Make the Ask</a:t>
            </a:r>
            <a:endParaRPr lang="en-US" dirty="0"/>
          </a:p>
        </p:txBody>
      </p:sp>
      <p:sp>
        <p:nvSpPr>
          <p:cNvPr id="3" name="Content Placeholder 2"/>
          <p:cNvSpPr>
            <a:spLocks noGrp="1"/>
          </p:cNvSpPr>
          <p:nvPr>
            <p:ph idx="1"/>
          </p:nvPr>
        </p:nvSpPr>
        <p:spPr/>
        <p:txBody>
          <a:bodyPr/>
          <a:lstStyle/>
          <a:p>
            <a:pPr marL="182563" lvl="2">
              <a:buSzPct val="85000"/>
              <a:buNone/>
            </a:pPr>
            <a:r>
              <a:rPr lang="en-US" sz="2000" u="sng" dirty="0" smtClean="0"/>
              <a:t>Reiterate</a:t>
            </a:r>
            <a:r>
              <a:rPr lang="en-US" sz="2000" dirty="0" smtClean="0"/>
              <a:t> what you want the audience to do. </a:t>
            </a:r>
          </a:p>
          <a:p>
            <a:pPr marL="182563" lvl="2">
              <a:buSzPct val="85000"/>
              <a:buNone/>
            </a:pPr>
            <a:r>
              <a:rPr lang="en-US" sz="2000" b="1" dirty="0" smtClean="0"/>
              <a:t>Consumer Voice Example</a:t>
            </a:r>
            <a:r>
              <a:rPr lang="en-US" sz="2000" dirty="0" smtClean="0"/>
              <a:t>: “We’d </a:t>
            </a:r>
            <a:r>
              <a:rPr lang="en-US" sz="2000" dirty="0"/>
              <a:t>like to ask you to co-sponsor </a:t>
            </a:r>
            <a:r>
              <a:rPr lang="en-US" sz="2000" dirty="0" smtClean="0"/>
              <a:t>the </a:t>
            </a:r>
            <a:r>
              <a:rPr lang="en-US" sz="2000" i="1" dirty="0" smtClean="0"/>
              <a:t>Put a Registered Nurse in the Nursing Home Act</a:t>
            </a:r>
            <a:r>
              <a:rPr lang="en-US" sz="2000" dirty="0" smtClean="0"/>
              <a:t>.”</a:t>
            </a:r>
            <a:endParaRPr lang="en-US" sz="2400" dirty="0"/>
          </a:p>
          <a:p>
            <a:pPr>
              <a:buNone/>
            </a:pPr>
            <a:endParaRPr lang="en-US" sz="2800" dirty="0"/>
          </a:p>
        </p:txBody>
      </p:sp>
      <p:pic>
        <p:nvPicPr>
          <p:cNvPr id="48132" name="Picture 4" descr="http://highdefdiscnews.com/reviews/the_godfather/image1full.jpg"/>
          <p:cNvPicPr>
            <a:picLocks noChangeAspect="1" noChangeArrowheads="1"/>
          </p:cNvPicPr>
          <p:nvPr/>
        </p:nvPicPr>
        <p:blipFill>
          <a:blip r:embed="rId2" cstate="print"/>
          <a:srcRect/>
          <a:stretch>
            <a:fillRect/>
          </a:stretch>
        </p:blipFill>
        <p:spPr bwMode="auto">
          <a:xfrm>
            <a:off x="3683717" y="3662766"/>
            <a:ext cx="5003083" cy="2814234"/>
          </a:xfrm>
          <a:prstGeom prst="rect">
            <a:avLst/>
          </a:prstGeom>
          <a:noFill/>
        </p:spPr>
      </p:pic>
      <p:sp>
        <p:nvSpPr>
          <p:cNvPr id="4" name="TextBox 3"/>
          <p:cNvSpPr txBox="1"/>
          <p:nvPr/>
        </p:nvSpPr>
        <p:spPr>
          <a:xfrm>
            <a:off x="7096539" y="6477000"/>
            <a:ext cx="1590261" cy="276999"/>
          </a:xfrm>
          <a:prstGeom prst="rect">
            <a:avLst/>
          </a:prstGeom>
          <a:noFill/>
        </p:spPr>
        <p:txBody>
          <a:bodyPr wrap="square" rtlCol="0">
            <a:spAutoFit/>
          </a:bodyPr>
          <a:lstStyle/>
          <a:p>
            <a:r>
              <a:rPr lang="en-US" sz="1200" dirty="0" smtClean="0"/>
              <a:t>Paramount Pictures</a:t>
            </a:r>
            <a:endParaRPr lang="en-US" sz="1200" dirty="0"/>
          </a:p>
        </p:txBody>
      </p:sp>
    </p:spTree>
    <p:extLst>
      <p:ext uri="{BB962C8B-B14F-4D97-AF65-F5344CB8AC3E}">
        <p14:creationId xmlns:p14="http://schemas.microsoft.com/office/powerpoint/2010/main" xmlns="" val="47485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 Prepared for Questions &amp; Debate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Try to imagine every perspective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r">
              <a:buNone/>
            </a:pPr>
            <a:r>
              <a:rPr lang="en-US" dirty="0" smtClean="0"/>
              <a:t>…and every angle</a:t>
            </a:r>
            <a:endParaRPr lang="en-US" dirty="0"/>
          </a:p>
        </p:txBody>
      </p:sp>
      <p:pic>
        <p:nvPicPr>
          <p:cNvPr id="4" name="Shape 116"/>
          <p:cNvPicPr preferRelativeResize="0"/>
          <p:nvPr/>
        </p:nvPicPr>
        <p:blipFill>
          <a:blip r:embed="rId2" cstate="print"/>
          <a:stretch>
            <a:fillRect/>
          </a:stretch>
        </p:blipFill>
        <p:spPr>
          <a:xfrm>
            <a:off x="2059375" y="2975799"/>
            <a:ext cx="4381825" cy="1430800"/>
          </a:xfrm>
          <a:prstGeom prst="rect">
            <a:avLst/>
          </a:prstGeom>
        </p:spPr>
      </p:pic>
    </p:spTree>
    <p:extLst>
      <p:ext uri="{BB962C8B-B14F-4D97-AF65-F5344CB8AC3E}">
        <p14:creationId xmlns:p14="http://schemas.microsoft.com/office/powerpoint/2010/main" xmlns="" val="505920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Debate</a:t>
            </a:r>
            <a:endParaRPr lang="en-US" dirty="0"/>
          </a:p>
        </p:txBody>
      </p:sp>
      <p:sp>
        <p:nvSpPr>
          <p:cNvPr id="3" name="Content Placeholder 2"/>
          <p:cNvSpPr>
            <a:spLocks noGrp="1"/>
          </p:cNvSpPr>
          <p:nvPr>
            <p:ph idx="1"/>
          </p:nvPr>
        </p:nvSpPr>
        <p:spPr>
          <a:xfrm>
            <a:off x="587829" y="2573976"/>
            <a:ext cx="8229600" cy="2009900"/>
          </a:xfrm>
        </p:spPr>
        <p:txBody>
          <a:bodyPr/>
          <a:lstStyle/>
          <a:p>
            <a:pPr marL="822325" lvl="3" indent="0">
              <a:buNone/>
            </a:pPr>
            <a:r>
              <a:rPr lang="en-US" sz="2200" b="1" dirty="0" smtClean="0"/>
              <a:t>Consumer Voice Example of Argument and Response</a:t>
            </a:r>
          </a:p>
          <a:p>
            <a:pPr marL="822325" lvl="3" indent="0">
              <a:buNone/>
            </a:pPr>
            <a:endParaRPr lang="en-US" sz="2200" dirty="0" smtClean="0"/>
          </a:p>
          <a:p>
            <a:pPr marL="0" indent="0">
              <a:buNone/>
            </a:pPr>
            <a:endParaRPr lang="en-US" dirty="0"/>
          </a:p>
        </p:txBody>
      </p:sp>
    </p:spTree>
    <p:extLst>
      <p:ext uri="{BB962C8B-B14F-4D97-AF65-F5344CB8AC3E}">
        <p14:creationId xmlns:p14="http://schemas.microsoft.com/office/powerpoint/2010/main" xmlns="" val="354419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Agenda</a:t>
            </a:r>
            <a:endParaRPr lang="en-US" sz="4800" dirty="0"/>
          </a:p>
        </p:txBody>
      </p:sp>
      <p:sp>
        <p:nvSpPr>
          <p:cNvPr id="3" name="Content Placeholder 2"/>
          <p:cNvSpPr>
            <a:spLocks noGrp="1"/>
          </p:cNvSpPr>
          <p:nvPr>
            <p:ph idx="1"/>
          </p:nvPr>
        </p:nvSpPr>
        <p:spPr/>
        <p:txBody>
          <a:bodyPr>
            <a:normAutofit fontScale="85000" lnSpcReduction="20000"/>
          </a:bodyPr>
          <a:lstStyle/>
          <a:p>
            <a:r>
              <a:rPr lang="en-US" b="1" dirty="0" smtClean="0"/>
              <a:t>Welcome and Introduction </a:t>
            </a:r>
          </a:p>
          <a:p>
            <a:pPr>
              <a:buNone/>
            </a:pPr>
            <a:r>
              <a:rPr lang="en-US" i="1" dirty="0" smtClean="0"/>
              <a:t>	Robyn Grant, Director of Public Policy &amp; Advocacy</a:t>
            </a:r>
          </a:p>
          <a:p>
            <a:r>
              <a:rPr lang="en-US" b="1" dirty="0" smtClean="0"/>
              <a:t>Overview of the </a:t>
            </a:r>
            <a:r>
              <a:rPr lang="en-US" b="1" i="1" dirty="0" smtClean="0"/>
              <a:t>Put a Registered Nurse in the Nursing Home Act</a:t>
            </a:r>
          </a:p>
          <a:p>
            <a:pPr marL="0" indent="0">
              <a:buNone/>
            </a:pPr>
            <a:r>
              <a:rPr lang="en-US" i="1" dirty="0" smtClean="0"/>
              <a:t>  Cathy </a:t>
            </a:r>
            <a:r>
              <a:rPr lang="en-US" i="1" dirty="0" err="1" smtClean="0"/>
              <a:t>Hurwit</a:t>
            </a:r>
            <a:r>
              <a:rPr lang="en-US" i="1" dirty="0" smtClean="0"/>
              <a:t>, Chief of Staff for Congresswoman Jan Schakowsky</a:t>
            </a:r>
          </a:p>
          <a:p>
            <a:r>
              <a:rPr lang="en-US" b="1" dirty="0" smtClean="0"/>
              <a:t>Strategy Charts:  What are they? How can they help you in your advocacy?</a:t>
            </a:r>
          </a:p>
          <a:p>
            <a:pPr>
              <a:buNone/>
            </a:pPr>
            <a:r>
              <a:rPr lang="en-US" i="1" dirty="0" smtClean="0"/>
              <a:t>	Robyn Grant </a:t>
            </a:r>
          </a:p>
          <a:p>
            <a:r>
              <a:rPr lang="en-US" b="1" dirty="0" smtClean="0"/>
              <a:t>Strategy Charts: Consumer Voice Campaign Example</a:t>
            </a:r>
          </a:p>
          <a:p>
            <a:pPr>
              <a:buNone/>
            </a:pPr>
            <a:r>
              <a:rPr lang="en-US" i="1" dirty="0" smtClean="0"/>
              <a:t>	Marybeth Williams, Public Policy Associate  </a:t>
            </a:r>
          </a:p>
          <a:p>
            <a:r>
              <a:rPr lang="en-US" b="1" dirty="0" smtClean="0"/>
              <a:t>How to Craft an Effective Advocacy Message</a:t>
            </a:r>
          </a:p>
          <a:p>
            <a:pPr>
              <a:buNone/>
            </a:pPr>
            <a:r>
              <a:rPr lang="en-US" i="1" dirty="0" smtClean="0"/>
              <a:t> 	Robyn Grant &amp; Marybeth Williams</a:t>
            </a:r>
          </a:p>
          <a:p>
            <a:r>
              <a:rPr lang="en-US" b="1" dirty="0" smtClean="0"/>
              <a:t>Question and Answer </a:t>
            </a:r>
          </a:p>
          <a:p>
            <a:pPr>
              <a:buNone/>
            </a:pPr>
            <a:r>
              <a:rPr lang="en-US" i="1" dirty="0" smtClean="0"/>
              <a:t>	Marybeth Williams &amp; Robyn Grant</a:t>
            </a:r>
          </a:p>
          <a:p>
            <a:r>
              <a:rPr lang="en-US" b="1" dirty="0" smtClean="0"/>
              <a:t>Wrap Up/Closing Remarks </a:t>
            </a:r>
          </a:p>
          <a:p>
            <a:pPr>
              <a:buNone/>
            </a:pPr>
            <a:r>
              <a:rPr lang="en-US" i="1" dirty="0" smtClean="0"/>
              <a:t>	Robyn Grant</a:t>
            </a:r>
            <a:endParaRPr 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457200" y="1600200"/>
            <a:ext cx="8229600" cy="1162878"/>
          </a:xfrm>
        </p:spPr>
        <p:txBody>
          <a:bodyPr/>
          <a:lstStyle/>
          <a:p>
            <a:pPr marL="0" indent="0">
              <a:buNone/>
            </a:pPr>
            <a:r>
              <a:rPr lang="en-US" dirty="0" smtClean="0"/>
              <a:t>Closing your conversation is just as important as your opening. </a:t>
            </a:r>
            <a:endParaRPr lang="en-US" dirty="0"/>
          </a:p>
        </p:txBody>
      </p:sp>
      <p:pic>
        <p:nvPicPr>
          <p:cNvPr id="2052" name="Picture 4" descr="http://pad1.whstatic.com/images/thumb/9/98/End-a-Conversation-Without-Being-Rude-Step-2.jpg/670px-End-a-Conversation-Without-Being-Rude-Step-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68548" y="3314700"/>
            <a:ext cx="4118252" cy="3091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298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a:bodyPr>
          <a:lstStyle/>
          <a:p>
            <a:pPr algn="ctr"/>
            <a:r>
              <a:rPr lang="en-US" sz="4800" dirty="0" smtClean="0"/>
              <a:t>Question and Answer</a:t>
            </a:r>
            <a:endParaRPr lang="en-US" sz="4800" dirty="0"/>
          </a:p>
        </p:txBody>
      </p:sp>
      <p:sp>
        <p:nvSpPr>
          <p:cNvPr id="3" name="Text Placeholder 2"/>
          <p:cNvSpPr>
            <a:spLocks noGrp="1"/>
          </p:cNvSpPr>
          <p:nvPr>
            <p:ph idx="1"/>
          </p:nvPr>
        </p:nvSpPr>
        <p:spPr/>
        <p:txBody>
          <a:bodyPr>
            <a:normAutofit/>
          </a:bodyPr>
          <a:lstStyle/>
          <a:p>
            <a:endParaRPr lang="en-US" dirty="0" smtClean="0"/>
          </a:p>
          <a:p>
            <a:pPr algn="ctr">
              <a:buNone/>
            </a:pPr>
            <a:endParaRPr lang="en-US" sz="2400" dirty="0" smtClean="0"/>
          </a:p>
        </p:txBody>
      </p:sp>
      <p:pic>
        <p:nvPicPr>
          <p:cNvPr id="5" name="Picture 4" descr="https://encrypted-tbn1.gstatic.com/images?q=tbn:ANd9GcQ5frKqIL7nkZVrPbgSth3XAn2aXGUdnlAsTlpCGuACA2TjQzOmPw"/>
          <p:cNvPicPr/>
          <p:nvPr/>
        </p:nvPicPr>
        <p:blipFill>
          <a:blip r:embed="rId2" cstate="print"/>
          <a:srcRect/>
          <a:stretch>
            <a:fillRect/>
          </a:stretch>
        </p:blipFill>
        <p:spPr bwMode="auto">
          <a:xfrm>
            <a:off x="2824480" y="2459037"/>
            <a:ext cx="3408680" cy="2737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651661"/>
          </a:xfrm>
        </p:spPr>
        <p:txBody>
          <a:bodyPr>
            <a:normAutofit/>
          </a:bodyPr>
          <a:lstStyle/>
          <a:p>
            <a:pPr algn="ctr"/>
            <a:r>
              <a:rPr lang="en-US" sz="3600" b="1" dirty="0" smtClean="0"/>
              <a:t>JOIN THE CONSUMER VOICE </a:t>
            </a:r>
            <a:br>
              <a:rPr lang="en-US" sz="3600" b="1" dirty="0" smtClean="0"/>
            </a:br>
            <a:r>
              <a:rPr lang="en-US" sz="3600" b="1" dirty="0" smtClean="0"/>
              <a:t>ACTION NETWORK </a:t>
            </a:r>
            <a:endParaRPr lang="en-US" sz="3600" b="1" dirty="0"/>
          </a:p>
        </p:txBody>
      </p:sp>
      <p:sp>
        <p:nvSpPr>
          <p:cNvPr id="3" name="Content Placeholder 2"/>
          <p:cNvSpPr>
            <a:spLocks noGrp="1"/>
          </p:cNvSpPr>
          <p:nvPr>
            <p:ph idx="1"/>
          </p:nvPr>
        </p:nvSpPr>
        <p:spPr>
          <a:xfrm>
            <a:off x="457200" y="2636322"/>
            <a:ext cx="8229600" cy="2850079"/>
          </a:xfrm>
        </p:spPr>
        <p:txBody>
          <a:bodyPr/>
          <a:lstStyle/>
          <a:p>
            <a:pPr marL="0" indent="0" algn="ctr">
              <a:buNone/>
            </a:pPr>
            <a:r>
              <a:rPr lang="en-US" dirty="0" smtClean="0">
                <a:hlinkClick r:id="rId2"/>
              </a:rPr>
              <a:t>www.theconsumervoice.org</a:t>
            </a:r>
            <a:endParaRPr lang="en-US" dirty="0" smtClean="0"/>
          </a:p>
          <a:p>
            <a:pPr marL="0" indent="0" algn="ctr">
              <a:buNone/>
            </a:pPr>
            <a:r>
              <a:rPr lang="en-US" dirty="0" smtClean="0"/>
              <a:t>On the right side – scroll down </a:t>
            </a:r>
            <a:endParaRPr lang="en-US" dirty="0"/>
          </a:p>
        </p:txBody>
      </p:sp>
    </p:spTree>
    <p:extLst>
      <p:ext uri="{BB962C8B-B14F-4D97-AF65-F5344CB8AC3E}">
        <p14:creationId xmlns:p14="http://schemas.microsoft.com/office/powerpoint/2010/main" xmlns="" val="1038658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Go-To People:</a:t>
            </a:r>
            <a:endParaRPr lang="en-US" dirty="0"/>
          </a:p>
        </p:txBody>
      </p:sp>
      <p:sp>
        <p:nvSpPr>
          <p:cNvPr id="3" name="Content Placeholder 2"/>
          <p:cNvSpPr>
            <a:spLocks noGrp="1"/>
          </p:cNvSpPr>
          <p:nvPr>
            <p:ph idx="1"/>
          </p:nvPr>
        </p:nvSpPr>
        <p:spPr/>
        <p:txBody>
          <a:bodyPr/>
          <a:lstStyle/>
          <a:p>
            <a:endParaRPr lang="en-US" dirty="0" smtClean="0"/>
          </a:p>
          <a:p>
            <a:r>
              <a:rPr lang="en-US" dirty="0" smtClean="0"/>
              <a:t>Amanda </a:t>
            </a:r>
            <a:r>
              <a:rPr lang="en-US" dirty="0"/>
              <a:t>Celentano     acelentano@theconsumervoice.org</a:t>
            </a:r>
          </a:p>
          <a:p>
            <a:pPr marL="0" indent="0">
              <a:buNone/>
            </a:pPr>
            <a:r>
              <a:rPr lang="en-US" dirty="0" smtClean="0"/>
              <a:t>                                      202-332-2275</a:t>
            </a:r>
            <a:r>
              <a:rPr lang="en-US" dirty="0"/>
              <a:t>, ext. </a:t>
            </a:r>
            <a:r>
              <a:rPr lang="en-US" dirty="0" smtClean="0"/>
              <a:t>221</a:t>
            </a:r>
            <a:endParaRPr lang="en-US" dirty="0"/>
          </a:p>
          <a:p>
            <a:r>
              <a:rPr lang="en-US" dirty="0" smtClean="0"/>
              <a:t>Robyn </a:t>
            </a:r>
            <a:r>
              <a:rPr lang="en-US" dirty="0"/>
              <a:t>Grant                rgrant@theconsumervoice.org</a:t>
            </a:r>
          </a:p>
          <a:p>
            <a:pPr marL="0" indent="0">
              <a:buNone/>
            </a:pPr>
            <a:r>
              <a:rPr lang="en-US" dirty="0" smtClean="0"/>
              <a:t>                                      202-332-2275</a:t>
            </a:r>
            <a:r>
              <a:rPr lang="en-US" dirty="0"/>
              <a:t>, ext. </a:t>
            </a:r>
            <a:r>
              <a:rPr lang="en-US" dirty="0" smtClean="0"/>
              <a:t>205</a:t>
            </a:r>
            <a:endParaRPr lang="en-US" dirty="0"/>
          </a:p>
          <a:p>
            <a:r>
              <a:rPr lang="en-US" dirty="0"/>
              <a:t>Marybeth Williams  </a:t>
            </a:r>
            <a:r>
              <a:rPr lang="en-US" dirty="0" smtClean="0"/>
              <a:t>     </a:t>
            </a:r>
            <a:r>
              <a:rPr lang="en-US" dirty="0"/>
              <a:t>mwilliams@theconsumervoice.org</a:t>
            </a:r>
          </a:p>
          <a:p>
            <a:pPr marL="0" indent="0">
              <a:buNone/>
            </a:pPr>
            <a:r>
              <a:rPr lang="en-US" dirty="0" smtClean="0"/>
              <a:t>                                      202-332-2275</a:t>
            </a:r>
            <a:r>
              <a:rPr lang="en-US" dirty="0"/>
              <a:t>, ext. 225</a:t>
            </a:r>
          </a:p>
        </p:txBody>
      </p:sp>
    </p:spTree>
    <p:extLst>
      <p:ext uri="{BB962C8B-B14F-4D97-AF65-F5344CB8AC3E}">
        <p14:creationId xmlns:p14="http://schemas.microsoft.com/office/powerpoint/2010/main" xmlns="" val="89626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Upcoming Advocacy Training Webinars</a:t>
            </a:r>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b="1" dirty="0"/>
              <a:t>April 30, </a:t>
            </a:r>
            <a:r>
              <a:rPr lang="en-US" b="1" dirty="0" smtClean="0"/>
              <a:t>2015: 2) </a:t>
            </a:r>
            <a:r>
              <a:rPr lang="en-US" b="1" dirty="0"/>
              <a:t>Delivering Your Message in Person: The Nuts and Bolts of Meeting with a Key Decision </a:t>
            </a:r>
            <a:r>
              <a:rPr lang="en-US" b="1" dirty="0" smtClean="0"/>
              <a:t>Maker </a:t>
            </a:r>
          </a:p>
          <a:p>
            <a:pPr marL="0" indent="0" algn="ctr">
              <a:buNone/>
            </a:pPr>
            <a:endParaRPr lang="en-US" b="1" dirty="0"/>
          </a:p>
          <a:p>
            <a:pPr marL="0" indent="0" algn="ctr">
              <a:buNone/>
            </a:pPr>
            <a:r>
              <a:rPr lang="en-US" dirty="0" smtClean="0"/>
              <a:t>June 30, 2015: 3) Delivering </a:t>
            </a:r>
            <a:r>
              <a:rPr lang="en-US" dirty="0"/>
              <a:t>Your Message: Utilizing Both Traditional Approaches and Social Media</a:t>
            </a:r>
            <a:br>
              <a:rPr lang="en-US" dirty="0"/>
            </a:br>
            <a:endParaRPr lang="en-US" dirty="0" smtClean="0"/>
          </a:p>
          <a:p>
            <a:pPr marL="0" indent="0" algn="ctr">
              <a:buNone/>
            </a:pPr>
            <a:r>
              <a:rPr lang="en-US" dirty="0" smtClean="0"/>
              <a:t>August 27, 2015: 4) How </a:t>
            </a:r>
            <a:r>
              <a:rPr lang="en-US" dirty="0"/>
              <a:t>to Grow, Support, and Activate Your Network</a:t>
            </a:r>
            <a:br>
              <a:rPr lang="en-US" dirty="0"/>
            </a:br>
            <a:endParaRPr lang="en-US" dirty="0"/>
          </a:p>
        </p:txBody>
      </p:sp>
    </p:spTree>
    <p:extLst>
      <p:ext uri="{BB962C8B-B14F-4D97-AF65-F5344CB8AC3E}">
        <p14:creationId xmlns:p14="http://schemas.microsoft.com/office/powerpoint/2010/main" xmlns="" val="2746309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ep.yimg.com/ay/yhst-16271281725758/18-thanks-for-all-you-do-10pk-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523" y="1064798"/>
            <a:ext cx="4973016" cy="5090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5172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Contact Us</a:t>
            </a:r>
            <a:endParaRPr lang="en-US" sz="4800" dirty="0"/>
          </a:p>
        </p:txBody>
      </p:sp>
      <p:sp>
        <p:nvSpPr>
          <p:cNvPr id="3" name="Content Placeholder 2"/>
          <p:cNvSpPr>
            <a:spLocks noGrp="1"/>
          </p:cNvSpPr>
          <p:nvPr>
            <p:ph idx="1"/>
          </p:nvPr>
        </p:nvSpPr>
        <p:spPr>
          <a:xfrm>
            <a:off x="533400" y="1935480"/>
            <a:ext cx="8229600" cy="4389120"/>
          </a:xfrm>
        </p:spPr>
        <p:txBody>
          <a:bodyPr/>
          <a:lstStyle/>
          <a:p>
            <a:pPr algn="ctr">
              <a:buNone/>
            </a:pPr>
            <a:r>
              <a:rPr lang="en-US" b="1" dirty="0" smtClean="0"/>
              <a:t>Consumer Voice</a:t>
            </a:r>
          </a:p>
          <a:p>
            <a:pPr algn="ctr">
              <a:buNone/>
            </a:pPr>
            <a:r>
              <a:rPr lang="en-US" dirty="0" smtClean="0"/>
              <a:t>1001 Connecticut Ave., NW</a:t>
            </a:r>
          </a:p>
          <a:p>
            <a:pPr algn="ctr">
              <a:buNone/>
            </a:pPr>
            <a:r>
              <a:rPr lang="en-US" dirty="0" smtClean="0"/>
              <a:t>Suite 425</a:t>
            </a:r>
          </a:p>
          <a:p>
            <a:pPr algn="ctr">
              <a:buNone/>
            </a:pPr>
            <a:r>
              <a:rPr lang="en-US" dirty="0" smtClean="0"/>
              <a:t>Washington, DC 20036</a:t>
            </a:r>
          </a:p>
          <a:p>
            <a:pPr algn="ctr">
              <a:buNone/>
            </a:pPr>
            <a:r>
              <a:rPr lang="en-US" dirty="0" smtClean="0"/>
              <a:t>Ph. 202-332-2275</a:t>
            </a:r>
          </a:p>
          <a:p>
            <a:pPr algn="ctr">
              <a:buNone/>
            </a:pPr>
            <a:endParaRPr lang="en-US" dirty="0" smtClean="0"/>
          </a:p>
          <a:p>
            <a:pPr lvl="1" algn="ctr">
              <a:buNone/>
            </a:pPr>
            <a:r>
              <a:rPr lang="en-US" dirty="0" smtClean="0">
                <a:solidFill>
                  <a:schemeClr val="accent1"/>
                </a:solidFill>
                <a:hlinkClick r:id="rId2"/>
              </a:rPr>
              <a:t>http://www.theconsumervoice.org</a:t>
            </a:r>
            <a:endParaRPr lang="en-US" dirty="0" smtClean="0">
              <a:solidFill>
                <a:schemeClr val="accent1"/>
              </a:solidFill>
            </a:endParaRPr>
          </a:p>
          <a:p>
            <a:pPr lvl="1" algn="ctr">
              <a:buNone/>
            </a:pPr>
            <a:r>
              <a:rPr lang="en-US" dirty="0" smtClean="0"/>
              <a:t>Email: info@theconsumervoice.org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854"/>
            <a:ext cx="8229600" cy="990600"/>
          </a:xfrm>
        </p:spPr>
        <p:txBody>
          <a:bodyPr>
            <a:normAutofit fontScale="90000"/>
          </a:bodyPr>
          <a:lstStyle/>
          <a:p>
            <a:pPr algn="ctr"/>
            <a:r>
              <a:rPr lang="en-US" sz="4800" dirty="0" smtClean="0"/>
              <a:t>Overview of the </a:t>
            </a:r>
            <a:r>
              <a:rPr lang="en-US" sz="4800" i="1" dirty="0" smtClean="0"/>
              <a:t>Put a Registered Nurse in the Nursing Home Act</a:t>
            </a:r>
            <a:endParaRPr lang="en-US" sz="4800" i="1" dirty="0"/>
          </a:p>
        </p:txBody>
      </p:sp>
      <p:sp>
        <p:nvSpPr>
          <p:cNvPr id="3" name="Text Placeholder 2"/>
          <p:cNvSpPr>
            <a:spLocks noGrp="1"/>
          </p:cNvSpPr>
          <p:nvPr>
            <p:ph idx="1"/>
          </p:nvPr>
        </p:nvSpPr>
        <p:spPr>
          <a:xfrm>
            <a:off x="381000" y="2057400"/>
            <a:ext cx="8229600" cy="3550920"/>
          </a:xfrm>
        </p:spPr>
        <p:txBody>
          <a:bodyPr/>
          <a:lstStyle/>
          <a:p>
            <a:pPr algn="ctr">
              <a:buNone/>
            </a:pPr>
            <a:endParaRPr lang="en-US" dirty="0" smtClean="0"/>
          </a:p>
          <a:p>
            <a:pPr algn="ctr">
              <a:buNone/>
            </a:pPr>
            <a:endParaRPr lang="en-US" sz="2800" b="1" dirty="0" smtClean="0"/>
          </a:p>
          <a:p>
            <a:pPr algn="ctr">
              <a:buNone/>
            </a:pPr>
            <a:r>
              <a:rPr lang="en-US" sz="2800" b="1" dirty="0" smtClean="0"/>
              <a:t>Cathy </a:t>
            </a:r>
            <a:r>
              <a:rPr lang="en-US" sz="2800" b="1" dirty="0" err="1" smtClean="0"/>
              <a:t>Hurwit</a:t>
            </a:r>
            <a:endParaRPr lang="en-US" sz="2800" b="1" dirty="0" smtClean="0"/>
          </a:p>
          <a:p>
            <a:pPr algn="ctr">
              <a:buNone/>
            </a:pPr>
            <a:r>
              <a:rPr lang="en-US" sz="2800" dirty="0" smtClean="0"/>
              <a:t>Chief of Staff for Congresswoman Jan Schakowsky (IL-9)</a:t>
            </a:r>
            <a:endParaRPr lang="en-US" sz="2800" dirty="0"/>
          </a:p>
          <a:p>
            <a:pPr algn="ctr">
              <a:buNone/>
            </a:pPr>
            <a:endParaRPr lang="en-US" sz="2800" dirty="0" smtClean="0"/>
          </a:p>
        </p:txBody>
      </p:sp>
    </p:spTree>
    <p:extLst>
      <p:ext uri="{BB962C8B-B14F-4D97-AF65-F5344CB8AC3E}">
        <p14:creationId xmlns:p14="http://schemas.microsoft.com/office/powerpoint/2010/main" xmlns="" val="390614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854"/>
            <a:ext cx="8229600" cy="990600"/>
          </a:xfrm>
        </p:spPr>
        <p:txBody>
          <a:bodyPr>
            <a:normAutofit fontScale="90000"/>
          </a:bodyPr>
          <a:lstStyle/>
          <a:p>
            <a:pPr algn="ctr"/>
            <a:r>
              <a:rPr lang="en-US" sz="4800" dirty="0" smtClean="0"/>
              <a:t>Overview of the </a:t>
            </a:r>
            <a:r>
              <a:rPr lang="en-US" sz="4800" i="1" dirty="0" smtClean="0"/>
              <a:t>Put a Registered Nurse in the Nursing Home Act</a:t>
            </a:r>
            <a:endParaRPr lang="en-US" sz="4800" i="1" dirty="0"/>
          </a:p>
        </p:txBody>
      </p:sp>
      <p:sp>
        <p:nvSpPr>
          <p:cNvPr id="3" name="Text Placeholder 2"/>
          <p:cNvSpPr>
            <a:spLocks noGrp="1"/>
          </p:cNvSpPr>
          <p:nvPr>
            <p:ph idx="1"/>
          </p:nvPr>
        </p:nvSpPr>
        <p:spPr>
          <a:xfrm>
            <a:off x="381000" y="2289411"/>
            <a:ext cx="8229600" cy="4206391"/>
          </a:xfrm>
        </p:spPr>
        <p:txBody>
          <a:bodyPr/>
          <a:lstStyle/>
          <a:p>
            <a:r>
              <a:rPr lang="en-US" sz="2600" dirty="0" smtClean="0"/>
              <a:t>Originally introduced in the 113</a:t>
            </a:r>
            <a:r>
              <a:rPr lang="en-US" sz="2600" baseline="30000" dirty="0" smtClean="0"/>
              <a:t>th</a:t>
            </a:r>
            <a:r>
              <a:rPr lang="en-US" sz="2600" dirty="0" smtClean="0"/>
              <a:t> Congress as H.R. 5373 by Congresswoman Jan Schakowsky (IL-9)</a:t>
            </a:r>
          </a:p>
          <a:p>
            <a:r>
              <a:rPr lang="en-US" sz="2600" dirty="0" smtClean="0"/>
              <a:t>Being reintroduced by Congresswoman Schakowsky in the 114</a:t>
            </a:r>
            <a:r>
              <a:rPr lang="en-US" sz="2600" baseline="30000" dirty="0" smtClean="0"/>
              <a:t>th</a:t>
            </a:r>
            <a:r>
              <a:rPr lang="en-US" sz="2600" dirty="0" smtClean="0"/>
              <a:t> Congress </a:t>
            </a:r>
          </a:p>
          <a:p>
            <a:r>
              <a:rPr lang="en-US" sz="2600" dirty="0" smtClean="0"/>
              <a:t>Would require all nursing homes receiving Medicare and/or Medicaid funding to have a direct care registered nurse 24 hours a day, 7 days a week</a:t>
            </a:r>
          </a:p>
          <a:p>
            <a:r>
              <a:rPr lang="en-US" sz="2600" dirty="0" smtClean="0"/>
              <a:t>Will be referred to the House Ways and Means and Energy and Commerce Committees</a:t>
            </a:r>
          </a:p>
          <a:p>
            <a:endParaRPr lang="en-US" sz="2600" dirty="0" smtClean="0"/>
          </a:p>
        </p:txBody>
      </p:sp>
    </p:spTree>
    <p:extLst>
      <p:ext uri="{BB962C8B-B14F-4D97-AF65-F5344CB8AC3E}">
        <p14:creationId xmlns:p14="http://schemas.microsoft.com/office/powerpoint/2010/main" xmlns="" val="4216543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854"/>
            <a:ext cx="8229600" cy="990600"/>
          </a:xfrm>
        </p:spPr>
        <p:txBody>
          <a:bodyPr>
            <a:normAutofit/>
          </a:bodyPr>
          <a:lstStyle/>
          <a:p>
            <a:pPr algn="ctr"/>
            <a:r>
              <a:rPr lang="en-US" sz="4800" dirty="0" smtClean="0"/>
              <a:t>Strategy Charts: An Overview</a:t>
            </a:r>
            <a:endParaRPr lang="en-US" sz="4800" dirty="0"/>
          </a:p>
        </p:txBody>
      </p:sp>
      <p:sp>
        <p:nvSpPr>
          <p:cNvPr id="3" name="Text Placeholder 2"/>
          <p:cNvSpPr>
            <a:spLocks noGrp="1"/>
          </p:cNvSpPr>
          <p:nvPr>
            <p:ph idx="1"/>
          </p:nvPr>
        </p:nvSpPr>
        <p:spPr>
          <a:xfrm>
            <a:off x="381000" y="2057400"/>
            <a:ext cx="8229600" cy="3550920"/>
          </a:xfrm>
        </p:spPr>
        <p:txBody>
          <a:bodyPr/>
          <a:lstStyle/>
          <a:p>
            <a:pPr algn="ctr">
              <a:buNone/>
            </a:pPr>
            <a:endParaRPr lang="en-US" dirty="0" smtClean="0"/>
          </a:p>
          <a:p>
            <a:pPr algn="ctr">
              <a:buNone/>
            </a:pPr>
            <a:endParaRPr lang="en-US" sz="2800" b="1" dirty="0" smtClean="0"/>
          </a:p>
          <a:p>
            <a:pPr algn="ctr">
              <a:buNone/>
            </a:pPr>
            <a:endParaRPr lang="en-US" sz="2800" dirty="0" smtClean="0"/>
          </a:p>
        </p:txBody>
      </p:sp>
      <p:sp>
        <p:nvSpPr>
          <p:cNvPr id="4" name="Rectangle 3"/>
          <p:cNvSpPr/>
          <p:nvPr/>
        </p:nvSpPr>
        <p:spPr>
          <a:xfrm>
            <a:off x="2286000" y="2967335"/>
            <a:ext cx="4572000" cy="1384995"/>
          </a:xfrm>
          <a:prstGeom prst="rect">
            <a:avLst/>
          </a:prstGeom>
        </p:spPr>
        <p:txBody>
          <a:bodyPr>
            <a:spAutoFit/>
          </a:bodyPr>
          <a:lstStyle/>
          <a:p>
            <a:pPr algn="ctr">
              <a:buNone/>
            </a:pPr>
            <a:r>
              <a:rPr lang="en-US" sz="2800" b="1" dirty="0"/>
              <a:t>Robyn Grant </a:t>
            </a:r>
          </a:p>
          <a:p>
            <a:pPr algn="ctr">
              <a:buNone/>
            </a:pPr>
            <a:r>
              <a:rPr lang="en-US" sz="2800" dirty="0"/>
              <a:t>Director,</a:t>
            </a:r>
          </a:p>
          <a:p>
            <a:pPr algn="ctr">
              <a:buNone/>
            </a:pPr>
            <a:r>
              <a:rPr lang="en-US" sz="2800" dirty="0"/>
              <a:t>Public Policy &amp; Advocacy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838200"/>
          </a:xfrm>
        </p:spPr>
        <p:txBody>
          <a:bodyPr>
            <a:normAutofit fontScale="90000"/>
          </a:bodyPr>
          <a:lstStyle/>
          <a:p>
            <a:pPr algn="ctr"/>
            <a:r>
              <a:rPr lang="en-US" sz="4800" dirty="0" smtClean="0"/>
              <a:t>Strategy Charts: What are they?</a:t>
            </a:r>
            <a:endParaRPr lang="en-US" b="1" dirty="0" smtClean="0"/>
          </a:p>
        </p:txBody>
      </p:sp>
      <p:sp>
        <p:nvSpPr>
          <p:cNvPr id="4099" name="Rectangle 3"/>
          <p:cNvSpPr>
            <a:spLocks noGrp="1" noChangeArrowheads="1"/>
          </p:cNvSpPr>
          <p:nvPr>
            <p:ph type="body" idx="1"/>
          </p:nvPr>
        </p:nvSpPr>
        <p:spPr>
          <a:xfrm>
            <a:off x="457200" y="1066800"/>
            <a:ext cx="8229600" cy="4465320"/>
          </a:xfrm>
        </p:spPr>
        <p:txBody>
          <a:bodyPr/>
          <a:lstStyle/>
          <a:p>
            <a:pPr algn="ctr" hangingPunct="0">
              <a:buNone/>
            </a:pPr>
            <a:r>
              <a:rPr lang="en-US" sz="1700" b="1" dirty="0" smtClean="0"/>
              <a:t>Advocacy Planning Chart</a:t>
            </a:r>
            <a:endParaRPr lang="en-US" sz="1700" dirty="0" smtClean="0"/>
          </a:p>
          <a:p>
            <a:pPr algn="ctr" hangingPunct="0">
              <a:buNone/>
            </a:pPr>
            <a:r>
              <a:rPr lang="en-US" sz="1200" b="1" dirty="0" smtClean="0"/>
              <a:t>(based upon Midwest Academy Strategy Chart)</a:t>
            </a:r>
            <a:endParaRPr lang="en-US" sz="1200" dirty="0" smtClean="0"/>
          </a:p>
          <a:p>
            <a:pPr eaLnBrk="1" hangingPunct="1">
              <a:buNone/>
            </a:pPr>
            <a:endParaRPr lang="en-US" dirty="0"/>
          </a:p>
        </p:txBody>
      </p:sp>
      <p:graphicFrame>
        <p:nvGraphicFramePr>
          <p:cNvPr id="4" name="Table 3"/>
          <p:cNvGraphicFramePr>
            <a:graphicFrameLocks noGrp="1"/>
          </p:cNvGraphicFramePr>
          <p:nvPr/>
        </p:nvGraphicFramePr>
        <p:xfrm>
          <a:off x="304800" y="1676400"/>
          <a:ext cx="8610600" cy="5114818"/>
        </p:xfrm>
        <a:graphic>
          <a:graphicData uri="http://schemas.openxmlformats.org/drawingml/2006/table">
            <a:tbl>
              <a:tblPr firstRow="1" bandRow="1">
                <a:tableStyleId>{5C22544A-7EE6-4342-B048-85BDC9FD1C3A}</a:tableStyleId>
              </a:tblPr>
              <a:tblGrid>
                <a:gridCol w="1722120"/>
                <a:gridCol w="1722120"/>
                <a:gridCol w="1722120"/>
                <a:gridCol w="1722120"/>
                <a:gridCol w="1722120"/>
              </a:tblGrid>
              <a:tr h="457200">
                <a:tc>
                  <a:txBody>
                    <a:bodyPr/>
                    <a:lstStyle/>
                    <a:p>
                      <a:pPr marL="0" marR="0" algn="ctr" hangingPunct="0">
                        <a:spcBef>
                          <a:spcPts val="0"/>
                        </a:spcBef>
                        <a:spcAft>
                          <a:spcPts val="0"/>
                        </a:spcAft>
                      </a:pPr>
                      <a:r>
                        <a:rPr lang="en-US" sz="1200" b="1" dirty="0">
                          <a:latin typeface="Times New Roman"/>
                          <a:ea typeface="Times New Roman"/>
                          <a:cs typeface="Times New Roman"/>
                        </a:rPr>
                        <a:t>ISSUE GOALS</a:t>
                      </a:r>
                      <a:endParaRPr lang="en-US" sz="1200" dirty="0">
                        <a:latin typeface="Times New Roman"/>
                        <a:ea typeface="Times New Roman"/>
                        <a:cs typeface="Times New Roman"/>
                      </a:endParaRPr>
                    </a:p>
                  </a:txBody>
                  <a:tcPr marL="68580" marR="68580" marT="0" marB="0"/>
                </a:tc>
                <a:tc>
                  <a:txBody>
                    <a:bodyPr/>
                    <a:lstStyle/>
                    <a:p>
                      <a:pPr marL="0" marR="0" algn="ctr" hangingPunct="0">
                        <a:spcBef>
                          <a:spcPts val="0"/>
                        </a:spcBef>
                        <a:spcAft>
                          <a:spcPts val="0"/>
                        </a:spcAft>
                      </a:pPr>
                      <a:r>
                        <a:rPr lang="en-US" sz="1200" b="1" dirty="0">
                          <a:latin typeface="Times New Roman"/>
                          <a:ea typeface="Times New Roman"/>
                          <a:cs typeface="Times New Roman"/>
                        </a:rPr>
                        <a:t>ORGANIZATIONAL CONSIDERATIONS</a:t>
                      </a:r>
                      <a:endParaRPr lang="en-US" sz="1200" dirty="0">
                        <a:latin typeface="Times New Roman"/>
                        <a:ea typeface="Times New Roman"/>
                        <a:cs typeface="Times New Roman"/>
                      </a:endParaRPr>
                    </a:p>
                  </a:txBody>
                  <a:tcPr marL="68580" marR="68580" marT="0" marB="0"/>
                </a:tc>
                <a:tc>
                  <a:txBody>
                    <a:bodyPr/>
                    <a:lstStyle/>
                    <a:p>
                      <a:pPr marL="0" marR="0" algn="ctr" hangingPunct="0">
                        <a:spcBef>
                          <a:spcPts val="0"/>
                        </a:spcBef>
                        <a:spcAft>
                          <a:spcPts val="0"/>
                        </a:spcAft>
                      </a:pPr>
                      <a:r>
                        <a:rPr lang="en-US" sz="1200" b="1" dirty="0">
                          <a:latin typeface="Times New Roman"/>
                          <a:ea typeface="Times New Roman"/>
                          <a:cs typeface="Times New Roman"/>
                        </a:rPr>
                        <a:t>CONSTITUENTS &amp; </a:t>
                      </a:r>
                      <a:endParaRPr lang="en-US" sz="1200" dirty="0">
                        <a:latin typeface="Times New Roman"/>
                        <a:ea typeface="Times New Roman"/>
                        <a:cs typeface="Times New Roman"/>
                      </a:endParaRPr>
                    </a:p>
                    <a:p>
                      <a:pPr marL="0" marR="0" algn="ctr" hangingPunct="0">
                        <a:spcBef>
                          <a:spcPts val="0"/>
                        </a:spcBef>
                        <a:spcAft>
                          <a:spcPts val="0"/>
                        </a:spcAft>
                      </a:pPr>
                      <a:r>
                        <a:rPr lang="en-US" sz="1200" b="1" dirty="0">
                          <a:latin typeface="Times New Roman"/>
                          <a:ea typeface="Times New Roman"/>
                          <a:cs typeface="Times New Roman"/>
                        </a:rPr>
                        <a:t>ALLIES</a:t>
                      </a:r>
                      <a:endParaRPr lang="en-US" sz="1200" dirty="0">
                        <a:latin typeface="Times New Roman"/>
                        <a:ea typeface="Times New Roman"/>
                        <a:cs typeface="Times New Roman"/>
                      </a:endParaRPr>
                    </a:p>
                  </a:txBody>
                  <a:tcPr marL="68580" marR="68580" marT="0" marB="0"/>
                </a:tc>
                <a:tc>
                  <a:txBody>
                    <a:bodyPr/>
                    <a:lstStyle/>
                    <a:p>
                      <a:pPr marL="0" marR="0" algn="ctr" hangingPunct="0">
                        <a:spcBef>
                          <a:spcPts val="0"/>
                        </a:spcBef>
                        <a:spcAft>
                          <a:spcPts val="0"/>
                        </a:spcAft>
                      </a:pPr>
                      <a:r>
                        <a:rPr lang="en-US" sz="1200" b="1" dirty="0">
                          <a:latin typeface="Times New Roman"/>
                          <a:ea typeface="Times New Roman"/>
                          <a:cs typeface="Times New Roman"/>
                        </a:rPr>
                        <a:t>DECISION MAKERS &amp; OPPONENTS</a:t>
                      </a:r>
                      <a:endParaRPr lang="en-US" sz="1200" dirty="0">
                        <a:latin typeface="Times New Roman"/>
                        <a:ea typeface="Times New Roman"/>
                        <a:cs typeface="Times New Roman"/>
                      </a:endParaRPr>
                    </a:p>
                  </a:txBody>
                  <a:tcPr marL="68580" marR="68580" marT="0" marB="0"/>
                </a:tc>
                <a:tc>
                  <a:txBody>
                    <a:bodyPr/>
                    <a:lstStyle/>
                    <a:p>
                      <a:pPr marL="0" marR="0" algn="ctr" hangingPunct="0">
                        <a:spcBef>
                          <a:spcPts val="0"/>
                        </a:spcBef>
                        <a:spcAft>
                          <a:spcPts val="0"/>
                        </a:spcAft>
                      </a:pPr>
                      <a:r>
                        <a:rPr lang="en-US" sz="1200" b="1" dirty="0">
                          <a:latin typeface="Times New Roman"/>
                          <a:ea typeface="Times New Roman"/>
                          <a:cs typeface="Times New Roman"/>
                        </a:rPr>
                        <a:t>TACTICS</a:t>
                      </a:r>
                      <a:endParaRPr lang="en-US" sz="1200" dirty="0">
                        <a:latin typeface="Times New Roman"/>
                        <a:ea typeface="Times New Roman"/>
                        <a:cs typeface="Times New Roman"/>
                      </a:endParaRPr>
                    </a:p>
                  </a:txBody>
                  <a:tcPr marL="68580" marR="68580" marT="0" marB="0"/>
                </a:tc>
              </a:tr>
              <a:tr h="4657618">
                <a:tc>
                  <a:txBody>
                    <a:bodyPr/>
                    <a:lstStyle/>
                    <a:p>
                      <a:pPr marL="0" marR="0" hangingPunct="0">
                        <a:spcBef>
                          <a:spcPts val="0"/>
                        </a:spcBef>
                        <a:spcAft>
                          <a:spcPts val="0"/>
                        </a:spcAft>
                      </a:pPr>
                      <a:r>
                        <a:rPr lang="en-US" sz="1100" b="1" dirty="0" smtClean="0">
                          <a:latin typeface="Times New Roman"/>
                          <a:ea typeface="Times New Roman"/>
                          <a:cs typeface="Times New Roman"/>
                        </a:rPr>
                        <a:t>Vision</a:t>
                      </a:r>
                      <a:r>
                        <a:rPr lang="en-US" sz="1100" b="1" dirty="0">
                          <a:latin typeface="Times New Roman"/>
                          <a:ea typeface="Times New Roman"/>
                          <a:cs typeface="Times New Roman"/>
                        </a:rPr>
                        <a:t>:</a:t>
                      </a:r>
                      <a:r>
                        <a:rPr lang="en-US" sz="1100" dirty="0">
                          <a:latin typeface="Times New Roman"/>
                          <a:ea typeface="Times New Roman"/>
                          <a:cs typeface="Times New Roman"/>
                        </a:rPr>
                        <a:t> What do you want in the </a:t>
                      </a:r>
                      <a:r>
                        <a:rPr lang="en-US" sz="1100" dirty="0" err="1">
                          <a:latin typeface="Times New Roman"/>
                          <a:ea typeface="Times New Roman"/>
                          <a:cs typeface="Times New Roman"/>
                        </a:rPr>
                        <a:t>longterm</a:t>
                      </a:r>
                      <a:r>
                        <a:rPr lang="en-US" sz="1100" dirty="0">
                          <a:latin typeface="Times New Roman"/>
                          <a:ea typeface="Times New Roman"/>
                          <a:cs typeface="Times New Roman"/>
                        </a:rPr>
                        <a:t>?</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Make sure your immediate goals will move you </a:t>
                      </a:r>
                      <a:r>
                        <a:rPr lang="en-US" sz="1100" dirty="0" smtClean="0">
                          <a:latin typeface="Times New Roman"/>
                          <a:ea typeface="Times New Roman"/>
                          <a:cs typeface="Times New Roman"/>
                        </a:rPr>
                        <a:t>toward your </a:t>
                      </a:r>
                      <a:r>
                        <a:rPr lang="en-US" sz="1100" dirty="0" err="1" smtClean="0">
                          <a:latin typeface="Times New Roman"/>
                          <a:ea typeface="Times New Roman"/>
                          <a:cs typeface="Times New Roman"/>
                        </a:rPr>
                        <a:t>longterm</a:t>
                      </a:r>
                      <a:r>
                        <a:rPr lang="en-US" sz="1100" dirty="0" smtClean="0">
                          <a:latin typeface="Times New Roman"/>
                          <a:ea typeface="Times New Roman"/>
                          <a:cs typeface="Times New Roman"/>
                        </a:rPr>
                        <a:t> goals.</a:t>
                      </a:r>
                    </a:p>
                    <a:p>
                      <a:pPr marL="0" marR="0" hangingPunct="0">
                        <a:spcBef>
                          <a:spcPts val="0"/>
                        </a:spcBef>
                        <a:spcAft>
                          <a:spcPts val="0"/>
                        </a:spcAft>
                      </a:pPr>
                      <a:endParaRPr lang="en-US" sz="1200" dirty="0">
                        <a:latin typeface="Times New Roman"/>
                        <a:ea typeface="Times New Roman"/>
                        <a:cs typeface="Times New Roman"/>
                      </a:endParaRPr>
                    </a:p>
                    <a:p>
                      <a:pPr marL="0" marR="0" hangingPunct="0">
                        <a:spcBef>
                          <a:spcPts val="0"/>
                        </a:spcBef>
                        <a:spcAft>
                          <a:spcPts val="0"/>
                        </a:spcAft>
                      </a:pPr>
                      <a:r>
                        <a:rPr lang="en-US" sz="1100" b="1" dirty="0">
                          <a:latin typeface="Times New Roman"/>
                          <a:ea typeface="Times New Roman"/>
                          <a:cs typeface="Times New Roman"/>
                        </a:rPr>
                        <a:t>Demand:</a:t>
                      </a:r>
                      <a:r>
                        <a:rPr lang="en-US" sz="1100" dirty="0">
                          <a:latin typeface="Times New Roman"/>
                          <a:ea typeface="Times New Roman"/>
                          <a:cs typeface="Times New Roman"/>
                        </a:rPr>
                        <a:t>  What do you want, that you think you can win given the amount of power you have?  A demand is not your “dream” goal, but a realistic achievable goal.  It is specific and measurable. You win it from someone</a:t>
                      </a:r>
                      <a:r>
                        <a:rPr lang="en-US" sz="1100" dirty="0" smtClean="0">
                          <a:latin typeface="Times New Roman"/>
                          <a:ea typeface="Times New Roman"/>
                          <a:cs typeface="Times New Roman"/>
                        </a:rPr>
                        <a:t>.</a:t>
                      </a:r>
                    </a:p>
                    <a:p>
                      <a:pPr marL="0" marR="0" hangingPunct="0">
                        <a:spcBef>
                          <a:spcPts val="0"/>
                        </a:spcBef>
                        <a:spcAft>
                          <a:spcPts val="0"/>
                        </a:spcAft>
                      </a:pPr>
                      <a:endParaRPr lang="en-US" sz="1200" dirty="0">
                        <a:latin typeface="Times New Roman"/>
                        <a:ea typeface="Times New Roman"/>
                        <a:cs typeface="Times New Roman"/>
                      </a:endParaRPr>
                    </a:p>
                    <a:p>
                      <a:pPr marL="0" marR="0" hangingPunct="0">
                        <a:spcBef>
                          <a:spcPts val="0"/>
                        </a:spcBef>
                        <a:spcAft>
                          <a:spcPts val="0"/>
                        </a:spcAft>
                      </a:pPr>
                      <a:r>
                        <a:rPr lang="en-US" sz="1100" b="1" dirty="0">
                          <a:latin typeface="Times New Roman"/>
                          <a:ea typeface="Times New Roman"/>
                          <a:cs typeface="Times New Roman"/>
                        </a:rPr>
                        <a:t>Fallback:</a:t>
                      </a:r>
                      <a:r>
                        <a:rPr lang="en-US" sz="1100" dirty="0">
                          <a:latin typeface="Times New Roman"/>
                          <a:ea typeface="Times New Roman"/>
                          <a:cs typeface="Times New Roman"/>
                        </a:rPr>
                        <a:t> Occasionally, we misjudge how much power we have.  If you can’t win your demand, what specific thing could you ask for that would still be good, but not quite as much as demand. (P.S. Don’t fallback the first time the </a:t>
                      </a:r>
                      <a:r>
                        <a:rPr lang="en-US" sz="1100" dirty="0" smtClean="0">
                          <a:latin typeface="Times New Roman"/>
                          <a:ea typeface="Times New Roman"/>
                          <a:cs typeface="Times New Roman"/>
                        </a:rPr>
                        <a:t>decision maker </a:t>
                      </a:r>
                      <a:r>
                        <a:rPr lang="en-US" sz="1100" dirty="0">
                          <a:latin typeface="Times New Roman"/>
                          <a:ea typeface="Times New Roman"/>
                          <a:cs typeface="Times New Roman"/>
                        </a:rPr>
                        <a:t>says no to your demand.)</a:t>
                      </a:r>
                      <a:endParaRPr lang="en-US" sz="1200" dirty="0">
                        <a:latin typeface="Times New Roman"/>
                        <a:ea typeface="Times New Roman"/>
                        <a:cs typeface="Times New Roman"/>
                      </a:endParaRPr>
                    </a:p>
                  </a:txBody>
                  <a:tcPr marL="68580" marR="68580" marT="0" marB="0"/>
                </a:tc>
                <a:tc>
                  <a:txBody>
                    <a:bodyPr/>
                    <a:lstStyle/>
                    <a:p>
                      <a:pPr marL="0" marR="0" hangingPunct="0">
                        <a:spcBef>
                          <a:spcPts val="0"/>
                        </a:spcBef>
                        <a:spcAft>
                          <a:spcPts val="0"/>
                        </a:spcAft>
                      </a:pPr>
                      <a:r>
                        <a:rPr lang="en-US" sz="1100" b="1" dirty="0" smtClean="0">
                          <a:latin typeface="Times New Roman"/>
                          <a:ea typeface="Times New Roman"/>
                          <a:cs typeface="Times New Roman"/>
                        </a:rPr>
                        <a:t>Now</a:t>
                      </a:r>
                      <a:r>
                        <a:rPr lang="en-US" sz="1100" b="1" dirty="0">
                          <a:latin typeface="Times New Roman"/>
                          <a:ea typeface="Times New Roman"/>
                          <a:cs typeface="Times New Roman"/>
                        </a:rPr>
                        <a:t>:</a:t>
                      </a:r>
                      <a:r>
                        <a:rPr lang="en-US" sz="1100" dirty="0">
                          <a:latin typeface="Times New Roman"/>
                          <a:ea typeface="Times New Roman"/>
                          <a:cs typeface="Times New Roman"/>
                        </a:rPr>
                        <a:t> What organizational resources do you bring to this campaign?  How many members in your alliance? How many volunteers?  How much money</a:t>
                      </a:r>
                      <a:r>
                        <a:rPr lang="en-US" sz="1100" dirty="0" smtClean="0">
                          <a:latin typeface="Times New Roman"/>
                          <a:ea typeface="Times New Roman"/>
                          <a:cs typeface="Times New Roman"/>
                        </a:rPr>
                        <a:t>?</a:t>
                      </a:r>
                    </a:p>
                    <a:p>
                      <a:pPr marL="0" marR="0" hangingPunct="0">
                        <a:spcBef>
                          <a:spcPts val="0"/>
                        </a:spcBef>
                        <a:spcAft>
                          <a:spcPts val="0"/>
                        </a:spcAft>
                      </a:pPr>
                      <a:endParaRPr lang="en-US" sz="1200" dirty="0">
                        <a:latin typeface="Times New Roman"/>
                        <a:ea typeface="Times New Roman"/>
                        <a:cs typeface="Times New Roman"/>
                      </a:endParaRPr>
                    </a:p>
                    <a:p>
                      <a:pPr marL="0" marR="0" hangingPunct="0">
                        <a:spcBef>
                          <a:spcPts val="0"/>
                        </a:spcBef>
                        <a:spcAft>
                          <a:spcPts val="0"/>
                        </a:spcAft>
                      </a:pPr>
                      <a:r>
                        <a:rPr lang="en-US" sz="1100" b="1" dirty="0">
                          <a:latin typeface="Times New Roman"/>
                          <a:ea typeface="Times New Roman"/>
                          <a:cs typeface="Times New Roman"/>
                        </a:rPr>
                        <a:t>Then:</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At the end of this issue campaign (3 months, 6 months, or whatever you realistically anticipate), how do you want your alliance to be strengthened? </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Essentially, what are your organizational goals for this campaign?  Be specific.  “We want to add 5 new volunteers, raise $2000, and get our name in the newspaper 3 times.</a:t>
                      </a:r>
                      <a:endParaRPr lang="en-US" sz="1200" dirty="0">
                        <a:latin typeface="Times New Roman"/>
                        <a:ea typeface="Times New Roman"/>
                        <a:cs typeface="Times New Roman"/>
                      </a:endParaRPr>
                    </a:p>
                  </a:txBody>
                  <a:tcPr marL="68580" marR="68580" marT="0" marB="0"/>
                </a:tc>
                <a:tc>
                  <a:txBody>
                    <a:bodyPr/>
                    <a:lstStyle/>
                    <a:p>
                      <a:pPr marL="0" marR="0" hangingPunct="0">
                        <a:spcBef>
                          <a:spcPts val="0"/>
                        </a:spcBef>
                        <a:spcAft>
                          <a:spcPts val="0"/>
                        </a:spcAft>
                      </a:pPr>
                      <a:r>
                        <a:rPr lang="en-US" sz="1100" dirty="0" smtClean="0">
                          <a:latin typeface="Times New Roman"/>
                          <a:ea typeface="Times New Roman"/>
                          <a:cs typeface="Times New Roman"/>
                        </a:rPr>
                        <a:t>In </a:t>
                      </a:r>
                      <a:r>
                        <a:rPr lang="en-US" sz="1100" dirty="0">
                          <a:latin typeface="Times New Roman"/>
                          <a:ea typeface="Times New Roman"/>
                          <a:cs typeface="Times New Roman"/>
                        </a:rPr>
                        <a:t>this column, identify WHO CARES about this issue.  Identify people by where you might find them. For example, not just “seniors” but “seniors at the nutrition sites, and seniors at the social security office.”  Divide those who care into constituents and allies</a:t>
                      </a:r>
                      <a:r>
                        <a:rPr lang="en-US" sz="1100" dirty="0" smtClean="0">
                          <a:latin typeface="Times New Roman"/>
                          <a:ea typeface="Times New Roman"/>
                          <a:cs typeface="Times New Roman"/>
                        </a:rPr>
                        <a:t>.</a:t>
                      </a:r>
                    </a:p>
                    <a:p>
                      <a:pPr marL="0" marR="0" hangingPunct="0">
                        <a:spcBef>
                          <a:spcPts val="0"/>
                        </a:spcBef>
                        <a:spcAft>
                          <a:spcPts val="0"/>
                        </a:spcAft>
                      </a:pPr>
                      <a:endParaRPr lang="en-US" sz="1200" dirty="0">
                        <a:latin typeface="Times New Roman"/>
                        <a:ea typeface="Times New Roman"/>
                        <a:cs typeface="Times New Roman"/>
                      </a:endParaRPr>
                    </a:p>
                    <a:p>
                      <a:pPr marL="0" marR="0" hangingPunct="0">
                        <a:spcBef>
                          <a:spcPts val="0"/>
                        </a:spcBef>
                        <a:spcAft>
                          <a:spcPts val="0"/>
                        </a:spcAft>
                      </a:pPr>
                      <a:r>
                        <a:rPr lang="en-US" sz="1100" b="1" dirty="0">
                          <a:latin typeface="Times New Roman"/>
                          <a:ea typeface="Times New Roman"/>
                          <a:cs typeface="Times New Roman"/>
                        </a:rPr>
                        <a:t>Constituents:</a:t>
                      </a:r>
                      <a:r>
                        <a:rPr lang="en-US" sz="1100" dirty="0">
                          <a:latin typeface="Times New Roman"/>
                          <a:ea typeface="Times New Roman"/>
                          <a:cs typeface="Times New Roman"/>
                        </a:rPr>
                        <a:t>  These are people who are already members of your</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group, or you would like them to become members.  List out carefully where you can find your constituents</a:t>
                      </a:r>
                      <a:r>
                        <a:rPr lang="en-US" sz="1100" dirty="0" smtClean="0">
                          <a:latin typeface="Times New Roman"/>
                          <a:ea typeface="Times New Roman"/>
                          <a:cs typeface="Times New Roman"/>
                        </a:rPr>
                        <a:t>.</a:t>
                      </a:r>
                    </a:p>
                    <a:p>
                      <a:pPr marL="0" marR="0" hangingPunct="0">
                        <a:spcBef>
                          <a:spcPts val="0"/>
                        </a:spcBef>
                        <a:spcAft>
                          <a:spcPts val="0"/>
                        </a:spcAft>
                      </a:pPr>
                      <a:endParaRPr lang="en-US" sz="1200" dirty="0">
                        <a:latin typeface="Times New Roman"/>
                        <a:ea typeface="Times New Roman"/>
                        <a:cs typeface="Times New Roman"/>
                      </a:endParaRPr>
                    </a:p>
                    <a:p>
                      <a:pPr marL="0" marR="0" hangingPunct="0">
                        <a:spcBef>
                          <a:spcPts val="0"/>
                        </a:spcBef>
                        <a:spcAft>
                          <a:spcPts val="0"/>
                        </a:spcAft>
                      </a:pPr>
                      <a:r>
                        <a:rPr lang="en-US" sz="1100" b="1" dirty="0">
                          <a:latin typeface="Times New Roman"/>
                          <a:ea typeface="Times New Roman"/>
                          <a:cs typeface="Times New Roman"/>
                        </a:rPr>
                        <a:t>Allies:</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These are people who may not be interested in getting involved with the group Association, but can help you win on the issue.</a:t>
                      </a:r>
                      <a:endParaRPr lang="en-US" sz="1200" dirty="0">
                        <a:latin typeface="Times New Roman"/>
                        <a:ea typeface="Times New Roman"/>
                        <a:cs typeface="Times New Roman"/>
                      </a:endParaRPr>
                    </a:p>
                  </a:txBody>
                  <a:tcPr marL="68580" marR="68580" marT="0" marB="0"/>
                </a:tc>
                <a:tc>
                  <a:txBody>
                    <a:bodyPr/>
                    <a:lstStyle/>
                    <a:p>
                      <a:pPr marL="0" marR="0" hangingPunct="0">
                        <a:spcBef>
                          <a:spcPts val="0"/>
                        </a:spcBef>
                        <a:spcAft>
                          <a:spcPts val="0"/>
                        </a:spcAft>
                      </a:pPr>
                      <a:r>
                        <a:rPr lang="en-US" sz="1100" b="1" dirty="0" smtClean="0">
                          <a:latin typeface="Times New Roman"/>
                          <a:ea typeface="Times New Roman"/>
                          <a:cs typeface="Times New Roman"/>
                        </a:rPr>
                        <a:t>Primary </a:t>
                      </a:r>
                      <a:r>
                        <a:rPr lang="en-US" sz="1100" b="1" dirty="0">
                          <a:latin typeface="Times New Roman"/>
                          <a:ea typeface="Times New Roman"/>
                          <a:cs typeface="Times New Roman"/>
                        </a:rPr>
                        <a:t>Decision: </a:t>
                      </a:r>
                      <a:r>
                        <a:rPr lang="en-US" sz="1100" dirty="0">
                          <a:latin typeface="Times New Roman"/>
                          <a:ea typeface="Times New Roman"/>
                          <a:cs typeface="Times New Roman"/>
                        </a:rPr>
                        <a:t>Who has the power to say YES or NO to your demand?  The primary </a:t>
                      </a:r>
                      <a:r>
                        <a:rPr lang="en-US" sz="1100" dirty="0" smtClean="0">
                          <a:latin typeface="Times New Roman"/>
                          <a:ea typeface="Times New Roman"/>
                          <a:cs typeface="Times New Roman"/>
                        </a:rPr>
                        <a:t>decision maker </a:t>
                      </a:r>
                      <a:r>
                        <a:rPr lang="en-US" sz="1100" dirty="0">
                          <a:latin typeface="Times New Roman"/>
                          <a:ea typeface="Times New Roman"/>
                          <a:cs typeface="Times New Roman"/>
                        </a:rPr>
                        <a:t>should always be a person or persons, not an institution</a:t>
                      </a:r>
                      <a:r>
                        <a:rPr lang="en-US" sz="1100" dirty="0" smtClean="0">
                          <a:latin typeface="Times New Roman"/>
                          <a:ea typeface="Times New Roman"/>
                          <a:cs typeface="Times New Roman"/>
                        </a:rPr>
                        <a:t>.</a:t>
                      </a:r>
                    </a:p>
                    <a:p>
                      <a:pPr marL="0" marR="0" hangingPunct="0">
                        <a:spcBef>
                          <a:spcPts val="0"/>
                        </a:spcBef>
                        <a:spcAft>
                          <a:spcPts val="0"/>
                        </a:spcAft>
                      </a:pPr>
                      <a:endParaRPr lang="en-US" sz="1200" dirty="0">
                        <a:latin typeface="Times New Roman"/>
                        <a:ea typeface="Times New Roman"/>
                        <a:cs typeface="Times New Roman"/>
                      </a:endParaRPr>
                    </a:p>
                    <a:p>
                      <a:pPr marL="0" marR="0" hangingPunct="0">
                        <a:spcBef>
                          <a:spcPts val="0"/>
                        </a:spcBef>
                        <a:spcAft>
                          <a:spcPts val="0"/>
                        </a:spcAft>
                      </a:pPr>
                      <a:r>
                        <a:rPr lang="en-US" sz="1100" b="1" dirty="0">
                          <a:latin typeface="Times New Roman"/>
                          <a:ea typeface="Times New Roman"/>
                          <a:cs typeface="Times New Roman"/>
                        </a:rPr>
                        <a:t>Secondary </a:t>
                      </a:r>
                      <a:r>
                        <a:rPr lang="en-US" sz="1100" b="1" dirty="0" smtClean="0">
                          <a:latin typeface="Times New Roman"/>
                          <a:ea typeface="Times New Roman"/>
                          <a:cs typeface="Times New Roman"/>
                        </a:rPr>
                        <a:t>Decision makers</a:t>
                      </a:r>
                      <a:r>
                        <a:rPr lang="en-US" sz="1100" b="1" dirty="0">
                          <a:latin typeface="Times New Roman"/>
                          <a:ea typeface="Times New Roman"/>
                          <a:cs typeface="Times New Roman"/>
                        </a:rPr>
                        <a:t>:</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People who don’t have the power to give you what you want, but have more influence and power over the primary </a:t>
                      </a:r>
                      <a:r>
                        <a:rPr lang="en-US" sz="1100" dirty="0" smtClean="0">
                          <a:latin typeface="Times New Roman"/>
                          <a:ea typeface="Times New Roman"/>
                          <a:cs typeface="Times New Roman"/>
                        </a:rPr>
                        <a:t>decision maker </a:t>
                      </a:r>
                      <a:r>
                        <a:rPr lang="en-US" sz="1100" dirty="0">
                          <a:latin typeface="Times New Roman"/>
                          <a:ea typeface="Times New Roman"/>
                          <a:cs typeface="Times New Roman"/>
                        </a:rPr>
                        <a:t>than you do.  Secondary </a:t>
                      </a:r>
                      <a:r>
                        <a:rPr lang="en-US" sz="1100" dirty="0" smtClean="0">
                          <a:latin typeface="Times New Roman"/>
                          <a:ea typeface="Times New Roman"/>
                          <a:cs typeface="Times New Roman"/>
                        </a:rPr>
                        <a:t>decision makers </a:t>
                      </a:r>
                      <a:r>
                        <a:rPr lang="en-US" sz="1100" dirty="0">
                          <a:latin typeface="Times New Roman"/>
                          <a:ea typeface="Times New Roman"/>
                          <a:cs typeface="Times New Roman"/>
                        </a:rPr>
                        <a:t>can help you pressure the primary </a:t>
                      </a:r>
                      <a:r>
                        <a:rPr lang="en-US" sz="1100" dirty="0" smtClean="0">
                          <a:latin typeface="Times New Roman"/>
                          <a:ea typeface="Times New Roman"/>
                          <a:cs typeface="Times New Roman"/>
                        </a:rPr>
                        <a:t>decision maker.</a:t>
                      </a:r>
                    </a:p>
                    <a:p>
                      <a:pPr marL="0" marR="0" hangingPunct="0">
                        <a:spcBef>
                          <a:spcPts val="0"/>
                        </a:spcBef>
                        <a:spcAft>
                          <a:spcPts val="0"/>
                        </a:spcAft>
                      </a:pPr>
                      <a:endParaRPr lang="en-US" sz="1200" dirty="0">
                        <a:latin typeface="Times New Roman"/>
                        <a:ea typeface="Times New Roman"/>
                        <a:cs typeface="Times New Roman"/>
                      </a:endParaRPr>
                    </a:p>
                    <a:p>
                      <a:pPr marL="0" marR="0" hangingPunct="0">
                        <a:spcBef>
                          <a:spcPts val="0"/>
                        </a:spcBef>
                        <a:spcAft>
                          <a:spcPts val="0"/>
                        </a:spcAft>
                      </a:pPr>
                      <a:r>
                        <a:rPr lang="en-US" sz="1100" b="1" dirty="0">
                          <a:latin typeface="Times New Roman"/>
                          <a:ea typeface="Times New Roman"/>
                          <a:cs typeface="Times New Roman"/>
                        </a:rPr>
                        <a:t>Opponents: </a:t>
                      </a:r>
                      <a:r>
                        <a:rPr lang="en-US" sz="1100" dirty="0">
                          <a:latin typeface="Times New Roman"/>
                          <a:ea typeface="Times New Roman"/>
                          <a:cs typeface="Times New Roman"/>
                        </a:rPr>
                        <a:t>People who spend money or organize against you.  Having lots of opponents limits what you can win (so your demand has to be less.)</a:t>
                      </a:r>
                      <a:endParaRPr lang="en-US" sz="1200" dirty="0">
                        <a:latin typeface="Times New Roman"/>
                        <a:ea typeface="Times New Roman"/>
                        <a:cs typeface="Times New Roman"/>
                      </a:endParaRPr>
                    </a:p>
                  </a:txBody>
                  <a:tcPr marL="68580" marR="68580" marT="0" marB="0"/>
                </a:tc>
                <a:tc>
                  <a:txBody>
                    <a:bodyPr/>
                    <a:lstStyle/>
                    <a:p>
                      <a:pPr marL="0" marR="0" hangingPunct="0">
                        <a:spcBef>
                          <a:spcPts val="0"/>
                        </a:spcBef>
                        <a:spcAft>
                          <a:spcPts val="0"/>
                        </a:spcAft>
                      </a:pPr>
                      <a:r>
                        <a:rPr lang="en-US" sz="1100" dirty="0" smtClean="0">
                          <a:latin typeface="Times New Roman"/>
                          <a:ea typeface="Times New Roman"/>
                          <a:cs typeface="Times New Roman"/>
                        </a:rPr>
                        <a:t>Tactics </a:t>
                      </a:r>
                      <a:r>
                        <a:rPr lang="en-US" sz="1100" dirty="0">
                          <a:latin typeface="Times New Roman"/>
                          <a:ea typeface="Times New Roman"/>
                          <a:cs typeface="Times New Roman"/>
                        </a:rPr>
                        <a:t>are the things you do. They are what the constituents do to the </a:t>
                      </a:r>
                      <a:r>
                        <a:rPr lang="en-US" sz="1100" dirty="0" smtClean="0">
                          <a:latin typeface="Times New Roman"/>
                          <a:ea typeface="Times New Roman"/>
                          <a:cs typeface="Times New Roman"/>
                        </a:rPr>
                        <a:t>decision maker </a:t>
                      </a:r>
                      <a:r>
                        <a:rPr lang="en-US" sz="1100" dirty="0">
                          <a:latin typeface="Times New Roman"/>
                          <a:ea typeface="Times New Roman"/>
                          <a:cs typeface="Times New Roman"/>
                        </a:rPr>
                        <a:t>(or secondary </a:t>
                      </a:r>
                      <a:r>
                        <a:rPr lang="en-US" sz="1100" dirty="0" smtClean="0">
                          <a:latin typeface="Times New Roman"/>
                          <a:ea typeface="Times New Roman"/>
                          <a:cs typeface="Times New Roman"/>
                        </a:rPr>
                        <a:t>decision maker</a:t>
                      </a:r>
                      <a:r>
                        <a:rPr lang="en-US" sz="1100" dirty="0">
                          <a:latin typeface="Times New Roman"/>
                          <a:ea typeface="Times New Roman"/>
                          <a:cs typeface="Times New Roman"/>
                        </a:rPr>
                        <a:t>) to get him/her to agree to your demand.  Make sure that your tactics overall will help you strengthen your organization.  </a:t>
                      </a:r>
                      <a:endParaRPr lang="en-US" sz="1200" dirty="0">
                        <a:latin typeface="Times New Roman"/>
                        <a:ea typeface="Times New Roman"/>
                        <a:cs typeface="Times New Roman"/>
                      </a:endParaRPr>
                    </a:p>
                    <a:p>
                      <a:pPr marL="0" marR="0" hangingPunct="0">
                        <a:spcBef>
                          <a:spcPts val="0"/>
                        </a:spcBef>
                        <a:spcAft>
                          <a:spcPts val="0"/>
                        </a:spcAft>
                      </a:pPr>
                      <a:endParaRPr lang="en-US" sz="1100" dirty="0" smtClean="0">
                        <a:latin typeface="Times New Roman"/>
                        <a:ea typeface="Times New Roman"/>
                        <a:cs typeface="Times New Roman"/>
                      </a:endParaRPr>
                    </a:p>
                    <a:p>
                      <a:pPr marL="0" marR="0" hangingPunct="0">
                        <a:spcBef>
                          <a:spcPts val="0"/>
                        </a:spcBef>
                        <a:spcAft>
                          <a:spcPts val="0"/>
                        </a:spcAft>
                      </a:pPr>
                      <a:r>
                        <a:rPr lang="en-US" sz="1100" dirty="0" smtClean="0">
                          <a:latin typeface="Times New Roman"/>
                          <a:ea typeface="Times New Roman"/>
                          <a:cs typeface="Times New Roman"/>
                        </a:rPr>
                        <a:t>Tactics </a:t>
                      </a:r>
                      <a:r>
                        <a:rPr lang="en-US" sz="1100" dirty="0">
                          <a:latin typeface="Times New Roman"/>
                          <a:ea typeface="Times New Roman"/>
                          <a:cs typeface="Times New Roman"/>
                        </a:rPr>
                        <a:t>should be: </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*Fun</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*Things your members feel comfortable doing.</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*Focused primarily on the </a:t>
                      </a:r>
                      <a:r>
                        <a:rPr lang="en-US" sz="1100" dirty="0" smtClean="0">
                          <a:latin typeface="Times New Roman"/>
                          <a:ea typeface="Times New Roman"/>
                          <a:cs typeface="Times New Roman"/>
                        </a:rPr>
                        <a:t>decision maker </a:t>
                      </a:r>
                      <a:r>
                        <a:rPr lang="en-US" sz="1100" dirty="0">
                          <a:latin typeface="Times New Roman"/>
                          <a:ea typeface="Times New Roman"/>
                          <a:cs typeface="Times New Roman"/>
                        </a:rPr>
                        <a:t>or secondary decision-maker.</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*Creative.</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*Worthy of media coverage.</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*In line with your image.</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*Not exactly what the </a:t>
                      </a:r>
                      <a:r>
                        <a:rPr lang="en-US" sz="1100" dirty="0" smtClean="0">
                          <a:latin typeface="Times New Roman"/>
                          <a:ea typeface="Times New Roman"/>
                          <a:cs typeface="Times New Roman"/>
                        </a:rPr>
                        <a:t>decision maker </a:t>
                      </a:r>
                      <a:r>
                        <a:rPr lang="en-US" sz="1100" dirty="0">
                          <a:latin typeface="Times New Roman"/>
                          <a:ea typeface="Times New Roman"/>
                          <a:cs typeface="Times New Roman"/>
                        </a:rPr>
                        <a:t>is expecting (if possible).</a:t>
                      </a:r>
                      <a:endParaRPr lang="en-US" sz="1200" dirty="0">
                        <a:latin typeface="Times New Roman"/>
                        <a:ea typeface="Times New Roman"/>
                        <a:cs typeface="Times New Roman"/>
                      </a:endParaRPr>
                    </a:p>
                    <a:p>
                      <a:pPr marL="0" marR="0" hangingPunct="0">
                        <a:spcBef>
                          <a:spcPts val="0"/>
                        </a:spcBef>
                        <a:spcAft>
                          <a:spcPts val="0"/>
                        </a:spcAft>
                      </a:pPr>
                      <a:r>
                        <a:rPr lang="en-US" sz="1100" dirty="0">
                          <a:latin typeface="Times New Roman"/>
                          <a:ea typeface="Times New Roman"/>
                          <a:cs typeface="Times New Roman"/>
                        </a:rPr>
                        <a:t>*Able to strengthen and publicize your group.</a:t>
                      </a:r>
                      <a:endParaRPr lang="en-US" sz="12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854"/>
            <a:ext cx="8229600" cy="1297546"/>
          </a:xfrm>
        </p:spPr>
        <p:txBody>
          <a:bodyPr>
            <a:normAutofit fontScale="90000"/>
          </a:bodyPr>
          <a:lstStyle/>
          <a:p>
            <a:pPr algn="ctr"/>
            <a:r>
              <a:rPr lang="en-US" sz="4800" dirty="0" smtClean="0"/>
              <a:t>Strategy Charts: </a:t>
            </a:r>
            <a:br>
              <a:rPr lang="en-US" sz="4800" dirty="0" smtClean="0"/>
            </a:br>
            <a:r>
              <a:rPr lang="en-US" sz="4800" dirty="0" smtClean="0"/>
              <a:t>Consumer Voice Example</a:t>
            </a:r>
            <a:endParaRPr lang="en-US" sz="4800" dirty="0"/>
          </a:p>
        </p:txBody>
      </p:sp>
      <p:sp>
        <p:nvSpPr>
          <p:cNvPr id="3" name="Text Placeholder 2"/>
          <p:cNvSpPr>
            <a:spLocks noGrp="1"/>
          </p:cNvSpPr>
          <p:nvPr>
            <p:ph idx="1"/>
          </p:nvPr>
        </p:nvSpPr>
        <p:spPr>
          <a:xfrm>
            <a:off x="381000" y="2057400"/>
            <a:ext cx="8229600" cy="3550920"/>
          </a:xfrm>
        </p:spPr>
        <p:txBody>
          <a:bodyPr/>
          <a:lstStyle/>
          <a:p>
            <a:pPr algn="ctr">
              <a:buNone/>
            </a:pPr>
            <a:endParaRPr lang="en-US" dirty="0" smtClean="0"/>
          </a:p>
          <a:p>
            <a:pPr algn="ctr">
              <a:buNone/>
            </a:pPr>
            <a:endParaRPr lang="en-US" sz="2800" b="1" dirty="0" smtClean="0"/>
          </a:p>
          <a:p>
            <a:pPr algn="ctr">
              <a:buNone/>
            </a:pPr>
            <a:r>
              <a:rPr lang="en-US" sz="2800" b="1" dirty="0"/>
              <a:t>Marybeth Williams</a:t>
            </a:r>
          </a:p>
          <a:p>
            <a:pPr algn="ctr">
              <a:buNone/>
            </a:pPr>
            <a:r>
              <a:rPr lang="en-US" sz="2800" dirty="0"/>
              <a:t>Public Policy Associate</a:t>
            </a:r>
          </a:p>
          <a:p>
            <a:pPr algn="ctr">
              <a:buNone/>
            </a:pPr>
            <a:endParaRPr lang="en-US" sz="2800" dirty="0" smtClean="0"/>
          </a:p>
        </p:txBody>
      </p:sp>
    </p:spTree>
    <p:extLst>
      <p:ext uri="{BB962C8B-B14F-4D97-AF65-F5344CB8AC3E}">
        <p14:creationId xmlns:p14="http://schemas.microsoft.com/office/powerpoint/2010/main" xmlns="" val="771128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1143000"/>
          </a:xfrm>
        </p:spPr>
        <p:txBody>
          <a:bodyPr>
            <a:normAutofit/>
          </a:bodyPr>
          <a:lstStyle/>
          <a:p>
            <a:pPr algn="ctr"/>
            <a:r>
              <a:rPr lang="en-US" sz="4800" dirty="0" smtClean="0"/>
              <a:t>Strategy Chart: CV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27133776"/>
              </p:ext>
            </p:extLst>
          </p:nvPr>
        </p:nvGraphicFramePr>
        <p:xfrm>
          <a:off x="533400" y="1828800"/>
          <a:ext cx="8001000" cy="4937760"/>
        </p:xfrm>
        <a:graphic>
          <a:graphicData uri="http://schemas.openxmlformats.org/drawingml/2006/table">
            <a:tbl>
              <a:tblPr firstRow="1" bandRow="1">
                <a:tableStyleId>{5C22544A-7EE6-4342-B048-85BDC9FD1C3A}</a:tableStyleId>
              </a:tblPr>
              <a:tblGrid>
                <a:gridCol w="8001000"/>
              </a:tblGrid>
              <a:tr h="249104">
                <a:tc>
                  <a:txBody>
                    <a:bodyPr/>
                    <a:lstStyle/>
                    <a:p>
                      <a:pPr marL="0" marR="0" algn="ctr" hangingPunct="0">
                        <a:spcBef>
                          <a:spcPts val="0"/>
                        </a:spcBef>
                        <a:spcAft>
                          <a:spcPts val="0"/>
                        </a:spcAft>
                      </a:pPr>
                      <a:r>
                        <a:rPr lang="en-US" sz="1800" b="1" dirty="0">
                          <a:latin typeface="+mn-lt"/>
                          <a:ea typeface="Times New Roman"/>
                          <a:cs typeface="Times New Roman"/>
                        </a:rPr>
                        <a:t>ISSUE GOALS</a:t>
                      </a:r>
                      <a:endParaRPr lang="en-US" sz="1800" dirty="0">
                        <a:latin typeface="+mn-lt"/>
                        <a:ea typeface="Times New Roman"/>
                        <a:cs typeface="Times New Roman"/>
                      </a:endParaRPr>
                    </a:p>
                  </a:txBody>
                  <a:tcPr marL="68580" marR="68580" marT="0" marB="0"/>
                </a:tc>
              </a:tr>
              <a:tr h="830348">
                <a:tc>
                  <a:txBody>
                    <a:bodyPr/>
                    <a:lstStyle/>
                    <a:p>
                      <a:pPr hangingPunct="0"/>
                      <a:r>
                        <a:rPr lang="en-US" sz="1800" b="1" kern="1200" dirty="0" smtClean="0">
                          <a:solidFill>
                            <a:schemeClr val="dk1"/>
                          </a:solidFill>
                          <a:latin typeface="+mn-lt"/>
                          <a:ea typeface="+mn-ea"/>
                          <a:cs typeface="+mn-cs"/>
                        </a:rPr>
                        <a:t>Vision:</a:t>
                      </a:r>
                      <a:endParaRPr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Adequate staffing for nursing home residents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 </a:t>
                      </a:r>
                      <a:endParaRPr lang="en-US" sz="1800" dirty="0">
                        <a:latin typeface="+mn-lt"/>
                      </a:endParaRPr>
                    </a:p>
                  </a:txBody>
                  <a:tcPr/>
                </a:tc>
              </a:tr>
              <a:tr h="1577661">
                <a:tc>
                  <a:txBody>
                    <a:bodyPr/>
                    <a:lstStyle/>
                    <a:p>
                      <a:pPr hangingPunct="0"/>
                      <a:r>
                        <a:rPr lang="en-US" sz="1800" b="1" kern="1200" dirty="0" smtClean="0">
                          <a:solidFill>
                            <a:schemeClr val="dk1"/>
                          </a:solidFill>
                          <a:latin typeface="+mn-lt"/>
                          <a:ea typeface="+mn-ea"/>
                          <a:cs typeface="+mn-cs"/>
                        </a:rPr>
                        <a:t>Demand:</a:t>
                      </a:r>
                      <a:endParaRPr lang="en-US" sz="1800" kern="1200" dirty="0" smtClean="0">
                        <a:solidFill>
                          <a:schemeClr val="dk1"/>
                        </a:solidFill>
                        <a:latin typeface="+mn-lt"/>
                        <a:ea typeface="+mn-ea"/>
                        <a:cs typeface="+mn-cs"/>
                      </a:endParaRPr>
                    </a:p>
                    <a:p>
                      <a:pPr hangingPunct="0"/>
                      <a:r>
                        <a:rPr lang="en-US" sz="1800" kern="1200" dirty="0" smtClean="0">
                          <a:solidFill>
                            <a:schemeClr val="dk1"/>
                          </a:solidFill>
                          <a:latin typeface="+mn-lt"/>
                          <a:ea typeface="+mn-ea"/>
                          <a:cs typeface="+mn-cs"/>
                        </a:rPr>
                        <a:t>Mandate Medicaid and/or Medicare certified nursing homes to provide RN staffing 24 hours a day/7 days a week</a:t>
                      </a:r>
                    </a:p>
                    <a:p>
                      <a:pPr lvl="0" hangingPunct="0">
                        <a:buFont typeface="Arial" pitchFamily="34" charset="0"/>
                        <a:buChar char="•"/>
                      </a:pPr>
                      <a:r>
                        <a:rPr lang="en-US" sz="1800" kern="1200" dirty="0" smtClean="0">
                          <a:solidFill>
                            <a:schemeClr val="dk1"/>
                          </a:solidFill>
                          <a:latin typeface="+mn-lt"/>
                          <a:ea typeface="+mn-ea"/>
                          <a:cs typeface="+mn-cs"/>
                        </a:rPr>
                        <a:t>Pass HR ____,</a:t>
                      </a:r>
                      <a:r>
                        <a:rPr lang="en-US" sz="1800" kern="1200" baseline="0" dirty="0" smtClean="0">
                          <a:solidFill>
                            <a:schemeClr val="dk1"/>
                          </a:solidFill>
                          <a:latin typeface="+mn-lt"/>
                          <a:ea typeface="+mn-ea"/>
                          <a:cs typeface="+mn-cs"/>
                        </a:rPr>
                        <a:t> The Put a Registered Nurse in the Nursing Home Act</a:t>
                      </a:r>
                      <a:endParaRPr lang="en-US" sz="1800" kern="1200" dirty="0" smtClean="0">
                        <a:solidFill>
                          <a:schemeClr val="dk1"/>
                        </a:solidFill>
                        <a:latin typeface="+mn-lt"/>
                        <a:ea typeface="+mn-ea"/>
                        <a:cs typeface="+mn-cs"/>
                      </a:endParaRPr>
                    </a:p>
                    <a:p>
                      <a:pPr lvl="0" hangingPunct="0">
                        <a:buFont typeface="Arial" pitchFamily="34" charset="0"/>
                        <a:buChar char="•"/>
                      </a:pPr>
                      <a:r>
                        <a:rPr lang="en-US" sz="1800" kern="1200" dirty="0" smtClean="0">
                          <a:solidFill>
                            <a:schemeClr val="dk1"/>
                          </a:solidFill>
                          <a:latin typeface="+mn-lt"/>
                          <a:ea typeface="+mn-ea"/>
                          <a:cs typeface="+mn-cs"/>
                        </a:rPr>
                        <a:t>Pass SB___</a:t>
                      </a:r>
                    </a:p>
                    <a:p>
                      <a:pPr lvl="0" hangingPunct="0">
                        <a:buFont typeface="Arial" pitchFamily="34" charset="0"/>
                        <a:buChar char="•"/>
                      </a:pPr>
                      <a:r>
                        <a:rPr lang="en-US" sz="1800" kern="1200" dirty="0" smtClean="0">
                          <a:solidFill>
                            <a:schemeClr val="dk1"/>
                          </a:solidFill>
                          <a:latin typeface="+mn-lt"/>
                          <a:ea typeface="+mn-ea"/>
                          <a:cs typeface="+mn-cs"/>
                        </a:rPr>
                        <a:t>Presidential signature</a:t>
                      </a:r>
                      <a:endParaRPr lang="en-US" sz="1800" kern="1200" dirty="0">
                        <a:solidFill>
                          <a:schemeClr val="dk1"/>
                        </a:solidFill>
                        <a:latin typeface="+mn-lt"/>
                        <a:ea typeface="+mn-ea"/>
                        <a:cs typeface="+mn-cs"/>
                      </a:endParaRPr>
                    </a:p>
                  </a:txBody>
                  <a:tcPr/>
                </a:tc>
              </a:tr>
              <a:tr h="1762486">
                <a:tc>
                  <a:txBody>
                    <a:bodyPr/>
                    <a:lstStyle/>
                    <a:p>
                      <a:pPr hangingPunct="0"/>
                      <a:endParaRPr lang="en-US" sz="1800" b="1" kern="1200" dirty="0" smtClean="0">
                        <a:solidFill>
                          <a:schemeClr val="dk1"/>
                        </a:solidFill>
                        <a:latin typeface="+mn-lt"/>
                        <a:ea typeface="+mn-ea"/>
                        <a:cs typeface="+mn-cs"/>
                      </a:endParaRPr>
                    </a:p>
                    <a:p>
                      <a:pPr hangingPunct="0"/>
                      <a:r>
                        <a:rPr lang="en-US" sz="1800" b="1" kern="1200" dirty="0" smtClean="0">
                          <a:solidFill>
                            <a:schemeClr val="dk1"/>
                          </a:solidFill>
                          <a:latin typeface="+mn-lt"/>
                          <a:ea typeface="+mn-ea"/>
                          <a:cs typeface="+mn-cs"/>
                        </a:rPr>
                        <a:t>Fallback:</a:t>
                      </a:r>
                    </a:p>
                    <a:p>
                      <a:pPr hangingPunct="0"/>
                      <a:r>
                        <a:rPr lang="en-US" sz="1800" kern="1200" dirty="0" smtClean="0">
                          <a:solidFill>
                            <a:schemeClr val="dk1"/>
                          </a:solidFill>
                          <a:latin typeface="+mn-lt"/>
                          <a:ea typeface="+mn-ea"/>
                          <a:cs typeface="+mn-cs"/>
                        </a:rPr>
                        <a:t>Mandate Medicaid and/or Medicare certified nursing homes to provide RN staffing 24 hours a day/7 days a week</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with waivers permitting facilities to not have 24 hour RN coverage 7 days a week under certain limited circumstances</a:t>
                      </a:r>
                    </a:p>
                    <a:p>
                      <a:endParaRPr lang="en-US" sz="1800" dirty="0">
                        <a:latin typeface="+mn-lt"/>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Clarity.thmx</Template>
  <TotalTime>13421</TotalTime>
  <Words>2110</Words>
  <Application>Microsoft Office PowerPoint</Application>
  <PresentationFormat>On-screen Show (4:3)</PresentationFormat>
  <Paragraphs>283</Paragraphs>
  <Slides>36</Slides>
  <Notes>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Strategizing and Crafting an Effective Advocacy Message  </vt:lpstr>
      <vt:lpstr>About the Consumer Voice</vt:lpstr>
      <vt:lpstr>Agenda</vt:lpstr>
      <vt:lpstr>Overview of the Put a Registered Nurse in the Nursing Home Act</vt:lpstr>
      <vt:lpstr>Overview of the Put a Registered Nurse in the Nursing Home Act</vt:lpstr>
      <vt:lpstr>Strategy Charts: An Overview</vt:lpstr>
      <vt:lpstr>Strategy Charts: What are they?</vt:lpstr>
      <vt:lpstr>Strategy Charts:  Consumer Voice Example</vt:lpstr>
      <vt:lpstr>Strategy Chart: CV Example</vt:lpstr>
      <vt:lpstr>Strategy Chart: CV Example</vt:lpstr>
      <vt:lpstr>Strategy Chart: CV Example</vt:lpstr>
      <vt:lpstr>Strategy Chart: CV Example</vt:lpstr>
      <vt:lpstr>Strategy Chart: CV Example</vt:lpstr>
      <vt:lpstr>How to craft an effective advocacy message </vt:lpstr>
      <vt:lpstr>THE BIG SIX</vt:lpstr>
      <vt:lpstr>Identify the Receiver</vt:lpstr>
      <vt:lpstr>#1. Have an Opening Statement</vt:lpstr>
      <vt:lpstr>#1. Have an Opening Statement</vt:lpstr>
      <vt:lpstr>#2. Present the Problem </vt:lpstr>
      <vt:lpstr>#2. Present the Problem </vt:lpstr>
      <vt:lpstr>#3. Give the Facts</vt:lpstr>
      <vt:lpstr>#3. Give the Facts</vt:lpstr>
      <vt:lpstr>Where can you find the facts? </vt:lpstr>
      <vt:lpstr>#4. Provide a Personal Example/Story</vt:lpstr>
      <vt:lpstr>#4. Provide a Personal Example/Story</vt:lpstr>
      <vt:lpstr>#5. Connect to Something Your Audience Cares About</vt:lpstr>
      <vt:lpstr>#6. Make the Ask</vt:lpstr>
      <vt:lpstr>Be Prepared for Questions &amp; Debate</vt:lpstr>
      <vt:lpstr>Questions and Debate</vt:lpstr>
      <vt:lpstr>Closing</vt:lpstr>
      <vt:lpstr>Question and Answer</vt:lpstr>
      <vt:lpstr>JOIN THE CONSUMER VOICE  ACTION NETWORK </vt:lpstr>
      <vt:lpstr>Your Go-To People:</vt:lpstr>
      <vt:lpstr>Upcoming Advocacy Training Webinars</vt:lpstr>
      <vt:lpstr>Slide 35</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&amp; Neglect of  Nursing Home Residents:  What are we doing about it?</dc:title>
  <dc:creator>Lori Smetanka</dc:creator>
  <cp:lastModifiedBy>scirba</cp:lastModifiedBy>
  <cp:revision>810</cp:revision>
  <cp:lastPrinted>2014-03-05T18:59:21Z</cp:lastPrinted>
  <dcterms:created xsi:type="dcterms:W3CDTF">2013-03-03T14:32:33Z</dcterms:created>
  <dcterms:modified xsi:type="dcterms:W3CDTF">2015-02-12T17:44:00Z</dcterms:modified>
</cp:coreProperties>
</file>