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5"/>
    <p:sldMasterId id="2147484061" r:id="rId6"/>
  </p:sldMasterIdLst>
  <p:notesMasterIdLst>
    <p:notesMasterId r:id="rId40"/>
  </p:notesMasterIdLst>
  <p:handoutMasterIdLst>
    <p:handoutMasterId r:id="rId41"/>
  </p:handoutMasterIdLst>
  <p:sldIdLst>
    <p:sldId id="686" r:id="rId7"/>
    <p:sldId id="478" r:id="rId8"/>
    <p:sldId id="688" r:id="rId9"/>
    <p:sldId id="687" r:id="rId10"/>
    <p:sldId id="692" r:id="rId11"/>
    <p:sldId id="578" r:id="rId12"/>
    <p:sldId id="689" r:id="rId13"/>
    <p:sldId id="581" r:id="rId14"/>
    <p:sldId id="690" r:id="rId15"/>
    <p:sldId id="709" r:id="rId16"/>
    <p:sldId id="691" r:id="rId17"/>
    <p:sldId id="693" r:id="rId18"/>
    <p:sldId id="707" r:id="rId19"/>
    <p:sldId id="700" r:id="rId20"/>
    <p:sldId id="698" r:id="rId21"/>
    <p:sldId id="703" r:id="rId22"/>
    <p:sldId id="601" r:id="rId23"/>
    <p:sldId id="652" r:id="rId24"/>
    <p:sldId id="702" r:id="rId25"/>
    <p:sldId id="598" r:id="rId26"/>
    <p:sldId id="705" r:id="rId27"/>
    <p:sldId id="647" r:id="rId28"/>
    <p:sldId id="708" r:id="rId29"/>
    <p:sldId id="694" r:id="rId30"/>
    <p:sldId id="710" r:id="rId31"/>
    <p:sldId id="711" r:id="rId32"/>
    <p:sldId id="712" r:id="rId33"/>
    <p:sldId id="713" r:id="rId34"/>
    <p:sldId id="714" r:id="rId35"/>
    <p:sldId id="715" r:id="rId36"/>
    <p:sldId id="716" r:id="rId37"/>
    <p:sldId id="717" r:id="rId38"/>
    <p:sldId id="718" r:id="rId39"/>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ext uri="{19B8F6BF-5375-455C-9EA6-DF929625EA0E}">
        <p15:presenceInfo xmlns:p15="http://schemas.microsoft.com/office/powerpoint/2012/main" userId="S-1-5-21-1606980848-1604221776-839522115-39193" providerId="AD"/>
      </p:ext>
    </p:extLst>
  </p:cmAuthor>
  <p:cmAuthor id="1" name="Margarite Wypychowski" initials="MW" lastIdx="15" clrIdx="0">
    <p:extLst/>
  </p:cmAuthor>
  <p:cmAuthor id="8" name="Brian-Wagner" initials="B" lastIdx="62" clrIdx="7">
    <p:extLst>
      <p:ext uri="{19B8F6BF-5375-455C-9EA6-DF929625EA0E}">
        <p15:presenceInfo xmlns:p15="http://schemas.microsoft.com/office/powerpoint/2012/main" userId="S-1-5-21-1606980848-1604221776-839522115-60883" providerId="AD"/>
      </p:ext>
    </p:extLst>
  </p:cmAuthor>
  <p:cmAuthor id="2" name="Eric Y" initials="EY" lastIdx="47" clrIdx="1"/>
  <p:cmAuthor id="9" name="Emily White" initials="EW" lastIdx="19" clrIdx="8">
    <p:extLst>
      <p:ext uri="{19B8F6BF-5375-455C-9EA6-DF929625EA0E}">
        <p15:presenceInfo xmlns:p15="http://schemas.microsoft.com/office/powerpoint/2012/main" userId="S-1-5-21-1606980848-1604221776-839522115-30984" providerId="AD"/>
      </p:ext>
    </p:extLst>
  </p:cmAuthor>
  <p:cmAuthor id="3" name="Elizabeth Fischer" initials="EF" lastIdx="38" clrIdx="2">
    <p:extLst/>
  </p:cmAuthor>
  <p:cmAuthor id="4" name="Greg Lanier" initials="GL" lastIdx="17" clrIdx="3">
    <p:extLst/>
  </p:cmAuthor>
  <p:cmAuthor id="5" name="Eric Young" initials="EY" lastIdx="114" clrIdx="4">
    <p:extLst>
      <p:ext uri="{19B8F6BF-5375-455C-9EA6-DF929625EA0E}">
        <p15:presenceInfo xmlns:p15="http://schemas.microsoft.com/office/powerpoint/2012/main" userId="S-1-5-21-1606980848-1604221776-839522115-47364" providerId="AD"/>
      </p:ext>
    </p:extLst>
  </p:cmAuthor>
  <p:cmAuthor id="6" name="Blake Goble" initials="BG" lastIdx="14" clrIdx="5">
    <p:extLst>
      <p:ext uri="{19B8F6BF-5375-455C-9EA6-DF929625EA0E}">
        <p15:presenceInfo xmlns:p15="http://schemas.microsoft.com/office/powerpoint/2012/main" userId="S-1-5-21-1606980848-1604221776-839522115-4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4541"/>
    <a:srgbClr val="C00000"/>
    <a:srgbClr val="00C000"/>
    <a:srgbClr val="800000"/>
    <a:srgbClr val="D0C883"/>
    <a:srgbClr val="86786F"/>
    <a:srgbClr val="5E544E"/>
    <a:srgbClr val="717074"/>
    <a:srgbClr val="D2C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70651" autoAdjust="0"/>
  </p:normalViewPr>
  <p:slideViewPr>
    <p:cSldViewPr>
      <p:cViewPr varScale="1">
        <p:scale>
          <a:sx n="49" d="100"/>
          <a:sy n="49" d="100"/>
        </p:scale>
        <p:origin x="1690" y="58"/>
      </p:cViewPr>
      <p:guideLst>
        <p:guide orient="horz" pos="2160"/>
        <p:guide pos="2880"/>
      </p:guideLst>
    </p:cSldViewPr>
  </p:slideViewPr>
  <p:notesTextViewPr>
    <p:cViewPr>
      <p:scale>
        <a:sx n="1" d="1"/>
        <a:sy n="1" d="1"/>
      </p:scale>
      <p:origin x="0" y="0"/>
    </p:cViewPr>
  </p:notesTextViewPr>
  <p:sorterViewPr>
    <p:cViewPr>
      <p:scale>
        <a:sx n="100" d="100"/>
        <a:sy n="100" d="100"/>
      </p:scale>
      <p:origin x="0" y="-4099"/>
    </p:cViewPr>
  </p:sorterViewPr>
  <p:notesViewPr>
    <p:cSldViewPr>
      <p:cViewPr varScale="1">
        <p:scale>
          <a:sx n="64" d="100"/>
          <a:sy n="64" d="100"/>
        </p:scale>
        <p:origin x="3101" y="86"/>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27465" cy="464503"/>
          </a:xfrm>
          <a:prstGeom prst="rect">
            <a:avLst/>
          </a:prstGeom>
        </p:spPr>
        <p:txBody>
          <a:bodyPr vert="horz" lIns="91201" tIns="45600" rIns="91201" bIns="45600" rtlCol="0"/>
          <a:lstStyle>
            <a:lvl1pPr algn="l">
              <a:defRPr sz="1200"/>
            </a:lvl1pPr>
          </a:lstStyle>
          <a:p>
            <a:endParaRPr lang="en-US" dirty="0"/>
          </a:p>
        </p:txBody>
      </p:sp>
      <p:sp>
        <p:nvSpPr>
          <p:cNvPr id="3" name="Date Placeholder 2"/>
          <p:cNvSpPr>
            <a:spLocks noGrp="1"/>
          </p:cNvSpPr>
          <p:nvPr>
            <p:ph type="dt" sz="quarter" idx="1"/>
          </p:nvPr>
        </p:nvSpPr>
        <p:spPr>
          <a:xfrm>
            <a:off x="3955956" y="4"/>
            <a:ext cx="3027465" cy="464503"/>
          </a:xfrm>
          <a:prstGeom prst="rect">
            <a:avLst/>
          </a:prstGeom>
        </p:spPr>
        <p:txBody>
          <a:bodyPr vert="horz" lIns="91201" tIns="45600" rIns="91201" bIns="45600" rtlCol="0"/>
          <a:lstStyle>
            <a:lvl1pPr algn="r">
              <a:defRPr sz="1200"/>
            </a:lvl1pPr>
          </a:lstStyle>
          <a:p>
            <a:fld id="{794CFEB3-DC5A-C34C-954B-3B8B7D88504F}" type="datetimeFigureOut">
              <a:rPr lang="en-US" smtClean="0"/>
              <a:t>10/31/2018</a:t>
            </a:fld>
            <a:endParaRPr lang="en-US" dirty="0"/>
          </a:p>
        </p:txBody>
      </p:sp>
      <p:sp>
        <p:nvSpPr>
          <p:cNvPr id="4" name="Footer Placeholder 3"/>
          <p:cNvSpPr>
            <a:spLocks noGrp="1"/>
          </p:cNvSpPr>
          <p:nvPr>
            <p:ph type="ftr" sz="quarter" idx="2"/>
          </p:nvPr>
        </p:nvSpPr>
        <p:spPr>
          <a:xfrm>
            <a:off x="1" y="8817614"/>
            <a:ext cx="3027465" cy="464503"/>
          </a:xfrm>
          <a:prstGeom prst="rect">
            <a:avLst/>
          </a:prstGeom>
        </p:spPr>
        <p:txBody>
          <a:bodyPr vert="horz" lIns="91201" tIns="45600" rIns="91201" bIns="456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6" y="8817614"/>
            <a:ext cx="3027465" cy="464503"/>
          </a:xfrm>
          <a:prstGeom prst="rect">
            <a:avLst/>
          </a:prstGeom>
        </p:spPr>
        <p:txBody>
          <a:bodyPr vert="horz" lIns="91201" tIns="45600" rIns="91201" bIns="45600" rtlCol="0" anchor="b"/>
          <a:lstStyle>
            <a:lvl1pPr algn="r">
              <a:defRPr sz="1200"/>
            </a:lvl1pPr>
          </a:lstStyle>
          <a:p>
            <a:fld id="{0FA49A48-9560-0A48-94CE-0C514134ACC0}" type="slidenum">
              <a:rPr lang="en-US" smtClean="0"/>
              <a:t>‹#›</a:t>
            </a:fld>
            <a:endParaRPr lang="en-US" dirty="0"/>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26833" cy="465797"/>
          </a:xfrm>
          <a:prstGeom prst="rect">
            <a:avLst/>
          </a:prstGeom>
        </p:spPr>
        <p:txBody>
          <a:bodyPr vert="horz" lIns="92932" tIns="46466" rIns="92932" bIns="46466" rtlCol="0"/>
          <a:lstStyle>
            <a:lvl1pPr algn="l">
              <a:defRPr sz="1200"/>
            </a:lvl1pPr>
          </a:lstStyle>
          <a:p>
            <a:endParaRPr lang="en-US" dirty="0"/>
          </a:p>
        </p:txBody>
      </p:sp>
      <p:sp>
        <p:nvSpPr>
          <p:cNvPr id="3" name="Date Placeholder 2"/>
          <p:cNvSpPr>
            <a:spLocks noGrp="1"/>
          </p:cNvSpPr>
          <p:nvPr>
            <p:ph type="dt" idx="1"/>
          </p:nvPr>
        </p:nvSpPr>
        <p:spPr>
          <a:xfrm>
            <a:off x="3956553" y="3"/>
            <a:ext cx="3026833" cy="465797"/>
          </a:xfrm>
          <a:prstGeom prst="rect">
            <a:avLst/>
          </a:prstGeom>
        </p:spPr>
        <p:txBody>
          <a:bodyPr vert="horz" lIns="92932" tIns="46466" rIns="92932" bIns="46466" rtlCol="0"/>
          <a:lstStyle>
            <a:lvl1pPr algn="r">
              <a:defRPr sz="1200"/>
            </a:lvl1pPr>
          </a:lstStyle>
          <a:p>
            <a:fld id="{4A4BE59D-8A6D-430D-A2D6-3517F56DD4CB}" type="datetimeFigureOut">
              <a:rPr lang="en-US" smtClean="0"/>
              <a:t>10/31/2018</a:t>
            </a:fld>
            <a:endParaRPr lang="en-US" dirty="0"/>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32" tIns="46466" rIns="92932" bIns="46466"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32" tIns="46466" rIns="92932" bIns="46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8"/>
            <a:ext cx="3026833" cy="465796"/>
          </a:xfrm>
          <a:prstGeom prst="rect">
            <a:avLst/>
          </a:prstGeom>
        </p:spPr>
        <p:txBody>
          <a:bodyPr vert="horz" lIns="92932" tIns="46466" rIns="92932" bIns="464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3" y="8817908"/>
            <a:ext cx="3026833" cy="465796"/>
          </a:xfrm>
          <a:prstGeom prst="rect">
            <a:avLst/>
          </a:prstGeom>
        </p:spPr>
        <p:txBody>
          <a:bodyPr vert="horz" lIns="92932" tIns="46466" rIns="92932" bIns="46466" rtlCol="0" anchor="b"/>
          <a:lstStyle>
            <a:lvl1pPr algn="r">
              <a:defRPr sz="1200"/>
            </a:lvl1pPr>
          </a:lstStyle>
          <a:p>
            <a:fld id="{7162329A-4540-42B5-A1B4-0B3CD0586EA9}" type="slidenum">
              <a:rPr lang="en-US" smtClean="0"/>
              <a:t>‹#›</a:t>
            </a:fld>
            <a:endParaRPr lang="en-US" dirty="0"/>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a:t>
            </a:fld>
            <a:endParaRPr lang="en-US" dirty="0"/>
          </a:p>
        </p:txBody>
      </p:sp>
    </p:spTree>
    <p:extLst>
      <p:ext uri="{BB962C8B-B14F-4D97-AF65-F5344CB8AC3E}">
        <p14:creationId xmlns:p14="http://schemas.microsoft.com/office/powerpoint/2010/main" val="87087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we asked the local and regional ombudsmen whether or not they perform systems advocacy as part of their responsibilities, we had two goals in mind: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first was to get a sense of the percentage of ombudsmen who perform this work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the second was to understand whether or not the term “systems advocacy” resonates with staff</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we found was that over half of local ombudsmen report that systems advocacy is part of their responsibilities, but nearly 1/3 of those individuals are unable to carry out this work (which we’ll discuss further in a moment.)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also found that 1/5 are not sure whether they perform this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14</a:t>
            </a:fld>
            <a:endParaRPr lang="en-US" dirty="0"/>
          </a:p>
        </p:txBody>
      </p:sp>
    </p:spTree>
    <p:extLst>
      <p:ext uri="{BB962C8B-B14F-4D97-AF65-F5344CB8AC3E}">
        <p14:creationId xmlns:p14="http://schemas.microsoft.com/office/powerpoint/2010/main" val="400973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then asked local ombudsmen to tell us about the specific tasks or activities they carry out that are involved in systems advocacy, without calling it by that name.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we found was that even those who said they weren’t sure, or that systems advocacy was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part of their responsibilities, reported carrying out a number of activities that fall under this umbrella of systems advocacy.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fact, in some cases, they participate at a rate close to that of Ombudsmen who said advocacy </a:t>
            </a:r>
            <a:r>
              <a:rPr lang="en-US" sz="1200" b="1" u="sng"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part of their responsibilities.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These activities can include: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Advocacy for changes to laws and regulations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Grassroots organizing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Communicating with the media,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Participating in work groups or task forces, as well as others</a:t>
            </a:r>
          </a:p>
          <a:p>
            <a:pPr marL="171450" lvl="0" indent="-171450">
              <a:buFont typeface="Arial" panose="020B0604020202020204" pitchFamily="34" charset="0"/>
              <a:buChar char="•"/>
            </a:pPr>
            <a:r>
              <a:rPr lang="en-US" sz="1200" kern="1200" dirty="0" smtClean="0">
                <a:solidFill>
                  <a:schemeClr val="tx1"/>
                </a:solidFill>
                <a:effectLst>
                  <a:outerShdw blurRad="38100" dist="38100" dir="2700000" algn="tl">
                    <a:srgbClr val="000000">
                      <a:alpha val="43137"/>
                    </a:srgbClr>
                  </a:outerShdw>
                </a:effectLst>
                <a:latin typeface="+mn-lt"/>
                <a:ea typeface="+mn-ea"/>
                <a:cs typeface="+mn-cs"/>
              </a:rPr>
              <a:t>Overall</a:t>
            </a:r>
            <a:r>
              <a:rPr lang="en-US" sz="1200" kern="1200" dirty="0" smtClean="0">
                <a:solidFill>
                  <a:schemeClr val="tx1"/>
                </a:solidFill>
                <a:effectLst/>
                <a:latin typeface="+mn-lt"/>
                <a:ea typeface="+mn-ea"/>
                <a:cs typeface="+mn-cs"/>
              </a:rPr>
              <a:t>, we found that many ombudsmen are carrying out systems advocacy without even knowing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15</a:t>
            </a:fld>
            <a:endParaRPr lang="en-US" dirty="0"/>
          </a:p>
        </p:txBody>
      </p:sp>
    </p:spTree>
    <p:extLst>
      <p:ext uri="{BB962C8B-B14F-4D97-AF65-F5344CB8AC3E}">
        <p14:creationId xmlns:p14="http://schemas.microsoft.com/office/powerpoint/2010/main" val="192870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Volunteers are also participating in systems advocacy,</a:t>
            </a:r>
            <a:r>
              <a:rPr lang="en-US" baseline="0" dirty="0" smtClean="0"/>
              <a:t> most often by supporting the development of resident councils.</a:t>
            </a:r>
          </a:p>
          <a:p>
            <a:pPr marL="171450" indent="-171450">
              <a:buFont typeface="Arial" panose="020B0604020202020204" pitchFamily="34" charset="0"/>
              <a:buChar char="•"/>
            </a:pPr>
            <a:r>
              <a:rPr lang="en-US" baseline="0" dirty="0" smtClean="0"/>
              <a:t>Though it is a much smaller percentage, volunteers are also monitoring and working on laws and regulations, and working with the media on issues that impact residents of long-term care facilities. </a:t>
            </a:r>
          </a:p>
          <a:p>
            <a:pPr marL="171450" indent="-171450">
              <a:buFont typeface="Arial" panose="020B0604020202020204" pitchFamily="34" charset="0"/>
              <a:buChar char="•"/>
            </a:pPr>
            <a:r>
              <a:rPr lang="en-US" baseline="0" dirty="0" smtClean="0"/>
              <a:t>Other activities might include community education and outreach, and providing training to facility staff in so far as they relate to larger systemic advocacy issues (such as reducing the inappropriate use of antipsychotics in nursing homes)</a:t>
            </a:r>
          </a:p>
          <a:p>
            <a:pPr marL="171450" indent="-171450">
              <a:buFont typeface="Arial" panose="020B0604020202020204" pitchFamily="34" charset="0"/>
              <a:buChar char="•"/>
            </a:pPr>
            <a:r>
              <a:rPr lang="en-US" baseline="0" dirty="0" smtClean="0"/>
              <a:t>Local &amp; Regional Ombudsmen reported performing an average of 2 systems advocacy activities (out of the 7), and volunteers – an average of 1 (out of the 4). Though we also know that some Ombudsmen are participating in all of those activities, and others are not participating in any of them.</a:t>
            </a:r>
          </a:p>
          <a:p>
            <a:pPr marL="171450" indent="-171450">
              <a:buFont typeface="Arial" panose="020B0604020202020204" pitchFamily="34" charset="0"/>
              <a:buChar char="•"/>
            </a:pPr>
            <a:r>
              <a:rPr lang="en-US" baseline="0" dirty="0" smtClean="0"/>
              <a:t>Overall, we learned that many Ombudsmen are participating in systems advocacy, without even knowing it!</a:t>
            </a: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16</a:t>
            </a:fld>
            <a:endParaRPr lang="en-US" dirty="0"/>
          </a:p>
        </p:txBody>
      </p:sp>
    </p:spTree>
    <p:extLst>
      <p:ext uri="{BB962C8B-B14F-4D97-AF65-F5344CB8AC3E}">
        <p14:creationId xmlns:p14="http://schemas.microsoft.com/office/powerpoint/2010/main" val="8017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Ombudsman</a:t>
            </a:r>
            <a:r>
              <a:rPr lang="en-US" baseline="0" dirty="0" smtClean="0"/>
              <a:t> programs partner with a number of different entities to carry out their systems advocacy work, especially the AAAs, Adult Protective Services, and Licensure and Certification agencies. </a:t>
            </a:r>
          </a:p>
          <a:p>
            <a:pPr marL="171450" indent="-171450">
              <a:buFont typeface="Arial" panose="020B0604020202020204" pitchFamily="34" charset="0"/>
              <a:buChar char="•"/>
            </a:pPr>
            <a:r>
              <a:rPr lang="en-US" baseline="0" dirty="0" smtClean="0"/>
              <a:t>State Ombudsmen more often partner with their legal assistance entity than do the local Ombudsmen.</a:t>
            </a:r>
          </a:p>
          <a:p>
            <a:pPr marL="171450" indent="-171450">
              <a:buFont typeface="Arial" panose="020B0604020202020204" pitchFamily="34" charset="0"/>
              <a:buChar char="•"/>
            </a:pPr>
            <a:r>
              <a:rPr lang="en-US" baseline="0" dirty="0" smtClean="0"/>
              <a:t>These entities are outlined in the OAA as partner agencies, and ombudsmen also work with them to conduct individual advocacy work, as well as community education and outreach and other activities.</a:t>
            </a:r>
          </a:p>
        </p:txBody>
      </p:sp>
      <p:sp>
        <p:nvSpPr>
          <p:cNvPr id="4" name="Slide Number Placeholder 3"/>
          <p:cNvSpPr>
            <a:spLocks noGrp="1"/>
          </p:cNvSpPr>
          <p:nvPr>
            <p:ph type="sldNum" sz="quarter" idx="10"/>
          </p:nvPr>
        </p:nvSpPr>
        <p:spPr/>
        <p:txBody>
          <a:bodyPr/>
          <a:lstStyle/>
          <a:p>
            <a:fld id="{7162329A-4540-42B5-A1B4-0B3CD0586EA9}" type="slidenum">
              <a:rPr lang="en-US" smtClean="0"/>
              <a:t>17</a:t>
            </a:fld>
            <a:endParaRPr lang="en-US"/>
          </a:p>
        </p:txBody>
      </p:sp>
    </p:spTree>
    <p:extLst>
      <p:ext uri="{BB962C8B-B14F-4D97-AF65-F5344CB8AC3E}">
        <p14:creationId xmlns:p14="http://schemas.microsoft.com/office/powerpoint/2010/main" val="410359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State and Local Ombudsmen cite</a:t>
            </a:r>
            <a:r>
              <a:rPr lang="en-US" baseline="0" dirty="0" smtClean="0"/>
              <a:t> both </a:t>
            </a:r>
            <a:r>
              <a:rPr lang="en-US" b="1" baseline="0" dirty="0" smtClean="0"/>
              <a:t>benefits</a:t>
            </a:r>
            <a:r>
              <a:rPr lang="en-US" baseline="0" dirty="0" smtClean="0"/>
              <a:t> and </a:t>
            </a:r>
            <a:r>
              <a:rPr lang="en-US" b="1" baseline="0" dirty="0" smtClean="0"/>
              <a:t>barriers</a:t>
            </a:r>
            <a:r>
              <a:rPr lang="en-US" baseline="0" dirty="0" smtClean="0"/>
              <a:t> to partnering with other entities.</a:t>
            </a:r>
          </a:p>
          <a:p>
            <a:pPr marL="171450" indent="-171450">
              <a:buFont typeface="Arial" panose="020B0604020202020204" pitchFamily="34" charset="0"/>
              <a:buChar char="•"/>
            </a:pPr>
            <a:r>
              <a:rPr lang="en-US" baseline="0" dirty="0" smtClean="0"/>
              <a:t>For many, the relationships with coordinating entities are seen as positive and critical to advocating for improvements to long-term care.</a:t>
            </a:r>
          </a:p>
          <a:p>
            <a:pPr marL="628650" lvl="1" indent="-171450">
              <a:buFont typeface="Arial" panose="020B0604020202020204" pitchFamily="34" charset="0"/>
              <a:buChar char="•"/>
            </a:pPr>
            <a:r>
              <a:rPr lang="en-US" baseline="0" dirty="0" smtClean="0"/>
              <a:t>They serve to support systems advocacy to improve the quality of care for residents</a:t>
            </a:r>
          </a:p>
          <a:p>
            <a:pPr marL="628650" lvl="1" indent="-171450">
              <a:buFont typeface="Arial" panose="020B0604020202020204" pitchFamily="34" charset="0"/>
              <a:buChar char="•"/>
            </a:pPr>
            <a:r>
              <a:rPr lang="en-US" baseline="0" dirty="0" smtClean="0"/>
              <a:t>They provide the “Teeth” that compel facilities to make changes to improve care, and</a:t>
            </a:r>
          </a:p>
          <a:p>
            <a:pPr marL="628650" lvl="1" indent="-171450">
              <a:buFont typeface="Arial" panose="020B0604020202020204" pitchFamily="34" charset="0"/>
              <a:buChar char="•"/>
            </a:pPr>
            <a:r>
              <a:rPr lang="en-US" baseline="0" dirty="0" smtClean="0"/>
              <a:t>They inform providers on how to meet the needs of special populations (such as those with cognitive impairment, or a mental health diagnosis)</a:t>
            </a:r>
          </a:p>
          <a:p>
            <a:pPr marL="171450" lvl="0" indent="-171450">
              <a:buFont typeface="Arial" panose="020B0604020202020204" pitchFamily="34" charset="0"/>
              <a:buChar char="•"/>
            </a:pPr>
            <a:r>
              <a:rPr lang="en-US" baseline="0" dirty="0" smtClean="0"/>
              <a:t>However, developing these relationships can be challenging for Ombudsman programs:</a:t>
            </a:r>
          </a:p>
          <a:p>
            <a:pPr marL="628650" lvl="1" indent="-171450">
              <a:buFont typeface="Arial" panose="020B0604020202020204" pitchFamily="34" charset="0"/>
              <a:buChar char="•"/>
            </a:pPr>
            <a:r>
              <a:rPr lang="en-US" baseline="0" dirty="0" smtClean="0"/>
              <a:t>In some cases, these agencies or organizations may lack a full understanding of the Ombudsman program’s role and responsibilities</a:t>
            </a:r>
          </a:p>
          <a:p>
            <a:pPr marL="628650" lvl="1" indent="-171450">
              <a:buFont typeface="Arial" panose="020B0604020202020204" pitchFamily="34" charset="0"/>
              <a:buChar char="•"/>
            </a:pPr>
            <a:r>
              <a:rPr lang="en-US" baseline="0" dirty="0" smtClean="0"/>
              <a:t>They may have different perspectives or priorities from the Ombudsmen, and</a:t>
            </a:r>
          </a:p>
          <a:p>
            <a:pPr marL="628650" lvl="1" indent="-171450">
              <a:buFont typeface="Arial" panose="020B0604020202020204" pitchFamily="34" charset="0"/>
              <a:buChar char="•"/>
            </a:pPr>
            <a:r>
              <a:rPr lang="en-US" baseline="0" dirty="0" smtClean="0"/>
              <a:t>Many State and Local Ombudsmen described a lack of time and resources on both sides to fully develop and take advantage of these partnerships</a:t>
            </a:r>
          </a:p>
        </p:txBody>
      </p:sp>
      <p:sp>
        <p:nvSpPr>
          <p:cNvPr id="4" name="Slide Number Placeholder 3"/>
          <p:cNvSpPr>
            <a:spLocks noGrp="1"/>
          </p:cNvSpPr>
          <p:nvPr>
            <p:ph type="sldNum" sz="quarter" idx="10"/>
          </p:nvPr>
        </p:nvSpPr>
        <p:spPr/>
        <p:txBody>
          <a:bodyPr/>
          <a:lstStyle/>
          <a:p>
            <a:fld id="{7162329A-4540-42B5-A1B4-0B3CD0586EA9}" type="slidenum">
              <a:rPr lang="en-US" smtClean="0"/>
              <a:t>18</a:t>
            </a:fld>
            <a:endParaRPr lang="en-US"/>
          </a:p>
        </p:txBody>
      </p:sp>
    </p:spTree>
    <p:extLst>
      <p:ext uri="{BB962C8B-B14F-4D97-AF65-F5344CB8AC3E}">
        <p14:creationId xmlns:p14="http://schemas.microsoft.com/office/powerpoint/2010/main" val="194950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lack of resources not only impacts</a:t>
            </a:r>
            <a:r>
              <a:rPr lang="en-US" baseline="0" dirty="0" smtClean="0"/>
              <a:t> relationships between the Ombudsman program and partnering agencies, but it can also impact the ability of program staff to participate in the activities we talked about a few minutes ago, including:</a:t>
            </a:r>
          </a:p>
          <a:p>
            <a:pPr marL="628650" lvl="1" indent="-171450">
              <a:buFont typeface="Arial" panose="020B0604020202020204" pitchFamily="34" charset="0"/>
              <a:buChar char="•"/>
            </a:pPr>
            <a:r>
              <a:rPr lang="en-US" baseline="0" dirty="0" smtClean="0"/>
              <a:t>resident and family council development, </a:t>
            </a:r>
          </a:p>
          <a:p>
            <a:pPr marL="628650" lvl="1" indent="-171450">
              <a:buFont typeface="Arial" panose="020B0604020202020204" pitchFamily="34" charset="0"/>
              <a:buChar char="•"/>
            </a:pPr>
            <a:r>
              <a:rPr lang="en-US" baseline="0" dirty="0" smtClean="0"/>
              <a:t>facilitating public comment on proposed legislation, </a:t>
            </a:r>
          </a:p>
          <a:p>
            <a:pPr marL="628650" lvl="1" indent="-171450">
              <a:buFont typeface="Arial" panose="020B0604020202020204" pitchFamily="34" charset="0"/>
              <a:buChar char="•"/>
            </a:pPr>
            <a:r>
              <a:rPr lang="en-US" baseline="0" dirty="0" smtClean="0"/>
              <a:t>research and policy analysis, and </a:t>
            </a:r>
          </a:p>
          <a:p>
            <a:pPr marL="628650" lvl="1" indent="-171450">
              <a:buFont typeface="Arial" panose="020B0604020202020204" pitchFamily="34" charset="0"/>
              <a:buChar char="•"/>
            </a:pPr>
            <a:r>
              <a:rPr lang="en-US" baseline="0" dirty="0" smtClean="0"/>
              <a:t>analyzing and monitoring federal, state and local laws and actions</a:t>
            </a:r>
          </a:p>
        </p:txBody>
      </p:sp>
      <p:sp>
        <p:nvSpPr>
          <p:cNvPr id="4" name="Slide Number Placeholder 3"/>
          <p:cNvSpPr>
            <a:spLocks noGrp="1"/>
          </p:cNvSpPr>
          <p:nvPr>
            <p:ph type="sldNum" sz="quarter" idx="10"/>
          </p:nvPr>
        </p:nvSpPr>
        <p:spPr/>
        <p:txBody>
          <a:bodyPr/>
          <a:lstStyle/>
          <a:p>
            <a:fld id="{7162329A-4540-42B5-A1B4-0B3CD0586EA9}" type="slidenum">
              <a:rPr lang="en-US" smtClean="0"/>
              <a:t>19</a:t>
            </a:fld>
            <a:endParaRPr lang="en-US" dirty="0"/>
          </a:p>
        </p:txBody>
      </p:sp>
    </p:spTree>
    <p:extLst>
      <p:ext uri="{BB962C8B-B14F-4D97-AF65-F5344CB8AC3E}">
        <p14:creationId xmlns:p14="http://schemas.microsoft.com/office/powerpoint/2010/main" val="95006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often, this lack of resources stems from what Ombudsmen feel is a lack of</a:t>
            </a:r>
            <a:r>
              <a:rPr lang="en-US" baseline="0" dirty="0" smtClean="0"/>
              <a:t> adequate funding for the program to fully carry out its mandates. </a:t>
            </a:r>
          </a:p>
          <a:p>
            <a:pPr marL="171450" indent="-171450">
              <a:buFont typeface="Arial" panose="020B0604020202020204" pitchFamily="34" charset="0"/>
              <a:buChar char="•"/>
            </a:pPr>
            <a:r>
              <a:rPr lang="en-US" baseline="0" dirty="0" smtClean="0"/>
              <a:t>These funding challenges compel State Ombudsmen to prioritize resources and program activities, which sometimes means putting facility visits and individual case work ahead of systems advocacy.</a:t>
            </a:r>
          </a:p>
          <a:p>
            <a:pPr marL="171450" indent="-171450">
              <a:buFont typeface="Arial" panose="020B0604020202020204" pitchFamily="34" charset="0"/>
              <a:buChar char="•"/>
            </a:pPr>
            <a:r>
              <a:rPr lang="en-US" baseline="0" dirty="0" smtClean="0"/>
              <a:t>Additionally, State and Local Ombudsmen have reported that there is both a need and a desire for more training in this area.</a:t>
            </a:r>
          </a:p>
          <a:p>
            <a:pPr marL="628650" lvl="1" indent="-171450">
              <a:buFont typeface="Arial" panose="020B0604020202020204" pitchFamily="34" charset="0"/>
              <a:buChar char="•"/>
            </a:pPr>
            <a:r>
              <a:rPr lang="en-US" baseline="0" dirty="0" smtClean="0"/>
              <a:t>Fewer than half of the local and regional ombudsmen surveyed reported receiving training on systems advocacy in the past year.</a:t>
            </a:r>
          </a:p>
          <a:p>
            <a:pPr marL="628650" lvl="1" indent="-171450">
              <a:buFont typeface="Arial" panose="020B0604020202020204" pitchFamily="34" charset="0"/>
              <a:buChar char="•"/>
            </a:pPr>
            <a:r>
              <a:rPr lang="en-US" baseline="0" dirty="0" smtClean="0"/>
              <a:t>And some State Ombudsmen reported a need for additional assistance in providing training to staff on working with legislators.</a:t>
            </a: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20</a:t>
            </a:fld>
            <a:endParaRPr lang="en-US"/>
          </a:p>
        </p:txBody>
      </p:sp>
    </p:spTree>
    <p:extLst>
      <p:ext uri="{BB962C8B-B14F-4D97-AF65-F5344CB8AC3E}">
        <p14:creationId xmlns:p14="http://schemas.microsoft.com/office/powerpoint/2010/main" val="406643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addition to resources, a program’s structure and placement can also have an impact on the ability and freedom for Ombudsmen to participate in systems advocacy.</a:t>
            </a:r>
          </a:p>
          <a:p>
            <a:pPr marL="171450" indent="-171450">
              <a:buFont typeface="Arial" panose="020B0604020202020204" pitchFamily="34" charset="0"/>
              <a:buChar char="•"/>
            </a:pPr>
            <a:r>
              <a:rPr lang="en-US" baseline="0" dirty="0" smtClean="0"/>
              <a:t>Here we show the breakdown of our State and Local Ombudsmen respondents by state program placement (either within or outside of the SUA), and program structure (either centralized or decentralized).</a:t>
            </a:r>
            <a:r>
              <a:rPr lang="en-US" baseline="0" dirty="0"/>
              <a:t> </a:t>
            </a:r>
            <a:r>
              <a:rPr lang="en-US" baseline="0" dirty="0" smtClean="0"/>
              <a:t>Most state programs are located within the SUA, and most staff are in a decentralized program where local or regional offices are located throughout the state.</a:t>
            </a:r>
          </a:p>
          <a:p>
            <a:pPr marL="171450" indent="-171450">
              <a:buFont typeface="Arial" panose="020B0604020202020204" pitchFamily="34" charset="0"/>
              <a:buChar char="•"/>
            </a:pPr>
            <a:r>
              <a:rPr lang="en-US" baseline="0" dirty="0" smtClean="0"/>
              <a:t>We found that 75% of local and regional ombudsmen in </a:t>
            </a:r>
            <a:r>
              <a:rPr lang="en-US" b="1" baseline="0" dirty="0" smtClean="0"/>
              <a:t>decentralized</a:t>
            </a:r>
            <a:r>
              <a:rPr lang="en-US" baseline="0" dirty="0" smtClean="0"/>
              <a:t> programs felt that this structure enabled their local program to carry out systems advocacy, compared to just 49% of those in </a:t>
            </a:r>
            <a:r>
              <a:rPr lang="en-US" b="1" baseline="0" dirty="0" smtClean="0"/>
              <a:t>centralized</a:t>
            </a:r>
            <a:r>
              <a:rPr lang="en-US" baseline="0" dirty="0" smtClean="0"/>
              <a:t> programs.</a:t>
            </a:r>
          </a:p>
          <a:p>
            <a:pPr marL="171450" indent="-171450">
              <a:buFont typeface="Arial" panose="020B0604020202020204" pitchFamily="34" charset="0"/>
              <a:buChar char="•"/>
            </a:pPr>
            <a:r>
              <a:rPr lang="en-US" baseline="0" dirty="0" smtClean="0"/>
              <a:t>In addition, we found that local and regional ombudsmen in state programs housed </a:t>
            </a:r>
            <a:r>
              <a:rPr lang="en-US" b="1" baseline="0" dirty="0" smtClean="0"/>
              <a:t>outside of the SUA </a:t>
            </a:r>
            <a:r>
              <a:rPr lang="en-US" baseline="0" dirty="0" smtClean="0"/>
              <a:t>were more likely to feel that this placement enabled their local programs to carry out systems advocacy, than those whose state programs are housed </a:t>
            </a:r>
            <a:r>
              <a:rPr lang="en-US" b="1" baseline="0" dirty="0" smtClean="0"/>
              <a:t>within the SUA.</a:t>
            </a:r>
          </a:p>
          <a:p>
            <a:pPr marL="171450" indent="-171450">
              <a:buFont typeface="Arial" panose="020B0604020202020204" pitchFamily="34" charset="0"/>
              <a:buChar char="•"/>
            </a:pPr>
            <a:r>
              <a:rPr lang="en-US" b="0" baseline="0" dirty="0" smtClean="0"/>
              <a:t>We also recognize that </a:t>
            </a:r>
            <a:r>
              <a:rPr lang="en-US" b="1" baseline="0" dirty="0" smtClean="0"/>
              <a:t>local</a:t>
            </a:r>
            <a:r>
              <a:rPr lang="en-US" b="0" baseline="0" dirty="0" smtClean="0"/>
              <a:t> program placement can have an impact on the ability of local program staff to carry out systems advocacy, but we are still in the process of analyzing this data to understand that relationship better. We hope to have more to say on this in the near future.</a:t>
            </a:r>
          </a:p>
        </p:txBody>
      </p:sp>
      <p:sp>
        <p:nvSpPr>
          <p:cNvPr id="4" name="Slide Number Placeholder 3"/>
          <p:cNvSpPr>
            <a:spLocks noGrp="1"/>
          </p:cNvSpPr>
          <p:nvPr>
            <p:ph type="sldNum" sz="quarter" idx="10"/>
          </p:nvPr>
        </p:nvSpPr>
        <p:spPr/>
        <p:txBody>
          <a:bodyPr/>
          <a:lstStyle/>
          <a:p>
            <a:fld id="{7162329A-4540-42B5-A1B4-0B3CD0586EA9}" type="slidenum">
              <a:rPr lang="en-US" smtClean="0"/>
              <a:t>21</a:t>
            </a:fld>
            <a:endParaRPr lang="en-US" dirty="0"/>
          </a:p>
        </p:txBody>
      </p:sp>
    </p:spTree>
    <p:extLst>
      <p:ext uri="{BB962C8B-B14F-4D97-AF65-F5344CB8AC3E}">
        <p14:creationId xmlns:p14="http://schemas.microsoft.com/office/powerpoint/2010/main" val="95927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Placement and structure</a:t>
            </a:r>
            <a:r>
              <a:rPr lang="en-US" baseline="0" dirty="0" smtClean="0"/>
              <a:t> aside, </a:t>
            </a:r>
            <a:r>
              <a:rPr lang="en-US" dirty="0" smtClean="0"/>
              <a:t>the majority of</a:t>
            </a:r>
            <a:r>
              <a:rPr lang="en-US" baseline="0" dirty="0" smtClean="0"/>
              <a:t> State Ombudsmen reported feeling that they have the autonomy to carry out systems advocacy, though some did report a lack of support from their host agency or the state government.</a:t>
            </a:r>
          </a:p>
          <a:p>
            <a:pPr marL="171450" indent="-171450">
              <a:buFont typeface="Arial" panose="020B0604020202020204" pitchFamily="34" charset="0"/>
              <a:buChar char="•"/>
            </a:pPr>
            <a:r>
              <a:rPr lang="en-US" baseline="0" dirty="0" smtClean="0"/>
              <a:t>Given these findings, it seems that program resources may be the most significant barrier that programs face in conducting this work.</a:t>
            </a:r>
            <a:endParaRPr lang="en-US" dirty="0" smtClean="0"/>
          </a:p>
          <a:p>
            <a:pPr marL="171450" indent="-171450">
              <a:buFont typeface="Arial" panose="020B0604020202020204" pitchFamily="34" charset="0"/>
              <a:buChar char="•"/>
            </a:pPr>
            <a:r>
              <a:rPr lang="en-US" i="1" dirty="0" smtClean="0"/>
              <a:t>Just a note, that we’ve combined agree/strongly agree, and disagree/strongly disagree for simplicity.</a:t>
            </a:r>
            <a:endParaRPr lang="en-US" i="1" dirty="0"/>
          </a:p>
        </p:txBody>
      </p:sp>
      <p:sp>
        <p:nvSpPr>
          <p:cNvPr id="4" name="Slide Number Placeholder 3"/>
          <p:cNvSpPr>
            <a:spLocks noGrp="1"/>
          </p:cNvSpPr>
          <p:nvPr>
            <p:ph type="sldNum" sz="quarter" idx="10"/>
          </p:nvPr>
        </p:nvSpPr>
        <p:spPr/>
        <p:txBody>
          <a:bodyPr/>
          <a:lstStyle/>
          <a:p>
            <a:fld id="{7162329A-4540-42B5-A1B4-0B3CD0586EA9}" type="slidenum">
              <a:rPr lang="en-US" smtClean="0"/>
              <a:t>22</a:t>
            </a:fld>
            <a:endParaRPr lang="en-US"/>
          </a:p>
        </p:txBody>
      </p:sp>
    </p:spTree>
    <p:extLst>
      <p:ext uri="{BB962C8B-B14F-4D97-AF65-F5344CB8AC3E}">
        <p14:creationId xmlns:p14="http://schemas.microsoft.com/office/powerpoint/2010/main" val="91194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end we wanted to share with you the systems advocacy issues that local</a:t>
            </a:r>
            <a:r>
              <a:rPr lang="en-US" baseline="0" dirty="0" smtClean="0"/>
              <a:t> and regional ombudsmen believe are the most important areas for their programs to address currently, and they include:</a:t>
            </a: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23</a:t>
            </a:fld>
            <a:endParaRPr lang="en-US" dirty="0"/>
          </a:p>
        </p:txBody>
      </p:sp>
    </p:spTree>
    <p:extLst>
      <p:ext uri="{BB962C8B-B14F-4D97-AF65-F5344CB8AC3E}">
        <p14:creationId xmlns:p14="http://schemas.microsoft.com/office/powerpoint/2010/main" val="357866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2</a:t>
            </a:fld>
            <a:endParaRPr lang="en-US"/>
          </a:p>
        </p:txBody>
      </p:sp>
    </p:spTree>
    <p:extLst>
      <p:ext uri="{BB962C8B-B14F-4D97-AF65-F5344CB8AC3E}">
        <p14:creationId xmlns:p14="http://schemas.microsoft.com/office/powerpoint/2010/main" val="2625773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24</a:t>
            </a:fld>
            <a:endParaRPr lang="en-US" dirty="0"/>
          </a:p>
        </p:txBody>
      </p:sp>
    </p:spTree>
    <p:extLst>
      <p:ext uri="{BB962C8B-B14F-4D97-AF65-F5344CB8AC3E}">
        <p14:creationId xmlns:p14="http://schemas.microsoft.com/office/powerpoint/2010/main" val="388468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4</a:t>
            </a:fld>
            <a:endParaRPr lang="en-US" dirty="0"/>
          </a:p>
        </p:txBody>
      </p:sp>
    </p:spTree>
    <p:extLst>
      <p:ext uri="{BB962C8B-B14F-4D97-AF65-F5344CB8AC3E}">
        <p14:creationId xmlns:p14="http://schemas.microsoft.com/office/powerpoint/2010/main" val="26988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6</a:t>
            </a:fld>
            <a:endParaRPr lang="en-US"/>
          </a:p>
        </p:txBody>
      </p:sp>
    </p:spTree>
    <p:extLst>
      <p:ext uri="{BB962C8B-B14F-4D97-AF65-F5344CB8AC3E}">
        <p14:creationId xmlns:p14="http://schemas.microsoft.com/office/powerpoint/2010/main" val="119273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7</a:t>
            </a:fld>
            <a:endParaRPr lang="en-US"/>
          </a:p>
        </p:txBody>
      </p:sp>
    </p:spTree>
    <p:extLst>
      <p:ext uri="{BB962C8B-B14F-4D97-AF65-F5344CB8AC3E}">
        <p14:creationId xmlns:p14="http://schemas.microsoft.com/office/powerpoint/2010/main" val="279950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8</a:t>
            </a:fld>
            <a:endParaRPr lang="en-US"/>
          </a:p>
        </p:txBody>
      </p:sp>
    </p:spTree>
    <p:extLst>
      <p:ext uri="{BB962C8B-B14F-4D97-AF65-F5344CB8AC3E}">
        <p14:creationId xmlns:p14="http://schemas.microsoft.com/office/powerpoint/2010/main" val="78827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9</a:t>
            </a:fld>
            <a:endParaRPr lang="en-US" dirty="0"/>
          </a:p>
        </p:txBody>
      </p:sp>
    </p:spTree>
    <p:extLst>
      <p:ext uri="{BB962C8B-B14F-4D97-AF65-F5344CB8AC3E}">
        <p14:creationId xmlns:p14="http://schemas.microsoft.com/office/powerpoint/2010/main" val="20318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11</a:t>
            </a:fld>
            <a:endParaRPr lang="en-US" dirty="0"/>
          </a:p>
        </p:txBody>
      </p:sp>
    </p:spTree>
    <p:extLst>
      <p:ext uri="{BB962C8B-B14F-4D97-AF65-F5344CB8AC3E}">
        <p14:creationId xmlns:p14="http://schemas.microsoft.com/office/powerpoint/2010/main" val="148655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Because systems advocacy is</a:t>
            </a:r>
            <a:r>
              <a:rPr lang="en-US" sz="1200" baseline="0" dirty="0" smtClean="0"/>
              <a:t> one of the Ombudsman Program’s mandates, we wanted to know, “Who is conducting systems advocacy?” </a:t>
            </a:r>
            <a:endParaRPr lang="en-US" sz="1200" baseline="0" dirty="0"/>
          </a:p>
          <a:p>
            <a:pPr marL="171450" indent="-171450">
              <a:buFont typeface="Arial" panose="020B0604020202020204" pitchFamily="34" charset="0"/>
              <a:buChar char="•"/>
            </a:pPr>
            <a:r>
              <a:rPr lang="en-US" sz="1200" baseline="0" dirty="0" smtClean="0"/>
              <a:t>State Ombudsmen, Local &amp; Regional Ombudsmen, and Volunteer Ombudsmen are all participating in systems advocacy, but to varying extents.</a:t>
            </a:r>
          </a:p>
          <a:p>
            <a:pPr marL="171450" indent="-171450">
              <a:buFont typeface="Arial" panose="020B0604020202020204" pitchFamily="34" charset="0"/>
              <a:buChar char="•"/>
            </a:pPr>
            <a:r>
              <a:rPr lang="en-US" sz="1200" baseline="0" dirty="0" smtClean="0"/>
              <a:t>46% of SLTCOs say their statewide program has specific expertise in systems advocacy.</a:t>
            </a:r>
          </a:p>
          <a:p>
            <a:pPr marL="171450" indent="-171450">
              <a:buFont typeface="Arial" panose="020B0604020202020204" pitchFamily="34" charset="0"/>
              <a:buChar char="•"/>
            </a:pPr>
            <a:r>
              <a:rPr lang="en-US" sz="1200" baseline="0" dirty="0" smtClean="0"/>
              <a:t>A large majority of Local &amp; Regional Ombudsmen say that their SLTCO encourages them to carry out systems advocacy, and also coordinates with the local programs to conduct this work.</a:t>
            </a:r>
          </a:p>
          <a:p>
            <a:pPr marL="171450" indent="-171450">
              <a:buFont typeface="Arial" panose="020B0604020202020204" pitchFamily="34" charset="0"/>
              <a:buChar char="•"/>
            </a:pPr>
            <a:r>
              <a:rPr lang="en-US" sz="1200" baseline="0" dirty="0" smtClean="0"/>
              <a:t>Volunteers are also doing this important work, including monitoring and working on laws, regulations and policies, as well as supporting the development of resident councils.</a:t>
            </a:r>
          </a:p>
        </p:txBody>
      </p:sp>
      <p:sp>
        <p:nvSpPr>
          <p:cNvPr id="4" name="Slide Number Placeholder 3"/>
          <p:cNvSpPr>
            <a:spLocks noGrp="1"/>
          </p:cNvSpPr>
          <p:nvPr>
            <p:ph type="sldNum" sz="quarter" idx="10"/>
          </p:nvPr>
        </p:nvSpPr>
        <p:spPr/>
        <p:txBody>
          <a:bodyPr/>
          <a:lstStyle/>
          <a:p>
            <a:fld id="{7162329A-4540-42B5-A1B4-0B3CD0586EA9}" type="slidenum">
              <a:rPr lang="en-US" smtClean="0"/>
              <a:t>13</a:t>
            </a:fld>
            <a:endParaRPr lang="en-US" dirty="0"/>
          </a:p>
        </p:txBody>
      </p:sp>
    </p:spTree>
    <p:extLst>
      <p:ext uri="{BB962C8B-B14F-4D97-AF65-F5344CB8AC3E}">
        <p14:creationId xmlns:p14="http://schemas.microsoft.com/office/powerpoint/2010/main" val="284621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Intro Slide Option 12">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21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Image/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A4541"/>
          </a:solidFill>
        </p:spPr>
        <p:txBody>
          <a:bodyPr wrap="square" rtlCol="0" anchor="ctr">
            <a:spAutoFit/>
          </a:bodyPr>
          <a:lstStyle/>
          <a:p>
            <a:pPr marL="0" indent="0" algn="ctr">
              <a:buFontTx/>
              <a:buNone/>
            </a:pPr>
            <a:endParaRPr lang="en-US" sz="2400" kern="0" dirty="0" smtClean="0">
              <a:solidFill>
                <a:schemeClr val="tx1"/>
              </a:solidFill>
            </a:endParaRPr>
          </a:p>
        </p:txBody>
      </p:sp>
      <p:sp>
        <p:nvSpPr>
          <p:cNvPr id="6" name="Text Placeholder 5"/>
          <p:cNvSpPr>
            <a:spLocks noGrp="1"/>
          </p:cNvSpPr>
          <p:nvPr>
            <p:ph type="body" sz="quarter" idx="11" hasCustomPrompt="1"/>
          </p:nvPr>
        </p:nvSpPr>
        <p:spPr>
          <a:xfrm>
            <a:off x="914400" y="685800"/>
            <a:ext cx="7315200" cy="1828800"/>
          </a:xfrm>
        </p:spPr>
        <p:txBody>
          <a:bodyPr/>
          <a:lstStyle>
            <a:lvl1pPr marL="0" indent="0" algn="ctr">
              <a:buFont typeface="+mj-lt"/>
              <a:buNone/>
              <a:defRPr>
                <a:solidFill>
                  <a:schemeClr val="bg1"/>
                </a:solidFill>
              </a:defRPr>
            </a:lvl1pPr>
            <a:lvl2pPr marL="457200" indent="0" algn="ctr">
              <a:buFont typeface="+mj-lt"/>
              <a:buNone/>
              <a:defRPr>
                <a:solidFill>
                  <a:schemeClr val="bg1"/>
                </a:solidFill>
              </a:defRPr>
            </a:lvl2pPr>
            <a:lvl3pPr marL="914400" indent="0" algn="ctr">
              <a:buFont typeface="+mj-lt"/>
              <a:buNone/>
              <a:defRPr>
                <a:solidFill>
                  <a:schemeClr val="bg1"/>
                </a:solidFill>
              </a:defRPr>
            </a:lvl3pPr>
            <a:lvl4pPr marL="1371600" indent="0" algn="ctr">
              <a:buFont typeface="+mj-lt"/>
              <a:buNone/>
              <a:defRPr>
                <a:solidFill>
                  <a:schemeClr val="bg1"/>
                </a:solidFill>
              </a:defRPr>
            </a:lvl4pPr>
            <a:lvl5pPr marL="1828800" indent="0" algn="ctr">
              <a:buFont typeface="+mj-lt"/>
              <a:buNone/>
              <a:defRPr>
                <a:solidFill>
                  <a:schemeClr val="bg1"/>
                </a:solidFill>
              </a:defRPr>
            </a:lvl5pPr>
          </a:lstStyle>
          <a:p>
            <a:r>
              <a:rPr lang="en-US" dirty="0" smtClean="0">
                <a:solidFill>
                  <a:schemeClr val="tx1">
                    <a:lumMod val="65000"/>
                    <a:lumOff val="35000"/>
                  </a:schemeClr>
                </a:solidFill>
              </a:rPr>
              <a:t>BLANK SLIDE use for full slide photo/graphics</a:t>
            </a:r>
            <a:endParaRPr lang="en-US" dirty="0">
              <a:solidFill>
                <a:schemeClr val="tx1">
                  <a:lumMod val="65000"/>
                  <a:lumOff val="35000"/>
                </a:schemeClr>
              </a:solidFill>
            </a:endParaRPr>
          </a:p>
        </p:txBody>
      </p:sp>
      <p:sp>
        <p:nvSpPr>
          <p:cNvPr id="5" name="Picture Placeholder 4"/>
          <p:cNvSpPr>
            <a:spLocks noGrp="1"/>
          </p:cNvSpPr>
          <p:nvPr>
            <p:ph type="pic" sz="quarter" idx="10"/>
          </p:nvPr>
        </p:nvSpPr>
        <p:spPr>
          <a:xfrm>
            <a:off x="0" y="7662"/>
            <a:ext cx="9144000" cy="6858000"/>
          </a:xfrm>
        </p:spPr>
        <p:txBody>
          <a:bodyPr/>
          <a:lstStyle>
            <a:lvl1pPr marL="0" indent="0">
              <a:buNone/>
              <a:defRPr/>
            </a:lvl1pPr>
          </a:lstStyle>
          <a:p>
            <a:endParaRPr lang="en-US" dirty="0"/>
          </a:p>
        </p:txBody>
      </p:sp>
      <p:sp>
        <p:nvSpPr>
          <p:cNvPr id="3" name="Rectangle 2"/>
          <p:cNvSpPr/>
          <p:nvPr userDrawn="1"/>
        </p:nvSpPr>
        <p:spPr>
          <a:xfrm>
            <a:off x="0" y="1"/>
            <a:ext cx="9144000" cy="6857999"/>
          </a:xfrm>
          <a:prstGeom prst="rect">
            <a:avLst/>
          </a:prstGeom>
        </p:spPr>
        <p:txBody>
          <a:bodyPr wrap="none" rtlCol="0" anchor="ctr">
            <a:spAutoFit/>
          </a:bodyPr>
          <a:lstStyle/>
          <a:p>
            <a:pPr marL="0" indent="0" algn="ctr">
              <a:buFontTx/>
              <a:buNone/>
            </a:pPr>
            <a:endParaRPr lang="en-US" sz="2400" kern="0" dirty="0" smtClean="0">
              <a:solidFill>
                <a:schemeClr val="tx1"/>
              </a:solidFill>
            </a:endParaRPr>
          </a:p>
        </p:txBody>
      </p:sp>
    </p:spTree>
    <p:extLst>
      <p:ext uri="{BB962C8B-B14F-4D97-AF65-F5344CB8AC3E}">
        <p14:creationId xmlns:p14="http://schemas.microsoft.com/office/powerpoint/2010/main" val="570821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7772400" cy="1676400"/>
          </a:xfrm>
        </p:spPr>
        <p:txBody>
          <a:bodyPr anchor="ctr"/>
          <a:lstStyle>
            <a:lvl1pPr marL="0" indent="0">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r>
              <a:rPr lang="en-US" sz="4000" b="1" dirty="0" smtClean="0">
                <a:solidFill>
                  <a:schemeClr val="bg1"/>
                </a:solidFill>
              </a:rPr>
              <a:t>Thank You!</a:t>
            </a:r>
          </a:p>
        </p:txBody>
      </p:sp>
    </p:spTree>
    <p:extLst>
      <p:ext uri="{BB962C8B-B14F-4D97-AF65-F5344CB8AC3E}">
        <p14:creationId xmlns:p14="http://schemas.microsoft.com/office/powerpoint/2010/main" val="4252682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Expe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1 Expert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0241759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2 Experts Template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8474769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3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26520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4 Experts Template</a:t>
            </a:r>
            <a:endParaRPr lang="en-US" dirty="0"/>
          </a:p>
        </p:txBody>
      </p:sp>
      <p:sp>
        <p:nvSpPr>
          <p:cNvPr id="28" name="Picture Placeholder 27"/>
          <p:cNvSpPr>
            <a:spLocks noGrp="1"/>
          </p:cNvSpPr>
          <p:nvPr>
            <p:ph type="pic" sz="quarter" idx="26"/>
          </p:nvPr>
        </p:nvSpPr>
        <p:spPr>
          <a:xfrm>
            <a:off x="6858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13660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5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5" name="Content Placeholder 4"/>
          <p:cNvSpPr>
            <a:spLocks noGrp="1"/>
          </p:cNvSpPr>
          <p:nvPr>
            <p:ph sz="quarter" idx="35" hasCustomPrompt="1"/>
          </p:nvPr>
        </p:nvSpPr>
        <p:spPr>
          <a:xfrm>
            <a:off x="26289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36095622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6 Experts Template</a:t>
            </a:r>
            <a:endParaRPr lang="en-US" dirty="0"/>
          </a:p>
        </p:txBody>
      </p:sp>
      <p:sp>
        <p:nvSpPr>
          <p:cNvPr id="19"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2"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3"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4"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7"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2" name="Picture Placeholder 27"/>
          <p:cNvSpPr>
            <a:spLocks noGrp="1"/>
          </p:cNvSpPr>
          <p:nvPr>
            <p:ph type="pic" sz="quarter" idx="34"/>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3" name="Content Placeholder 4"/>
          <p:cNvSpPr>
            <a:spLocks noGrp="1"/>
          </p:cNvSpPr>
          <p:nvPr>
            <p:ph sz="quarter" idx="35" hasCustomPrompt="1"/>
          </p:nvPr>
        </p:nvSpPr>
        <p:spPr>
          <a:xfrm>
            <a:off x="36576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4" name="Picture Placeholder 27"/>
          <p:cNvSpPr>
            <a:spLocks noGrp="1"/>
          </p:cNvSpPr>
          <p:nvPr>
            <p:ph type="pic" sz="quarter" idx="36"/>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5" name="Content Placeholder 4"/>
          <p:cNvSpPr>
            <a:spLocks noGrp="1"/>
          </p:cNvSpPr>
          <p:nvPr>
            <p:ph sz="quarter" idx="37" hasCustomPrompt="1"/>
          </p:nvPr>
        </p:nvSpPr>
        <p:spPr>
          <a:xfrm>
            <a:off x="57195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6" name="Picture Placeholder 27"/>
          <p:cNvSpPr>
            <a:spLocks noGrp="1"/>
          </p:cNvSpPr>
          <p:nvPr>
            <p:ph type="pic" sz="quarter" idx="38"/>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9" name="Content Placeholder 4"/>
          <p:cNvSpPr>
            <a:spLocks noGrp="1"/>
          </p:cNvSpPr>
          <p:nvPr>
            <p:ph sz="quarter" idx="41" hasCustomPrompt="1"/>
          </p:nvPr>
        </p:nvSpPr>
        <p:spPr>
          <a:xfrm>
            <a:off x="16047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7"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23301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7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4"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5"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9"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0"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1"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0014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8 Experts Template</a:t>
            </a:r>
            <a:endParaRPr lang="en-US" dirty="0"/>
          </a:p>
        </p:txBody>
      </p:sp>
      <p:sp>
        <p:nvSpPr>
          <p:cNvPr id="28" name="Picture Placeholder 27"/>
          <p:cNvSpPr>
            <a:spLocks noGrp="1"/>
          </p:cNvSpPr>
          <p:nvPr>
            <p:ph type="pic" sz="quarter" idx="26"/>
          </p:nvPr>
        </p:nvSpPr>
        <p:spPr>
          <a:xfrm>
            <a:off x="6858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7"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2"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3"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4"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5"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6"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7"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8"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83973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1">
    <p:spTree>
      <p:nvGrpSpPr>
        <p:cNvPr id="1" name=""/>
        <p:cNvGrpSpPr/>
        <p:nvPr/>
      </p:nvGrpSpPr>
      <p:grpSpPr>
        <a:xfrm>
          <a:off x="0" y="0"/>
          <a:ext cx="0" cy="0"/>
          <a:chOff x="0" y="0"/>
          <a:chExt cx="0" cy="0"/>
        </a:xfrm>
      </p:grpSpPr>
      <p:sp>
        <p:nvSpPr>
          <p:cNvPr id="11" name="Text Placeholder 3"/>
          <p:cNvSpPr>
            <a:spLocks noGrp="1"/>
          </p:cNvSpPr>
          <p:nvPr>
            <p:ph type="body" sz="quarter" idx="14" hasCustomPrompt="1"/>
          </p:nvPr>
        </p:nvSpPr>
        <p:spPr>
          <a:xfrm>
            <a:off x="4800600" y="1066800"/>
            <a:ext cx="4114800" cy="1905000"/>
          </a:xfrm>
        </p:spPr>
        <p:txBody>
          <a:bodyPr anchor="ctr"/>
          <a:lstStyle>
            <a:lvl1pPr marL="0" indent="0">
              <a:buNone/>
              <a:defRPr sz="3600" b="1">
                <a:solidFill>
                  <a:schemeClr val="accent1"/>
                </a:solidFill>
              </a:defRPr>
            </a:lvl1pPr>
          </a:lstStyle>
          <a:p>
            <a:r>
              <a:rPr lang="en-US" dirty="0" smtClean="0"/>
              <a:t>TEMPLATE FOR CUSTOM SECTION DIVIDER</a:t>
            </a:r>
            <a:endParaRPr lang="en-US" dirty="0"/>
          </a:p>
        </p:txBody>
      </p:sp>
      <p:sp>
        <p:nvSpPr>
          <p:cNvPr id="12"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5"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7"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4572000" cy="4343400"/>
          </a:xfrm>
          <a:prstGeom prst="rect">
            <a:avLst/>
          </a:prstGeom>
        </p:spPr>
      </p:pic>
      <p:pic>
        <p:nvPicPr>
          <p:cNvPr id="8"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66719"/>
      </p:ext>
    </p:extLst>
  </p:cSld>
  <p:clrMapOvr>
    <a:masterClrMapping/>
  </p:clrMapOvr>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24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5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446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8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1931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0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711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4535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17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194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41448"/>
            <a:ext cx="9144000" cy="1173477"/>
            <a:chOff x="0" y="-182877"/>
            <a:chExt cx="6309341" cy="1173477"/>
          </a:xfrm>
        </p:grpSpPr>
        <p:sp>
          <p:nvSpPr>
            <p:cNvPr id="8" name="Rectangle 7"/>
            <p:cNvSpPr/>
            <p:nvPr userDrawn="1"/>
          </p:nvSpPr>
          <p:spPr>
            <a:xfrm>
              <a:off x="0" y="-182877"/>
              <a:ext cx="6309341" cy="1024126"/>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sp>
        <p:nvSpPr>
          <p:cNvPr id="11" name="Text Placeholder 3"/>
          <p:cNvSpPr>
            <a:spLocks noGrp="1"/>
          </p:cNvSpPr>
          <p:nvPr>
            <p:ph type="body" sz="quarter" idx="14" hasCustomPrompt="1"/>
          </p:nvPr>
        </p:nvSpPr>
        <p:spPr>
          <a:xfrm>
            <a:off x="731561" y="2441448"/>
            <a:ext cx="7680877" cy="1021077"/>
          </a:xfrm>
        </p:spPr>
        <p:txBody>
          <a:bodyPr anchor="ctr"/>
          <a:lstStyle>
            <a:lvl1pPr marL="0" indent="0">
              <a:buNone/>
              <a:defRPr sz="3200" b="1">
                <a:solidFill>
                  <a:schemeClr val="bg1"/>
                </a:solidFill>
              </a:defRPr>
            </a:lvl1pPr>
          </a:lstStyle>
          <a:p>
            <a:r>
              <a:rPr lang="en-US" dirty="0" smtClean="0"/>
              <a:t>TEMPLATE FOR CUSTOM SECTION DIVIDER</a:t>
            </a:r>
            <a:endParaRPr lang="en-US" dirty="0"/>
          </a:p>
        </p:txBody>
      </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49030"/>
      </p:ext>
    </p:extLst>
  </p:cSld>
  <p:clrMapOvr>
    <a:masterClrMapping/>
  </p:clrMapOvr>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2558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263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eaLnBrk="1" fontAlgn="auto" hangingPunct="1">
              <a:spcBef>
                <a:spcPts val="0"/>
              </a:spcBef>
              <a:spcAft>
                <a:spcPts val="0"/>
              </a:spcAft>
            </a:pPr>
            <a:r>
              <a:rPr lang="en-US" sz="6000" dirty="0">
                <a:solidFill>
                  <a:prstClr val="black"/>
                </a:solidFill>
                <a:latin typeface="Garamond" panose="02020404030301010803"/>
                <a:ea typeface="+mn-ea"/>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eaLnBrk="1" fontAlgn="auto" hangingPunct="1">
              <a:spcBef>
                <a:spcPts val="0"/>
              </a:spcBef>
              <a:spcAft>
                <a:spcPts val="0"/>
              </a:spcAft>
            </a:pPr>
            <a:r>
              <a:rPr lang="en-US" sz="6000" dirty="0">
                <a:solidFill>
                  <a:prstClr val="black"/>
                </a:solidFill>
                <a:latin typeface="Garamond" panose="02020404030301010803"/>
                <a:ea typeface="+mn-ea"/>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187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1332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eaLnBrk="1" fontAlgn="auto" hangingPunct="1">
              <a:spcBef>
                <a:spcPts val="0"/>
              </a:spcBef>
              <a:spcAft>
                <a:spcPts val="0"/>
              </a:spcAft>
            </a:pPr>
            <a:r>
              <a:rPr lang="en-US" sz="6000" dirty="0">
                <a:solidFill>
                  <a:prstClr val="black"/>
                </a:solidFill>
                <a:latin typeface="Garamond" panose="02020404030301010803"/>
                <a:ea typeface="+mn-ea"/>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eaLnBrk="1" fontAlgn="auto" hangingPunct="1">
              <a:spcBef>
                <a:spcPts val="0"/>
              </a:spcBef>
              <a:spcAft>
                <a:spcPts val="0"/>
              </a:spcAft>
            </a:pPr>
            <a:r>
              <a:rPr lang="en-US" sz="6000" dirty="0">
                <a:solidFill>
                  <a:prstClr val="black"/>
                </a:solidFill>
                <a:latin typeface="Garamond" panose="02020404030301010803"/>
                <a:ea typeface="+mn-ea"/>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132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348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871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6ADC8-4F0C-42D9-A7AF-6704B7F05B43}" type="datetimeFigureOut">
              <a:rPr lang="en-US" smtClean="0">
                <a:solidFill>
                  <a:prstClr val="black"/>
                </a:solidFill>
              </a:rPr>
              <a:pPr/>
              <a:t>10/31/2018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3E9CB18-DA60-454E-92B7-77053A38C8AB}"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86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MPLATE FOR TEXT/GRAPHIC/PHOTO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TEMPLATE FOR TEXT/GRAPHIC/PHOTO No Spark</a:t>
            </a:r>
            <a:endParaRPr lang="en-US" dirty="0"/>
          </a:p>
        </p:txBody>
      </p:sp>
      <p:sp>
        <p:nvSpPr>
          <p:cNvPr id="8" name="Content Placeholder 6"/>
          <p:cNvSpPr>
            <a:spLocks noGrp="1"/>
          </p:cNvSpPr>
          <p:nvPr>
            <p:ph sz="quarter" idx="11"/>
          </p:nvPr>
        </p:nvSpPr>
        <p:spPr>
          <a:xfrm>
            <a:off x="457200" y="1527048"/>
            <a:ext cx="8153400" cy="4419600"/>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MPLATE FOR TEXT With Spark">
    <p:spTree>
      <p:nvGrpSpPr>
        <p:cNvPr id="1" name=""/>
        <p:cNvGrpSpPr/>
        <p:nvPr/>
      </p:nvGrpSpPr>
      <p:grpSpPr>
        <a:xfrm>
          <a:off x="0" y="0"/>
          <a:ext cx="0" cy="0"/>
          <a:chOff x="0" y="0"/>
          <a:chExt cx="0" cy="0"/>
        </a:xfrm>
      </p:grpSpPr>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defRPr/>
            </a:lvl1pPr>
          </a:lstStyle>
          <a:p>
            <a:r>
              <a:rPr lang="en-US" dirty="0" smtClean="0"/>
              <a:t>TEMPLATE FOR TEXT With Spark</a:t>
            </a:r>
            <a:endParaRPr lang="en-US" dirty="0"/>
          </a:p>
        </p:txBody>
      </p:sp>
      <p:sp>
        <p:nvSpPr>
          <p:cNvPr id="8" name="Content Placeholder 6"/>
          <p:cNvSpPr>
            <a:spLocks noGrp="1"/>
          </p:cNvSpPr>
          <p:nvPr>
            <p:ph sz="quarter" idx="11"/>
          </p:nvPr>
        </p:nvSpPr>
        <p:spPr>
          <a:xfrm>
            <a:off x="457200" y="1527048"/>
            <a:ext cx="8153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668143226"/>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MPLATE FOR PROJECT OVERVIEW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TEMPLATE FOR PROJECT OVERVIEW No Spark</a:t>
            </a:r>
            <a:endParaRPr lang="en-US" dirty="0"/>
          </a:p>
        </p:txBody>
      </p:sp>
      <p:sp>
        <p:nvSpPr>
          <p:cNvPr id="7" name="Content Placeholder 6"/>
          <p:cNvSpPr>
            <a:spLocks noGrp="1"/>
          </p:cNvSpPr>
          <p:nvPr>
            <p:ph sz="quarter" idx="11"/>
          </p:nvPr>
        </p:nvSpPr>
        <p:spPr>
          <a:xfrm>
            <a:off x="457200" y="1527048"/>
            <a:ext cx="4038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4876800" y="1527048"/>
            <a:ext cx="3810000" cy="2057400"/>
          </a:xfrm>
        </p:spPr>
        <p:txBody>
          <a:bodyPr/>
          <a:lstStyle>
            <a:lvl1pPr>
              <a:defRPr sz="2000"/>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4876800" y="3810000"/>
            <a:ext cx="3810000" cy="2133600"/>
          </a:xfrm>
        </p:spPr>
        <p:txBody>
          <a:bodyPr/>
          <a:lstStyle>
            <a:lvl1pPr>
              <a:defRPr sz="2000">
                <a:solidFill>
                  <a:schemeClr val="accent1"/>
                </a:solidFill>
              </a:defRPr>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8"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Y-SIDE/COMPARISON TEXT With Spark">
    <p:spTree>
      <p:nvGrpSpPr>
        <p:cNvPr id="1" name=""/>
        <p:cNvGrpSpPr/>
        <p:nvPr/>
      </p:nvGrpSpPr>
      <p:grpSpPr>
        <a:xfrm>
          <a:off x="0" y="0"/>
          <a:ext cx="0" cy="0"/>
          <a:chOff x="0" y="0"/>
          <a:chExt cx="0" cy="0"/>
        </a:xfrm>
      </p:grpSpPr>
      <p:pic>
        <p:nvPicPr>
          <p:cNvPr id="11"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lnSpc>
                <a:spcPts val="2800"/>
              </a:lnSpc>
              <a:defRPr/>
            </a:lvl1pPr>
          </a:lstStyle>
          <a:p>
            <a:r>
              <a:rPr lang="en-US" dirty="0" smtClean="0"/>
              <a:t>SIDE-BY-SIDE/COMPARISON TEXT With Spark</a:t>
            </a:r>
            <a:endParaRPr lang="en-US" dirty="0"/>
          </a:p>
        </p:txBody>
      </p:sp>
      <p:sp>
        <p:nvSpPr>
          <p:cNvPr id="7" name="Content Placeholder 6"/>
          <p:cNvSpPr>
            <a:spLocks noGrp="1"/>
          </p:cNvSpPr>
          <p:nvPr>
            <p:ph sz="quarter" idx="11"/>
          </p:nvPr>
        </p:nvSpPr>
        <p:spPr>
          <a:xfrm>
            <a:off x="4572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2"/>
          </p:nvPr>
        </p:nvSpPr>
        <p:spPr>
          <a:xfrm>
            <a:off x="48006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742872"/>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GRAPHIC AND SIDEBAR No Spark">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527048"/>
            <a:ext cx="6019800" cy="4419600"/>
          </a:xfrm>
        </p:spPr>
        <p:txBody>
          <a:bodyPr/>
          <a:lstStyle>
            <a:lvl1pPr>
              <a:defRPr sz="2400">
                <a:solidFill>
                  <a:schemeClr val="accent1"/>
                </a:solidFill>
              </a:defRPr>
            </a:lvl1pPr>
            <a:lvl2pPr>
              <a:defRPr sz="2000">
                <a:solidFill>
                  <a:schemeClr val="accent1"/>
                </a:solidFill>
              </a:defRPr>
            </a:lvl2pPr>
            <a:lvl3pPr>
              <a:defRPr sz="1600" b="0">
                <a:solidFill>
                  <a:schemeClr val="accent1"/>
                </a:solidFill>
              </a:defRPr>
            </a:lvl3pPr>
            <a:lvl4pPr>
              <a:defRPr sz="1400" b="1">
                <a:solidFill>
                  <a:schemeClr val="accent1"/>
                </a:solidFill>
              </a:defRPr>
            </a:lvl4pPr>
            <a:lvl5pP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6705600" y="2565234"/>
            <a:ext cx="2133600" cy="335280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6705600" y="1527048"/>
            <a:ext cx="2133600" cy="838200"/>
          </a:xfrm>
        </p:spPr>
        <p:txBody>
          <a:bodyPr tIns="91440" bIns="0" anchor="b"/>
          <a:lstStyle>
            <a:lvl1pPr marL="0" indent="0">
              <a:lnSpc>
                <a:spcPct val="100000"/>
              </a:lnSpc>
              <a:spcBef>
                <a:spcPts val="0"/>
              </a:spcBef>
              <a:buFontTx/>
              <a:buNone/>
              <a:defRPr sz="1800" b="1" baseline="0">
                <a:solidFill>
                  <a:schemeClr val="accent2"/>
                </a:solidFill>
              </a:defRPr>
            </a:lvl1pPr>
          </a:lstStyle>
          <a:p>
            <a:pPr lvl="0"/>
            <a:r>
              <a:rPr lang="en-US" smtClean="0"/>
              <a:t>Click to edit Master text styles</a:t>
            </a:r>
          </a:p>
        </p:txBody>
      </p:sp>
      <p:sp>
        <p:nvSpPr>
          <p:cNvPr id="2" name="Title 1"/>
          <p:cNvSpPr>
            <a:spLocks noGrp="1"/>
          </p:cNvSpPr>
          <p:nvPr>
            <p:ph type="title" hasCustomPrompt="1"/>
          </p:nvPr>
        </p:nvSpPr>
        <p:spPr>
          <a:ln>
            <a:noFill/>
          </a:ln>
        </p:spPr>
        <p:txBody>
          <a:bodyPr/>
          <a:lstStyle>
            <a:lvl1pPr>
              <a:defRPr baseline="0"/>
            </a:lvl1pPr>
          </a:lstStyle>
          <a:p>
            <a:r>
              <a:rPr lang="en-US" dirty="0" smtClean="0"/>
              <a:t>TEXT/GRAPHIC AND SIDEBAR No Spark</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smtClean="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a:extLst/>
        </p:spPr>
        <p:txBody>
          <a:bodyPr vert="horz" wrap="square" lIns="457200" tIns="91440" rIns="91440" bIns="0" numCol="1" anchor="ctr"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smtClean="0">
              <a:solidFill>
                <a:schemeClr val="tx2">
                  <a:lumMod val="60000"/>
                  <a:lumOff val="40000"/>
                </a:schemeClr>
              </a:solidFill>
            </a:endParaRPr>
          </a:p>
        </p:txBody>
      </p:sp>
      <p:sp>
        <p:nvSpPr>
          <p:cNvPr id="8" name="Rectangle 1032"/>
          <p:cNvSpPr>
            <a:spLocks noChangeArrowheads="1"/>
          </p:cNvSpPr>
          <p:nvPr userDrawn="1"/>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pic>
        <p:nvPicPr>
          <p:cNvPr id="9" name="Picture 1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59" r:id="rId1"/>
    <p:sldLayoutId id="2147484029" r:id="rId2"/>
    <p:sldLayoutId id="2147484058" r:id="rId3"/>
    <p:sldLayoutId id="2147483995" r:id="rId4"/>
    <p:sldLayoutId id="2147483996" r:id="rId5"/>
    <p:sldLayoutId id="2147484005" r:id="rId6"/>
    <p:sldLayoutId id="2147484003" r:id="rId7"/>
    <p:sldLayoutId id="2147484002" r:id="rId8"/>
    <p:sldLayoutId id="2147484001" r:id="rId9"/>
    <p:sldLayoutId id="2147484030" r:id="rId10"/>
    <p:sldLayoutId id="2147484011" r:id="rId11"/>
    <p:sldLayoutId id="2147484021" r:id="rId12"/>
    <p:sldLayoutId id="2147484019" r:id="rId13"/>
    <p:sldLayoutId id="2147484020" r:id="rId14"/>
    <p:sldLayoutId id="2147484016" r:id="rId15"/>
    <p:sldLayoutId id="2147484009" r:id="rId16"/>
    <p:sldLayoutId id="2147484008" r:id="rId17"/>
    <p:sldLayoutId id="2147484015" r:id="rId18"/>
    <p:sldLayoutId id="2147484007" r:id="rId19"/>
    <p:sldLayoutId id="2147484060" r:id="rId20"/>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eaLnBrk="1" fontAlgn="auto" hangingPunct="1">
              <a:spcBef>
                <a:spcPts val="0"/>
              </a:spcBef>
              <a:spcAft>
                <a:spcPts val="0"/>
              </a:spcAft>
            </a:pPr>
            <a:fld id="{CBE6ADC8-4F0C-42D9-A7AF-6704B7F05B43}" type="datetimeFigureOut">
              <a:rPr lang="en-US" smtClean="0">
                <a:solidFill>
                  <a:prstClr val="black"/>
                </a:solidFill>
                <a:ea typeface="+mn-ea"/>
              </a:rPr>
              <a:pPr defTabSz="342900" eaLnBrk="1" fontAlgn="auto" hangingPunct="1">
                <a:spcBef>
                  <a:spcPts val="0"/>
                </a:spcBef>
                <a:spcAft>
                  <a:spcPts val="0"/>
                </a:spcAft>
              </a:pPr>
              <a:t>10/31/2018</a:t>
            </a:fld>
            <a:endParaRPr lang="en-US" dirty="0">
              <a:solidFill>
                <a:prstClr val="black"/>
              </a:solidFill>
              <a:ea typeface="+mn-ea"/>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eaLnBrk="1" fontAlgn="auto" hangingPunct="1">
              <a:spcBef>
                <a:spcPts val="0"/>
              </a:spcBef>
              <a:spcAft>
                <a:spcPts val="0"/>
              </a:spcAft>
            </a:pPr>
            <a:endParaRPr lang="en-US" dirty="0">
              <a:solidFill>
                <a:prstClr val="black"/>
              </a:solidFill>
              <a:ea typeface="+mn-ea"/>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eaLnBrk="1" fontAlgn="auto" hangingPunct="1">
              <a:spcBef>
                <a:spcPts val="0"/>
              </a:spcBef>
              <a:spcAft>
                <a:spcPts val="0"/>
              </a:spcAft>
            </a:pPr>
            <a:fld id="{A3E9CB18-DA60-454E-92B7-77053A38C8AB}" type="slidenum">
              <a:rPr lang="en-US" smtClean="0">
                <a:solidFill>
                  <a:prstClr val="black"/>
                </a:solidFill>
                <a:ea typeface="+mn-ea"/>
              </a:rPr>
              <a:pPr defTabSz="342900" eaLnBrk="1" fontAlgn="auto" hangingPunct="1">
                <a:spcBef>
                  <a:spcPts val="0"/>
                </a:spcBef>
                <a:spcAft>
                  <a:spcPts val="0"/>
                </a:spcAft>
              </a:pPr>
              <a:t>‹#›</a:t>
            </a:fld>
            <a:endParaRPr lang="en-US" dirty="0">
              <a:solidFill>
                <a:prstClr val="black"/>
              </a:solidFill>
              <a:ea typeface="+mn-ea"/>
            </a:endParaRPr>
          </a:p>
        </p:txBody>
      </p:sp>
    </p:spTree>
    <p:extLst>
      <p:ext uri="{BB962C8B-B14F-4D97-AF65-F5344CB8AC3E}">
        <p14:creationId xmlns:p14="http://schemas.microsoft.com/office/powerpoint/2010/main" val="556004153"/>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0" y="4663"/>
            <a:ext cx="9144000" cy="2052751"/>
          </a:xfrm>
          <a:prstGeom prst="rect">
            <a:avLst/>
          </a:prstGeom>
          <a:solidFill>
            <a:schemeClr val="accent2"/>
          </a:solidFill>
        </p:spPr>
        <p:txBody>
          <a:bodyPr/>
          <a:lst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a:lstStyle>
          <a:p>
            <a:pPr marL="0" indent="0" algn="ctr">
              <a:buClr>
                <a:srgbClr val="E87424"/>
              </a:buClr>
              <a:buNone/>
            </a:pPr>
            <a:endParaRPr lang="en-US" b="1" kern="0" dirty="0" smtClean="0">
              <a:solidFill>
                <a:schemeClr val="tx1">
                  <a:lumMod val="50000"/>
                </a:schemeClr>
              </a:solidFill>
            </a:endParaRPr>
          </a:p>
          <a:p>
            <a:pPr marL="0" indent="0" algn="ctr">
              <a:buClr>
                <a:srgbClr val="E87424"/>
              </a:buClr>
              <a:buNone/>
            </a:pPr>
            <a:r>
              <a:rPr lang="en-US" b="1" kern="0" dirty="0" smtClean="0">
                <a:solidFill>
                  <a:schemeClr val="tx1">
                    <a:lumMod val="50000"/>
                  </a:schemeClr>
                </a:solidFill>
              </a:rPr>
              <a:t>Challenges and Innovations in Systems Advocacy by the Long-Term Care Ombudsman Program</a:t>
            </a:r>
          </a:p>
          <a:p>
            <a:pPr marL="0" indent="0">
              <a:buClr>
                <a:srgbClr val="E87424"/>
              </a:buClr>
              <a:buNone/>
            </a:pPr>
            <a:endParaRPr lang="en-US" b="1" kern="0" dirty="0"/>
          </a:p>
          <a:p>
            <a:pPr marL="0" indent="0">
              <a:buClr>
                <a:srgbClr val="E87424"/>
              </a:buClr>
              <a:buNone/>
            </a:pPr>
            <a:endParaRPr lang="en-US" b="1" kern="0" dirty="0" smtClean="0"/>
          </a:p>
        </p:txBody>
      </p:sp>
      <p:sp>
        <p:nvSpPr>
          <p:cNvPr id="3" name="Text Placeholder 1"/>
          <p:cNvSpPr txBox="1">
            <a:spLocks/>
          </p:cNvSpPr>
          <p:nvPr/>
        </p:nvSpPr>
        <p:spPr>
          <a:xfrm>
            <a:off x="182928" y="2148853"/>
            <a:ext cx="8961072" cy="3383243"/>
          </a:xfrm>
          <a:prstGeom prst="rect">
            <a:avLst/>
          </a:prstGeom>
        </p:spPr>
        <p:txBody>
          <a:bodyPr/>
          <a:lst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a:lstStyle>
          <a:p>
            <a:pPr marL="0" indent="0" algn="ctr">
              <a:spcBef>
                <a:spcPts val="0"/>
              </a:spcBef>
              <a:buNone/>
            </a:pPr>
            <a:r>
              <a:rPr lang="en-US" kern="0" dirty="0" smtClean="0"/>
              <a:t>2018 Consumer Voice Conference, Alexandria, VA</a:t>
            </a:r>
          </a:p>
          <a:p>
            <a:pPr marL="0" indent="0" algn="ctr">
              <a:spcBef>
                <a:spcPts val="0"/>
              </a:spcBef>
              <a:buNone/>
            </a:pPr>
            <a:r>
              <a:rPr lang="en-US" sz="2000" dirty="0" smtClean="0"/>
              <a:t>October 22, </a:t>
            </a:r>
            <a:r>
              <a:rPr lang="en-US" sz="2000" dirty="0"/>
              <a:t>2018</a:t>
            </a:r>
          </a:p>
          <a:p>
            <a:pPr>
              <a:spcBef>
                <a:spcPts val="1800"/>
              </a:spcBef>
            </a:pPr>
            <a:r>
              <a:rPr lang="en-US" kern="0" dirty="0" err="1" smtClean="0"/>
              <a:t>ACL/AoA</a:t>
            </a:r>
            <a:r>
              <a:rPr lang="en-US" kern="0" dirty="0" smtClean="0"/>
              <a:t> – </a:t>
            </a:r>
          </a:p>
          <a:p>
            <a:pPr lvl="1">
              <a:spcBef>
                <a:spcPts val="1800"/>
              </a:spcBef>
            </a:pPr>
            <a:r>
              <a:rPr lang="en-US" kern="0" dirty="0" smtClean="0"/>
              <a:t>Introduction</a:t>
            </a:r>
          </a:p>
          <a:p>
            <a:pPr>
              <a:spcBef>
                <a:spcPts val="1800"/>
              </a:spcBef>
            </a:pPr>
            <a:r>
              <a:rPr lang="en-US" kern="0" dirty="0" smtClean="0"/>
              <a:t>NORC at the University of Chicago – </a:t>
            </a:r>
          </a:p>
          <a:p>
            <a:pPr lvl="1">
              <a:spcBef>
                <a:spcPts val="1800"/>
              </a:spcBef>
            </a:pPr>
            <a:r>
              <a:rPr lang="en-US" kern="0" dirty="0" smtClean="0"/>
              <a:t>Overview and Findings from the National Evaluation of the Long-Term Care Ombudsman Program (LTCOP)</a:t>
            </a:r>
          </a:p>
          <a:p>
            <a:r>
              <a:rPr lang="en-US" kern="0" dirty="0" smtClean="0"/>
              <a:t>Georgia Long-Term Care Ombudsman Program – </a:t>
            </a:r>
          </a:p>
          <a:p>
            <a:pPr lvl="1"/>
            <a:r>
              <a:rPr lang="en-US" kern="0" dirty="0" smtClean="0"/>
              <a:t>Examples of Systems Advocacy </a:t>
            </a:r>
          </a:p>
        </p:txBody>
      </p:sp>
    </p:spTree>
    <p:extLst>
      <p:ext uri="{BB962C8B-B14F-4D97-AF65-F5344CB8AC3E}">
        <p14:creationId xmlns:p14="http://schemas.microsoft.com/office/powerpoint/2010/main" val="1786050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What is Systems Advocacy?</a:t>
            </a:r>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57533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Systems Advocacy?</a:t>
            </a:r>
            <a:endParaRPr lang="en-US" dirty="0"/>
          </a:p>
        </p:txBody>
      </p:sp>
      <p:sp>
        <p:nvSpPr>
          <p:cNvPr id="3" name="Content Placeholder 2"/>
          <p:cNvSpPr>
            <a:spLocks noGrp="1"/>
          </p:cNvSpPr>
          <p:nvPr>
            <p:ph sz="quarter" idx="11"/>
          </p:nvPr>
        </p:nvSpPr>
        <p:spPr/>
        <p:txBody>
          <a:bodyPr/>
          <a:lstStyle/>
          <a:p>
            <a:r>
              <a:rPr lang="en-US" sz="1800" b="1" dirty="0" smtClean="0"/>
              <a:t>Advocacy</a:t>
            </a:r>
            <a:r>
              <a:rPr lang="en-US" sz="1800" dirty="0" smtClean="0"/>
              <a:t> is defined as:</a:t>
            </a:r>
          </a:p>
          <a:p>
            <a:pPr lvl="1"/>
            <a:r>
              <a:rPr lang="en-US" sz="1800" dirty="0" smtClean="0"/>
              <a:t>“The act of pleading for, supporting, or recommending.”</a:t>
            </a:r>
          </a:p>
          <a:p>
            <a:r>
              <a:rPr lang="en-US" sz="1800" b="1" dirty="0" smtClean="0"/>
              <a:t>Systems </a:t>
            </a:r>
            <a:r>
              <a:rPr lang="en-US" sz="1800" dirty="0" smtClean="0"/>
              <a:t>are defined as:</a:t>
            </a:r>
          </a:p>
          <a:p>
            <a:pPr lvl="1"/>
            <a:r>
              <a:rPr lang="en-US" sz="1800" dirty="0" smtClean="0"/>
              <a:t>“A combination of things or parts forming a complex or unitary whole” or “a coordinated body of methods or a scheme or plan of procedure.”</a:t>
            </a:r>
          </a:p>
          <a:p>
            <a:r>
              <a:rPr lang="en-US" sz="1800" dirty="0" smtClean="0"/>
              <a:t>According to the OAA, </a:t>
            </a:r>
            <a:r>
              <a:rPr lang="en-US" sz="1800" b="1" dirty="0" smtClean="0"/>
              <a:t>systems advocacy </a:t>
            </a:r>
            <a:r>
              <a:rPr lang="en-US" sz="1800" dirty="0" smtClean="0"/>
              <a:t>involves the following:</a:t>
            </a:r>
            <a:endParaRPr lang="en-US" sz="1800" dirty="0"/>
          </a:p>
          <a:p>
            <a:pPr lvl="1"/>
            <a:r>
              <a:rPr lang="en-US" sz="1800" dirty="0" smtClean="0"/>
              <a:t>Representing interests of residents</a:t>
            </a:r>
          </a:p>
          <a:p>
            <a:pPr lvl="1"/>
            <a:r>
              <a:rPr lang="en-US" sz="1800" dirty="0" smtClean="0"/>
              <a:t>Seeking administrative, legal, or other remedies</a:t>
            </a:r>
          </a:p>
          <a:p>
            <a:pPr lvl="1"/>
            <a:r>
              <a:rPr lang="en-US" sz="1800" dirty="0" smtClean="0"/>
              <a:t>Analyzing, commenting on, and recommending </a:t>
            </a:r>
            <a:r>
              <a:rPr lang="en-US" sz="1800" dirty="0"/>
              <a:t>changes to a system to benefit long-term care </a:t>
            </a:r>
            <a:r>
              <a:rPr lang="en-US" sz="1800" dirty="0" smtClean="0"/>
              <a:t>residents</a:t>
            </a:r>
          </a:p>
          <a:p>
            <a:pPr lvl="1"/>
            <a:r>
              <a:rPr lang="en-US" sz="1800" dirty="0" smtClean="0"/>
              <a:t>Facilitating public comment on laws, regulations, policies, and actions</a:t>
            </a:r>
            <a:endParaRPr lang="en-US" sz="1800"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80849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LTCOP &amp; Systems Advocacy </a:t>
            </a:r>
            <a:endParaRPr lang="en-US"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4912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Performs Systems Advocacy?</a:t>
            </a:r>
            <a:endParaRPr lang="en-US" dirty="0"/>
          </a:p>
        </p:txBody>
      </p:sp>
      <p:sp>
        <p:nvSpPr>
          <p:cNvPr id="3" name="Content Placeholder 2"/>
          <p:cNvSpPr>
            <a:spLocks noGrp="1"/>
          </p:cNvSpPr>
          <p:nvPr>
            <p:ph sz="quarter" idx="11"/>
          </p:nvPr>
        </p:nvSpPr>
        <p:spPr/>
        <p:txBody>
          <a:bodyPr/>
          <a:lstStyle/>
          <a:p>
            <a:pPr marL="0" indent="0">
              <a:buNone/>
            </a:pPr>
            <a:r>
              <a:rPr lang="en-US" b="1" dirty="0" smtClean="0">
                <a:solidFill>
                  <a:schemeClr val="tx1"/>
                </a:solidFill>
              </a:rPr>
              <a:t>State Ombudsmen</a:t>
            </a:r>
          </a:p>
          <a:p>
            <a:pPr lvl="1"/>
            <a:r>
              <a:rPr lang="en-US" b="1" dirty="0" smtClean="0">
                <a:solidFill>
                  <a:schemeClr val="accent2"/>
                </a:solidFill>
              </a:rPr>
              <a:t>46% </a:t>
            </a:r>
            <a:r>
              <a:rPr lang="en-US" dirty="0" smtClean="0">
                <a:solidFill>
                  <a:schemeClr val="tx1"/>
                </a:solidFill>
              </a:rPr>
              <a:t>report that their statewide program has expertise in systems advocacy. </a:t>
            </a:r>
            <a:endParaRPr lang="en-US" dirty="0" smtClean="0"/>
          </a:p>
          <a:p>
            <a:pPr marL="0" indent="0">
              <a:buNone/>
            </a:pPr>
            <a:r>
              <a:rPr lang="en-US" b="1" dirty="0" smtClean="0">
                <a:solidFill>
                  <a:schemeClr val="tx1"/>
                </a:solidFill>
              </a:rPr>
              <a:t>Local/Regional Ombudsmen</a:t>
            </a:r>
          </a:p>
          <a:p>
            <a:pPr lvl="1">
              <a:buFont typeface="Wingdings" panose="05000000000000000000" pitchFamily="2" charset="2"/>
              <a:buChar char="§"/>
            </a:pPr>
            <a:r>
              <a:rPr lang="en-US" b="1" dirty="0" smtClean="0">
                <a:solidFill>
                  <a:schemeClr val="accent2"/>
                </a:solidFill>
              </a:rPr>
              <a:t>68</a:t>
            </a:r>
            <a:r>
              <a:rPr lang="en-US" b="1" dirty="0">
                <a:solidFill>
                  <a:schemeClr val="accent2"/>
                </a:solidFill>
              </a:rPr>
              <a:t>% </a:t>
            </a:r>
            <a:r>
              <a:rPr lang="en-US" dirty="0">
                <a:solidFill>
                  <a:schemeClr val="tx1"/>
                </a:solidFill>
              </a:rPr>
              <a:t>report that the Office of the State LTCO </a:t>
            </a:r>
            <a:r>
              <a:rPr lang="en-US" b="1" dirty="0">
                <a:solidFill>
                  <a:schemeClr val="tx1"/>
                </a:solidFill>
              </a:rPr>
              <a:t>coordinates</a:t>
            </a:r>
            <a:r>
              <a:rPr lang="en-US" dirty="0">
                <a:solidFill>
                  <a:schemeClr val="tx1"/>
                </a:solidFill>
              </a:rPr>
              <a:t> with local programs to carry out systems advocacy</a:t>
            </a:r>
            <a:r>
              <a:rPr lang="en-US" dirty="0" smtClean="0">
                <a:solidFill>
                  <a:schemeClr val="tx1"/>
                </a:solidFill>
              </a:rPr>
              <a:t>.</a:t>
            </a:r>
          </a:p>
          <a:p>
            <a:pPr lvl="1"/>
            <a:r>
              <a:rPr lang="en-US" b="1" dirty="0">
                <a:solidFill>
                  <a:schemeClr val="accent2"/>
                </a:solidFill>
              </a:rPr>
              <a:t>88% </a:t>
            </a:r>
            <a:r>
              <a:rPr lang="en-US" dirty="0">
                <a:solidFill>
                  <a:schemeClr val="tx1"/>
                </a:solidFill>
              </a:rPr>
              <a:t>report that the Office of the State LTCO </a:t>
            </a:r>
            <a:r>
              <a:rPr lang="en-US" b="1" dirty="0">
                <a:solidFill>
                  <a:schemeClr val="tx1"/>
                </a:solidFill>
              </a:rPr>
              <a:t>encourages</a:t>
            </a:r>
            <a:r>
              <a:rPr lang="en-US" dirty="0">
                <a:solidFill>
                  <a:schemeClr val="tx1"/>
                </a:solidFill>
              </a:rPr>
              <a:t> </a:t>
            </a:r>
            <a:r>
              <a:rPr lang="en-US" dirty="0" smtClean="0">
                <a:solidFill>
                  <a:schemeClr val="tx1"/>
                </a:solidFill>
              </a:rPr>
              <a:t>their local programs to carry out systems advocacy.</a:t>
            </a:r>
          </a:p>
          <a:p>
            <a:pPr marL="0" indent="0">
              <a:buNone/>
            </a:pPr>
            <a:r>
              <a:rPr lang="en-US" b="1" dirty="0" smtClean="0">
                <a:solidFill>
                  <a:schemeClr val="tx1"/>
                </a:solidFill>
              </a:rPr>
              <a:t>Volunteers</a:t>
            </a:r>
          </a:p>
          <a:p>
            <a:pPr marL="746125" lvl="2" indent="-342900">
              <a:spcBef>
                <a:spcPts val="1176"/>
              </a:spcBef>
              <a:buClr>
                <a:schemeClr val="bg2"/>
              </a:buClr>
              <a:buFont typeface="Wingdings" panose="05000000000000000000" pitchFamily="2" charset="2"/>
              <a:buChar char="§"/>
            </a:pPr>
            <a:r>
              <a:rPr lang="en-US" sz="2000" b="1" dirty="0" smtClean="0">
                <a:solidFill>
                  <a:schemeClr val="accent2"/>
                </a:solidFill>
              </a:rPr>
              <a:t>13% </a:t>
            </a:r>
            <a:r>
              <a:rPr lang="en-US" sz="2000" dirty="0" smtClean="0">
                <a:solidFill>
                  <a:schemeClr val="tx1"/>
                </a:solidFill>
              </a:rPr>
              <a:t>monitor and work on laws, regulations, government policies and actions.</a:t>
            </a:r>
            <a:endParaRPr lang="en-US" dirty="0" smtClean="0">
              <a:solidFill>
                <a:schemeClr val="tx1"/>
              </a:solidFill>
            </a:endParaRPr>
          </a:p>
          <a:p>
            <a:pPr marL="0" indent="0">
              <a:buNone/>
            </a:pPr>
            <a:endParaRPr lang="en-US" dirty="0">
              <a:solidFill>
                <a:schemeClr val="tx1"/>
              </a:solidFill>
            </a:endParaRPr>
          </a:p>
          <a:p>
            <a:endParaRPr lang="en-US" dirty="0"/>
          </a:p>
        </p:txBody>
      </p:sp>
      <p:sp>
        <p:nvSpPr>
          <p:cNvPr id="4" name="Content Placeholder 3"/>
          <p:cNvSpPr>
            <a:spLocks noGrp="1"/>
          </p:cNvSpPr>
          <p:nvPr>
            <p:ph sz="quarter" idx="13"/>
          </p:nvPr>
        </p:nvSpPr>
        <p:spPr/>
        <p:txBody>
          <a:bodyPr/>
          <a:lstStyle/>
          <a:p>
            <a:r>
              <a:rPr lang="en-US" dirty="0" smtClean="0"/>
              <a:t>Data: SLTCO Survey, Local/Regional Ombudsman Surveys, Volunteer Survey</a:t>
            </a:r>
            <a:endParaRPr lang="en-US" dirty="0"/>
          </a:p>
        </p:txBody>
      </p:sp>
    </p:spTree>
    <p:extLst>
      <p:ext uri="{BB962C8B-B14F-4D97-AF65-F5344CB8AC3E}">
        <p14:creationId xmlns:p14="http://schemas.microsoft.com/office/powerpoint/2010/main" val="204526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Performs Systems Advocacy?</a:t>
            </a:r>
            <a:endParaRPr lang="en-US" dirty="0"/>
          </a:p>
        </p:txBody>
      </p:sp>
      <p:sp>
        <p:nvSpPr>
          <p:cNvPr id="4" name="Content Placeholder 3"/>
          <p:cNvSpPr>
            <a:spLocks noGrp="1"/>
          </p:cNvSpPr>
          <p:nvPr>
            <p:ph sz="quarter" idx="13"/>
          </p:nvPr>
        </p:nvSpPr>
        <p:spPr/>
        <p:txBody>
          <a:bodyPr/>
          <a:lstStyle/>
          <a:p>
            <a:r>
              <a:rPr lang="en-US" dirty="0" smtClean="0"/>
              <a:t>Data: Local/Regional Ombudsman </a:t>
            </a:r>
            <a:r>
              <a:rPr lang="en-US" dirty="0"/>
              <a:t>S</a:t>
            </a:r>
            <a:r>
              <a:rPr lang="en-US" dirty="0" smtClean="0"/>
              <a:t>urveys</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3335805305"/>
              </p:ext>
            </p:extLst>
          </p:nvPr>
        </p:nvGraphicFramePr>
        <p:xfrm>
          <a:off x="548683" y="1508781"/>
          <a:ext cx="7955193" cy="2021840"/>
        </p:xfrm>
        <a:graphic>
          <a:graphicData uri="http://schemas.openxmlformats.org/drawingml/2006/table">
            <a:tbl>
              <a:tblPr firstRow="1" bandRow="1">
                <a:tableStyleId>{5C22544A-7EE6-4342-B048-85BDC9FD1C3A}</a:tableStyleId>
              </a:tblPr>
              <a:tblGrid>
                <a:gridCol w="5577780"/>
                <a:gridCol w="2377413"/>
              </a:tblGrid>
              <a:tr h="370840">
                <a:tc>
                  <a:txBody>
                    <a:bodyPr/>
                    <a:lstStyle/>
                    <a:p>
                      <a:r>
                        <a:rPr lang="en-US" sz="1800" dirty="0" smtClean="0"/>
                        <a:t>As part of your responsibilities,</a:t>
                      </a:r>
                      <a:r>
                        <a:rPr lang="en-US" sz="1800" baseline="0" dirty="0" smtClean="0"/>
                        <a:t> do you perform any systems advocacy work?</a:t>
                      </a:r>
                      <a:endParaRPr lang="en-US" sz="1800" dirty="0"/>
                    </a:p>
                  </a:txBody>
                  <a:tcPr/>
                </a:tc>
                <a:tc>
                  <a:txBody>
                    <a:bodyPr/>
                    <a:lstStyle/>
                    <a:p>
                      <a:pPr algn="ctr"/>
                      <a:r>
                        <a:rPr lang="en-US" sz="1800" b="1" dirty="0" smtClean="0"/>
                        <a:t>Local/Regional Ombudsmen</a:t>
                      </a:r>
                      <a:endParaRPr lang="en-US" sz="1800" b="1" dirty="0"/>
                    </a:p>
                  </a:txBody>
                  <a:tcPr/>
                </a:tc>
              </a:tr>
              <a:tr h="370840">
                <a:tc>
                  <a:txBody>
                    <a:bodyPr/>
                    <a:lstStyle/>
                    <a:p>
                      <a:r>
                        <a:rPr lang="en-US" sz="1800" dirty="0" smtClean="0"/>
                        <a:t>Yes</a:t>
                      </a:r>
                      <a:endParaRPr lang="en-US" sz="1800" dirty="0"/>
                    </a:p>
                  </a:txBody>
                  <a:tcPr/>
                </a:tc>
                <a:tc>
                  <a:txBody>
                    <a:bodyPr/>
                    <a:lstStyle/>
                    <a:p>
                      <a:pPr algn="ctr"/>
                      <a:r>
                        <a:rPr lang="en-US" sz="1800" b="0" dirty="0" smtClean="0"/>
                        <a:t>56%</a:t>
                      </a:r>
                      <a:endParaRPr lang="en-US" sz="1800" b="0" dirty="0"/>
                    </a:p>
                  </a:txBody>
                  <a:tcPr/>
                </a:tc>
              </a:tr>
              <a:tr h="370840">
                <a:tc>
                  <a:txBody>
                    <a:bodyPr/>
                    <a:lstStyle/>
                    <a:p>
                      <a:r>
                        <a:rPr lang="en-US" sz="1800" dirty="0" smtClean="0"/>
                        <a:t>No, systems advocacy is not part of my responsibilities</a:t>
                      </a:r>
                      <a:endParaRPr lang="en-US" sz="1800" dirty="0"/>
                    </a:p>
                  </a:txBody>
                  <a:tcPr/>
                </a:tc>
                <a:tc>
                  <a:txBody>
                    <a:bodyPr/>
                    <a:lstStyle/>
                    <a:p>
                      <a:pPr algn="ctr"/>
                      <a:r>
                        <a:rPr lang="en-US" sz="1800" b="0" dirty="0" smtClean="0"/>
                        <a:t>25%</a:t>
                      </a:r>
                      <a:endParaRPr lang="en-US" sz="1800" b="0" dirty="0"/>
                    </a:p>
                  </a:txBody>
                  <a:tcPr/>
                </a:tc>
              </a:tr>
              <a:tr h="370840">
                <a:tc>
                  <a:txBody>
                    <a:bodyPr/>
                    <a:lstStyle/>
                    <a:p>
                      <a:r>
                        <a:rPr lang="en-US" sz="1800" dirty="0" smtClean="0"/>
                        <a:t>I don’t know</a:t>
                      </a:r>
                      <a:endParaRPr lang="en-US" sz="1800" dirty="0"/>
                    </a:p>
                  </a:txBody>
                  <a:tcPr/>
                </a:tc>
                <a:tc>
                  <a:txBody>
                    <a:bodyPr/>
                    <a:lstStyle/>
                    <a:p>
                      <a:pPr algn="ctr"/>
                      <a:r>
                        <a:rPr lang="en-US" sz="1800" b="0" dirty="0" smtClean="0"/>
                        <a:t>17%</a:t>
                      </a:r>
                      <a:endParaRPr lang="en-US" sz="1800" b="0" dirty="0"/>
                    </a:p>
                  </a:txBody>
                  <a:tcPr/>
                </a:tc>
              </a:tr>
            </a:tbl>
          </a:graphicData>
        </a:graphic>
      </p:graphicFrame>
      <p:sp>
        <p:nvSpPr>
          <p:cNvPr id="3" name="Rectangle 2"/>
          <p:cNvSpPr/>
          <p:nvPr/>
        </p:nvSpPr>
        <p:spPr>
          <a:xfrm>
            <a:off x="548683" y="3886195"/>
            <a:ext cx="7955193" cy="2092881"/>
          </a:xfrm>
          <a:prstGeom prst="rect">
            <a:avLst/>
          </a:prstGeom>
        </p:spPr>
        <p:txBody>
          <a:bodyPr wrap="square">
            <a:spAutoFit/>
          </a:bodyPr>
          <a:lstStyle/>
          <a:p>
            <a:pPr>
              <a:spcAft>
                <a:spcPts val="1200"/>
              </a:spcAft>
            </a:pPr>
            <a:r>
              <a:rPr lang="en-US" dirty="0" smtClean="0"/>
              <a:t>Among Local/Regional Ombudsmen with systems </a:t>
            </a:r>
            <a:r>
              <a:rPr lang="en-US" dirty="0"/>
              <a:t>advocacy </a:t>
            </a:r>
            <a:r>
              <a:rPr lang="en-US" dirty="0" smtClean="0"/>
              <a:t>responsibilities:</a:t>
            </a:r>
          </a:p>
          <a:p>
            <a:pPr marL="800100" lvl="1" indent="-342900">
              <a:buFont typeface="Wingdings" panose="05000000000000000000" pitchFamily="2" charset="2"/>
              <a:buChar char="§"/>
            </a:pPr>
            <a:r>
              <a:rPr lang="en-US" b="1" dirty="0" smtClean="0">
                <a:solidFill>
                  <a:schemeClr val="accent2"/>
                </a:solidFill>
              </a:rPr>
              <a:t>30</a:t>
            </a:r>
            <a:r>
              <a:rPr lang="en-US" b="1" dirty="0">
                <a:solidFill>
                  <a:schemeClr val="accent2"/>
                </a:solidFill>
              </a:rPr>
              <a:t>%</a:t>
            </a:r>
            <a:r>
              <a:rPr lang="en-US" dirty="0"/>
              <a:t> </a:t>
            </a:r>
            <a:r>
              <a:rPr lang="en-US" dirty="0" smtClean="0"/>
              <a:t>report that they </a:t>
            </a:r>
            <a:r>
              <a:rPr lang="en-US" dirty="0"/>
              <a:t>are unable to perform this </a:t>
            </a:r>
            <a:r>
              <a:rPr lang="en-US" dirty="0" smtClean="0"/>
              <a:t>task for </a:t>
            </a:r>
            <a:r>
              <a:rPr lang="en-US" dirty="0"/>
              <a:t>various reasons (e.g. lack of time, resources, training)</a:t>
            </a:r>
          </a:p>
        </p:txBody>
      </p:sp>
    </p:spTree>
    <p:extLst>
      <p:ext uri="{BB962C8B-B14F-4D97-AF65-F5344CB8AC3E}">
        <p14:creationId xmlns:p14="http://schemas.microsoft.com/office/powerpoint/2010/main" val="3159770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Activities – Paid Staff</a:t>
            </a:r>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3363716005"/>
              </p:ext>
            </p:extLst>
          </p:nvPr>
        </p:nvGraphicFramePr>
        <p:xfrm>
          <a:off x="137209" y="1508776"/>
          <a:ext cx="8869582" cy="3979100"/>
        </p:xfrm>
        <a:graphic>
          <a:graphicData uri="http://schemas.openxmlformats.org/drawingml/2006/table">
            <a:tbl>
              <a:tblPr firstRow="1" bandRow="1">
                <a:tableStyleId>{5C22544A-7EE6-4342-B048-85BDC9FD1C3A}</a:tableStyleId>
              </a:tblPr>
              <a:tblGrid>
                <a:gridCol w="4896749"/>
                <a:gridCol w="923915"/>
                <a:gridCol w="808663"/>
                <a:gridCol w="914390"/>
                <a:gridCol w="1325865"/>
              </a:tblGrid>
              <a:tr h="558466">
                <a:tc>
                  <a:txBody>
                    <a:bodyPr/>
                    <a:lstStyle/>
                    <a:p>
                      <a:r>
                        <a:rPr lang="en-US" sz="1400" dirty="0" smtClean="0"/>
                        <a:t>Which of the following</a:t>
                      </a:r>
                      <a:r>
                        <a:rPr lang="en-US" sz="1400" baseline="0" dirty="0" smtClean="0"/>
                        <a:t> activities do you perform?</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“I don’t know”</a:t>
                      </a:r>
                      <a:endParaRPr lang="en-US" sz="1400" dirty="0"/>
                    </a:p>
                  </a:txBody>
                  <a:tcPr/>
                </a:tc>
                <a:tc>
                  <a:txBody>
                    <a:bodyPr/>
                    <a:lstStyle/>
                    <a:p>
                      <a:pPr algn="ctr"/>
                      <a:r>
                        <a:rPr lang="en-US" sz="1400" dirty="0" smtClean="0"/>
                        <a:t>All Local</a:t>
                      </a:r>
                      <a:r>
                        <a:rPr lang="en-US" sz="1400" baseline="0" dirty="0" smtClean="0"/>
                        <a:t> Ombudsmen</a:t>
                      </a:r>
                      <a:endParaRPr lang="en-US" sz="1400" dirty="0"/>
                    </a:p>
                  </a:txBody>
                  <a:tcPr/>
                </a:tc>
              </a:tr>
              <a:tr h="447368">
                <a:tc>
                  <a:txBody>
                    <a:bodyPr/>
                    <a:lstStyle/>
                    <a:p>
                      <a:r>
                        <a:rPr lang="en-US" sz="1400" dirty="0" smtClean="0"/>
                        <a:t>Advocacy</a:t>
                      </a:r>
                      <a:r>
                        <a:rPr lang="en-US" sz="1400" baseline="0" dirty="0" smtClean="0"/>
                        <a:t> for changes to laws, regulations, or policies</a:t>
                      </a:r>
                      <a:endParaRPr lang="en-US" sz="1400" dirty="0"/>
                    </a:p>
                  </a:txBody>
                  <a:tcPr/>
                </a:tc>
                <a:tc>
                  <a:txBody>
                    <a:bodyPr/>
                    <a:lstStyle/>
                    <a:p>
                      <a:pPr algn="ctr"/>
                      <a:r>
                        <a:rPr lang="en-US" sz="1400" dirty="0" smtClean="0"/>
                        <a:t>56%</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29%</a:t>
                      </a:r>
                      <a:endParaRPr lang="en-US" sz="1400" dirty="0"/>
                    </a:p>
                  </a:txBody>
                  <a:tcPr/>
                </a:tc>
              </a:tr>
              <a:tr h="365756">
                <a:tc>
                  <a:txBody>
                    <a:bodyPr/>
                    <a:lstStyle/>
                    <a:p>
                      <a:r>
                        <a:rPr lang="en-US" sz="1400" dirty="0" smtClean="0"/>
                        <a:t>Engagement in policy making</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13%</a:t>
                      </a:r>
                      <a:endParaRPr lang="en-US" sz="1400" dirty="0"/>
                    </a:p>
                  </a:txBody>
                  <a:tcPr/>
                </a:tc>
              </a:tr>
              <a:tr h="399686">
                <a:tc>
                  <a:txBody>
                    <a:bodyPr/>
                    <a:lstStyle/>
                    <a:p>
                      <a:r>
                        <a:rPr lang="en-US" sz="1400" dirty="0" smtClean="0"/>
                        <a:t>Grassroots organizing</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8%</a:t>
                      </a:r>
                      <a:endParaRPr lang="en-US" sz="1400" dirty="0"/>
                    </a:p>
                  </a:txBody>
                  <a:tcPr/>
                </a:tc>
              </a:tr>
              <a:tr h="331826">
                <a:tc>
                  <a:txBody>
                    <a:bodyPr/>
                    <a:lstStyle/>
                    <a:p>
                      <a:r>
                        <a:rPr lang="en-US" sz="1400" dirty="0" smtClean="0"/>
                        <a:t>Communication with</a:t>
                      </a:r>
                      <a:r>
                        <a:rPr lang="en-US" sz="1400" baseline="0" dirty="0" smtClean="0"/>
                        <a:t> the media</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12%</a:t>
                      </a:r>
                      <a:endParaRPr lang="en-US" sz="1400" dirty="0"/>
                    </a:p>
                  </a:txBody>
                  <a:tcPr/>
                </a:tc>
              </a:tr>
              <a:tr h="558466">
                <a:tc>
                  <a:txBody>
                    <a:bodyPr/>
                    <a:lstStyle/>
                    <a:p>
                      <a:r>
                        <a:rPr lang="en-US" sz="1400" dirty="0" smtClean="0"/>
                        <a:t>Representing consumers in administrative hearings or appeals processes</a:t>
                      </a:r>
                      <a:endParaRPr lang="en-US" sz="1400" dirty="0"/>
                    </a:p>
                  </a:txBody>
                  <a:tcPr/>
                </a:tc>
                <a:tc>
                  <a:txBody>
                    <a:bodyPr/>
                    <a:lstStyle/>
                    <a:p>
                      <a:pPr algn="ctr"/>
                      <a:r>
                        <a:rPr lang="en-US" sz="1400" b="1" dirty="0" smtClean="0">
                          <a:solidFill>
                            <a:schemeClr val="accent2"/>
                          </a:solidFill>
                        </a:rPr>
                        <a:t>43%</a:t>
                      </a:r>
                      <a:endParaRPr lang="en-US" sz="1400" b="1" dirty="0">
                        <a:solidFill>
                          <a:schemeClr val="accent2"/>
                        </a:solidFill>
                      </a:endParaRPr>
                    </a:p>
                  </a:txBody>
                  <a:tcPr/>
                </a:tc>
                <a:tc>
                  <a:txBody>
                    <a:bodyPr/>
                    <a:lstStyle/>
                    <a:p>
                      <a:pPr algn="ctr"/>
                      <a:r>
                        <a:rPr lang="en-US" sz="1400" b="1" dirty="0" smtClean="0">
                          <a:solidFill>
                            <a:schemeClr val="accent2"/>
                          </a:solidFill>
                        </a:rPr>
                        <a:t>21%</a:t>
                      </a:r>
                      <a:endParaRPr lang="en-US" sz="1400" b="1" dirty="0">
                        <a:solidFill>
                          <a:schemeClr val="accent2"/>
                        </a:solidFill>
                      </a:endParaRPr>
                    </a:p>
                  </a:txBody>
                  <a:tcPr/>
                </a:tc>
                <a:tc>
                  <a:txBody>
                    <a:bodyPr/>
                    <a:lstStyle/>
                    <a:p>
                      <a:pPr algn="ctr"/>
                      <a:r>
                        <a:rPr lang="en-US" sz="1400" b="1" dirty="0" smtClean="0">
                          <a:solidFill>
                            <a:schemeClr val="accent2"/>
                          </a:solidFill>
                        </a:rPr>
                        <a:t>36%</a:t>
                      </a:r>
                      <a:endParaRPr lang="en-US" sz="1400" b="1" dirty="0">
                        <a:solidFill>
                          <a:schemeClr val="accent2"/>
                        </a:solidFill>
                      </a:endParaRPr>
                    </a:p>
                  </a:txBody>
                  <a:tcPr/>
                </a:tc>
                <a:tc>
                  <a:txBody>
                    <a:bodyPr/>
                    <a:lstStyle/>
                    <a:p>
                      <a:pPr algn="ctr"/>
                      <a:r>
                        <a:rPr lang="en-US" sz="1400" dirty="0" smtClean="0"/>
                        <a:t>34%</a:t>
                      </a:r>
                      <a:endParaRPr lang="en-US" sz="1400" dirty="0"/>
                    </a:p>
                  </a:txBody>
                  <a:tcPr/>
                </a:tc>
              </a:tr>
              <a:tr h="346092">
                <a:tc>
                  <a:txBody>
                    <a:bodyPr/>
                    <a:lstStyle/>
                    <a:p>
                      <a:r>
                        <a:rPr lang="en-US" sz="1400" dirty="0" smtClean="0"/>
                        <a:t>Involvement in committees such as work groups or task forces</a:t>
                      </a:r>
                      <a:endParaRPr lang="en-US" sz="1400" dirty="0"/>
                    </a:p>
                  </a:txBody>
                  <a:tcPr/>
                </a:tc>
                <a:tc>
                  <a:txBody>
                    <a:bodyPr/>
                    <a:lstStyle/>
                    <a:p>
                      <a:pPr algn="ctr"/>
                      <a:r>
                        <a:rPr lang="en-US" sz="1400" dirty="0" smtClean="0"/>
                        <a:t>63%</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32%</a:t>
                      </a:r>
                      <a:endParaRPr lang="en-US" sz="1400" dirty="0"/>
                    </a:p>
                  </a:txBody>
                  <a:tcPr/>
                </a:tc>
                <a:tc>
                  <a:txBody>
                    <a:bodyPr/>
                    <a:lstStyle/>
                    <a:p>
                      <a:pPr algn="ctr"/>
                      <a:r>
                        <a:rPr lang="en-US" sz="1400" dirty="0" smtClean="0"/>
                        <a:t>40%</a:t>
                      </a:r>
                      <a:endParaRPr lang="en-US" sz="1400" dirty="0"/>
                    </a:p>
                  </a:txBody>
                  <a:tcPr/>
                </a:tc>
              </a:tr>
              <a:tr h="399686">
                <a:tc>
                  <a:txBody>
                    <a:bodyPr/>
                    <a:lstStyle/>
                    <a:p>
                      <a:r>
                        <a:rPr lang="en-US" sz="1400" dirty="0" smtClean="0"/>
                        <a:t>Providing information to a public or private agency</a:t>
                      </a:r>
                      <a:endParaRPr lang="en-US" sz="1400" dirty="0"/>
                    </a:p>
                  </a:txBody>
                  <a:tcPr/>
                </a:tc>
                <a:tc>
                  <a:txBody>
                    <a:bodyPr/>
                    <a:lstStyle/>
                    <a:p>
                      <a:pPr algn="ctr"/>
                      <a:r>
                        <a:rPr lang="en-US" sz="1400" b="1" dirty="0" smtClean="0">
                          <a:solidFill>
                            <a:schemeClr val="accent2"/>
                          </a:solidFill>
                        </a:rPr>
                        <a:t>56%</a:t>
                      </a:r>
                      <a:endParaRPr lang="en-US" sz="1400" b="1" dirty="0">
                        <a:solidFill>
                          <a:schemeClr val="accent2"/>
                        </a:solidFill>
                      </a:endParaRPr>
                    </a:p>
                  </a:txBody>
                  <a:tcPr/>
                </a:tc>
                <a:tc>
                  <a:txBody>
                    <a:bodyPr/>
                    <a:lstStyle/>
                    <a:p>
                      <a:pPr algn="ctr"/>
                      <a:r>
                        <a:rPr lang="en-US" sz="1400" b="1" dirty="0" smtClean="0">
                          <a:solidFill>
                            <a:schemeClr val="accent2"/>
                          </a:solidFill>
                        </a:rPr>
                        <a:t>37%</a:t>
                      </a:r>
                      <a:endParaRPr lang="en-US" sz="1400" b="1" dirty="0">
                        <a:solidFill>
                          <a:schemeClr val="accent2"/>
                        </a:solidFill>
                      </a:endParaRPr>
                    </a:p>
                  </a:txBody>
                  <a:tcPr/>
                </a:tc>
                <a:tc>
                  <a:txBody>
                    <a:bodyPr/>
                    <a:lstStyle/>
                    <a:p>
                      <a:pPr algn="ctr"/>
                      <a:r>
                        <a:rPr lang="en-US" sz="1400" b="1" dirty="0" smtClean="0">
                          <a:solidFill>
                            <a:schemeClr val="accent2"/>
                          </a:solidFill>
                        </a:rPr>
                        <a:t>43%</a:t>
                      </a:r>
                      <a:endParaRPr lang="en-US" sz="1400" b="1" dirty="0">
                        <a:solidFill>
                          <a:schemeClr val="accent2"/>
                        </a:solidFill>
                      </a:endParaRPr>
                    </a:p>
                  </a:txBody>
                  <a:tcPr/>
                </a:tc>
                <a:tc>
                  <a:txBody>
                    <a:bodyPr/>
                    <a:lstStyle/>
                    <a:p>
                      <a:pPr algn="ctr"/>
                      <a:r>
                        <a:rPr lang="en-US" sz="1400" dirty="0" smtClean="0"/>
                        <a:t>44%</a:t>
                      </a:r>
                      <a:endParaRPr lang="en-US" sz="1400" dirty="0"/>
                    </a:p>
                  </a:txBody>
                  <a:tcPr/>
                </a:tc>
              </a:tr>
              <a:tr h="399686">
                <a:tc>
                  <a:txBody>
                    <a:bodyPr/>
                    <a:lstStyle/>
                    <a:p>
                      <a:r>
                        <a:rPr lang="en-US" sz="1400" dirty="0" smtClean="0"/>
                        <a:t>None of the above</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29%</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13%</a:t>
                      </a:r>
                      <a:endParaRPr lang="en-US" sz="1400" dirty="0"/>
                    </a:p>
                  </a:txBody>
                  <a:tcPr/>
                </a:tc>
              </a:tr>
            </a:tbl>
          </a:graphicData>
        </a:graphic>
      </p:graphicFrame>
      <p:sp>
        <p:nvSpPr>
          <p:cNvPr id="4" name="Content Placeholder 3"/>
          <p:cNvSpPr>
            <a:spLocks noGrp="1"/>
          </p:cNvSpPr>
          <p:nvPr>
            <p:ph sz="quarter" idx="13"/>
          </p:nvPr>
        </p:nvSpPr>
        <p:spPr/>
        <p:txBody>
          <a:bodyPr/>
          <a:lstStyle/>
          <a:p>
            <a:r>
              <a:rPr lang="en-US" dirty="0" smtClean="0"/>
              <a:t>Data: Local/Regional Ombudsman Surveys</a:t>
            </a:r>
            <a:endParaRPr lang="en-US" dirty="0"/>
          </a:p>
        </p:txBody>
      </p:sp>
    </p:spTree>
    <p:extLst>
      <p:ext uri="{BB962C8B-B14F-4D97-AF65-F5344CB8AC3E}">
        <p14:creationId xmlns:p14="http://schemas.microsoft.com/office/powerpoint/2010/main" val="184804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Activities - Volunteers</a:t>
            </a:r>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139118913"/>
              </p:ext>
            </p:extLst>
          </p:nvPr>
        </p:nvGraphicFramePr>
        <p:xfrm>
          <a:off x="182928" y="1508781"/>
          <a:ext cx="8778144" cy="2062480"/>
        </p:xfrm>
        <a:graphic>
          <a:graphicData uri="http://schemas.openxmlformats.org/drawingml/2006/table">
            <a:tbl>
              <a:tblPr firstRow="1" bandRow="1">
                <a:tableStyleId>{5C22544A-7EE6-4342-B048-85BDC9FD1C3A}</a:tableStyleId>
              </a:tblPr>
              <a:tblGrid>
                <a:gridCol w="7001613"/>
                <a:gridCol w="1776531"/>
              </a:tblGrid>
              <a:tr h="370840">
                <a:tc>
                  <a:txBody>
                    <a:bodyPr/>
                    <a:lstStyle/>
                    <a:p>
                      <a:r>
                        <a:rPr lang="en-US" sz="1600" dirty="0" smtClean="0"/>
                        <a:t>Which of the following</a:t>
                      </a:r>
                      <a:r>
                        <a:rPr lang="en-US" sz="1600" baseline="0" dirty="0" smtClean="0"/>
                        <a:t> activities do you perform?</a:t>
                      </a:r>
                      <a:endParaRPr lang="en-US" sz="1600" dirty="0"/>
                    </a:p>
                  </a:txBody>
                  <a:tcPr/>
                </a:tc>
                <a:tc>
                  <a:txBody>
                    <a:bodyPr/>
                    <a:lstStyle/>
                    <a:p>
                      <a:pPr algn="ctr"/>
                      <a:r>
                        <a:rPr lang="en-US" sz="1600" dirty="0" smtClean="0"/>
                        <a:t>Volunteer</a:t>
                      </a:r>
                      <a:r>
                        <a:rPr lang="en-US" sz="1600" baseline="0" dirty="0" smtClean="0"/>
                        <a:t> Ombudsmen</a:t>
                      </a:r>
                      <a:endParaRPr lang="en-US" sz="1600" dirty="0"/>
                    </a:p>
                  </a:txBody>
                  <a:tcPr/>
                </a:tc>
              </a:tr>
              <a:tr h="370840">
                <a:tc>
                  <a:txBody>
                    <a:bodyPr/>
                    <a:lstStyle/>
                    <a:p>
                      <a:r>
                        <a:rPr lang="en-US" sz="1600" dirty="0" smtClean="0"/>
                        <a:t>Provide information, resources, and support to resident councils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68%</a:t>
                      </a:r>
                      <a:endParaRPr lang="en-US" sz="1600" kern="1200" dirty="0">
                        <a:solidFill>
                          <a:schemeClr val="dk1"/>
                        </a:solidFill>
                        <a:latin typeface="+mn-lt"/>
                        <a:ea typeface="+mn-ea"/>
                        <a:cs typeface="+mn-cs"/>
                      </a:endParaRPr>
                    </a:p>
                  </a:txBody>
                  <a:tcPr/>
                </a:tc>
              </a:tr>
              <a:tr h="370840">
                <a:tc>
                  <a:txBody>
                    <a:bodyPr/>
                    <a:lstStyle/>
                    <a:p>
                      <a:r>
                        <a:rPr lang="en-US" sz="1600" dirty="0" smtClean="0"/>
                        <a:t>Provide information, resources, and support to family councils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28%</a:t>
                      </a:r>
                      <a:endParaRPr lang="en-US" sz="1600" kern="1200" dirty="0">
                        <a:solidFill>
                          <a:schemeClr val="dk1"/>
                        </a:solidFill>
                        <a:latin typeface="+mn-lt"/>
                        <a:ea typeface="+mn-ea"/>
                        <a:cs typeface="+mn-cs"/>
                      </a:endParaRPr>
                    </a:p>
                  </a:txBody>
                  <a:tcPr/>
                </a:tc>
              </a:tr>
              <a:tr h="370840">
                <a:tc>
                  <a:txBody>
                    <a:bodyPr/>
                    <a:lstStyle/>
                    <a:p>
                      <a:r>
                        <a:rPr lang="en-US" sz="1600" dirty="0" smtClean="0"/>
                        <a:t>Monitor/work on laws, regulations, government policies and actions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13%</a:t>
                      </a:r>
                      <a:endParaRPr lang="en-US" sz="1600" kern="1200" dirty="0">
                        <a:solidFill>
                          <a:schemeClr val="dk1"/>
                        </a:solidFill>
                        <a:latin typeface="+mn-lt"/>
                        <a:ea typeface="+mn-ea"/>
                        <a:cs typeface="+mn-cs"/>
                      </a:endParaRPr>
                    </a:p>
                  </a:txBody>
                  <a:tcPr/>
                </a:tc>
              </a:tr>
              <a:tr h="370840">
                <a:tc>
                  <a:txBody>
                    <a:bodyPr/>
                    <a:lstStyle/>
                    <a:p>
                      <a:r>
                        <a:rPr lang="en-US" sz="1600" dirty="0" smtClean="0"/>
                        <a:t>Work with media on issues impacting residents of</a:t>
                      </a:r>
                      <a:r>
                        <a:rPr lang="en-US" sz="1600" baseline="0" dirty="0" smtClean="0"/>
                        <a:t> long-term care facilities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3%</a:t>
                      </a:r>
                      <a:endParaRPr lang="en-US" sz="1600" kern="1200" dirty="0">
                        <a:solidFill>
                          <a:schemeClr val="dk1"/>
                        </a:solidFill>
                        <a:latin typeface="+mn-lt"/>
                        <a:ea typeface="+mn-ea"/>
                        <a:cs typeface="+mn-cs"/>
                      </a:endParaRPr>
                    </a:p>
                  </a:txBody>
                  <a:tcPr/>
                </a:tc>
              </a:tr>
            </a:tbl>
          </a:graphicData>
        </a:graphic>
      </p:graphicFrame>
      <p:sp>
        <p:nvSpPr>
          <p:cNvPr id="4" name="Content Placeholder 3"/>
          <p:cNvSpPr>
            <a:spLocks noGrp="1"/>
          </p:cNvSpPr>
          <p:nvPr>
            <p:ph sz="quarter" idx="13"/>
          </p:nvPr>
        </p:nvSpPr>
        <p:spPr/>
        <p:txBody>
          <a:bodyPr/>
          <a:lstStyle/>
          <a:p>
            <a:r>
              <a:rPr lang="en-US" dirty="0" smtClean="0"/>
              <a:t>Data: Volunteer Ombudsman Survey</a:t>
            </a:r>
            <a:endParaRPr lang="en-US" dirty="0"/>
          </a:p>
        </p:txBody>
      </p:sp>
      <p:sp>
        <p:nvSpPr>
          <p:cNvPr id="3" name="TextBox 2"/>
          <p:cNvSpPr txBox="1"/>
          <p:nvPr/>
        </p:nvSpPr>
        <p:spPr bwMode="auto">
          <a:xfrm>
            <a:off x="182928" y="3977634"/>
            <a:ext cx="8778144" cy="129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spcAft>
                <a:spcPts val="600"/>
              </a:spcAft>
            </a:pPr>
            <a:r>
              <a:rPr lang="en-US" kern="0" dirty="0" smtClean="0"/>
              <a:t>Average number of systems advocacy activities performed:</a:t>
            </a:r>
          </a:p>
          <a:p>
            <a:pPr marL="800100" lvl="1" indent="-342900">
              <a:spcAft>
                <a:spcPts val="600"/>
              </a:spcAft>
              <a:buClr>
                <a:schemeClr val="accent2"/>
              </a:buClr>
              <a:buFont typeface="Wingdings" panose="05000000000000000000" pitchFamily="2" charset="2"/>
              <a:buChar char="§"/>
            </a:pPr>
            <a:r>
              <a:rPr lang="en-US" sz="2200" kern="0" dirty="0" smtClean="0"/>
              <a:t>Local/Regional staff: </a:t>
            </a:r>
            <a:r>
              <a:rPr lang="en-US" sz="2200" b="1" kern="0" dirty="0">
                <a:solidFill>
                  <a:schemeClr val="accent2"/>
                </a:solidFill>
              </a:rPr>
              <a:t>2</a:t>
            </a:r>
            <a:r>
              <a:rPr lang="en-US" sz="2200" kern="0" dirty="0" smtClean="0"/>
              <a:t> activities (range = 0-7 out </a:t>
            </a:r>
            <a:r>
              <a:rPr lang="en-US" sz="2200" kern="0" dirty="0"/>
              <a:t>of 7</a:t>
            </a:r>
            <a:r>
              <a:rPr lang="en-US" sz="2200" kern="0" dirty="0" smtClean="0"/>
              <a:t>).</a:t>
            </a:r>
            <a:endParaRPr lang="en-US" sz="2200" kern="0" dirty="0"/>
          </a:p>
          <a:p>
            <a:pPr marL="800100" lvl="1" indent="-342900">
              <a:spcAft>
                <a:spcPts val="600"/>
              </a:spcAft>
              <a:buClr>
                <a:schemeClr val="accent2"/>
              </a:buClr>
              <a:buFont typeface="Wingdings" panose="05000000000000000000" pitchFamily="2" charset="2"/>
              <a:buChar char="§"/>
            </a:pPr>
            <a:r>
              <a:rPr lang="en-US" sz="2200" kern="0" dirty="0" smtClean="0">
                <a:solidFill>
                  <a:schemeClr val="tx1"/>
                </a:solidFill>
              </a:rPr>
              <a:t>Volunteers: </a:t>
            </a:r>
            <a:r>
              <a:rPr lang="en-US" sz="2200" b="1" kern="0" dirty="0" smtClean="0">
                <a:solidFill>
                  <a:schemeClr val="accent2"/>
                </a:solidFill>
              </a:rPr>
              <a:t>1</a:t>
            </a:r>
            <a:r>
              <a:rPr lang="en-US" sz="2200" kern="0" dirty="0" smtClean="0">
                <a:solidFill>
                  <a:schemeClr val="tx1"/>
                </a:solidFill>
              </a:rPr>
              <a:t> activity (range = 0-4 out of 4).</a:t>
            </a:r>
          </a:p>
        </p:txBody>
      </p:sp>
    </p:spTree>
    <p:extLst>
      <p:ext uri="{BB962C8B-B14F-4D97-AF65-F5344CB8AC3E}">
        <p14:creationId xmlns:p14="http://schemas.microsoft.com/office/powerpoint/2010/main" val="179552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Entities</a:t>
            </a:r>
            <a:endParaRPr lang="en-US" dirty="0"/>
          </a:p>
        </p:txBody>
      </p:sp>
      <p:sp>
        <p:nvSpPr>
          <p:cNvPr id="3" name="Content Placeholder 2"/>
          <p:cNvSpPr>
            <a:spLocks noGrp="1"/>
          </p:cNvSpPr>
          <p:nvPr>
            <p:ph sz="quarter" idx="11"/>
          </p:nvPr>
        </p:nvSpPr>
        <p:spPr/>
        <p:txBody>
          <a:bodyPr/>
          <a:lstStyle/>
          <a:p>
            <a:pPr lvl="2"/>
            <a:endParaRPr lang="en-US" dirty="0" smtClean="0"/>
          </a:p>
          <a:p>
            <a:pPr lvl="2"/>
            <a:endParaRPr lang="en-US" dirty="0"/>
          </a:p>
        </p:txBody>
      </p:sp>
      <p:sp>
        <p:nvSpPr>
          <p:cNvPr id="4" name="Content Placeholder 3"/>
          <p:cNvSpPr>
            <a:spLocks noGrp="1"/>
          </p:cNvSpPr>
          <p:nvPr>
            <p:ph sz="quarter" idx="13"/>
          </p:nvPr>
        </p:nvSpPr>
        <p:spPr/>
        <p:txBody>
          <a:bodyPr/>
          <a:lstStyle/>
          <a:p>
            <a:r>
              <a:rPr lang="en-US" dirty="0" smtClean="0"/>
              <a:t>Data: SLTCO Survey, Local/Regional Ombudsman Surveys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95230036"/>
              </p:ext>
            </p:extLst>
          </p:nvPr>
        </p:nvGraphicFramePr>
        <p:xfrm>
          <a:off x="457200" y="1527048"/>
          <a:ext cx="8153400" cy="4744720"/>
        </p:xfrm>
        <a:graphic>
          <a:graphicData uri="http://schemas.openxmlformats.org/drawingml/2006/table">
            <a:tbl>
              <a:tblPr firstRow="1" bandRow="1">
                <a:tableStyleId>{5C22544A-7EE6-4342-B048-85BDC9FD1C3A}</a:tableStyleId>
              </a:tblPr>
              <a:tblGrid>
                <a:gridCol w="4663434"/>
                <a:gridCol w="1280146"/>
                <a:gridCol w="2209820"/>
              </a:tblGrid>
              <a:tr h="416560">
                <a:tc>
                  <a:txBody>
                    <a:bodyPr/>
                    <a:lstStyle/>
                    <a:p>
                      <a:r>
                        <a:rPr lang="en-US" sz="1600" dirty="0" smtClean="0"/>
                        <a:t>Work</a:t>
                      </a:r>
                      <a:r>
                        <a:rPr lang="en-US" sz="1600" baseline="0" dirty="0" smtClean="0"/>
                        <a:t> together on systems advocacy</a:t>
                      </a:r>
                      <a:endParaRPr lang="en-US" sz="1600" dirty="0"/>
                    </a:p>
                  </a:txBody>
                  <a:tcPr/>
                </a:tc>
                <a:tc>
                  <a:txBody>
                    <a:bodyPr/>
                    <a:lstStyle/>
                    <a:p>
                      <a:pPr algn="ctr"/>
                      <a:r>
                        <a:rPr lang="en-US" sz="1600" dirty="0" smtClean="0"/>
                        <a:t>SLTCO</a:t>
                      </a:r>
                      <a:endParaRPr lang="en-US" sz="1600" dirty="0"/>
                    </a:p>
                  </a:txBody>
                  <a:tcPr/>
                </a:tc>
                <a:tc>
                  <a:txBody>
                    <a:bodyPr/>
                    <a:lstStyle/>
                    <a:p>
                      <a:pPr algn="ctr"/>
                      <a:r>
                        <a:rPr lang="en-US" sz="1600" dirty="0" smtClean="0"/>
                        <a:t>Local/Regional Ombudsmen</a:t>
                      </a:r>
                      <a:endParaRPr lang="en-US" sz="1600" dirty="0"/>
                    </a:p>
                  </a:txBody>
                  <a:tcPr/>
                </a:tc>
              </a:tr>
              <a:tr h="416560">
                <a:tc>
                  <a:txBody>
                    <a:bodyPr/>
                    <a:lstStyle/>
                    <a:p>
                      <a:r>
                        <a:rPr lang="en-US" sz="1600" dirty="0" smtClean="0"/>
                        <a:t>Area Agency on Aging</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63%</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48%</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ADRC</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30%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Adult Protective Services</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62%</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35%</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P&amp;A Systems</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Licensure &amp; Certification</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79%</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44%</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State</a:t>
                      </a:r>
                      <a:r>
                        <a:rPr lang="en-US" sz="1600" baseline="0" dirty="0" smtClean="0"/>
                        <a:t> Medicaid Fraud Control</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42%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20%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Victim Assistance Programs</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State/Local</a:t>
                      </a:r>
                      <a:r>
                        <a:rPr lang="en-US" sz="1600" baseline="0" dirty="0" smtClean="0"/>
                        <a:t> Law Enforcement</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35%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Courts</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t>19%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17%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6560">
                <a:tc>
                  <a:txBody>
                    <a:bodyPr/>
                    <a:lstStyle/>
                    <a:p>
                      <a:r>
                        <a:rPr lang="en-US" sz="1600" dirty="0" smtClean="0"/>
                        <a:t>State Legal Assistance</a:t>
                      </a:r>
                      <a:endParaRPr lang="en-US" sz="1600" dirty="0"/>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chemeClr val="accent2"/>
                          </a:solidFill>
                        </a:rPr>
                        <a:t>62%</a:t>
                      </a:r>
                      <a:endParaRPr lang="en-US" sz="16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smtClean="0">
                          <a:solidFill>
                            <a:schemeClr val="accent2"/>
                          </a:solidFill>
                          <a:latin typeface="+mn-lt"/>
                          <a:ea typeface="+mn-ea"/>
                          <a:cs typeface="+mn-cs"/>
                        </a:rPr>
                        <a:t>27%</a:t>
                      </a:r>
                      <a:endParaRPr lang="en-US" sz="16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650382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Benefits and Barriers</a:t>
            </a:r>
            <a:endParaRPr lang="en-US" dirty="0"/>
          </a:p>
        </p:txBody>
      </p:sp>
      <p:sp>
        <p:nvSpPr>
          <p:cNvPr id="3" name="Content Placeholder 2"/>
          <p:cNvSpPr>
            <a:spLocks noGrp="1"/>
          </p:cNvSpPr>
          <p:nvPr>
            <p:ph sz="quarter" idx="11"/>
          </p:nvPr>
        </p:nvSpPr>
        <p:spPr/>
        <p:txBody>
          <a:bodyPr/>
          <a:lstStyle/>
          <a:p>
            <a:r>
              <a:rPr lang="en-US" sz="2000" b="1" dirty="0" smtClean="0"/>
              <a:t>Benefits</a:t>
            </a:r>
            <a:r>
              <a:rPr lang="en-US" sz="2000" b="1" dirty="0"/>
              <a:t>.</a:t>
            </a:r>
            <a:r>
              <a:rPr lang="en-US" sz="2000" dirty="0"/>
              <a:t> </a:t>
            </a:r>
            <a:r>
              <a:rPr lang="en-US" sz="2000" dirty="0" smtClean="0"/>
              <a:t>Relationships are mostly positive </a:t>
            </a:r>
            <a:r>
              <a:rPr lang="en-US" sz="2000" dirty="0"/>
              <a:t>and critical to carrying out </a:t>
            </a:r>
            <a:r>
              <a:rPr lang="en-US" sz="2000" dirty="0" smtClean="0"/>
              <a:t>work. State </a:t>
            </a:r>
            <a:r>
              <a:rPr lang="en-US" sz="2000" dirty="0"/>
              <a:t>agencies and other stakeholder organizations assist </a:t>
            </a:r>
            <a:r>
              <a:rPr lang="en-US" sz="2000" dirty="0" smtClean="0"/>
              <a:t>with</a:t>
            </a:r>
            <a:r>
              <a:rPr lang="en-US" sz="2000" dirty="0"/>
              <a:t>: </a:t>
            </a:r>
          </a:p>
          <a:p>
            <a:pPr lvl="1"/>
            <a:r>
              <a:rPr lang="en-US" dirty="0" smtClean="0"/>
              <a:t>Supporting systems advocacy to improve </a:t>
            </a:r>
            <a:r>
              <a:rPr lang="en-US" dirty="0"/>
              <a:t>quality of care for </a:t>
            </a:r>
            <a:r>
              <a:rPr lang="en-US" dirty="0" smtClean="0"/>
              <a:t>residents </a:t>
            </a:r>
            <a:endParaRPr lang="en-US" dirty="0"/>
          </a:p>
          <a:p>
            <a:pPr lvl="1"/>
            <a:r>
              <a:rPr lang="en-US" dirty="0" smtClean="0"/>
              <a:t>Providing </a:t>
            </a:r>
            <a:r>
              <a:rPr lang="en-US" dirty="0"/>
              <a:t>the </a:t>
            </a:r>
            <a:r>
              <a:rPr lang="en-US" dirty="0" smtClean="0"/>
              <a:t>“teeth” </a:t>
            </a:r>
            <a:r>
              <a:rPr lang="en-US" dirty="0"/>
              <a:t>to compel </a:t>
            </a:r>
            <a:r>
              <a:rPr lang="en-US" dirty="0" smtClean="0"/>
              <a:t>LTC facilities </a:t>
            </a:r>
            <a:r>
              <a:rPr lang="en-US" dirty="0"/>
              <a:t>to improve </a:t>
            </a:r>
            <a:r>
              <a:rPr lang="en-US" dirty="0" smtClean="0"/>
              <a:t>care</a:t>
            </a:r>
          </a:p>
          <a:p>
            <a:pPr lvl="1">
              <a:spcAft>
                <a:spcPts val="1200"/>
              </a:spcAft>
            </a:pPr>
            <a:r>
              <a:rPr lang="en-US" dirty="0" smtClean="0"/>
              <a:t>Education </a:t>
            </a:r>
            <a:r>
              <a:rPr lang="en-US" dirty="0"/>
              <a:t>on </a:t>
            </a:r>
            <a:r>
              <a:rPr lang="en-US" dirty="0" smtClean="0"/>
              <a:t>special </a:t>
            </a:r>
            <a:r>
              <a:rPr lang="en-US" dirty="0"/>
              <a:t>populations</a:t>
            </a:r>
          </a:p>
          <a:p>
            <a:r>
              <a:rPr lang="en-US" sz="2000" b="1" dirty="0" smtClean="0"/>
              <a:t>Barriers. </a:t>
            </a:r>
            <a:r>
              <a:rPr lang="en-US" sz="2000" dirty="0" smtClean="0"/>
              <a:t>Developing relationships can be challenging due to:</a:t>
            </a:r>
          </a:p>
          <a:p>
            <a:pPr lvl="1"/>
            <a:r>
              <a:rPr lang="en-US" dirty="0" smtClean="0"/>
              <a:t>Lack of understanding of the LTCOP’s role and responsibilities</a:t>
            </a:r>
          </a:p>
          <a:p>
            <a:pPr lvl="1"/>
            <a:r>
              <a:rPr lang="en-US" dirty="0" smtClean="0"/>
              <a:t>Different </a:t>
            </a:r>
            <a:r>
              <a:rPr lang="en-US" dirty="0"/>
              <a:t>perspectives or priorities</a:t>
            </a:r>
          </a:p>
          <a:p>
            <a:pPr lvl="1"/>
            <a:r>
              <a:rPr lang="en-US" dirty="0" smtClean="0"/>
              <a:t>Time constraints for staff of both LTCOP </a:t>
            </a:r>
            <a:r>
              <a:rPr lang="en-US" dirty="0"/>
              <a:t>and coordinating </a:t>
            </a:r>
            <a:r>
              <a:rPr lang="en-US" dirty="0" smtClean="0"/>
              <a:t>entities</a:t>
            </a:r>
            <a:endParaRPr lang="en-US" dirty="0"/>
          </a:p>
        </p:txBody>
      </p:sp>
      <p:sp>
        <p:nvSpPr>
          <p:cNvPr id="4" name="Content Placeholder 3"/>
          <p:cNvSpPr>
            <a:spLocks noGrp="1"/>
          </p:cNvSpPr>
          <p:nvPr>
            <p:ph sz="quarter" idx="13"/>
          </p:nvPr>
        </p:nvSpPr>
        <p:spPr/>
        <p:txBody>
          <a:bodyPr/>
          <a:lstStyle/>
          <a:p>
            <a:r>
              <a:rPr lang="en-US" dirty="0" smtClean="0"/>
              <a:t>Data: SLTCO Interviews, Local/Regional Ombudsman Surveys</a:t>
            </a:r>
            <a:endParaRPr lang="en-US" dirty="0"/>
          </a:p>
        </p:txBody>
      </p:sp>
    </p:spTree>
    <p:extLst>
      <p:ext uri="{BB962C8B-B14F-4D97-AF65-F5344CB8AC3E}">
        <p14:creationId xmlns:p14="http://schemas.microsoft.com/office/powerpoint/2010/main" val="629985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146307585"/>
              </p:ext>
            </p:extLst>
          </p:nvPr>
        </p:nvGraphicFramePr>
        <p:xfrm>
          <a:off x="182928" y="1508781"/>
          <a:ext cx="8686705" cy="2534909"/>
        </p:xfrm>
        <a:graphic>
          <a:graphicData uri="http://schemas.openxmlformats.org/drawingml/2006/table">
            <a:tbl>
              <a:tblPr firstRow="1" bandRow="1">
                <a:tableStyleId>{5C22544A-7EE6-4342-B048-85BDC9FD1C3A}</a:tableStyleId>
              </a:tblPr>
              <a:tblGrid>
                <a:gridCol w="7353825"/>
                <a:gridCol w="1332880"/>
              </a:tblGrid>
              <a:tr h="370840">
                <a:tc>
                  <a:txBody>
                    <a:bodyPr/>
                    <a:lstStyle/>
                    <a:p>
                      <a:r>
                        <a:rPr lang="en-US" sz="1600" dirty="0" smtClean="0"/>
                        <a:t>Types</a:t>
                      </a:r>
                      <a:r>
                        <a:rPr lang="en-US" sz="1600" baseline="0" dirty="0" smtClean="0"/>
                        <a:t> of </a:t>
                      </a:r>
                      <a:r>
                        <a:rPr lang="en-US" sz="1600" strike="noStrike" baseline="0" dirty="0" smtClean="0"/>
                        <a:t>s</a:t>
                      </a:r>
                      <a:r>
                        <a:rPr lang="en-US" sz="1600" strike="noStrike" dirty="0" smtClean="0"/>
                        <a:t>ystems</a:t>
                      </a:r>
                      <a:r>
                        <a:rPr lang="en-US" sz="1600" baseline="0" dirty="0" smtClean="0"/>
                        <a:t> advocacy a</a:t>
                      </a:r>
                      <a:r>
                        <a:rPr lang="en-US" sz="1600" dirty="0" smtClean="0"/>
                        <a:t>ctivities not fully carried out</a:t>
                      </a:r>
                      <a:r>
                        <a:rPr lang="en-US" sz="1600" baseline="0" dirty="0" smtClean="0"/>
                        <a:t> due to a lack of resources</a:t>
                      </a:r>
                      <a:endParaRPr lang="en-US" sz="1600" dirty="0"/>
                    </a:p>
                  </a:txBody>
                  <a:tcPr/>
                </a:tc>
                <a:tc>
                  <a:txBody>
                    <a:bodyPr/>
                    <a:lstStyle/>
                    <a:p>
                      <a:pPr algn="ctr"/>
                      <a:r>
                        <a:rPr lang="en-US" sz="1600" dirty="0" smtClean="0"/>
                        <a:t>State</a:t>
                      </a:r>
                      <a:r>
                        <a:rPr lang="en-US" sz="1600" baseline="0" dirty="0" smtClean="0"/>
                        <a:t> </a:t>
                      </a:r>
                      <a:r>
                        <a:rPr lang="en-US" sz="1600" dirty="0" smtClean="0"/>
                        <a:t>LTCO</a:t>
                      </a:r>
                      <a:endParaRPr lang="en-US" sz="1600" dirty="0"/>
                    </a:p>
                  </a:txBody>
                  <a:tcPr/>
                </a:tc>
              </a:tr>
              <a:tr h="426709">
                <a:tc>
                  <a:txBody>
                    <a:bodyPr/>
                    <a:lstStyle/>
                    <a:p>
                      <a:r>
                        <a:rPr lang="en-US" sz="1600" dirty="0" smtClean="0"/>
                        <a:t>Resident and family council development and support</a:t>
                      </a:r>
                      <a:endParaRPr lang="en-US" sz="1600" dirty="0"/>
                    </a:p>
                  </a:txBody>
                  <a:tcPr/>
                </a:tc>
                <a:tc>
                  <a:txBody>
                    <a:bodyPr/>
                    <a:lstStyle/>
                    <a:p>
                      <a:pPr algn="ctr"/>
                      <a:r>
                        <a:rPr lang="en-US" sz="1600" dirty="0" smtClean="0"/>
                        <a:t>60%</a:t>
                      </a:r>
                      <a:endParaRPr lang="en-US" sz="1600" dirty="0"/>
                    </a:p>
                  </a:txBody>
                  <a:tcPr/>
                </a:tc>
              </a:tr>
              <a:tr h="370840">
                <a:tc>
                  <a:txBody>
                    <a:bodyPr/>
                    <a:lstStyle/>
                    <a:p>
                      <a:r>
                        <a:rPr lang="en-US" sz="1600" dirty="0" smtClean="0"/>
                        <a:t>Facilitating public comment on proposed legislation, laws, regulations,</a:t>
                      </a:r>
                      <a:r>
                        <a:rPr lang="en-US" sz="1600" baseline="0" dirty="0" smtClean="0"/>
                        <a:t> policies, and actions</a:t>
                      </a:r>
                      <a:endParaRPr lang="en-US" sz="1600" dirty="0"/>
                    </a:p>
                  </a:txBody>
                  <a:tcPr/>
                </a:tc>
                <a:tc>
                  <a:txBody>
                    <a:bodyPr/>
                    <a:lstStyle/>
                    <a:p>
                      <a:pPr algn="ctr"/>
                      <a:r>
                        <a:rPr lang="en-US" sz="1600" dirty="0" smtClean="0"/>
                        <a:t>48%</a:t>
                      </a:r>
                      <a:endParaRPr lang="en-US" sz="1600" dirty="0"/>
                    </a:p>
                  </a:txBody>
                  <a:tcPr/>
                </a:tc>
              </a:tr>
              <a:tr h="370840">
                <a:tc>
                  <a:txBody>
                    <a:bodyPr/>
                    <a:lstStyle/>
                    <a:p>
                      <a:r>
                        <a:rPr lang="en-US" sz="1600" dirty="0" smtClean="0"/>
                        <a:t>Research and policy analysis to inform systems advocacy</a:t>
                      </a:r>
                      <a:r>
                        <a:rPr lang="en-US" sz="1600" baseline="0" dirty="0" smtClean="0"/>
                        <a:t> work</a:t>
                      </a:r>
                      <a:endParaRPr lang="en-US" sz="1600" dirty="0"/>
                    </a:p>
                  </a:txBody>
                  <a:tcPr/>
                </a:tc>
                <a:tc>
                  <a:txBody>
                    <a:bodyPr/>
                    <a:lstStyle/>
                    <a:p>
                      <a:pPr algn="ctr"/>
                      <a:r>
                        <a:rPr lang="en-US" sz="1600" dirty="0" smtClean="0"/>
                        <a:t>42%</a:t>
                      </a:r>
                      <a:endParaRPr lang="en-US" sz="1600" dirty="0"/>
                    </a:p>
                  </a:txBody>
                  <a:tcPr/>
                </a:tc>
              </a:tr>
              <a:tr h="370840">
                <a:tc>
                  <a:txBody>
                    <a:bodyPr/>
                    <a:lstStyle/>
                    <a:p>
                      <a:r>
                        <a:rPr lang="en-US" sz="1600" dirty="0" smtClean="0"/>
                        <a:t>Analyzing</a:t>
                      </a:r>
                      <a:r>
                        <a:rPr lang="en-US" sz="1600" baseline="0" dirty="0" smtClean="0"/>
                        <a:t> and monitoring federal, state, and local law, regulations, and other government policies and actions</a:t>
                      </a:r>
                      <a:endParaRPr lang="en-US" sz="1600" dirty="0"/>
                    </a:p>
                  </a:txBody>
                  <a:tcPr/>
                </a:tc>
                <a:tc>
                  <a:txBody>
                    <a:bodyPr/>
                    <a:lstStyle/>
                    <a:p>
                      <a:pPr algn="ctr"/>
                      <a:r>
                        <a:rPr lang="en-US" sz="1600" dirty="0" smtClean="0"/>
                        <a:t>38%</a:t>
                      </a:r>
                      <a:endParaRPr lang="en-US" sz="1600" dirty="0"/>
                    </a:p>
                  </a:txBody>
                  <a:tcPr/>
                </a:tc>
              </a:tr>
            </a:tbl>
          </a:graphicData>
        </a:graphic>
      </p:graphicFrame>
      <p:sp>
        <p:nvSpPr>
          <p:cNvPr id="4" name="Content Placeholder 3"/>
          <p:cNvSpPr>
            <a:spLocks noGrp="1"/>
          </p:cNvSpPr>
          <p:nvPr>
            <p:ph sz="quarter" idx="13"/>
          </p:nvPr>
        </p:nvSpPr>
        <p:spPr/>
        <p:txBody>
          <a:bodyPr/>
          <a:lstStyle/>
          <a:p>
            <a:r>
              <a:rPr lang="en-US" dirty="0" smtClean="0"/>
              <a:t>Data: SLTCO Survey</a:t>
            </a:r>
            <a:endParaRPr lang="en-US" dirty="0"/>
          </a:p>
        </p:txBody>
      </p:sp>
    </p:spTree>
    <p:extLst>
      <p:ext uri="{BB962C8B-B14F-4D97-AF65-F5344CB8AC3E}">
        <p14:creationId xmlns:p14="http://schemas.microsoft.com/office/powerpoint/2010/main" val="137970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p:txBody>
          <a:bodyPr/>
          <a:lstStyle/>
          <a:p>
            <a:pPr lvl="0">
              <a:buClr>
                <a:srgbClr val="E87424"/>
              </a:buClr>
            </a:pPr>
            <a:r>
              <a:rPr lang="en-US" sz="2400" dirty="0" smtClean="0">
                <a:solidFill>
                  <a:srgbClr val="6E6259"/>
                </a:solidFill>
              </a:rPr>
              <a:t>Challenges and Innovations in Systems Advocacy by the Long-Term Care Ombudsman Program</a:t>
            </a:r>
            <a:endParaRPr lang="en-US" sz="2400" dirty="0">
              <a:solidFill>
                <a:srgbClr val="6E6259"/>
              </a:solidFill>
            </a:endParaRPr>
          </a:p>
          <a:p>
            <a:endParaRPr lang="en-US" dirty="0"/>
          </a:p>
        </p:txBody>
      </p:sp>
      <p:sp>
        <p:nvSpPr>
          <p:cNvPr id="8" name="Subtitle 1"/>
          <p:cNvSpPr>
            <a:spLocks noGrp="1"/>
          </p:cNvSpPr>
          <p:nvPr>
            <p:ph type="subTitle" idx="1"/>
          </p:nvPr>
        </p:nvSpPr>
        <p:spPr>
          <a:xfrm>
            <a:off x="4800600" y="3703317"/>
            <a:ext cx="3794716" cy="584089"/>
          </a:xfrm>
        </p:spPr>
        <p:txBody>
          <a:bodyPr/>
          <a:lstStyle/>
          <a:p>
            <a:r>
              <a:rPr lang="en-US" dirty="0" smtClean="0"/>
              <a:t>October 22, 2018</a:t>
            </a:r>
          </a:p>
          <a:p>
            <a:pPr>
              <a:spcBef>
                <a:spcPts val="0"/>
              </a:spcBef>
            </a:pPr>
            <a:endParaRPr lang="en-US" dirty="0" smtClean="0"/>
          </a:p>
          <a:p>
            <a:pPr>
              <a:spcBef>
                <a:spcPts val="0"/>
              </a:spcBef>
            </a:pPr>
            <a:r>
              <a:rPr lang="en-US" dirty="0" smtClean="0"/>
              <a:t>Kim Nguyen, PhD</a:t>
            </a:r>
          </a:p>
          <a:p>
            <a:pPr>
              <a:spcBef>
                <a:spcPts val="0"/>
              </a:spcBef>
            </a:pPr>
            <a:r>
              <a:rPr lang="en-US" dirty="0" smtClean="0"/>
              <a:t>Emily White, MA</a:t>
            </a:r>
          </a:p>
          <a:p>
            <a:pPr>
              <a:spcBef>
                <a:spcPts val="0"/>
              </a:spcBef>
            </a:pPr>
            <a:r>
              <a:rPr lang="en-US" i="1" dirty="0" smtClean="0"/>
              <a:t>NORC  at the University of Chicago</a:t>
            </a:r>
          </a:p>
        </p:txBody>
      </p:sp>
      <p:sp>
        <p:nvSpPr>
          <p:cNvPr id="2" name="Text Placeholder 1"/>
          <p:cNvSpPr>
            <a:spLocks noGrp="1"/>
          </p:cNvSpPr>
          <p:nvPr>
            <p:ph type="body" sz="quarter" idx="16"/>
          </p:nvPr>
        </p:nvSpPr>
        <p:spPr>
          <a:xfrm>
            <a:off x="4800600" y="2606049"/>
            <a:ext cx="3703277" cy="781040"/>
          </a:xfrm>
        </p:spPr>
        <p:txBody>
          <a:bodyPr/>
          <a:lstStyle/>
          <a:p>
            <a:r>
              <a:rPr lang="en-US" dirty="0" smtClean="0"/>
              <a:t>2018 Consumer Voice Conference                      Alexandria, VA</a:t>
            </a:r>
            <a:endParaRPr lang="en-US" dirty="0"/>
          </a:p>
        </p:txBody>
      </p:sp>
      <p:pic>
        <p:nvPicPr>
          <p:cNvPr id="7" name="Picture Placeholder 10"/>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1" y="990600"/>
            <a:ext cx="4572000" cy="4343400"/>
          </a:xfrm>
        </p:spPr>
      </p:pic>
    </p:spTree>
    <p:extLst>
      <p:ext uri="{BB962C8B-B14F-4D97-AF65-F5344CB8AC3E}">
        <p14:creationId xmlns:p14="http://schemas.microsoft.com/office/powerpoint/2010/main" val="2796984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 </a:t>
            </a:r>
            <a:endParaRPr lang="en-US" dirty="0"/>
          </a:p>
        </p:txBody>
      </p:sp>
      <p:sp>
        <p:nvSpPr>
          <p:cNvPr id="3" name="Content Placeholder 2"/>
          <p:cNvSpPr>
            <a:spLocks noGrp="1"/>
          </p:cNvSpPr>
          <p:nvPr>
            <p:ph sz="quarter" idx="11"/>
          </p:nvPr>
        </p:nvSpPr>
        <p:spPr/>
        <p:txBody>
          <a:bodyPr/>
          <a:lstStyle/>
          <a:p>
            <a:r>
              <a:rPr lang="en-US" b="1" dirty="0" smtClean="0"/>
              <a:t>Prioritizing Resources</a:t>
            </a:r>
          </a:p>
          <a:p>
            <a:pPr lvl="1"/>
            <a:r>
              <a:rPr lang="en-US" dirty="0" smtClean="0"/>
              <a:t>Funding challenges may cause programs to prioritize facility visits and individual case work over systems advocacy</a:t>
            </a:r>
          </a:p>
          <a:p>
            <a:pPr lvl="1">
              <a:spcAft>
                <a:spcPts val="1200"/>
              </a:spcAft>
            </a:pPr>
            <a:r>
              <a:rPr lang="en-US" dirty="0" smtClean="0"/>
              <a:t>Majority of State and Local/Regional Ombudsmen agree that funding and staffing are insufficient to meet federal mandates</a:t>
            </a:r>
          </a:p>
          <a:p>
            <a:r>
              <a:rPr lang="en-US" b="1" dirty="0" smtClean="0"/>
              <a:t>Training</a:t>
            </a:r>
            <a:endParaRPr lang="en-US" b="1" dirty="0"/>
          </a:p>
          <a:p>
            <a:pPr lvl="1"/>
            <a:r>
              <a:rPr lang="en-US" dirty="0" smtClean="0"/>
              <a:t>Fewer than half of Local/Regional Ombudsmen surveyed reported receiving training on systems advocacy in the past year</a:t>
            </a:r>
          </a:p>
          <a:p>
            <a:pPr lvl="1"/>
            <a:r>
              <a:rPr lang="en-US" dirty="0" smtClean="0"/>
              <a:t>Some State Ombudsmen report a need for additional assistance in training staff to work with legislators</a:t>
            </a:r>
          </a:p>
          <a:p>
            <a:pPr lvl="1"/>
            <a:endParaRPr lang="en-US" dirty="0"/>
          </a:p>
        </p:txBody>
      </p:sp>
      <p:sp>
        <p:nvSpPr>
          <p:cNvPr id="4" name="Content Placeholder 3"/>
          <p:cNvSpPr>
            <a:spLocks noGrp="1"/>
          </p:cNvSpPr>
          <p:nvPr>
            <p:ph sz="quarter" idx="13"/>
          </p:nvPr>
        </p:nvSpPr>
        <p:spPr/>
        <p:txBody>
          <a:bodyPr/>
          <a:lstStyle/>
          <a:p>
            <a:r>
              <a:rPr lang="en-US" dirty="0" smtClean="0"/>
              <a:t>Data: SLTCO Interviews, SLTCO Survey, Local/Regional Ombudsman Surveys</a:t>
            </a:r>
            <a:endParaRPr lang="en-US" dirty="0"/>
          </a:p>
          <a:p>
            <a:endParaRPr lang="en-US" dirty="0"/>
          </a:p>
        </p:txBody>
      </p:sp>
    </p:spTree>
    <p:extLst>
      <p:ext uri="{BB962C8B-B14F-4D97-AF65-F5344CB8AC3E}">
        <p14:creationId xmlns:p14="http://schemas.microsoft.com/office/powerpoint/2010/main" val="322808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 &amp; Placement</a:t>
            </a:r>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904385324"/>
              </p:ext>
            </p:extLst>
          </p:nvPr>
        </p:nvGraphicFramePr>
        <p:xfrm>
          <a:off x="457245" y="1508781"/>
          <a:ext cx="8229510" cy="2123440"/>
        </p:xfrm>
        <a:graphic>
          <a:graphicData uri="http://schemas.openxmlformats.org/drawingml/2006/table">
            <a:tbl>
              <a:tblPr firstRow="1" bandRow="1">
                <a:tableStyleId>{5C22544A-7EE6-4342-B048-85BDC9FD1C3A}</a:tableStyleId>
              </a:tblPr>
              <a:tblGrid>
                <a:gridCol w="4389072"/>
                <a:gridCol w="1657588"/>
                <a:gridCol w="2182850"/>
              </a:tblGrid>
              <a:tr h="370840">
                <a:tc>
                  <a:txBody>
                    <a:bodyPr/>
                    <a:lstStyle/>
                    <a:p>
                      <a:r>
                        <a:rPr lang="en-US" sz="1800" dirty="0" smtClean="0"/>
                        <a:t>Program Structure &amp; Placement</a:t>
                      </a:r>
                      <a:endParaRPr lang="en-US" sz="1800" dirty="0"/>
                    </a:p>
                  </a:txBody>
                  <a:tcPr/>
                </a:tc>
                <a:tc>
                  <a:txBody>
                    <a:bodyPr/>
                    <a:lstStyle/>
                    <a:p>
                      <a:pPr algn="ctr"/>
                      <a:r>
                        <a:rPr lang="en-US" sz="1800" dirty="0" smtClean="0">
                          <a:solidFill>
                            <a:schemeClr val="bg1"/>
                          </a:solidFill>
                        </a:rPr>
                        <a:t>State Ombudsmen</a:t>
                      </a:r>
                      <a:endParaRPr lang="en-US" sz="1800" dirty="0">
                        <a:solidFill>
                          <a:schemeClr val="bg1"/>
                        </a:solidFill>
                      </a:endParaRPr>
                    </a:p>
                  </a:txBody>
                  <a:tcPr/>
                </a:tc>
                <a:tc>
                  <a:txBody>
                    <a:bodyPr/>
                    <a:lstStyle/>
                    <a:p>
                      <a:pPr algn="ctr"/>
                      <a:r>
                        <a:rPr lang="en-US" sz="1800" dirty="0" smtClean="0">
                          <a:solidFill>
                            <a:schemeClr val="bg1"/>
                          </a:solidFill>
                        </a:rPr>
                        <a:t>Local/Regional</a:t>
                      </a:r>
                      <a:r>
                        <a:rPr lang="en-US" sz="1800" baseline="0" dirty="0" smtClean="0">
                          <a:solidFill>
                            <a:schemeClr val="bg1"/>
                          </a:solidFill>
                        </a:rPr>
                        <a:t> </a:t>
                      </a:r>
                      <a:r>
                        <a:rPr lang="en-US" sz="1800" dirty="0" smtClean="0">
                          <a:solidFill>
                            <a:schemeClr val="bg1"/>
                          </a:solidFill>
                        </a:rPr>
                        <a:t>Ombudsmen</a:t>
                      </a:r>
                      <a:endParaRPr lang="en-US" sz="1800" dirty="0">
                        <a:solidFill>
                          <a:schemeClr val="bg1"/>
                        </a:solidFill>
                      </a:endParaRPr>
                    </a:p>
                  </a:txBody>
                  <a:tcPr/>
                </a:tc>
              </a:tr>
              <a:tr h="370840">
                <a:tc>
                  <a:txBody>
                    <a:bodyPr/>
                    <a:lstStyle/>
                    <a:p>
                      <a:r>
                        <a:rPr lang="en-US" sz="1800" dirty="0" smtClean="0"/>
                        <a:t>Centralized</a:t>
                      </a:r>
                      <a:endParaRPr lang="en-US" sz="1800" dirty="0"/>
                    </a:p>
                  </a:txBody>
                  <a:tcPr/>
                </a:tc>
                <a:tc>
                  <a:txBody>
                    <a:bodyPr/>
                    <a:lstStyle/>
                    <a:p>
                      <a:pPr algn="ctr"/>
                      <a:r>
                        <a:rPr lang="en-US" sz="1800" dirty="0" smtClean="0"/>
                        <a:t>40%</a:t>
                      </a:r>
                      <a:endParaRPr lang="en-US" sz="1800" dirty="0"/>
                    </a:p>
                  </a:txBody>
                  <a:tcPr/>
                </a:tc>
                <a:tc>
                  <a:txBody>
                    <a:bodyPr/>
                    <a:lstStyle/>
                    <a:p>
                      <a:pPr algn="ctr"/>
                      <a:r>
                        <a:rPr lang="en-US" sz="1800" dirty="0" smtClean="0"/>
                        <a:t>26%</a:t>
                      </a:r>
                      <a:endParaRPr lang="en-US" sz="1800" dirty="0"/>
                    </a:p>
                  </a:txBody>
                  <a:tcPr/>
                </a:tc>
              </a:tr>
              <a:tr h="370840">
                <a:tc>
                  <a:txBody>
                    <a:bodyPr/>
                    <a:lstStyle/>
                    <a:p>
                      <a:r>
                        <a:rPr lang="en-US" sz="1800" dirty="0" smtClean="0"/>
                        <a:t>Decentralized</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60%</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t>74%</a:t>
                      </a:r>
                      <a:endParaRPr lang="en-US" sz="1800" dirty="0"/>
                    </a:p>
                  </a:txBody>
                  <a:tcPr>
                    <a:lnB w="12700" cap="flat" cmpd="sng" algn="ctr">
                      <a:solidFill>
                        <a:schemeClr val="tx1"/>
                      </a:solidFill>
                      <a:prstDash val="solid"/>
                      <a:round/>
                      <a:headEnd type="none" w="med" len="med"/>
                      <a:tailEnd type="none" w="med" len="med"/>
                    </a:lnB>
                  </a:tcPr>
                </a:tc>
              </a:tr>
              <a:tr h="370840">
                <a:tc>
                  <a:txBody>
                    <a:bodyPr/>
                    <a:lstStyle/>
                    <a:p>
                      <a:r>
                        <a:rPr lang="en-US" sz="1800" dirty="0" smtClean="0"/>
                        <a:t>In SUA</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62%</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t>73%</a:t>
                      </a:r>
                      <a:endParaRPr lang="en-US" sz="1800" dirty="0"/>
                    </a:p>
                  </a:txBody>
                  <a:tcPr>
                    <a:lnT w="12700" cap="flat" cmpd="sng" algn="ctr">
                      <a:solidFill>
                        <a:schemeClr val="tx1"/>
                      </a:solidFill>
                      <a:prstDash val="solid"/>
                      <a:round/>
                      <a:headEnd type="none" w="med" len="med"/>
                      <a:tailEnd type="none" w="med" len="med"/>
                    </a:lnT>
                  </a:tcPr>
                </a:tc>
              </a:tr>
              <a:tr h="370840">
                <a:tc>
                  <a:txBody>
                    <a:bodyPr/>
                    <a:lstStyle/>
                    <a:p>
                      <a:r>
                        <a:rPr lang="en-US" sz="1800" dirty="0" smtClean="0"/>
                        <a:t>Not in SUA</a:t>
                      </a:r>
                      <a:endParaRPr lang="en-US" sz="1800" dirty="0"/>
                    </a:p>
                  </a:txBody>
                  <a:tcPr/>
                </a:tc>
                <a:tc>
                  <a:txBody>
                    <a:bodyPr/>
                    <a:lstStyle/>
                    <a:p>
                      <a:pPr algn="ctr"/>
                      <a:r>
                        <a:rPr lang="en-US" sz="1800" dirty="0" smtClean="0"/>
                        <a:t>38%</a:t>
                      </a:r>
                      <a:endParaRPr lang="en-US" sz="1800" dirty="0"/>
                    </a:p>
                  </a:txBody>
                  <a:tcPr/>
                </a:tc>
                <a:tc>
                  <a:txBody>
                    <a:bodyPr/>
                    <a:lstStyle/>
                    <a:p>
                      <a:pPr algn="ctr"/>
                      <a:r>
                        <a:rPr lang="en-US" sz="1800" dirty="0" smtClean="0"/>
                        <a:t>27%</a:t>
                      </a:r>
                      <a:endParaRPr lang="en-US" sz="1800" dirty="0"/>
                    </a:p>
                  </a:txBody>
                  <a:tcPr/>
                </a:tc>
              </a:tr>
            </a:tbl>
          </a:graphicData>
        </a:graphic>
      </p:graphicFrame>
      <p:sp>
        <p:nvSpPr>
          <p:cNvPr id="4" name="Content Placeholder 3"/>
          <p:cNvSpPr>
            <a:spLocks noGrp="1"/>
          </p:cNvSpPr>
          <p:nvPr>
            <p:ph sz="quarter" idx="13"/>
          </p:nvPr>
        </p:nvSpPr>
        <p:spPr/>
        <p:txBody>
          <a:bodyPr/>
          <a:lstStyle/>
          <a:p>
            <a:r>
              <a:rPr lang="en-US" dirty="0" smtClean="0"/>
              <a:t>Data: SLTCO Survey, Local/Regional Ombudsman Surveys</a:t>
            </a:r>
            <a:endParaRPr lang="en-US" dirty="0"/>
          </a:p>
        </p:txBody>
      </p:sp>
      <p:sp>
        <p:nvSpPr>
          <p:cNvPr id="3" name="TextBox 2"/>
          <p:cNvSpPr txBox="1"/>
          <p:nvPr/>
        </p:nvSpPr>
        <p:spPr bwMode="auto">
          <a:xfrm>
            <a:off x="548684" y="3794756"/>
            <a:ext cx="8046632" cy="247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spcAft>
                <a:spcPts val="1200"/>
              </a:spcAft>
            </a:pPr>
            <a:r>
              <a:rPr lang="en-US" sz="2000" i="1" kern="0" dirty="0" smtClean="0"/>
              <a:t>“My program’s </a:t>
            </a:r>
            <a:r>
              <a:rPr lang="en-US" sz="2000" i="1" kern="0" dirty="0"/>
              <a:t>organizational structure enables </a:t>
            </a:r>
            <a:r>
              <a:rPr lang="en-US" sz="2000" i="1" kern="0" dirty="0" smtClean="0"/>
              <a:t>my local </a:t>
            </a:r>
            <a:r>
              <a:rPr lang="en-US" sz="2000" i="1" kern="0" dirty="0"/>
              <a:t>program to carry out systems </a:t>
            </a:r>
            <a:r>
              <a:rPr lang="en-US" sz="2000" i="1" kern="0" dirty="0" smtClean="0"/>
              <a:t>advocacy activities.”</a:t>
            </a:r>
            <a:endParaRPr lang="en-US" sz="2000" i="1" kern="0" dirty="0"/>
          </a:p>
          <a:p>
            <a:pPr marL="800100" lvl="1" indent="-342900">
              <a:spcAft>
                <a:spcPts val="600"/>
              </a:spcAft>
              <a:buFont typeface="Wingdings" panose="05000000000000000000" pitchFamily="2" charset="2"/>
              <a:buChar char="§"/>
            </a:pPr>
            <a:r>
              <a:rPr lang="en-US" sz="2000" b="1" kern="0" dirty="0" smtClean="0">
                <a:solidFill>
                  <a:schemeClr val="accent2"/>
                </a:solidFill>
              </a:rPr>
              <a:t>75%</a:t>
            </a:r>
            <a:r>
              <a:rPr lang="en-US" sz="2000" kern="0" dirty="0" smtClean="0"/>
              <a:t> of Local/Regional Ombudsmen in </a:t>
            </a:r>
            <a:r>
              <a:rPr lang="en-US" sz="2000" u="sng" kern="0" dirty="0" smtClean="0"/>
              <a:t>decentralized</a:t>
            </a:r>
            <a:r>
              <a:rPr lang="en-US" sz="2000" kern="0" dirty="0" smtClean="0"/>
              <a:t> programs agree, compared to </a:t>
            </a:r>
            <a:r>
              <a:rPr lang="en-US" sz="2000" b="1" kern="0" dirty="0" smtClean="0">
                <a:solidFill>
                  <a:schemeClr val="accent2"/>
                </a:solidFill>
              </a:rPr>
              <a:t>49%</a:t>
            </a:r>
            <a:r>
              <a:rPr lang="en-US" sz="2000" kern="0" dirty="0" smtClean="0"/>
              <a:t> of those in </a:t>
            </a:r>
            <a:r>
              <a:rPr lang="en-US" sz="2000" u="sng" kern="0" dirty="0" smtClean="0"/>
              <a:t>centralized</a:t>
            </a:r>
            <a:r>
              <a:rPr lang="en-US" sz="2000" kern="0" dirty="0" smtClean="0"/>
              <a:t> programs.</a:t>
            </a:r>
          </a:p>
          <a:p>
            <a:pPr marL="800100" lvl="1" indent="-342900">
              <a:spcAft>
                <a:spcPts val="600"/>
              </a:spcAft>
              <a:buFont typeface="Wingdings" panose="05000000000000000000" pitchFamily="2" charset="2"/>
              <a:buChar char="§"/>
            </a:pPr>
            <a:r>
              <a:rPr lang="en-US" sz="2000" b="1" kern="0" dirty="0" smtClean="0">
                <a:solidFill>
                  <a:schemeClr val="accent2"/>
                </a:solidFill>
              </a:rPr>
              <a:t>80%</a:t>
            </a:r>
            <a:r>
              <a:rPr lang="en-US" sz="2000" kern="0" dirty="0" smtClean="0"/>
              <a:t> of Local/Regional Ombudsmen whose state programs are housed </a:t>
            </a:r>
            <a:r>
              <a:rPr lang="en-US" sz="2000" u="sng" kern="0" dirty="0" smtClean="0"/>
              <a:t>outside of the SUA</a:t>
            </a:r>
            <a:r>
              <a:rPr lang="en-US" sz="2000" kern="0" dirty="0" smtClean="0"/>
              <a:t> agree, compared to </a:t>
            </a:r>
            <a:r>
              <a:rPr lang="en-US" sz="2000" b="1" kern="0" dirty="0" smtClean="0">
                <a:solidFill>
                  <a:schemeClr val="accent2"/>
                </a:solidFill>
              </a:rPr>
              <a:t>66%</a:t>
            </a:r>
            <a:r>
              <a:rPr lang="en-US" sz="2000" kern="0" dirty="0" smtClean="0"/>
              <a:t> of those housed </a:t>
            </a:r>
            <a:r>
              <a:rPr lang="en-US" sz="2000" u="sng" kern="0" dirty="0" smtClean="0"/>
              <a:t>in the SUA</a:t>
            </a:r>
            <a:r>
              <a:rPr lang="en-US" sz="2000" kern="0" dirty="0" smtClean="0"/>
              <a:t>.</a:t>
            </a:r>
            <a:endParaRPr lang="en-US" sz="2000" kern="0" dirty="0"/>
          </a:p>
        </p:txBody>
      </p:sp>
    </p:spTree>
    <p:extLst>
      <p:ext uri="{BB962C8B-B14F-4D97-AF65-F5344CB8AC3E}">
        <p14:creationId xmlns:p14="http://schemas.microsoft.com/office/powerpoint/2010/main" val="3844677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Advocacy </a:t>
            </a:r>
            <a:r>
              <a:rPr lang="en-US" dirty="0" smtClean="0"/>
              <a:t>and Program </a:t>
            </a:r>
            <a:r>
              <a:rPr lang="en-US" dirty="0"/>
              <a:t>Autonomy </a:t>
            </a:r>
            <a:r>
              <a:rPr lang="en-US" dirty="0" smtClean="0"/>
              <a:t> </a:t>
            </a:r>
            <a:endParaRPr lang="en-US" dirty="0"/>
          </a:p>
        </p:txBody>
      </p:sp>
      <p:sp>
        <p:nvSpPr>
          <p:cNvPr id="3" name="Content Placeholder 2"/>
          <p:cNvSpPr>
            <a:spLocks noGrp="1"/>
          </p:cNvSpPr>
          <p:nvPr>
            <p:ph sz="quarter" idx="11"/>
          </p:nvPr>
        </p:nvSpPr>
        <p:spPr/>
        <p:txBody>
          <a:bodyPr/>
          <a:lstStyle/>
          <a:p>
            <a:pPr marL="0" indent="0">
              <a:buNone/>
            </a:pPr>
            <a:endParaRPr lang="en-US" b="1" dirty="0" smtClean="0"/>
          </a:p>
          <a:p>
            <a:endParaRPr lang="en-US" b="1" dirty="0" smtClean="0"/>
          </a:p>
          <a:p>
            <a:endParaRPr lang="en-US" b="1" dirty="0"/>
          </a:p>
          <a:p>
            <a:endParaRPr lang="en-US" b="1" dirty="0" smtClean="0"/>
          </a:p>
          <a:p>
            <a:endParaRPr lang="en-US" b="1" dirty="0"/>
          </a:p>
          <a:p>
            <a:pPr lvl="1">
              <a:spcBef>
                <a:spcPts val="600"/>
              </a:spcBef>
            </a:pPr>
            <a:endParaRPr lang="en-US" sz="1600" dirty="0"/>
          </a:p>
          <a:p>
            <a:pPr lvl="1"/>
            <a:endParaRPr lang="en-US" dirty="0"/>
          </a:p>
          <a:p>
            <a:pPr lvl="1"/>
            <a:endParaRPr lang="en-US" b="1" dirty="0" smtClean="0"/>
          </a:p>
          <a:p>
            <a:pPr lvl="1"/>
            <a:endParaRPr lang="en-US" b="1" dirty="0" smtClean="0"/>
          </a:p>
          <a:p>
            <a:pPr lvl="1"/>
            <a:endParaRPr lang="en-US" b="1" dirty="0" smtClean="0"/>
          </a:p>
          <a:p>
            <a:pPr lvl="1"/>
            <a:endParaRPr lang="en-US" b="1" dirty="0" smtClean="0"/>
          </a:p>
        </p:txBody>
      </p:sp>
      <p:sp>
        <p:nvSpPr>
          <p:cNvPr id="4" name="Content Placeholder 3"/>
          <p:cNvSpPr>
            <a:spLocks noGrp="1"/>
          </p:cNvSpPr>
          <p:nvPr>
            <p:ph sz="quarter" idx="13"/>
          </p:nvPr>
        </p:nvSpPr>
        <p:spPr/>
        <p:txBody>
          <a:bodyPr/>
          <a:lstStyle/>
          <a:p>
            <a:r>
              <a:rPr lang="en-US" dirty="0" smtClean="0"/>
              <a:t>Data: SLTCO Survey</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333588873"/>
              </p:ext>
            </p:extLst>
          </p:nvPr>
        </p:nvGraphicFramePr>
        <p:xfrm>
          <a:off x="457200" y="1521132"/>
          <a:ext cx="8153400" cy="2587909"/>
        </p:xfrm>
        <a:graphic>
          <a:graphicData uri="http://schemas.openxmlformats.org/drawingml/2006/table">
            <a:tbl>
              <a:tblPr firstRow="1" bandRow="1">
                <a:tableStyleId>{5C22544A-7EE6-4342-B048-85BDC9FD1C3A}</a:tableStyleId>
              </a:tblPr>
              <a:tblGrid>
                <a:gridCol w="4023361"/>
                <a:gridCol w="1463024"/>
                <a:gridCol w="1737341"/>
                <a:gridCol w="929674"/>
              </a:tblGrid>
              <a:tr h="506136">
                <a:tc>
                  <a:txBody>
                    <a:bodyPr/>
                    <a:lstStyle/>
                    <a:p>
                      <a:endParaRPr lang="en-US" sz="1400" dirty="0"/>
                    </a:p>
                  </a:txBody>
                  <a:tcPr/>
                </a:tc>
                <a:tc>
                  <a:txBody>
                    <a:bodyPr/>
                    <a:lstStyle/>
                    <a:p>
                      <a:pPr algn="ctr"/>
                      <a:r>
                        <a:rPr lang="en-US" sz="1400" dirty="0" smtClean="0"/>
                        <a:t>Agree </a:t>
                      </a:r>
                      <a:r>
                        <a:rPr lang="en-US" sz="1400" baseline="0" dirty="0" smtClean="0"/>
                        <a:t>/ Strongly Agree</a:t>
                      </a:r>
                      <a:endParaRPr lang="en-US" sz="1400" dirty="0"/>
                    </a:p>
                  </a:txBody>
                  <a:tcPr/>
                </a:tc>
                <a:tc>
                  <a:txBody>
                    <a:bodyPr/>
                    <a:lstStyle/>
                    <a:p>
                      <a:pPr algn="ctr"/>
                      <a:r>
                        <a:rPr lang="en-US" sz="1400" dirty="0" smtClean="0"/>
                        <a:t>Disagree /      Strongly</a:t>
                      </a:r>
                      <a:r>
                        <a:rPr lang="en-US" sz="1400" baseline="0" dirty="0" smtClean="0"/>
                        <a:t> Disagree</a:t>
                      </a:r>
                      <a:endParaRPr lang="en-US" sz="1400" dirty="0"/>
                    </a:p>
                  </a:txBody>
                  <a:tcPr/>
                </a:tc>
                <a:tc>
                  <a:txBody>
                    <a:bodyPr/>
                    <a:lstStyle/>
                    <a:p>
                      <a:pPr algn="ctr"/>
                      <a:r>
                        <a:rPr lang="en-US" sz="1400" dirty="0" smtClean="0"/>
                        <a:t>Don’t Know</a:t>
                      </a:r>
                      <a:endParaRPr lang="en-US" sz="1400" dirty="0"/>
                    </a:p>
                  </a:txBody>
                  <a:tcPr/>
                </a:tc>
              </a:tr>
              <a:tr h="658196">
                <a:tc>
                  <a:txBody>
                    <a:bodyPr/>
                    <a:lstStyle/>
                    <a:p>
                      <a:r>
                        <a:rPr lang="en-US" sz="1600" dirty="0" smtClean="0"/>
                        <a:t>Unable</a:t>
                      </a:r>
                      <a:r>
                        <a:rPr lang="en-US" sz="1600" baseline="0" dirty="0" smtClean="0"/>
                        <a:t> to fulfill some program duties due to legislative or regulatory restrictions</a:t>
                      </a:r>
                      <a:endParaRPr lang="en-US" sz="1600" dirty="0"/>
                    </a:p>
                  </a:txBody>
                  <a:tcPr/>
                </a:tc>
                <a:tc>
                  <a:txBody>
                    <a:bodyPr/>
                    <a:lstStyle/>
                    <a:p>
                      <a:pPr algn="ctr"/>
                      <a:r>
                        <a:rPr lang="en-US" sz="1600" dirty="0" smtClean="0"/>
                        <a:t>17%</a:t>
                      </a:r>
                      <a:endParaRPr lang="en-US" sz="1600" dirty="0"/>
                    </a:p>
                  </a:txBody>
                  <a:tcPr/>
                </a:tc>
                <a:tc>
                  <a:txBody>
                    <a:bodyPr/>
                    <a:lstStyle/>
                    <a:p>
                      <a:pPr algn="ctr"/>
                      <a:r>
                        <a:rPr lang="en-US" sz="1600" b="1" dirty="0" smtClean="0">
                          <a:solidFill>
                            <a:schemeClr val="accent2"/>
                          </a:solidFill>
                        </a:rPr>
                        <a:t>75%</a:t>
                      </a:r>
                      <a:endParaRPr lang="en-US" sz="1600" b="1" dirty="0">
                        <a:solidFill>
                          <a:schemeClr val="accent2"/>
                        </a:solidFill>
                      </a:endParaRPr>
                    </a:p>
                  </a:txBody>
                  <a:tcPr/>
                </a:tc>
                <a:tc>
                  <a:txBody>
                    <a:bodyPr/>
                    <a:lstStyle/>
                    <a:p>
                      <a:pPr algn="ctr"/>
                      <a:r>
                        <a:rPr lang="en-US" sz="1600" dirty="0" smtClean="0"/>
                        <a:t>6%</a:t>
                      </a:r>
                      <a:endParaRPr lang="en-US" sz="1600" dirty="0"/>
                    </a:p>
                  </a:txBody>
                  <a:tcPr/>
                </a:tc>
              </a:tr>
              <a:tr h="365756">
                <a:tc>
                  <a:txBody>
                    <a:bodyPr/>
                    <a:lstStyle/>
                    <a:p>
                      <a:r>
                        <a:rPr lang="en-US" sz="1600" dirty="0" smtClean="0"/>
                        <a:t>Autonomy to carry out systems advocacy</a:t>
                      </a:r>
                      <a:endParaRPr lang="en-US" sz="1600" dirty="0"/>
                    </a:p>
                  </a:txBody>
                  <a:tcPr/>
                </a:tc>
                <a:tc>
                  <a:txBody>
                    <a:bodyPr/>
                    <a:lstStyle/>
                    <a:p>
                      <a:pPr algn="ctr"/>
                      <a:r>
                        <a:rPr lang="en-US" sz="1600" b="1" dirty="0" smtClean="0">
                          <a:solidFill>
                            <a:schemeClr val="accent2"/>
                          </a:solidFill>
                        </a:rPr>
                        <a:t>90%</a:t>
                      </a:r>
                      <a:endParaRPr lang="en-US" sz="1600" b="1" dirty="0">
                        <a:solidFill>
                          <a:schemeClr val="accent2"/>
                        </a:solidFill>
                      </a:endParaRPr>
                    </a:p>
                  </a:txBody>
                  <a:tcPr/>
                </a:tc>
                <a:tc>
                  <a:txBody>
                    <a:bodyPr/>
                    <a:lstStyle/>
                    <a:p>
                      <a:pPr algn="ctr"/>
                      <a:r>
                        <a:rPr lang="en-US" sz="1600" dirty="0" smtClean="0"/>
                        <a:t>8%</a:t>
                      </a:r>
                      <a:endParaRPr lang="en-US" sz="1600" dirty="0"/>
                    </a:p>
                  </a:txBody>
                  <a:tcPr/>
                </a:tc>
                <a:tc>
                  <a:txBody>
                    <a:bodyPr/>
                    <a:lstStyle/>
                    <a:p>
                      <a:pPr algn="ctr"/>
                      <a:r>
                        <a:rPr lang="en-US" sz="1600" dirty="0" smtClean="0"/>
                        <a:t>2%</a:t>
                      </a:r>
                      <a:endParaRPr lang="en-US" sz="1600" dirty="0"/>
                    </a:p>
                  </a:txBody>
                  <a:tcPr/>
                </a:tc>
              </a:tr>
              <a:tr h="327500">
                <a:tc>
                  <a:txBody>
                    <a:bodyPr/>
                    <a:lstStyle/>
                    <a:p>
                      <a:r>
                        <a:rPr lang="en-US" sz="1600" dirty="0" smtClean="0"/>
                        <a:t>Free to speak to the</a:t>
                      </a:r>
                      <a:r>
                        <a:rPr lang="en-US" sz="1600" baseline="0" dirty="0" smtClean="0"/>
                        <a:t> media</a:t>
                      </a:r>
                      <a:endParaRPr lang="en-US" sz="1600" dirty="0"/>
                    </a:p>
                  </a:txBody>
                  <a:tcPr/>
                </a:tc>
                <a:tc>
                  <a:txBody>
                    <a:bodyPr/>
                    <a:lstStyle/>
                    <a:p>
                      <a:pPr algn="ctr"/>
                      <a:r>
                        <a:rPr lang="en-US" sz="1600" b="1" dirty="0" smtClean="0">
                          <a:solidFill>
                            <a:schemeClr val="accent2"/>
                          </a:solidFill>
                        </a:rPr>
                        <a:t>80%</a:t>
                      </a:r>
                      <a:endParaRPr lang="en-US" sz="1600" b="1" dirty="0">
                        <a:solidFill>
                          <a:schemeClr val="accent2"/>
                        </a:solidFill>
                      </a:endParaRPr>
                    </a:p>
                  </a:txBody>
                  <a:tcPr/>
                </a:tc>
                <a:tc>
                  <a:txBody>
                    <a:bodyPr/>
                    <a:lstStyle/>
                    <a:p>
                      <a:pPr algn="ctr"/>
                      <a:r>
                        <a:rPr lang="en-US" sz="1600" dirty="0" smtClean="0"/>
                        <a:t>15%</a:t>
                      </a:r>
                      <a:endParaRPr lang="en-US" sz="1600" dirty="0"/>
                    </a:p>
                  </a:txBody>
                  <a:tcPr/>
                </a:tc>
                <a:tc>
                  <a:txBody>
                    <a:bodyPr/>
                    <a:lstStyle/>
                    <a:p>
                      <a:pPr algn="ctr"/>
                      <a:r>
                        <a:rPr lang="en-US" sz="1600" dirty="0" smtClean="0"/>
                        <a:t>4%</a:t>
                      </a:r>
                      <a:endParaRPr lang="en-US" sz="1600" dirty="0"/>
                    </a:p>
                  </a:txBody>
                  <a:tcPr/>
                </a:tc>
              </a:tr>
              <a:tr h="710517">
                <a:tc>
                  <a:txBody>
                    <a:bodyPr/>
                    <a:lstStyle/>
                    <a:p>
                      <a:r>
                        <a:rPr lang="en-US" sz="1600" dirty="0" smtClean="0"/>
                        <a:t>Able to represent residents’ interests to state agencies w/o political interference</a:t>
                      </a:r>
                      <a:endParaRPr lang="en-US" sz="1600" dirty="0"/>
                    </a:p>
                  </a:txBody>
                  <a:tcPr/>
                </a:tc>
                <a:tc>
                  <a:txBody>
                    <a:bodyPr/>
                    <a:lstStyle/>
                    <a:p>
                      <a:pPr algn="ctr"/>
                      <a:r>
                        <a:rPr lang="en-US" sz="1600" b="1" dirty="0" smtClean="0">
                          <a:solidFill>
                            <a:schemeClr val="accent2"/>
                          </a:solidFill>
                        </a:rPr>
                        <a:t>83%</a:t>
                      </a:r>
                      <a:endParaRPr lang="en-US" sz="1600" b="1" dirty="0">
                        <a:solidFill>
                          <a:schemeClr val="accent2"/>
                        </a:solidFill>
                      </a:endParaRPr>
                    </a:p>
                  </a:txBody>
                  <a:tcPr/>
                </a:tc>
                <a:tc>
                  <a:txBody>
                    <a:bodyPr/>
                    <a:lstStyle/>
                    <a:p>
                      <a:pPr algn="ctr"/>
                      <a:r>
                        <a:rPr lang="en-US" sz="1600" dirty="0" smtClean="0"/>
                        <a:t>12%</a:t>
                      </a:r>
                      <a:endParaRPr lang="en-US" sz="1600" dirty="0"/>
                    </a:p>
                  </a:txBody>
                  <a:tcPr/>
                </a:tc>
                <a:tc>
                  <a:txBody>
                    <a:bodyPr/>
                    <a:lstStyle/>
                    <a:p>
                      <a:pPr algn="ctr"/>
                      <a:r>
                        <a:rPr lang="en-US" sz="1600" dirty="0" smtClean="0"/>
                        <a:t>6%</a:t>
                      </a:r>
                      <a:endParaRPr lang="en-US" sz="1600" dirty="0"/>
                    </a:p>
                  </a:txBody>
                  <a:tcPr/>
                </a:tc>
              </a:tr>
            </a:tbl>
          </a:graphicData>
        </a:graphic>
      </p:graphicFrame>
      <p:sp>
        <p:nvSpPr>
          <p:cNvPr id="5" name="TextBox 4"/>
          <p:cNvSpPr txBox="1"/>
          <p:nvPr/>
        </p:nvSpPr>
        <p:spPr bwMode="auto">
          <a:xfrm>
            <a:off x="457200" y="4343390"/>
            <a:ext cx="8153400" cy="186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342900" indent="-342900">
              <a:spcAft>
                <a:spcPts val="600"/>
              </a:spcAft>
              <a:buClr>
                <a:schemeClr val="accent2"/>
              </a:buClr>
              <a:buFont typeface="Wingdings" panose="05000000000000000000" pitchFamily="2" charset="2"/>
              <a:buChar char="§"/>
            </a:pPr>
            <a:r>
              <a:rPr lang="en-US" sz="2200" kern="0" dirty="0" smtClean="0"/>
              <a:t>Majority of SLTCO feel they have autonomy to carry out systems advocacy, although some report a lack of support from their host agency or the state government.</a:t>
            </a:r>
          </a:p>
          <a:p>
            <a:pPr marL="342900" indent="-342900">
              <a:buClr>
                <a:schemeClr val="accent2"/>
              </a:buClr>
              <a:buFont typeface="Wingdings" panose="05000000000000000000" pitchFamily="2" charset="2"/>
              <a:buChar char="§"/>
            </a:pPr>
            <a:r>
              <a:rPr lang="en-US" sz="2200" kern="0" dirty="0" smtClean="0"/>
              <a:t>Program resources may be the most significant barrier to carrying out systems advocacy.</a:t>
            </a:r>
            <a:endParaRPr lang="en-US" sz="2200" kern="0" dirty="0" smtClean="0">
              <a:solidFill>
                <a:schemeClr val="tx1"/>
              </a:solidFill>
            </a:endParaRPr>
          </a:p>
        </p:txBody>
      </p:sp>
    </p:spTree>
    <p:extLst>
      <p:ext uri="{BB962C8B-B14F-4D97-AF65-F5344CB8AC3E}">
        <p14:creationId xmlns:p14="http://schemas.microsoft.com/office/powerpoint/2010/main" val="559291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Issues</a:t>
            </a:r>
            <a:endParaRPr lang="en-US" dirty="0"/>
          </a:p>
        </p:txBody>
      </p:sp>
      <p:sp>
        <p:nvSpPr>
          <p:cNvPr id="3" name="Content Placeholder 2"/>
          <p:cNvSpPr>
            <a:spLocks noGrp="1"/>
          </p:cNvSpPr>
          <p:nvPr>
            <p:ph sz="quarter" idx="11"/>
          </p:nvPr>
        </p:nvSpPr>
        <p:spPr/>
        <p:txBody>
          <a:bodyPr/>
          <a:lstStyle/>
          <a:p>
            <a:r>
              <a:rPr lang="en-US" sz="2000" dirty="0" smtClean="0"/>
              <a:t>Improving facility staffing (ratios, turnover, training)</a:t>
            </a:r>
          </a:p>
          <a:p>
            <a:r>
              <a:rPr lang="en-US" sz="2000" dirty="0" smtClean="0"/>
              <a:t>Adequate funding for the LTCOP</a:t>
            </a:r>
          </a:p>
          <a:p>
            <a:r>
              <a:rPr lang="en-US" sz="2000" dirty="0" smtClean="0"/>
              <a:t>Proper care for residents with:</a:t>
            </a:r>
          </a:p>
          <a:p>
            <a:pPr lvl="1"/>
            <a:r>
              <a:rPr lang="en-US" sz="1800" dirty="0" smtClean="0"/>
              <a:t>mental health diagnoses</a:t>
            </a:r>
          </a:p>
          <a:p>
            <a:pPr lvl="1"/>
            <a:r>
              <a:rPr lang="en-US" sz="1800" dirty="0" smtClean="0"/>
              <a:t>cognitive impairment</a:t>
            </a:r>
          </a:p>
          <a:p>
            <a:pPr lvl="1"/>
            <a:r>
              <a:rPr lang="en-US" sz="1800" dirty="0" smtClean="0"/>
              <a:t>behavioral/substance use issues</a:t>
            </a:r>
          </a:p>
          <a:p>
            <a:r>
              <a:rPr lang="en-US" sz="2000" dirty="0"/>
              <a:t>Access to LTC for low income individuals, the formerly incarcerated, &amp; registered sex offenders</a:t>
            </a:r>
          </a:p>
          <a:p>
            <a:r>
              <a:rPr lang="en-US" sz="2000" dirty="0" smtClean="0"/>
              <a:t>Addressing inappropriate/involuntary discharges/transfers</a:t>
            </a:r>
          </a:p>
          <a:p>
            <a:r>
              <a:rPr lang="en-US" sz="2000" dirty="0" smtClean="0"/>
              <a:t>Increasing Personal Needs Allowance (PNA)</a:t>
            </a:r>
            <a:endParaRPr lang="en-US" sz="2000" dirty="0"/>
          </a:p>
        </p:txBody>
      </p:sp>
      <p:sp>
        <p:nvSpPr>
          <p:cNvPr id="4" name="Content Placeholder 3"/>
          <p:cNvSpPr>
            <a:spLocks noGrp="1"/>
          </p:cNvSpPr>
          <p:nvPr>
            <p:ph sz="quarter" idx="13"/>
          </p:nvPr>
        </p:nvSpPr>
        <p:spPr/>
        <p:txBody>
          <a:bodyPr/>
          <a:lstStyle/>
          <a:p>
            <a:r>
              <a:rPr lang="en-US" dirty="0" smtClean="0"/>
              <a:t>Data: Local/Regional Ombudsman Surveys, Volunteer Survey</a:t>
            </a:r>
            <a:endParaRPr lang="en-US" dirty="0"/>
          </a:p>
        </p:txBody>
      </p:sp>
    </p:spTree>
    <p:extLst>
      <p:ext uri="{BB962C8B-B14F-4D97-AF65-F5344CB8AC3E}">
        <p14:creationId xmlns:p14="http://schemas.microsoft.com/office/powerpoint/2010/main" val="11858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81000" y="381000"/>
            <a:ext cx="3368050" cy="1676400"/>
          </a:xfrm>
        </p:spPr>
        <p:txBody>
          <a:bodyPr/>
          <a:lstStyle/>
          <a:p>
            <a:r>
              <a:rPr lang="en-US" dirty="0"/>
              <a:t>Kim Nguyen, </a:t>
            </a:r>
            <a:r>
              <a:rPr lang="en-US" dirty="0" smtClean="0"/>
              <a:t>PhD	</a:t>
            </a:r>
          </a:p>
          <a:p>
            <a:r>
              <a:rPr lang="en-US" dirty="0" smtClean="0"/>
              <a:t>301-634-9495</a:t>
            </a:r>
            <a:endParaRPr lang="en-US" dirty="0"/>
          </a:p>
          <a:p>
            <a:r>
              <a:rPr lang="en-US" dirty="0" smtClean="0"/>
              <a:t>nguyen-kim@norc.org</a:t>
            </a:r>
            <a:endParaRPr lang="en-US" dirty="0"/>
          </a:p>
        </p:txBody>
      </p:sp>
      <p:sp>
        <p:nvSpPr>
          <p:cNvPr id="3" name="Text Placeholder 8"/>
          <p:cNvSpPr txBox="1">
            <a:spLocks/>
          </p:cNvSpPr>
          <p:nvPr/>
        </p:nvSpPr>
        <p:spPr bwMode="auto">
          <a:xfrm>
            <a:off x="4480561" y="381000"/>
            <a:ext cx="437387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marL="0" indent="0" algn="l" rtl="0" eaLnBrk="1" fontAlgn="base" hangingPunct="1">
              <a:spcBef>
                <a:spcPts val="1176"/>
              </a:spcBef>
              <a:spcAft>
                <a:spcPct val="0"/>
              </a:spcAft>
              <a:buClr>
                <a:schemeClr val="accent2"/>
              </a:buClr>
              <a:buFont typeface="Wingdings" charset="2"/>
              <a:buNone/>
              <a:defRPr sz="2000" baseline="0">
                <a:solidFill>
                  <a:schemeClr val="bg1"/>
                </a:solidFill>
                <a:latin typeface="+mn-lt"/>
                <a:ea typeface="+mn-ea"/>
                <a:cs typeface="ＭＳ Ｐゴシック" charset="0"/>
              </a:defRPr>
            </a:lvl1pPr>
            <a:lvl2pPr marL="457200" indent="0" algn="l" rtl="0" eaLnBrk="1" fontAlgn="base" hangingPunct="1">
              <a:spcBef>
                <a:spcPts val="1080"/>
              </a:spcBef>
              <a:spcAft>
                <a:spcPct val="0"/>
              </a:spcAft>
              <a:buClr>
                <a:schemeClr val="bg2"/>
              </a:buClr>
              <a:buFont typeface="Wingdings" charset="2"/>
              <a:buNone/>
              <a:defRPr sz="1800">
                <a:solidFill>
                  <a:schemeClr val="accent1"/>
                </a:solidFill>
                <a:latin typeface="+mn-lt"/>
                <a:ea typeface="+mn-ea"/>
              </a:defRPr>
            </a:lvl2pPr>
            <a:lvl3pPr marL="914400" indent="0" algn="l" rtl="0" eaLnBrk="1" fontAlgn="base" hangingPunct="1">
              <a:spcBef>
                <a:spcPct val="20000"/>
              </a:spcBef>
              <a:spcAft>
                <a:spcPct val="0"/>
              </a:spcAft>
              <a:buClr>
                <a:schemeClr val="accent2"/>
              </a:buClr>
              <a:buFont typeface="Arial" pitchFamily="34" charset="0"/>
              <a:buNone/>
              <a:defRPr sz="1600">
                <a:solidFill>
                  <a:schemeClr val="accent1"/>
                </a:solidFill>
                <a:latin typeface="+mn-lt"/>
                <a:ea typeface="+mn-ea"/>
              </a:defRPr>
            </a:lvl3pPr>
            <a:lvl4pPr marL="1371600" indent="0" algn="l" rtl="0" eaLnBrk="1" fontAlgn="base" hangingPunct="1">
              <a:spcBef>
                <a:spcPct val="20000"/>
              </a:spcBef>
              <a:spcAft>
                <a:spcPct val="0"/>
              </a:spcAft>
              <a:buNone/>
              <a:defRPr sz="1400" b="1">
                <a:solidFill>
                  <a:schemeClr val="accent1"/>
                </a:solidFill>
                <a:latin typeface="+mn-lt"/>
                <a:ea typeface="+mn-ea"/>
              </a:defRPr>
            </a:lvl4pPr>
            <a:lvl5pPr marL="1828800" indent="0" algn="l" rtl="0" eaLnBrk="1" fontAlgn="base" hangingPunct="1">
              <a:spcBef>
                <a:spcPct val="20000"/>
              </a:spcBef>
              <a:spcAft>
                <a:spcPct val="0"/>
              </a:spcAft>
              <a:buNone/>
              <a:defRPr sz="1400">
                <a:solidFill>
                  <a:schemeClr val="accent1"/>
                </a:solidFill>
                <a:latin typeface="+mn-lt"/>
                <a:ea typeface="+mn-ea"/>
              </a:defRPr>
            </a:lvl5pPr>
            <a:lvl6pPr marL="2286000" indent="0" algn="l" rtl="0" eaLnBrk="1" fontAlgn="base" hangingPunct="1">
              <a:spcBef>
                <a:spcPct val="20000"/>
              </a:spcBef>
              <a:spcAft>
                <a:spcPct val="0"/>
              </a:spcAft>
              <a:buNone/>
              <a:defRPr sz="1400">
                <a:solidFill>
                  <a:srgbClr val="333333"/>
                </a:solidFill>
                <a:latin typeface="+mn-lt"/>
                <a:ea typeface="+mn-ea"/>
              </a:defRPr>
            </a:lvl6pPr>
            <a:lvl7pPr marL="2743200" indent="0" algn="l" rtl="0" eaLnBrk="1" fontAlgn="base" hangingPunct="1">
              <a:spcBef>
                <a:spcPct val="20000"/>
              </a:spcBef>
              <a:spcAft>
                <a:spcPct val="0"/>
              </a:spcAft>
              <a:buNone/>
              <a:defRPr sz="1400">
                <a:solidFill>
                  <a:srgbClr val="333333"/>
                </a:solidFill>
                <a:latin typeface="+mn-lt"/>
                <a:ea typeface="+mn-ea"/>
              </a:defRPr>
            </a:lvl7pPr>
            <a:lvl8pPr marL="3200400" indent="0" algn="l" rtl="0" eaLnBrk="1" fontAlgn="base" hangingPunct="1">
              <a:spcBef>
                <a:spcPct val="20000"/>
              </a:spcBef>
              <a:spcAft>
                <a:spcPct val="0"/>
              </a:spcAft>
              <a:buNone/>
              <a:defRPr sz="1400">
                <a:solidFill>
                  <a:srgbClr val="333333"/>
                </a:solidFill>
                <a:latin typeface="+mn-lt"/>
                <a:ea typeface="+mn-ea"/>
              </a:defRPr>
            </a:lvl8pPr>
            <a:lvl9pPr marL="3657600" indent="0" algn="l" rtl="0" eaLnBrk="1" fontAlgn="base" hangingPunct="1">
              <a:spcBef>
                <a:spcPct val="20000"/>
              </a:spcBef>
              <a:spcAft>
                <a:spcPct val="0"/>
              </a:spcAft>
              <a:buNone/>
              <a:defRPr sz="1400">
                <a:solidFill>
                  <a:srgbClr val="333333"/>
                </a:solidFill>
                <a:latin typeface="+mn-lt"/>
                <a:ea typeface="+mn-ea"/>
              </a:defRPr>
            </a:lvl9pPr>
          </a:lstStyle>
          <a:p>
            <a:r>
              <a:rPr lang="en-US" kern="0" dirty="0" smtClean="0"/>
              <a:t>Emily White			</a:t>
            </a:r>
          </a:p>
          <a:p>
            <a:r>
              <a:rPr lang="en-US" kern="0" dirty="0" smtClean="0"/>
              <a:t>301-634-9314</a:t>
            </a:r>
          </a:p>
          <a:p>
            <a:r>
              <a:rPr lang="en-US" kern="0" dirty="0"/>
              <a:t>w</a:t>
            </a:r>
            <a:r>
              <a:rPr lang="en-US" kern="0" dirty="0" smtClean="0"/>
              <a:t>hite-emily@norc.org</a:t>
            </a:r>
          </a:p>
        </p:txBody>
      </p:sp>
    </p:spTree>
    <p:extLst>
      <p:ext uri="{BB962C8B-B14F-4D97-AF65-F5344CB8AC3E}">
        <p14:creationId xmlns:p14="http://schemas.microsoft.com/office/powerpoint/2010/main" val="32953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FD76BD-BEE4-4704-B73A-51FD3523E5C0}"/>
              </a:ext>
            </a:extLst>
          </p:cNvPr>
          <p:cNvSpPr>
            <a:spLocks noGrp="1"/>
          </p:cNvSpPr>
          <p:nvPr>
            <p:ph type="ctrTitle"/>
          </p:nvPr>
        </p:nvSpPr>
        <p:spPr/>
        <p:txBody>
          <a:bodyPr/>
          <a:lstStyle/>
          <a:p>
            <a:r>
              <a:rPr lang="en-US" dirty="0"/>
              <a:t>Advocacy in Action</a:t>
            </a:r>
          </a:p>
        </p:txBody>
      </p:sp>
      <p:sp>
        <p:nvSpPr>
          <p:cNvPr id="3" name="Subtitle 2">
            <a:extLst>
              <a:ext uri="{FF2B5EF4-FFF2-40B4-BE49-F238E27FC236}">
                <a16:creationId xmlns="" xmlns:a16="http://schemas.microsoft.com/office/drawing/2014/main" id="{20CB98CF-867F-4B64-92EC-F6DA58D57126}"/>
              </a:ext>
            </a:extLst>
          </p:cNvPr>
          <p:cNvSpPr>
            <a:spLocks noGrp="1"/>
          </p:cNvSpPr>
          <p:nvPr>
            <p:ph type="subTitle" idx="1"/>
          </p:nvPr>
        </p:nvSpPr>
        <p:spPr/>
        <p:txBody>
          <a:bodyPr>
            <a:normAutofit/>
          </a:bodyPr>
          <a:lstStyle/>
          <a:p>
            <a:r>
              <a:rPr lang="en-US" dirty="0"/>
              <a:t>Melanie McNeil</a:t>
            </a:r>
          </a:p>
          <a:p>
            <a:r>
              <a:rPr lang="en-US" dirty="0"/>
              <a:t>Georgia State Long-Term Care Ombudsman</a:t>
            </a:r>
          </a:p>
          <a:p>
            <a:r>
              <a:rPr lang="en-US" dirty="0"/>
              <a:t>October 22, 2018</a:t>
            </a:r>
          </a:p>
        </p:txBody>
      </p:sp>
    </p:spTree>
    <p:extLst>
      <p:ext uri="{BB962C8B-B14F-4D97-AF65-F5344CB8AC3E}">
        <p14:creationId xmlns:p14="http://schemas.microsoft.com/office/powerpoint/2010/main" val="88802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373EA-6E03-490E-A80F-0A8AC92B58C4}"/>
              </a:ext>
            </a:extLst>
          </p:cNvPr>
          <p:cNvSpPr>
            <a:spLocks noGrp="1"/>
          </p:cNvSpPr>
          <p:nvPr>
            <p:ph type="title"/>
          </p:nvPr>
        </p:nvSpPr>
        <p:spPr>
          <a:xfrm>
            <a:off x="971552" y="1593849"/>
            <a:ext cx="7200897" cy="712933"/>
          </a:xfrm>
        </p:spPr>
        <p:txBody>
          <a:bodyPr/>
          <a:lstStyle/>
          <a:p>
            <a:r>
              <a:rPr lang="en-US" dirty="0"/>
              <a:t>Advocacy</a:t>
            </a:r>
          </a:p>
        </p:txBody>
      </p:sp>
      <p:sp>
        <p:nvSpPr>
          <p:cNvPr id="3" name="Content Placeholder 2">
            <a:extLst>
              <a:ext uri="{FF2B5EF4-FFF2-40B4-BE49-F238E27FC236}">
                <a16:creationId xmlns="" xmlns:a16="http://schemas.microsoft.com/office/drawing/2014/main" id="{58644846-2574-4E86-949F-5426AB5F9B86}"/>
              </a:ext>
            </a:extLst>
          </p:cNvPr>
          <p:cNvSpPr>
            <a:spLocks noGrp="1"/>
          </p:cNvSpPr>
          <p:nvPr>
            <p:ph idx="1"/>
          </p:nvPr>
        </p:nvSpPr>
        <p:spPr>
          <a:xfrm>
            <a:off x="971551" y="2644486"/>
            <a:ext cx="7200897" cy="2619665"/>
          </a:xfrm>
        </p:spPr>
        <p:txBody>
          <a:bodyPr>
            <a:normAutofit fontScale="92500"/>
          </a:bodyPr>
          <a:lstStyle/>
          <a:p>
            <a:r>
              <a:rPr lang="en-US" sz="2100" dirty="0"/>
              <a:t>What is advocacy?  The act or process of supporting a cause or proposal</a:t>
            </a:r>
          </a:p>
          <a:p>
            <a:r>
              <a:rPr lang="en-US" sz="2100" dirty="0"/>
              <a:t>Who are advocates:  Everyone</a:t>
            </a:r>
          </a:p>
          <a:p>
            <a:r>
              <a:rPr lang="en-US" sz="2100" dirty="0"/>
              <a:t>How do we advocate:  facility, local jurisdiction, state, federal</a:t>
            </a:r>
          </a:p>
          <a:p>
            <a:r>
              <a:rPr lang="en-US" sz="2100" dirty="0"/>
              <a:t>Two examples of state legislative advocacy</a:t>
            </a:r>
          </a:p>
          <a:p>
            <a:pPr lvl="1"/>
            <a:r>
              <a:rPr lang="en-US" sz="2100" dirty="0"/>
              <a:t>Personal Needs Allowance (PNA)</a:t>
            </a:r>
          </a:p>
          <a:p>
            <a:pPr lvl="1"/>
            <a:r>
              <a:rPr lang="en-US" sz="2100" dirty="0"/>
              <a:t>Benefits Trafficking</a:t>
            </a:r>
          </a:p>
        </p:txBody>
      </p:sp>
    </p:spTree>
    <p:extLst>
      <p:ext uri="{BB962C8B-B14F-4D97-AF65-F5344CB8AC3E}">
        <p14:creationId xmlns:p14="http://schemas.microsoft.com/office/powerpoint/2010/main" val="288455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972FCB-8F53-482F-99DD-75200B0E0258}"/>
              </a:ext>
            </a:extLst>
          </p:cNvPr>
          <p:cNvSpPr>
            <a:spLocks noGrp="1"/>
          </p:cNvSpPr>
          <p:nvPr>
            <p:ph type="title"/>
          </p:nvPr>
        </p:nvSpPr>
        <p:spPr/>
        <p:txBody>
          <a:bodyPr/>
          <a:lstStyle/>
          <a:p>
            <a:r>
              <a:rPr lang="en-US" dirty="0"/>
              <a:t>Where to begin</a:t>
            </a:r>
          </a:p>
        </p:txBody>
      </p:sp>
      <p:sp>
        <p:nvSpPr>
          <p:cNvPr id="3" name="Content Placeholder 2">
            <a:extLst>
              <a:ext uri="{FF2B5EF4-FFF2-40B4-BE49-F238E27FC236}">
                <a16:creationId xmlns="" xmlns:a16="http://schemas.microsoft.com/office/drawing/2014/main" id="{93380127-5CED-46B7-816A-D115F2D70D0E}"/>
              </a:ext>
            </a:extLst>
          </p:cNvPr>
          <p:cNvSpPr>
            <a:spLocks noGrp="1"/>
          </p:cNvSpPr>
          <p:nvPr>
            <p:ph sz="half" idx="1"/>
          </p:nvPr>
        </p:nvSpPr>
        <p:spPr/>
        <p:txBody>
          <a:bodyPr>
            <a:normAutofit/>
          </a:bodyPr>
          <a:lstStyle/>
          <a:p>
            <a:r>
              <a:rPr lang="en-US" sz="2100" dirty="0"/>
              <a:t>Identify the issue</a:t>
            </a:r>
          </a:p>
          <a:p>
            <a:r>
              <a:rPr lang="en-US" sz="2100" dirty="0"/>
              <a:t>Develop the message</a:t>
            </a:r>
          </a:p>
          <a:p>
            <a:r>
              <a:rPr lang="en-US" sz="2100" dirty="0"/>
              <a:t>Prepare strategy </a:t>
            </a:r>
          </a:p>
          <a:p>
            <a:r>
              <a:rPr lang="en-US" sz="2100" dirty="0"/>
              <a:t>Deploy</a:t>
            </a:r>
          </a:p>
        </p:txBody>
      </p:sp>
      <p:pic>
        <p:nvPicPr>
          <p:cNvPr id="6" name="Content Placeholder 5">
            <a:extLst>
              <a:ext uri="{FF2B5EF4-FFF2-40B4-BE49-F238E27FC236}">
                <a16:creationId xmlns="" xmlns:a16="http://schemas.microsoft.com/office/drawing/2014/main" id="{F0A98D1F-20DC-481A-81EB-5DE5FE20E9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0764" y="3127663"/>
            <a:ext cx="2550968" cy="1558637"/>
          </a:xfrm>
        </p:spPr>
      </p:pic>
    </p:spTree>
    <p:extLst>
      <p:ext uri="{BB962C8B-B14F-4D97-AF65-F5344CB8AC3E}">
        <p14:creationId xmlns:p14="http://schemas.microsoft.com/office/powerpoint/2010/main" val="278263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500AF-9FE9-4781-806C-B5B6D09AAE4E}"/>
              </a:ext>
            </a:extLst>
          </p:cNvPr>
          <p:cNvSpPr>
            <a:spLocks noGrp="1"/>
          </p:cNvSpPr>
          <p:nvPr>
            <p:ph type="title"/>
          </p:nvPr>
        </p:nvSpPr>
        <p:spPr/>
        <p:txBody>
          <a:bodyPr/>
          <a:lstStyle/>
          <a:p>
            <a:r>
              <a:rPr lang="en-US" dirty="0"/>
              <a:t>Who should participate</a:t>
            </a:r>
          </a:p>
        </p:txBody>
      </p:sp>
      <p:sp>
        <p:nvSpPr>
          <p:cNvPr id="3" name="Content Placeholder 2">
            <a:extLst>
              <a:ext uri="{FF2B5EF4-FFF2-40B4-BE49-F238E27FC236}">
                <a16:creationId xmlns="" xmlns:a16="http://schemas.microsoft.com/office/drawing/2014/main" id="{4E4767A6-BA86-4FC7-9B7E-8BE682FB892F}"/>
              </a:ext>
            </a:extLst>
          </p:cNvPr>
          <p:cNvSpPr>
            <a:spLocks noGrp="1"/>
          </p:cNvSpPr>
          <p:nvPr>
            <p:ph sz="half" idx="1"/>
          </p:nvPr>
        </p:nvSpPr>
        <p:spPr/>
        <p:txBody>
          <a:bodyPr>
            <a:normAutofit/>
          </a:bodyPr>
          <a:lstStyle/>
          <a:p>
            <a:r>
              <a:rPr lang="en-US" dirty="0"/>
              <a:t>Residents</a:t>
            </a:r>
          </a:p>
          <a:p>
            <a:r>
              <a:rPr lang="en-US" dirty="0"/>
              <a:t>Family members</a:t>
            </a:r>
          </a:p>
          <a:p>
            <a:r>
              <a:rPr lang="en-US" dirty="0"/>
              <a:t>Facility staff</a:t>
            </a:r>
          </a:p>
          <a:p>
            <a:r>
              <a:rPr lang="en-US" dirty="0"/>
              <a:t>Community members</a:t>
            </a:r>
          </a:p>
          <a:p>
            <a:r>
              <a:rPr lang="en-US" dirty="0"/>
              <a:t>Influencers</a:t>
            </a:r>
          </a:p>
          <a:p>
            <a:r>
              <a:rPr lang="en-US" dirty="0"/>
              <a:t>Policy Makers</a:t>
            </a:r>
          </a:p>
        </p:txBody>
      </p:sp>
      <p:pic>
        <p:nvPicPr>
          <p:cNvPr id="22" name="Content Placeholder 21">
            <a:extLst>
              <a:ext uri="{FF2B5EF4-FFF2-40B4-BE49-F238E27FC236}">
                <a16:creationId xmlns="" xmlns:a16="http://schemas.microsoft.com/office/drawing/2014/main" id="{DF75D614-0A7B-4C3B-BA1B-CDC84AFABE8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76725" y="3067050"/>
            <a:ext cx="3505200" cy="2066925"/>
          </a:xfrm>
        </p:spPr>
      </p:pic>
    </p:spTree>
    <p:extLst>
      <p:ext uri="{BB962C8B-B14F-4D97-AF65-F5344CB8AC3E}">
        <p14:creationId xmlns:p14="http://schemas.microsoft.com/office/powerpoint/2010/main" val="261233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BCB023-9562-4971-8E3F-AFFB5ED6F403}"/>
              </a:ext>
            </a:extLst>
          </p:cNvPr>
          <p:cNvSpPr>
            <a:spLocks noGrp="1"/>
          </p:cNvSpPr>
          <p:nvPr>
            <p:ph type="title"/>
          </p:nvPr>
        </p:nvSpPr>
        <p:spPr/>
        <p:txBody>
          <a:bodyPr/>
          <a:lstStyle/>
          <a:p>
            <a:r>
              <a:rPr lang="en-US" dirty="0"/>
              <a:t>Strategy</a:t>
            </a:r>
          </a:p>
        </p:txBody>
      </p:sp>
      <p:sp>
        <p:nvSpPr>
          <p:cNvPr id="3" name="Content Placeholder 2">
            <a:extLst>
              <a:ext uri="{FF2B5EF4-FFF2-40B4-BE49-F238E27FC236}">
                <a16:creationId xmlns="" xmlns:a16="http://schemas.microsoft.com/office/drawing/2014/main" id="{104E09C0-76C1-423A-8478-1D316C419F67}"/>
              </a:ext>
            </a:extLst>
          </p:cNvPr>
          <p:cNvSpPr>
            <a:spLocks noGrp="1"/>
          </p:cNvSpPr>
          <p:nvPr>
            <p:ph sz="half" idx="1"/>
          </p:nvPr>
        </p:nvSpPr>
        <p:spPr/>
        <p:txBody>
          <a:bodyPr>
            <a:normAutofit/>
          </a:bodyPr>
          <a:lstStyle/>
          <a:p>
            <a:r>
              <a:rPr lang="en-US" dirty="0"/>
              <a:t>Sign Petitions</a:t>
            </a:r>
          </a:p>
          <a:p>
            <a:r>
              <a:rPr lang="en-US" dirty="0"/>
              <a:t>Send Individual letters</a:t>
            </a:r>
          </a:p>
          <a:p>
            <a:r>
              <a:rPr lang="en-US" dirty="0"/>
              <a:t>Prepare personal stories</a:t>
            </a:r>
          </a:p>
          <a:p>
            <a:r>
              <a:rPr lang="en-US" dirty="0"/>
              <a:t>Meet with policy makers</a:t>
            </a:r>
          </a:p>
          <a:p>
            <a:r>
              <a:rPr lang="en-US" dirty="0"/>
              <a:t>Engage the media</a:t>
            </a:r>
          </a:p>
          <a:p>
            <a:r>
              <a:rPr lang="en-US" dirty="0"/>
              <a:t>Testify at hearings</a:t>
            </a:r>
          </a:p>
          <a:p>
            <a:r>
              <a:rPr lang="en-US" dirty="0"/>
              <a:t>Work the legislature</a:t>
            </a:r>
          </a:p>
        </p:txBody>
      </p:sp>
      <p:pic>
        <p:nvPicPr>
          <p:cNvPr id="6" name="Content Placeholder 5">
            <a:extLst>
              <a:ext uri="{FF2B5EF4-FFF2-40B4-BE49-F238E27FC236}">
                <a16:creationId xmlns="" xmlns:a16="http://schemas.microsoft.com/office/drawing/2014/main" id="{80E53BCA-3904-4CBF-8C37-24DB610B8B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96692" y="3060124"/>
            <a:ext cx="2976995" cy="1620981"/>
          </a:xfrm>
        </p:spPr>
      </p:pic>
    </p:spTree>
    <p:extLst>
      <p:ext uri="{BB962C8B-B14F-4D97-AF65-F5344CB8AC3E}">
        <p14:creationId xmlns:p14="http://schemas.microsoft.com/office/powerpoint/2010/main" val="331580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p:txBody>
          <a:bodyPr/>
          <a:lstStyle/>
          <a:p>
            <a:r>
              <a:rPr lang="en-US" dirty="0" smtClean="0"/>
              <a:t>As authorized </a:t>
            </a:r>
            <a:r>
              <a:rPr lang="en-US" dirty="0"/>
              <a:t>by </a:t>
            </a:r>
            <a:r>
              <a:rPr lang="en-US" dirty="0" smtClean="0"/>
              <a:t>the Older </a:t>
            </a:r>
            <a:r>
              <a:rPr lang="en-US" dirty="0"/>
              <a:t>Americans </a:t>
            </a:r>
            <a:r>
              <a:rPr lang="en-US" dirty="0" smtClean="0"/>
              <a:t>Act (OAA), </a:t>
            </a:r>
            <a:r>
              <a:rPr lang="en-US" dirty="0"/>
              <a:t>the </a:t>
            </a:r>
            <a:r>
              <a:rPr lang="en-US" dirty="0" smtClean="0"/>
              <a:t>Long-Term Care Ombudsman Program (LTCOP) has the following responsibilities nationally:</a:t>
            </a:r>
          </a:p>
          <a:p>
            <a:pPr lvl="1"/>
            <a:r>
              <a:rPr lang="en-US" dirty="0" smtClean="0"/>
              <a:t>Identify, investigate, </a:t>
            </a:r>
            <a:r>
              <a:rPr lang="en-US" dirty="0"/>
              <a:t>and </a:t>
            </a:r>
            <a:r>
              <a:rPr lang="en-US" dirty="0" smtClean="0"/>
              <a:t>resolve </a:t>
            </a:r>
            <a:r>
              <a:rPr lang="en-US" dirty="0"/>
              <a:t>complaints made by or on behalf of residents of long-term care </a:t>
            </a:r>
            <a:r>
              <a:rPr lang="en-US" dirty="0" smtClean="0"/>
              <a:t>facilities </a:t>
            </a:r>
          </a:p>
          <a:p>
            <a:pPr lvl="1"/>
            <a:r>
              <a:rPr lang="en-US" dirty="0" smtClean="0"/>
              <a:t>Provide information to residents, families, staff</a:t>
            </a:r>
          </a:p>
          <a:p>
            <a:pPr lvl="1"/>
            <a:r>
              <a:rPr lang="en-US" dirty="0" smtClean="0"/>
              <a:t>Advocate for systemic changes to improve residents’ care and quality of life</a:t>
            </a:r>
          </a:p>
          <a:p>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463382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3C1E9C2-CAB0-4CDA-816F-42860A09371B}"/>
              </a:ext>
            </a:extLst>
          </p:cNvPr>
          <p:cNvSpPr>
            <a:spLocks noGrp="1"/>
          </p:cNvSpPr>
          <p:nvPr>
            <p:ph type="title"/>
          </p:nvPr>
        </p:nvSpPr>
        <p:spPr/>
        <p:txBody>
          <a:bodyPr/>
          <a:lstStyle/>
          <a:p>
            <a:r>
              <a:rPr lang="en-US" dirty="0"/>
              <a:t>Personal Needs Allowance</a:t>
            </a:r>
          </a:p>
        </p:txBody>
      </p:sp>
      <p:sp>
        <p:nvSpPr>
          <p:cNvPr id="5" name="Content Placeholder 4">
            <a:extLst>
              <a:ext uri="{FF2B5EF4-FFF2-40B4-BE49-F238E27FC236}">
                <a16:creationId xmlns="" xmlns:a16="http://schemas.microsoft.com/office/drawing/2014/main" id="{F96F4F9D-A6A6-4444-B9E9-67C065927B51}"/>
              </a:ext>
            </a:extLst>
          </p:cNvPr>
          <p:cNvSpPr>
            <a:spLocks noGrp="1"/>
          </p:cNvSpPr>
          <p:nvPr>
            <p:ph sz="half" idx="1"/>
          </p:nvPr>
        </p:nvSpPr>
        <p:spPr/>
        <p:txBody>
          <a:bodyPr/>
          <a:lstStyle/>
          <a:p>
            <a:r>
              <a:rPr lang="en-US" dirty="0"/>
              <a:t>More than 1,000 letters and petitions</a:t>
            </a:r>
          </a:p>
          <a:p>
            <a:r>
              <a:rPr lang="en-US" dirty="0"/>
              <a:t>Meet with key legislators</a:t>
            </a:r>
          </a:p>
          <a:p>
            <a:r>
              <a:rPr lang="en-US" dirty="0"/>
              <a:t>Testify at hearing</a:t>
            </a:r>
          </a:p>
          <a:p>
            <a:r>
              <a:rPr lang="en-US" dirty="0"/>
              <a:t>Draw media attention</a:t>
            </a:r>
          </a:p>
          <a:p>
            <a:r>
              <a:rPr lang="en-US" dirty="0"/>
              <a:t>Follow up </a:t>
            </a:r>
          </a:p>
          <a:p>
            <a:endParaRPr lang="en-US" dirty="0"/>
          </a:p>
        </p:txBody>
      </p:sp>
      <p:pic>
        <p:nvPicPr>
          <p:cNvPr id="11" name="Content Placeholder 10">
            <a:extLst>
              <a:ext uri="{FF2B5EF4-FFF2-40B4-BE49-F238E27FC236}">
                <a16:creationId xmlns="" xmlns:a16="http://schemas.microsoft.com/office/drawing/2014/main" id="{001F2A0B-19E9-49A9-8845-9C5E6E608A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2277" y="3086100"/>
            <a:ext cx="3018559" cy="1802823"/>
          </a:xfrm>
        </p:spPr>
      </p:pic>
    </p:spTree>
    <p:extLst>
      <p:ext uri="{BB962C8B-B14F-4D97-AF65-F5344CB8AC3E}">
        <p14:creationId xmlns:p14="http://schemas.microsoft.com/office/powerpoint/2010/main" val="349957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B5AA4-79BF-4EE8-8706-0D3AC20F088D}"/>
              </a:ext>
            </a:extLst>
          </p:cNvPr>
          <p:cNvSpPr>
            <a:spLocks noGrp="1"/>
          </p:cNvSpPr>
          <p:nvPr>
            <p:ph type="title"/>
          </p:nvPr>
        </p:nvSpPr>
        <p:spPr/>
        <p:txBody>
          <a:bodyPr/>
          <a:lstStyle/>
          <a:p>
            <a:r>
              <a:rPr lang="en-US" dirty="0"/>
              <a:t>Benefits Trafficking</a:t>
            </a:r>
          </a:p>
        </p:txBody>
      </p:sp>
      <p:sp>
        <p:nvSpPr>
          <p:cNvPr id="3" name="Content Placeholder 2">
            <a:extLst>
              <a:ext uri="{FF2B5EF4-FFF2-40B4-BE49-F238E27FC236}">
                <a16:creationId xmlns="" xmlns:a16="http://schemas.microsoft.com/office/drawing/2014/main" id="{98B24352-43FC-4073-AF9E-CC355FE6AC86}"/>
              </a:ext>
            </a:extLst>
          </p:cNvPr>
          <p:cNvSpPr>
            <a:spLocks noGrp="1"/>
          </p:cNvSpPr>
          <p:nvPr>
            <p:ph sz="half" idx="1"/>
          </p:nvPr>
        </p:nvSpPr>
        <p:spPr/>
        <p:txBody>
          <a:bodyPr/>
          <a:lstStyle/>
          <a:p>
            <a:r>
              <a:rPr lang="en-US" dirty="0"/>
              <a:t>Meet with key legislators</a:t>
            </a:r>
          </a:p>
          <a:p>
            <a:r>
              <a:rPr lang="en-US" dirty="0"/>
              <a:t>Garner support from key influencers</a:t>
            </a:r>
          </a:p>
          <a:p>
            <a:r>
              <a:rPr lang="en-US" dirty="0"/>
              <a:t>Testify at hearings</a:t>
            </a:r>
          </a:p>
          <a:p>
            <a:r>
              <a:rPr lang="en-US" dirty="0"/>
              <a:t>Work the committee</a:t>
            </a:r>
          </a:p>
        </p:txBody>
      </p:sp>
      <p:pic>
        <p:nvPicPr>
          <p:cNvPr id="6" name="Content Placeholder 5">
            <a:extLst>
              <a:ext uri="{FF2B5EF4-FFF2-40B4-BE49-F238E27FC236}">
                <a16:creationId xmlns="" xmlns:a16="http://schemas.microsoft.com/office/drawing/2014/main" id="{EACABF5A-4DB0-4FA6-A9B4-C8E302E69C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8419" y="2982192"/>
            <a:ext cx="2478232" cy="1833995"/>
          </a:xfrm>
        </p:spPr>
      </p:pic>
    </p:spTree>
    <p:extLst>
      <p:ext uri="{BB962C8B-B14F-4D97-AF65-F5344CB8AC3E}">
        <p14:creationId xmlns:p14="http://schemas.microsoft.com/office/powerpoint/2010/main" val="175794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9A467-2E82-4007-83B4-548D22981E9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 xmlns:a16="http://schemas.microsoft.com/office/drawing/2014/main" id="{92A12D6B-79D2-4B38-BC6B-BACC83D7F636}"/>
              </a:ext>
            </a:extLst>
          </p:cNvPr>
          <p:cNvSpPr>
            <a:spLocks noGrp="1"/>
          </p:cNvSpPr>
          <p:nvPr>
            <p:ph idx="1"/>
          </p:nvPr>
        </p:nvSpPr>
        <p:spPr/>
        <p:txBody>
          <a:bodyPr/>
          <a:lstStyle/>
          <a:p>
            <a:r>
              <a:rPr lang="en-US" dirty="0"/>
              <a:t>Everyone can participate</a:t>
            </a:r>
          </a:p>
          <a:p>
            <a:r>
              <a:rPr lang="en-US" dirty="0"/>
              <a:t>Celebrate success </a:t>
            </a:r>
          </a:p>
          <a:p>
            <a:r>
              <a:rPr lang="en-US" dirty="0"/>
              <a:t>Don’t give up</a:t>
            </a:r>
          </a:p>
          <a:p>
            <a:r>
              <a:rPr lang="en-US" dirty="0"/>
              <a:t>Plan for on-going contact to create success in future</a:t>
            </a:r>
          </a:p>
        </p:txBody>
      </p:sp>
      <p:sp>
        <p:nvSpPr>
          <p:cNvPr id="4" name="Content Placeholder 3">
            <a:extLst>
              <a:ext uri="{FF2B5EF4-FFF2-40B4-BE49-F238E27FC236}">
                <a16:creationId xmlns="" xmlns:a16="http://schemas.microsoft.com/office/drawing/2014/main" id="{1BE35EAB-56D3-43D4-8C8F-AC8D97B819BE}"/>
              </a:ext>
            </a:extLst>
          </p:cNvPr>
          <p:cNvSpPr>
            <a:spLocks noGrp="1"/>
          </p:cNvSpPr>
          <p:nvPr>
            <p:ph sz="half" idx="4294967295"/>
          </p:nvPr>
        </p:nvSpPr>
        <p:spPr>
          <a:xfrm>
            <a:off x="5605462" y="2777729"/>
            <a:ext cx="3538538" cy="2482453"/>
          </a:xfrm>
        </p:spPr>
        <p:txBody>
          <a:bodyPr>
            <a:normAutofit/>
          </a:bodyPr>
          <a:lstStyle/>
          <a:p>
            <a:pPr marL="0" indent="0">
              <a:buNone/>
            </a:pPr>
            <a:r>
              <a:rPr lang="en-US" dirty="0"/>
              <a:t/>
            </a:r>
            <a:br>
              <a:rPr lang="en-US" dirty="0"/>
            </a:br>
            <a:endParaRPr lang="en-US" dirty="0"/>
          </a:p>
        </p:txBody>
      </p:sp>
    </p:spTree>
    <p:extLst>
      <p:ext uri="{BB962C8B-B14F-4D97-AF65-F5344CB8AC3E}">
        <p14:creationId xmlns:p14="http://schemas.microsoft.com/office/powerpoint/2010/main" val="339373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683F3-D32B-4637-AE6B-2D7C9C607879}"/>
              </a:ext>
            </a:extLst>
          </p:cNvPr>
          <p:cNvSpPr>
            <a:spLocks noGrp="1"/>
          </p:cNvSpPr>
          <p:nvPr>
            <p:ph type="title"/>
          </p:nvPr>
        </p:nvSpPr>
        <p:spPr/>
        <p:txBody>
          <a:bodyPr/>
          <a:lstStyle/>
          <a:p>
            <a:r>
              <a:rPr lang="en-US"/>
              <a:t>Results </a:t>
            </a:r>
            <a:r>
              <a:rPr lang="en-US" dirty="0"/>
              <a:t>of Advocacy</a:t>
            </a:r>
          </a:p>
        </p:txBody>
      </p:sp>
      <p:sp>
        <p:nvSpPr>
          <p:cNvPr id="3" name="Content Placeholder 2">
            <a:extLst>
              <a:ext uri="{FF2B5EF4-FFF2-40B4-BE49-F238E27FC236}">
                <a16:creationId xmlns="" xmlns:a16="http://schemas.microsoft.com/office/drawing/2014/main" id="{60720793-E147-44D1-B47F-8ECD4F2FFFE1}"/>
              </a:ext>
            </a:extLst>
          </p:cNvPr>
          <p:cNvSpPr>
            <a:spLocks noGrp="1"/>
          </p:cNvSpPr>
          <p:nvPr>
            <p:ph sz="half" idx="1"/>
          </p:nvPr>
        </p:nvSpPr>
        <p:spPr/>
        <p:txBody>
          <a:bodyPr/>
          <a:lstStyle/>
          <a:p>
            <a:pPr marL="0" indent="0">
              <a:buNone/>
            </a:pPr>
            <a:r>
              <a:rPr lang="en-US" i="1" dirty="0"/>
              <a:t>Never doubt that a small group of thoughtful, committed citizens can change the world; indeed, it's the only thing that ever has. </a:t>
            </a:r>
          </a:p>
          <a:p>
            <a:pPr marL="0" indent="0">
              <a:buNone/>
            </a:pPr>
            <a:r>
              <a:rPr lang="en-US" i="1" dirty="0"/>
              <a:t>Margaret Mead</a:t>
            </a:r>
            <a:endParaRPr lang="en-US" dirty="0"/>
          </a:p>
        </p:txBody>
      </p:sp>
      <p:pic>
        <p:nvPicPr>
          <p:cNvPr id="5" name="Content Placeholder 4">
            <a:extLst>
              <a:ext uri="{FF2B5EF4-FFF2-40B4-BE49-F238E27FC236}">
                <a16:creationId xmlns="" xmlns:a16="http://schemas.microsoft.com/office/drawing/2014/main" id="{85D70D42-34CB-42A3-8B41-542D0D9A90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6294" y="2838853"/>
            <a:ext cx="3538538" cy="2360204"/>
          </a:xfrm>
          <a:prstGeom prst="rect">
            <a:avLst/>
          </a:prstGeom>
        </p:spPr>
      </p:pic>
    </p:spTree>
    <p:extLst>
      <p:ext uri="{BB962C8B-B14F-4D97-AF65-F5344CB8AC3E}">
        <p14:creationId xmlns:p14="http://schemas.microsoft.com/office/powerpoint/2010/main" val="52628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a:xfrm>
            <a:off x="457200" y="1234464"/>
            <a:ext cx="8153400" cy="4419600"/>
          </a:xfrm>
        </p:spPr>
        <p:txBody>
          <a:bodyPr/>
          <a:lstStyle/>
          <a:p>
            <a:r>
              <a:rPr lang="en-US" sz="2200" dirty="0" smtClean="0"/>
              <a:t>The LTCOP is administered by the Administration on Aging</a:t>
            </a:r>
          </a:p>
          <a:p>
            <a:r>
              <a:rPr lang="en-US" sz="2200" dirty="0" smtClean="0"/>
              <a:t>Each </a:t>
            </a:r>
            <a:r>
              <a:rPr lang="en-US" sz="2200" dirty="0"/>
              <a:t>state has an Office of the </a:t>
            </a:r>
            <a:r>
              <a:rPr lang="en-US" sz="2200" dirty="0" smtClean="0"/>
              <a:t>Long-Term Care Ombudsman. </a:t>
            </a:r>
          </a:p>
          <a:p>
            <a:pPr lvl="1"/>
            <a:r>
              <a:rPr lang="en-US" dirty="0" smtClean="0"/>
              <a:t>53 programs, including Guam, Puerto Rico, and Washington DC. Each Office is led by a State Long-Term Care Ombudsman.</a:t>
            </a:r>
          </a:p>
          <a:p>
            <a:r>
              <a:rPr lang="en-US" sz="2200" dirty="0" smtClean="0"/>
              <a:t>Ombudsmen/Representatives of the Office are advocates for residents of long-term care facilities. </a:t>
            </a:r>
          </a:p>
          <a:p>
            <a:pPr lvl="1"/>
            <a:r>
              <a:rPr lang="en-US" dirty="0" smtClean="0"/>
              <a:t>1,320 paid program staff (FTE) in </a:t>
            </a:r>
            <a:r>
              <a:rPr lang="en-US" dirty="0" smtClean="0"/>
              <a:t>2016</a:t>
            </a:r>
          </a:p>
          <a:p>
            <a:pPr lvl="1"/>
            <a:r>
              <a:rPr lang="en-US" dirty="0" smtClean="0"/>
              <a:t>524 designated local Ombudsman entities in 2016</a:t>
            </a:r>
            <a:endParaRPr lang="en-US" dirty="0"/>
          </a:p>
          <a:p>
            <a:r>
              <a:rPr lang="en-US" sz="2200" dirty="0" smtClean="0"/>
              <a:t>A large volunteer workforce supports the program to maintain a presence in facilities.</a:t>
            </a:r>
          </a:p>
          <a:p>
            <a:pPr lvl="1"/>
            <a:r>
              <a:rPr lang="en-US" dirty="0" smtClean="0"/>
              <a:t>7,331 certified volunteers in 2016</a:t>
            </a:r>
            <a:endParaRPr lang="en-US" dirty="0"/>
          </a:p>
          <a:p>
            <a:endParaRPr lang="en-US" dirty="0"/>
          </a:p>
        </p:txBody>
      </p:sp>
    </p:spTree>
    <p:extLst>
      <p:ext uri="{BB962C8B-B14F-4D97-AF65-F5344CB8AC3E}">
        <p14:creationId xmlns:p14="http://schemas.microsoft.com/office/powerpoint/2010/main" val="289069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National Evaluation of the LTCOP</a:t>
            </a:r>
            <a:endParaRPr lang="en-US" dirty="0"/>
          </a:p>
        </p:txBody>
      </p:sp>
    </p:spTree>
    <p:extLst>
      <p:ext uri="{BB962C8B-B14F-4D97-AF65-F5344CB8AC3E}">
        <p14:creationId xmlns:p14="http://schemas.microsoft.com/office/powerpoint/2010/main" val="174574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Team </a:t>
            </a:r>
            <a:endParaRPr lang="en-US" dirty="0"/>
          </a:p>
        </p:txBody>
      </p:sp>
      <p:sp>
        <p:nvSpPr>
          <p:cNvPr id="6" name="Content Placeholder 5"/>
          <p:cNvSpPr>
            <a:spLocks noGrp="1"/>
          </p:cNvSpPr>
          <p:nvPr>
            <p:ph sz="quarter" idx="11"/>
          </p:nvPr>
        </p:nvSpPr>
        <p:spPr/>
        <p:txBody>
          <a:bodyPr/>
          <a:lstStyle/>
          <a:p>
            <a:r>
              <a:rPr lang="en-US" dirty="0" smtClean="0"/>
              <a:t>NORC at the University of Chicago (NORC Chicago)</a:t>
            </a:r>
          </a:p>
          <a:p>
            <a:r>
              <a:rPr lang="en-US" dirty="0" smtClean="0"/>
              <a:t>National Consumer Voice for Quality Long-Term Care (Consumer Voice)</a:t>
            </a:r>
          </a:p>
          <a:p>
            <a:r>
              <a:rPr lang="en-US" dirty="0" smtClean="0"/>
              <a:t>Brooke Hollister, PhD, University of California, San Francisco</a:t>
            </a:r>
          </a:p>
          <a:p>
            <a:r>
              <a:rPr lang="en-US" dirty="0" err="1" smtClean="0"/>
              <a:t>Helaine</a:t>
            </a:r>
            <a:r>
              <a:rPr lang="en-US" dirty="0" smtClean="0"/>
              <a:t> Resnick, PhD, </a:t>
            </a:r>
            <a:r>
              <a:rPr lang="en-US" dirty="0" err="1" smtClean="0"/>
              <a:t>Resnick</a:t>
            </a:r>
            <a:r>
              <a:rPr lang="en-US" dirty="0" smtClean="0"/>
              <a:t>, </a:t>
            </a:r>
            <a:r>
              <a:rPr lang="en-US" dirty="0" err="1" smtClean="0"/>
              <a:t>Chodorow</a:t>
            </a:r>
            <a:r>
              <a:rPr lang="en-US" dirty="0" smtClean="0"/>
              <a:t> &amp; Associates</a:t>
            </a:r>
          </a:p>
          <a:p>
            <a:r>
              <a:rPr lang="en-US" dirty="0" smtClean="0"/>
              <a:t>William Benson, Health Benefits ABCs</a:t>
            </a:r>
          </a:p>
          <a:p>
            <a:r>
              <a:rPr lang="en-US" dirty="0" smtClean="0"/>
              <a:t>Human Services Research Institute (HSRI)</a:t>
            </a:r>
          </a:p>
          <a:p>
            <a:endParaRPr lang="en-US" dirty="0" smtClean="0"/>
          </a:p>
          <a:p>
            <a:pPr marL="457200" lvl="1" indent="0">
              <a:buNone/>
            </a:pPr>
            <a:endParaRPr lang="en-US" dirty="0"/>
          </a:p>
        </p:txBody>
      </p:sp>
      <p:sp>
        <p:nvSpPr>
          <p:cNvPr id="2" name="Content Placeholder 1"/>
          <p:cNvSpPr>
            <a:spLocks noGrp="1"/>
          </p:cNvSpPr>
          <p:nvPr>
            <p:ph sz="quarter" idx="13"/>
          </p:nvPr>
        </p:nvSpPr>
        <p:spPr/>
        <p:txBody>
          <a:bodyPr/>
          <a:lstStyle/>
          <a:p>
            <a:r>
              <a:rPr lang="en-US" dirty="0" smtClean="0"/>
              <a:t>Process Evaluation and Special Studies Related to the LTCOP</a:t>
            </a:r>
            <a:endParaRPr lang="en-US" dirty="0"/>
          </a:p>
        </p:txBody>
      </p:sp>
    </p:spTree>
    <p:extLst>
      <p:ext uri="{BB962C8B-B14F-4D97-AF65-F5344CB8AC3E}">
        <p14:creationId xmlns:p14="http://schemas.microsoft.com/office/powerpoint/2010/main" val="166657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Evaluation and Special Studies Related to the LTCOP</a:t>
            </a:r>
          </a:p>
        </p:txBody>
      </p:sp>
      <p:sp>
        <p:nvSpPr>
          <p:cNvPr id="6" name="Content Placeholder 5"/>
          <p:cNvSpPr>
            <a:spLocks noGrp="1"/>
          </p:cNvSpPr>
          <p:nvPr>
            <p:ph sz="quarter" idx="11"/>
          </p:nvPr>
        </p:nvSpPr>
        <p:spPr/>
        <p:txBody>
          <a:bodyPr/>
          <a:lstStyle/>
          <a:p>
            <a:r>
              <a:rPr lang="en-US" dirty="0" smtClean="0"/>
              <a:t>How </a:t>
            </a:r>
            <a:r>
              <a:rPr lang="en-US" dirty="0"/>
              <a:t>is the LTCOP structured and how does it operate </a:t>
            </a:r>
            <a:r>
              <a:rPr lang="en-US" dirty="0" smtClean="0"/>
              <a:t>at the </a:t>
            </a:r>
            <a:r>
              <a:rPr lang="en-US" dirty="0"/>
              <a:t>local, State, and Federal </a:t>
            </a:r>
            <a:r>
              <a:rPr lang="en-US" dirty="0" smtClean="0"/>
              <a:t>levels?</a:t>
            </a:r>
          </a:p>
          <a:p>
            <a:r>
              <a:rPr lang="en-US" dirty="0" smtClean="0"/>
              <a:t>How </a:t>
            </a:r>
            <a:r>
              <a:rPr lang="en-US" dirty="0"/>
              <a:t>do LTCOPs use existing resources to </a:t>
            </a:r>
            <a:r>
              <a:rPr lang="en-US" dirty="0" smtClean="0"/>
              <a:t>resolve problems </a:t>
            </a:r>
            <a:r>
              <a:rPr lang="en-US" dirty="0"/>
              <a:t>of individual residents and to bring </a:t>
            </a:r>
            <a:r>
              <a:rPr lang="en-US" dirty="0" smtClean="0"/>
              <a:t>about changes </a:t>
            </a:r>
            <a:r>
              <a:rPr lang="en-US" dirty="0"/>
              <a:t>at the facility and </a:t>
            </a:r>
            <a:r>
              <a:rPr lang="en-US" dirty="0" smtClean="0"/>
              <a:t>local</a:t>
            </a:r>
            <a:r>
              <a:rPr lang="en-US" dirty="0"/>
              <a:t>, State, </a:t>
            </a:r>
            <a:r>
              <a:rPr lang="en-US" dirty="0" smtClean="0"/>
              <a:t>and Federal </a:t>
            </a:r>
            <a:r>
              <a:rPr lang="en-US" dirty="0"/>
              <a:t>levels that will improve the quality of </a:t>
            </a:r>
            <a:r>
              <a:rPr lang="en-US" dirty="0" smtClean="0"/>
              <a:t>services available/ provided?</a:t>
            </a:r>
          </a:p>
          <a:p>
            <a:r>
              <a:rPr lang="en-US" dirty="0" smtClean="0"/>
              <a:t>With </a:t>
            </a:r>
            <a:r>
              <a:rPr lang="en-US" dirty="0"/>
              <a:t>whom do LTCOPs partner, and how do LTCOPs </a:t>
            </a:r>
            <a:r>
              <a:rPr lang="en-US" dirty="0" smtClean="0"/>
              <a:t>work with </a:t>
            </a:r>
            <a:r>
              <a:rPr lang="en-US" dirty="0"/>
              <a:t>partner </a:t>
            </a:r>
            <a:r>
              <a:rPr lang="en-US" dirty="0" smtClean="0"/>
              <a:t>programs?</a:t>
            </a:r>
          </a:p>
          <a:p>
            <a:r>
              <a:rPr lang="en-US" dirty="0" smtClean="0"/>
              <a:t>How </a:t>
            </a:r>
            <a:r>
              <a:rPr lang="en-US" dirty="0"/>
              <a:t>does the LTCOP provide feedback on </a:t>
            </a:r>
            <a:r>
              <a:rPr lang="en-US" dirty="0" smtClean="0"/>
              <a:t>successful practices </a:t>
            </a:r>
            <a:r>
              <a:rPr lang="en-US" dirty="0"/>
              <a:t>and areas for improvement?</a:t>
            </a:r>
          </a:p>
        </p:txBody>
      </p:sp>
      <p:sp>
        <p:nvSpPr>
          <p:cNvPr id="2" name="Content Placeholder 1"/>
          <p:cNvSpPr>
            <a:spLocks noGrp="1"/>
          </p:cNvSpPr>
          <p:nvPr>
            <p:ph sz="quarter" idx="13"/>
          </p:nvPr>
        </p:nvSpPr>
        <p:spPr/>
        <p:txBody>
          <a:bodyPr/>
          <a:lstStyle/>
          <a:p>
            <a:r>
              <a:rPr lang="en-US" dirty="0" smtClean="0"/>
              <a:t>Research Questions</a:t>
            </a:r>
            <a:endParaRPr lang="en-US" dirty="0"/>
          </a:p>
        </p:txBody>
      </p:sp>
    </p:spTree>
    <p:extLst>
      <p:ext uri="{BB962C8B-B14F-4D97-AF65-F5344CB8AC3E}">
        <p14:creationId xmlns:p14="http://schemas.microsoft.com/office/powerpoint/2010/main" val="3517034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 </a:t>
            </a:r>
            <a:endParaRPr lang="en-US" dirty="0"/>
          </a:p>
        </p:txBody>
      </p:sp>
      <p:sp>
        <p:nvSpPr>
          <p:cNvPr id="6" name="Content Placeholder 5"/>
          <p:cNvSpPr>
            <a:spLocks noGrp="1"/>
          </p:cNvSpPr>
          <p:nvPr>
            <p:ph sz="quarter" idx="11"/>
          </p:nvPr>
        </p:nvSpPr>
        <p:spPr/>
        <p:txBody>
          <a:bodyPr/>
          <a:lstStyle/>
          <a:p>
            <a:r>
              <a:rPr lang="en-US" dirty="0" smtClean="0"/>
              <a:t>Round 1 Data Collection (2017)</a:t>
            </a:r>
          </a:p>
          <a:p>
            <a:pPr lvl="1"/>
            <a:r>
              <a:rPr lang="en-US" dirty="0" smtClean="0"/>
              <a:t>Telephone Interviews</a:t>
            </a:r>
          </a:p>
          <a:p>
            <a:pPr lvl="2"/>
            <a:r>
              <a:rPr lang="en-US" dirty="0" smtClean="0"/>
              <a:t>Federal Staff (5) </a:t>
            </a:r>
            <a:r>
              <a:rPr lang="en-US" b="1" dirty="0" smtClean="0">
                <a:solidFill>
                  <a:srgbClr val="00B050"/>
                </a:solidFill>
              </a:rPr>
              <a:t>√</a:t>
            </a:r>
          </a:p>
          <a:p>
            <a:pPr lvl="2"/>
            <a:r>
              <a:rPr lang="en-US" dirty="0" smtClean="0"/>
              <a:t>Stakeholders (19</a:t>
            </a:r>
            <a:r>
              <a:rPr lang="en-US" dirty="0"/>
              <a:t>) </a:t>
            </a:r>
            <a:r>
              <a:rPr lang="en-US" b="1" dirty="0">
                <a:solidFill>
                  <a:srgbClr val="00B050"/>
                </a:solidFill>
              </a:rPr>
              <a:t>√</a:t>
            </a:r>
            <a:endParaRPr lang="en-US" b="1" dirty="0" smtClean="0">
              <a:solidFill>
                <a:srgbClr val="00B050"/>
              </a:solidFill>
            </a:endParaRPr>
          </a:p>
          <a:p>
            <a:pPr lvl="2"/>
            <a:r>
              <a:rPr lang="en-US" dirty="0" smtClean="0"/>
              <a:t>State Ombudsmen (53</a:t>
            </a:r>
            <a:r>
              <a:rPr lang="en-US" dirty="0"/>
              <a:t>) </a:t>
            </a:r>
            <a:r>
              <a:rPr lang="en-US" b="1" dirty="0">
                <a:solidFill>
                  <a:srgbClr val="00B050"/>
                </a:solidFill>
              </a:rPr>
              <a:t>√</a:t>
            </a:r>
            <a:endParaRPr lang="en-US" b="1" dirty="0" smtClean="0">
              <a:solidFill>
                <a:srgbClr val="00B050"/>
              </a:solidFill>
            </a:endParaRPr>
          </a:p>
          <a:p>
            <a:r>
              <a:rPr lang="en-US" dirty="0" smtClean="0"/>
              <a:t>Round 2 Data Collection (2018)</a:t>
            </a:r>
          </a:p>
          <a:p>
            <a:pPr lvl="1"/>
            <a:r>
              <a:rPr lang="en-US" dirty="0" smtClean="0"/>
              <a:t>Online Surveys</a:t>
            </a:r>
          </a:p>
          <a:p>
            <a:pPr lvl="2"/>
            <a:r>
              <a:rPr lang="en-US" dirty="0" smtClean="0"/>
              <a:t>State Ombudsmen (52</a:t>
            </a:r>
            <a:r>
              <a:rPr lang="en-US" dirty="0"/>
              <a:t>) </a:t>
            </a:r>
            <a:r>
              <a:rPr lang="en-US" b="1" dirty="0">
                <a:solidFill>
                  <a:srgbClr val="00B050"/>
                </a:solidFill>
              </a:rPr>
              <a:t>√</a:t>
            </a:r>
            <a:endParaRPr lang="en-US" b="1" dirty="0" smtClean="0">
              <a:solidFill>
                <a:srgbClr val="00B050"/>
              </a:solidFill>
            </a:endParaRPr>
          </a:p>
          <a:p>
            <a:pPr lvl="2"/>
            <a:r>
              <a:rPr lang="en-US" dirty="0" smtClean="0"/>
              <a:t>Local/Regional Ombudsmen </a:t>
            </a:r>
            <a:r>
              <a:rPr lang="en-US" dirty="0" smtClean="0">
                <a:solidFill>
                  <a:schemeClr val="tx1"/>
                </a:solidFill>
              </a:rPr>
              <a:t>(497 in 27 states) </a:t>
            </a:r>
            <a:r>
              <a:rPr lang="en-US" b="1" dirty="0">
                <a:solidFill>
                  <a:srgbClr val="00B050"/>
                </a:solidFill>
              </a:rPr>
              <a:t>√</a:t>
            </a:r>
          </a:p>
          <a:p>
            <a:pPr lvl="2"/>
            <a:r>
              <a:rPr lang="en-US" dirty="0" smtClean="0"/>
              <a:t>Volunteers (711 of  volunteers in 26 states) </a:t>
            </a:r>
            <a:r>
              <a:rPr lang="en-US" b="1" dirty="0" smtClean="0">
                <a:solidFill>
                  <a:srgbClr val="00B050"/>
                </a:solidFill>
              </a:rPr>
              <a:t>√</a:t>
            </a:r>
            <a:endParaRPr lang="en-US" b="1" dirty="0">
              <a:solidFill>
                <a:srgbClr val="00B050"/>
              </a:solidFill>
            </a:endParaRPr>
          </a:p>
        </p:txBody>
      </p:sp>
      <p:sp>
        <p:nvSpPr>
          <p:cNvPr id="2" name="Content Placeholder 1"/>
          <p:cNvSpPr>
            <a:spLocks noGrp="1"/>
          </p:cNvSpPr>
          <p:nvPr>
            <p:ph sz="quarter" idx="13"/>
          </p:nvPr>
        </p:nvSpPr>
        <p:spPr/>
        <p:txBody>
          <a:bodyPr/>
          <a:lstStyle/>
          <a:p>
            <a:r>
              <a:rPr lang="en-US" dirty="0" smtClean="0"/>
              <a:t>Process Evaluation and Special Studies Related to the LTCOP</a:t>
            </a:r>
            <a:endParaRPr lang="en-US" dirty="0"/>
          </a:p>
        </p:txBody>
      </p:sp>
    </p:spTree>
    <p:extLst>
      <p:ext uri="{BB962C8B-B14F-4D97-AF65-F5344CB8AC3E}">
        <p14:creationId xmlns:p14="http://schemas.microsoft.com/office/powerpoint/2010/main" val="345284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Evaluation and Special Studies Related to the LTCOP</a:t>
            </a:r>
          </a:p>
        </p:txBody>
      </p:sp>
      <p:sp>
        <p:nvSpPr>
          <p:cNvPr id="6" name="Content Placeholder 5"/>
          <p:cNvSpPr>
            <a:spLocks noGrp="1"/>
          </p:cNvSpPr>
          <p:nvPr>
            <p:ph sz="quarter" idx="11"/>
          </p:nvPr>
        </p:nvSpPr>
        <p:spPr>
          <a:xfrm>
            <a:off x="274367" y="1508781"/>
            <a:ext cx="8153400" cy="4419600"/>
          </a:xfrm>
        </p:spPr>
        <p:txBody>
          <a:bodyPr/>
          <a:lstStyle/>
          <a:p>
            <a:r>
              <a:rPr lang="en-US" sz="2000" b="1" dirty="0" smtClean="0"/>
              <a:t>Round 2 Local Data Collection (27 States)</a:t>
            </a:r>
            <a:r>
              <a:rPr lang="en-US" sz="2000" dirty="0" smtClean="0"/>
              <a:t> </a:t>
            </a:r>
          </a:p>
          <a:p>
            <a:pPr marL="0" indent="0" algn="ctr">
              <a:buNone/>
            </a:pPr>
            <a:r>
              <a:rPr lang="en-US" sz="2000" b="1" dirty="0" err="1" smtClean="0"/>
              <a:t>AoA</a:t>
            </a:r>
            <a:r>
              <a:rPr lang="en-US" sz="2000" b="1" dirty="0" smtClean="0"/>
              <a:t> Region</a:t>
            </a:r>
          </a:p>
          <a:p>
            <a:pPr marL="0" indent="0" algn="ctr">
              <a:buNone/>
            </a:pPr>
            <a:endParaRPr lang="en-US" b="1" dirty="0" smtClean="0"/>
          </a:p>
          <a:p>
            <a:endParaRPr lang="en-US" b="1" dirty="0" smtClean="0"/>
          </a:p>
          <a:p>
            <a:endParaRPr lang="en-US" b="1" dirty="0"/>
          </a:p>
          <a:p>
            <a:pPr marL="0" indent="0">
              <a:spcBef>
                <a:spcPts val="600"/>
              </a:spcBef>
              <a:buNone/>
            </a:pPr>
            <a:endParaRPr lang="en-US" b="1" dirty="0"/>
          </a:p>
          <a:p>
            <a:pPr marL="0" indent="0">
              <a:spcBef>
                <a:spcPts val="0"/>
              </a:spcBef>
              <a:buNone/>
            </a:pPr>
            <a:endParaRPr lang="en-US" sz="2000" b="1" dirty="0" smtClean="0"/>
          </a:p>
          <a:p>
            <a:pPr marL="166688" lvl="1" indent="0">
              <a:spcBef>
                <a:spcPts val="1176"/>
              </a:spcBef>
              <a:buClr>
                <a:schemeClr val="accent2"/>
              </a:buClr>
              <a:buNone/>
            </a:pPr>
            <a:r>
              <a:rPr lang="en-US" sz="1800" i="1" dirty="0" smtClean="0">
                <a:cs typeface="ＭＳ Ｐゴシック" charset="0"/>
              </a:rPr>
              <a:t>Reporting</a:t>
            </a:r>
            <a:endParaRPr lang="en-US" sz="1800" i="1" dirty="0">
              <a:cs typeface="ＭＳ Ｐゴシック" charset="0"/>
            </a:endParaRPr>
          </a:p>
          <a:p>
            <a:r>
              <a:rPr lang="en-US" dirty="0" smtClean="0"/>
              <a:t>Findings will be disseminated through a Final Report, research briefs, and conference presentations.</a:t>
            </a:r>
            <a:endParaRPr lang="en-US" dirty="0"/>
          </a:p>
          <a:p>
            <a:pPr marL="457200" lvl="1" indent="0">
              <a:buNone/>
            </a:pPr>
            <a:endParaRPr lang="en-US" dirty="0"/>
          </a:p>
        </p:txBody>
      </p:sp>
      <p:graphicFrame>
        <p:nvGraphicFramePr>
          <p:cNvPr id="4" name="Table 3"/>
          <p:cNvGraphicFramePr>
            <a:graphicFrameLocks noGrp="1"/>
          </p:cNvGraphicFramePr>
          <p:nvPr>
            <p:extLst/>
          </p:nvPr>
        </p:nvGraphicFramePr>
        <p:xfrm>
          <a:off x="457200" y="2331732"/>
          <a:ext cx="8153400" cy="2225040"/>
        </p:xfrm>
        <a:graphic>
          <a:graphicData uri="http://schemas.openxmlformats.org/drawingml/2006/table">
            <a:tbl>
              <a:tblPr firstRow="1" bandRow="1">
                <a:tableStyleId>{5C22544A-7EE6-4342-B048-85BDC9FD1C3A}</a:tableStyleId>
              </a:tblPr>
              <a:tblGrid>
                <a:gridCol w="815340"/>
                <a:gridCol w="815340"/>
                <a:gridCol w="815340"/>
                <a:gridCol w="815340"/>
                <a:gridCol w="815340"/>
                <a:gridCol w="815340"/>
                <a:gridCol w="815340"/>
                <a:gridCol w="815340"/>
                <a:gridCol w="815340"/>
                <a:gridCol w="815340"/>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ME</a:t>
                      </a:r>
                      <a:endParaRPr lang="en-US" dirty="0"/>
                    </a:p>
                  </a:txBody>
                  <a:tcPr/>
                </a:tc>
                <a:tc>
                  <a:txBody>
                    <a:bodyPr/>
                    <a:lstStyle/>
                    <a:p>
                      <a:pPr algn="ctr"/>
                      <a:r>
                        <a:rPr lang="en-US" dirty="0" smtClean="0"/>
                        <a:t>NJ</a:t>
                      </a:r>
                      <a:endParaRPr lang="en-US" dirty="0"/>
                    </a:p>
                  </a:txBody>
                  <a:tcPr/>
                </a:tc>
                <a:tc>
                  <a:txBody>
                    <a:bodyPr/>
                    <a:lstStyle/>
                    <a:p>
                      <a:pPr algn="ctr"/>
                      <a:r>
                        <a:rPr lang="en-US" dirty="0" smtClean="0"/>
                        <a:t>DE</a:t>
                      </a:r>
                      <a:endParaRPr lang="en-US" dirty="0"/>
                    </a:p>
                  </a:txBody>
                  <a:tcPr/>
                </a:tc>
                <a:tc>
                  <a:txBody>
                    <a:bodyPr/>
                    <a:lstStyle/>
                    <a:p>
                      <a:pPr algn="ctr"/>
                      <a:r>
                        <a:rPr lang="en-US" dirty="0" smtClean="0"/>
                        <a:t>FL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IA</a:t>
                      </a:r>
                    </a:p>
                  </a:txBody>
                  <a:tcPr/>
                </a:tc>
                <a:tc>
                  <a:txBody>
                    <a:bodyPr/>
                    <a:lstStyle/>
                    <a:p>
                      <a:pPr algn="ctr"/>
                      <a:r>
                        <a:rPr lang="en-US" dirty="0" smtClean="0"/>
                        <a:t>ND</a:t>
                      </a:r>
                      <a:endParaRPr lang="en-US" dirty="0"/>
                    </a:p>
                  </a:txBody>
                  <a:tcPr/>
                </a:tc>
                <a:tc>
                  <a:txBody>
                    <a:bodyPr/>
                    <a:lstStyle/>
                    <a:p>
                      <a:pPr algn="ctr"/>
                      <a:r>
                        <a:rPr lang="en-US" dirty="0" smtClean="0"/>
                        <a:t>AZ</a:t>
                      </a:r>
                      <a:endParaRPr lang="en-US" dirty="0"/>
                    </a:p>
                  </a:txBody>
                  <a:tcPr/>
                </a:tc>
                <a:tc>
                  <a:txBody>
                    <a:bodyPr/>
                    <a:lstStyle/>
                    <a:p>
                      <a:pPr algn="ctr"/>
                      <a:r>
                        <a:rPr lang="en-US" dirty="0" smtClean="0"/>
                        <a:t>AK</a:t>
                      </a:r>
                      <a:endParaRPr lang="en-US" dirty="0"/>
                    </a:p>
                  </a:txBody>
                  <a:tcPr/>
                </a:tc>
              </a:tr>
              <a:tr h="370840">
                <a:tc>
                  <a:txBody>
                    <a:bodyPr/>
                    <a:lstStyle/>
                    <a:p>
                      <a:pPr algn="ctr"/>
                      <a:r>
                        <a:rPr lang="en-US" dirty="0" smtClean="0"/>
                        <a:t>RI</a:t>
                      </a:r>
                      <a:endParaRPr lang="en-US" dirty="0"/>
                    </a:p>
                  </a:txBody>
                  <a:tcPr/>
                </a:tc>
                <a:tc>
                  <a:txBody>
                    <a:bodyPr/>
                    <a:lstStyle/>
                    <a:p>
                      <a:pPr algn="ctr"/>
                      <a:r>
                        <a:rPr lang="en-US" dirty="0" smtClean="0"/>
                        <a:t>NY</a:t>
                      </a:r>
                      <a:endParaRPr lang="en-US" dirty="0"/>
                    </a:p>
                  </a:txBody>
                  <a:tcPr/>
                </a:tc>
                <a:tc>
                  <a:txBody>
                    <a:bodyPr/>
                    <a:lstStyle/>
                    <a:p>
                      <a:pPr algn="ctr"/>
                      <a:r>
                        <a:rPr lang="en-US" dirty="0" smtClean="0"/>
                        <a:t>VA</a:t>
                      </a:r>
                      <a:endParaRPr lang="en-US" dirty="0"/>
                    </a:p>
                  </a:txBody>
                  <a:tcPr/>
                </a:tc>
                <a:tc>
                  <a:txBody>
                    <a:bodyPr/>
                    <a:lstStyle/>
                    <a:p>
                      <a:pPr algn="ctr"/>
                      <a:r>
                        <a:rPr lang="en-US" dirty="0" smtClean="0"/>
                        <a:t>KY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NE</a:t>
                      </a:r>
                    </a:p>
                  </a:txBody>
                  <a:tcPr/>
                </a:tc>
                <a:tc>
                  <a:txBody>
                    <a:bodyPr/>
                    <a:lstStyle/>
                    <a:p>
                      <a:pPr algn="ctr"/>
                      <a:r>
                        <a:rPr lang="en-US" dirty="0" smtClean="0"/>
                        <a:t>SD</a:t>
                      </a:r>
                      <a:endParaRPr lang="en-US" dirty="0"/>
                    </a:p>
                  </a:txBody>
                  <a:tcPr/>
                </a:tc>
                <a:tc>
                  <a:txBody>
                    <a:bodyPr/>
                    <a:lstStyle/>
                    <a:p>
                      <a:pPr algn="ctr"/>
                      <a:r>
                        <a:rPr lang="en-US" dirty="0" smtClean="0"/>
                        <a:t>CA</a:t>
                      </a:r>
                      <a:endParaRPr lang="en-US" dirty="0"/>
                    </a:p>
                  </a:txBody>
                  <a:tcPr/>
                </a:tc>
                <a:tc>
                  <a:txBody>
                    <a:bodyPr/>
                    <a:lstStyle/>
                    <a:p>
                      <a:pPr algn="ctr"/>
                      <a:r>
                        <a:rPr lang="en-US" dirty="0" smtClean="0"/>
                        <a:t>WA</a:t>
                      </a: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TN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OH</a:t>
                      </a:r>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HI</a:t>
                      </a:r>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SC</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MN</a:t>
                      </a:r>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NV</a:t>
                      </a:r>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WI</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8" name="Content Placeholder 1"/>
          <p:cNvSpPr>
            <a:spLocks noGrp="1"/>
          </p:cNvSpPr>
          <p:nvPr>
            <p:ph sz="quarter" idx="13"/>
          </p:nvPr>
        </p:nvSpPr>
        <p:spPr>
          <a:xfrm>
            <a:off x="0" y="1112542"/>
            <a:ext cx="9144000" cy="304800"/>
          </a:xfrm>
        </p:spPr>
        <p:txBody>
          <a:bodyPr/>
          <a:lstStyle/>
          <a:p>
            <a:r>
              <a:rPr lang="en-US" dirty="0" smtClean="0"/>
              <a:t>Data Collection</a:t>
            </a:r>
            <a:endParaRPr lang="en-US" dirty="0"/>
          </a:p>
        </p:txBody>
      </p:sp>
    </p:spTree>
    <p:extLst>
      <p:ext uri="{BB962C8B-B14F-4D97-AF65-F5344CB8AC3E}">
        <p14:creationId xmlns:p14="http://schemas.microsoft.com/office/powerpoint/2010/main" val="5117969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NORC 2016">
  <a:themeElements>
    <a:clrScheme name="Custom 5">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E87424"/>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documentManagement>
    <AverageRating xmlns="http://schemas.microsoft.com/sharepoint/v3" xsi:nil="true"/>
    <cf43212e36604384a5f53b543af41f9a xmlns="2499937d-34f2-4984-8519-b47ecdf1611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2499937d-34f2-4984-8519-b47ecdf1611e">
      <Terms xmlns="http://schemas.microsoft.com/office/infopath/2007/PartnerControls"/>
    </k33869f2622648e9a3da5991f8f52a42>
    <Archive_x0020_Date xmlns="2499937d-34f2-4984-8519-b47ecdf1611e">2016-10-05T05:00:00+00:00</Archive_x0020_Date>
    <mae4ce8972fa4a61b77d60ba7dae5f43 xmlns="2499937d-34f2-4984-8519-b47ecdf1611e">
      <Terms xmlns="http://schemas.microsoft.com/office/infopath/2007/PartnerControls"/>
    </mae4ce8972fa4a61b77d60ba7dae5f43>
    <TaxCatchAll xmlns="2499937d-34f2-4984-8519-b47ecdf1611e">
      <Value>63</Value>
    </TaxCatchAll>
    <ca158c5648a04dc4808402f5a087cd98 xmlns="2499937d-34f2-4984-8519-b47ecdf1611e">
      <Terms xmlns="http://schemas.microsoft.com/office/infopath/2007/PartnerControls"/>
    </ca158c5648a04dc4808402f5a087cd98>
    <f44d96efa86d44769079842688e62a8c xmlns="2499937d-34f2-4984-8519-b47ecdf1611e">
      <Terms xmlns="http://schemas.microsoft.com/office/infopath/2007/PartnerControls"/>
    </f44d96efa86d44769079842688e62a8c>
    <What_x0020_Works xmlns="2499937d-34f2-4984-8519-b47ecdf1611e">false</What_x0020_Works>
    <RatingCount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NORC Document" ma:contentTypeID="0x010100FD9BAED10440624B8A8D63465D7A845F008FA68812F0823447B9CCB5FC05616FE1" ma:contentTypeVersion="8" ma:contentTypeDescription="Create a new document." ma:contentTypeScope="" ma:versionID="a83bed5e278b12f629f3c912438e30bc">
  <xsd:schema xmlns:xsd="http://www.w3.org/2001/XMLSchema" xmlns:xs="http://www.w3.org/2001/XMLSchema" xmlns:p="http://schemas.microsoft.com/office/2006/metadata/properties" xmlns:ns1="http://schemas.microsoft.com/sharepoint/v3" xmlns:ns2="2499937d-34f2-4984-8519-b47ecdf1611e" targetNamespace="http://schemas.microsoft.com/office/2006/metadata/properties" ma:root="true" ma:fieldsID="3e693a3efa5f61eb7919ad4bff08e886" ns1:_="" ns2:_="">
    <xsd:import namespace="http://schemas.microsoft.com/sharepoint/v3"/>
    <xsd:import namespace="2499937d-34f2-4984-8519-b47ecdf1611e"/>
    <xsd:element name="properties">
      <xsd:complexType>
        <xsd:sequence>
          <xsd:element name="documentManagement">
            <xsd:complexType>
              <xsd:all>
                <xsd:element ref="ns2:_dlc_DocId" minOccurs="0"/>
                <xsd:element ref="ns2:_dlc_DocIdUrl" minOccurs="0"/>
                <xsd:element ref="ns2:_dlc_DocIdPersistId" minOccurs="0"/>
                <xsd:element ref="ns2:ca158c5648a04dc4808402f5a087cd98" minOccurs="0"/>
                <xsd:element ref="ns2:What_x0020_Works" minOccurs="0"/>
                <xsd:element ref="ns2:TaxCatchAllLabel" minOccurs="0"/>
                <xsd:element ref="ns2:f44d96efa86d44769079842688e62a8c" minOccurs="0"/>
                <xsd:element ref="ns2:TaxCatchAll" minOccurs="0"/>
                <xsd:element ref="ns2:mae4ce8972fa4a61b77d60ba7dae5f43" minOccurs="0"/>
                <xsd:element ref="ns2:k33869f2622648e9a3da5991f8f52a42" minOccurs="0"/>
                <xsd:element ref="ns2:cf43212e36604384a5f53b543af41f9a" minOccurs="0"/>
                <xsd:element ref="ns1:AverageRating" minOccurs="0"/>
                <xsd:element ref="ns1:RatingCount" minOccurs="0"/>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2"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24"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499937d-34f2-4984-8519-b47ecdf16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158c5648a04dc4808402f5a087cd98" ma:index="11" nillable="true" ma:taxonomy="true" ma:internalName="ca158c5648a04dc4808402f5a087cd98" ma:taxonomyFieldName="Location_x0020_Tags" ma:displayName="Location Tags" ma:readOnly="false" ma:fieldId="{ca158c56-48a0-4dc4-8084-02f5a087cd98}" ma:taxonomyMulti="true" ma:sspId="a2f93836-8695-4ec8-8d1a-8c7c249cc417" ma:termSetId="2b3d1176-69f1-4582-8a1c-68dfcaa999e2" ma:anchorId="00000000-0000-0000-0000-000000000000" ma:open="false" ma:isKeyword="false">
      <xsd:complexType>
        <xsd:sequence>
          <xsd:element ref="pc:Terms" minOccurs="0" maxOccurs="1"/>
        </xsd:sequence>
      </xsd:complexType>
    </xsd:element>
    <xsd:element name="What_x0020_Works" ma:index="12" nillable="true" ma:displayName="What Works" ma:internalName="What_x0020_Works" ma:readOnly="false">
      <xsd:simpleType>
        <xsd:restriction base="dms:Boolean"/>
      </xsd:simpleType>
    </xsd:element>
    <xsd:element name="TaxCatchAllLabel" ma:index="13" nillable="true" ma:displayName="Taxonomy Catch All Column1" ma:hidden="true" ma:list="{f7e3fa1c-0c2c-4902-a397-eab62602bde6}" ma:internalName="TaxCatchAllLabel" ma:readOnly="true" ma:showField="CatchAllDataLabel"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f44d96efa86d44769079842688e62a8c" ma:index="14" nillable="true" ma:taxonomy="true" ma:internalName="f44d96efa86d44769079842688e62a8c" ma:taxonomyFieldName="Topic_x0020_Tags" ma:displayName="Topic Tags" ma:readOnly="false" ma:fieldId="{f44d96ef-a86d-4476-9079-842688e62a8c}" ma:taxonomyMulti="true" ma:sspId="a2f93836-8695-4ec8-8d1a-8c7c249cc417" ma:termSetId="1e3fc8c6-8339-4f2f-a8cc-9915e48d5eb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f7e3fa1c-0c2c-4902-a397-eab62602bde6}" ma:internalName="TaxCatchAll" ma:showField="CatchAllData"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mae4ce8972fa4a61b77d60ba7dae5f43" ma:index="17" nillable="true" ma:taxonomy="true" ma:internalName="mae4ce8972fa4a61b77d60ba7dae5f43" ma:taxonomyFieldName="Project_x0020_Tags" ma:displayName="Project Tags" ma:readOnly="false" ma:fieldId="{6ae4ce89-72fa-4a61-b77d-60ba7dae5f43}" ma:taxonomyMulti="true" ma:sspId="a2f93836-8695-4ec8-8d1a-8c7c249cc417" ma:termSetId="96c9a5c7-ff67-49e5-a6b8-e71e63ce4444" ma:anchorId="00000000-0000-0000-0000-000000000000" ma:open="false" ma:isKeyword="false">
      <xsd:complexType>
        <xsd:sequence>
          <xsd:element ref="pc:Terms" minOccurs="0" maxOccurs="1"/>
        </xsd:sequence>
      </xsd:complexType>
    </xsd:element>
    <xsd:element name="k33869f2622648e9a3da5991f8f52a42" ma:index="18" nillable="true" ma:taxonomy="true" ma:internalName="k33869f2622648e9a3da5991f8f52a42" ma:taxonomyFieldName="Document_x0020_Type" ma:displayName="Document Type" ma:readOnly="false" ma:fieldId="{433869f2-6226-48e9-a3da-5991f8f52a42}" ma:taxonomyMulti="true" ma:sspId="a2f93836-8695-4ec8-8d1a-8c7c249cc417" ma:termSetId="c3a143e5-b8fa-4c1e-87d8-e5b601e3f98f" ma:anchorId="00000000-0000-0000-0000-000000000000" ma:open="false" ma:isKeyword="false">
      <xsd:complexType>
        <xsd:sequence>
          <xsd:element ref="pc:Terms" minOccurs="0" maxOccurs="1"/>
        </xsd:sequence>
      </xsd:complexType>
    </xsd:element>
    <xsd:element name="cf43212e36604384a5f53b543af41f9a" ma:index="19" nillable="true" ma:taxonomy="true" ma:internalName="cf43212e36604384a5f53b543af41f9a" ma:taxonomyFieldName="Department_x0020_Tags" ma:displayName="Department Tags" ma:readOnly="false" ma:fieldId="{cf43212e-3660-4384-a5f5-3b543af41f9a}" ma:taxonomyMulti="true" ma:sspId="a2f93836-8695-4ec8-8d1a-8c7c249cc417" ma:termSetId="d7495742-5e4c-4a9d-9ba2-b23d9217a78f" ma:anchorId="00000000-0000-0000-0000-000000000000" ma:open="false" ma:isKeyword="false">
      <xsd:complexType>
        <xsd:sequence>
          <xsd:element ref="pc:Terms" minOccurs="0" maxOccurs="1"/>
        </xsd:sequence>
      </xsd:complexType>
    </xsd:element>
    <xsd:element name="Archive_x0020_Date" ma:index="26" nillable="true" ma:displayName="Archive Date" ma:format="DateOnly" ma:internalName="Archive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2C612-C4E1-4B6D-A9F1-EBCE80115AA1}">
  <ds:schemaRefs>
    <ds:schemaRef ds:uri="http://schemas.microsoft.com/sharepoint/v3/contenttype/forms"/>
  </ds:schemaRefs>
</ds:datastoreItem>
</file>

<file path=customXml/itemProps2.xml><?xml version="1.0" encoding="utf-8"?>
<ds:datastoreItem xmlns:ds="http://schemas.openxmlformats.org/officeDocument/2006/customXml" ds:itemID="{A567C42D-04ED-4285-B7F6-9A98778630E0}">
  <ds:schemaRefs>
    <ds:schemaRef ds:uri="http://schemas.microsoft.com/sharepoint/events"/>
  </ds:schemaRefs>
</ds:datastoreItem>
</file>

<file path=customXml/itemProps3.xml><?xml version="1.0" encoding="utf-8"?>
<ds:datastoreItem xmlns:ds="http://schemas.openxmlformats.org/officeDocument/2006/customXml" ds:itemID="{E7068973-7E75-4DE3-82DF-4AF7B14DCA0C}">
  <ds:schemaRefs>
    <ds:schemaRef ds:uri="http://schemas.microsoft.com/office/2006/documentManagement/types"/>
    <ds:schemaRef ds:uri="http://schemas.microsoft.com/office/infopath/2007/PartnerControls"/>
    <ds:schemaRef ds:uri="http://purl.org/dc/terms/"/>
    <ds:schemaRef ds:uri="http://purl.org/dc/elements/1.1/"/>
    <ds:schemaRef ds:uri="http://schemas.microsoft.com/sharepoint/v3"/>
    <ds:schemaRef ds:uri="http://www.w3.org/XML/1998/namespace"/>
    <ds:schemaRef ds:uri="http://purl.org/dc/dcmitype/"/>
    <ds:schemaRef ds:uri="http://schemas.openxmlformats.org/package/2006/metadata/core-properties"/>
    <ds:schemaRef ds:uri="2499937d-34f2-4984-8519-b47ecdf1611e"/>
    <ds:schemaRef ds:uri="http://schemas.microsoft.com/office/2006/metadata/properties"/>
  </ds:schemaRefs>
</ds:datastoreItem>
</file>

<file path=customXml/itemProps4.xml><?xml version="1.0" encoding="utf-8"?>
<ds:datastoreItem xmlns:ds="http://schemas.openxmlformats.org/officeDocument/2006/customXml" ds:itemID="{79927E81-81E9-4AE3-ACCA-CE08D70E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99937d-34f2-4984-8519-b47ecdf16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40098</TotalTime>
  <Words>3296</Words>
  <Application>Microsoft Office PowerPoint</Application>
  <PresentationFormat>On-screen Show (4:3)</PresentationFormat>
  <Paragraphs>461</Paragraphs>
  <Slides>33</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ＭＳ Ｐゴシック</vt:lpstr>
      <vt:lpstr>Arial</vt:lpstr>
      <vt:lpstr>Calibri</vt:lpstr>
      <vt:lpstr>Garamond</vt:lpstr>
      <vt:lpstr>Wingdings</vt:lpstr>
      <vt:lpstr>NORC 2016</vt:lpstr>
      <vt:lpstr>Organic</vt:lpstr>
      <vt:lpstr>PowerPoint Presentation</vt:lpstr>
      <vt:lpstr>PowerPoint Presentation</vt:lpstr>
      <vt:lpstr>Overview of LTCOP</vt:lpstr>
      <vt:lpstr>Overview of LTCOP</vt:lpstr>
      <vt:lpstr>PowerPoint Presentation</vt:lpstr>
      <vt:lpstr>Evaluation Team </vt:lpstr>
      <vt:lpstr>Process Evaluation and Special Studies Related to the LTCOP</vt:lpstr>
      <vt:lpstr>Data Collection </vt:lpstr>
      <vt:lpstr>Process Evaluation and Special Studies Related to the LTCOP</vt:lpstr>
      <vt:lpstr>PowerPoint Presentation</vt:lpstr>
      <vt:lpstr>What is Systems Advocacy?</vt:lpstr>
      <vt:lpstr>PowerPoint Presentation</vt:lpstr>
      <vt:lpstr>Who Performs Systems Advocacy?</vt:lpstr>
      <vt:lpstr>Who Performs Systems Advocacy?</vt:lpstr>
      <vt:lpstr>Systems Advocacy Activities – Paid Staff</vt:lpstr>
      <vt:lpstr>Systems Advocacy Activities - Volunteers</vt:lpstr>
      <vt:lpstr>Coordinating Entities</vt:lpstr>
      <vt:lpstr>Relationship Benefits and Barriers</vt:lpstr>
      <vt:lpstr>Program Resources</vt:lpstr>
      <vt:lpstr>Program Resources </vt:lpstr>
      <vt:lpstr>Program Structure &amp; Placement</vt:lpstr>
      <vt:lpstr>Systems Advocacy and Program Autonomy  </vt:lpstr>
      <vt:lpstr>Systems Advocacy Issues</vt:lpstr>
      <vt:lpstr>PowerPoint Presentation</vt:lpstr>
      <vt:lpstr>Advocacy in Action</vt:lpstr>
      <vt:lpstr>Advocacy</vt:lpstr>
      <vt:lpstr>Where to begin</vt:lpstr>
      <vt:lpstr>Who should participate</vt:lpstr>
      <vt:lpstr>Strategy</vt:lpstr>
      <vt:lpstr>Personal Needs Allowance</vt:lpstr>
      <vt:lpstr>Benefits Trafficking</vt:lpstr>
      <vt:lpstr>Conclusion</vt:lpstr>
      <vt:lpstr>Results of Advocacy</vt:lpstr>
    </vt:vector>
  </TitlesOfParts>
  <Company>NORC at the Univeristy of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Lanier</dc:creator>
  <cp:lastModifiedBy>Emily White</cp:lastModifiedBy>
  <cp:revision>1032</cp:revision>
  <cp:lastPrinted>2018-10-15T16:31:01Z</cp:lastPrinted>
  <dcterms:created xsi:type="dcterms:W3CDTF">2011-01-21T18:17:35Z</dcterms:created>
  <dcterms:modified xsi:type="dcterms:W3CDTF">2018-10-31T13:06:45Z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0x010100FD9BAED10440624B8A8D63465D7A845F008FA68812F0823447B9CCB5FC05616FE1</vt:lpwstr>
  </property>
  <property fmtid="{D5CDD505-2E9C-101B-9397-08002B2CF9AE}" pid="3" name="Department Tags">
    <vt:lpwstr>63;#Communications|39866e77-8ceb-4906-ac6b-e6946f8375da;#63;#Communications|39866e77-8ceb-4906-ac6b-e6946f8375da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ies>
</file>