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71" r:id="rId3"/>
    <p:sldId id="257" r:id="rId4"/>
    <p:sldId id="258" r:id="rId5"/>
    <p:sldId id="259" r:id="rId6"/>
    <p:sldId id="260" r:id="rId7"/>
    <p:sldId id="261" r:id="rId8"/>
    <p:sldId id="262" r:id="rId9"/>
    <p:sldId id="263" r:id="rId10"/>
    <p:sldId id="264" r:id="rId11"/>
    <p:sldId id="270" r:id="rId12"/>
    <p:sldId id="265" r:id="rId13"/>
    <p:sldId id="266" r:id="rId14"/>
    <p:sldId id="267" r:id="rId15"/>
    <p:sldId id="268" r:id="rId16"/>
    <p:sldId id="269" r:id="rId17"/>
  </p:sldIdLst>
  <p:sldSz cx="9144000" cy="5143500" type="screen16x9"/>
  <p:notesSz cx="7010400" cy="9296400"/>
  <p:embeddedFontLst>
    <p:embeddedFont>
      <p:font typeface="Palatino Linotype" panose="02040502050505030304" pitchFamily="18"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399" autoAdjust="0"/>
  </p:normalViewPr>
  <p:slideViewPr>
    <p:cSldViewPr snapToGrid="0">
      <p:cViewPr varScale="1">
        <p:scale>
          <a:sx n="48" d="100"/>
          <a:sy n="48" d="100"/>
        </p:scale>
        <p:origin x="480" y="5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35564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093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r>
              <a:rPr lang="en-US" sz="1100" b="0" i="0" u="none" strike="noStrike" cap="none" dirty="0" smtClean="0">
                <a:solidFill>
                  <a:schemeClr val="dk1"/>
                </a:solidFill>
                <a:effectLst/>
                <a:latin typeface="Arial"/>
                <a:ea typeface="Arial"/>
                <a:cs typeface="Arial"/>
                <a:sym typeface="Arial"/>
              </a:rPr>
              <a:t>As many older victims are abused by people they know, including friends, family, caregivers, and others in positions of confidence, </a:t>
            </a:r>
            <a:r>
              <a:rPr lang="en-US" sz="1100" b="0" i="0" u="none" strike="noStrike" cap="none" dirty="0" err="1" smtClean="0">
                <a:solidFill>
                  <a:schemeClr val="dk1"/>
                </a:solidFill>
                <a:effectLst/>
                <a:latin typeface="Arial"/>
                <a:ea typeface="Arial"/>
                <a:cs typeface="Arial"/>
                <a:sym typeface="Arial"/>
              </a:rPr>
              <a:t>polyvictimization</a:t>
            </a:r>
            <a:r>
              <a:rPr lang="en-US" sz="1100" b="0" i="0" u="none" strike="noStrike" cap="none" dirty="0" smtClean="0">
                <a:solidFill>
                  <a:schemeClr val="dk1"/>
                </a:solidFill>
                <a:effectLst/>
                <a:latin typeface="Arial"/>
                <a:ea typeface="Arial"/>
                <a:cs typeface="Arial"/>
                <a:sym typeface="Arial"/>
              </a:rPr>
              <a:t> may be prevalent. Just by virtue of being older and having</a:t>
            </a:r>
            <a:r>
              <a:rPr lang="en-US" sz="1100" b="0" i="0" u="none" strike="noStrike" cap="none" baseline="0" dirty="0" smtClean="0">
                <a:solidFill>
                  <a:schemeClr val="dk1"/>
                </a:solidFill>
                <a:effectLst/>
                <a:latin typeface="Arial"/>
                <a:ea typeface="Arial"/>
                <a:cs typeface="Arial"/>
                <a:sym typeface="Arial"/>
              </a:rPr>
              <a:t> more life experience, there’s a higher probability that older adults have experienced a trauma (as compared to, e.g., an adolescent). </a:t>
            </a:r>
            <a:r>
              <a:rPr lang="en-US" sz="1100" b="0" i="0" u="none" strike="noStrike" cap="none" dirty="0" smtClean="0">
                <a:solidFill>
                  <a:schemeClr val="dk1"/>
                </a:solidFill>
                <a:effectLst/>
                <a:latin typeface="Arial"/>
                <a:ea typeface="Arial"/>
                <a:cs typeface="Arial"/>
                <a:sym typeface="Arial"/>
              </a:rPr>
              <a:t>In addition, those who have experienced abuse earlier in life are at a greater risk of victimization as they age.</a:t>
            </a:r>
            <a:r>
              <a:rPr lang="en-US" sz="1100" b="0" i="0" u="none" strike="noStrike" cap="none" baseline="30000" dirty="0" smtClean="0">
                <a:solidFill>
                  <a:schemeClr val="dk1"/>
                </a:solidFill>
                <a:effectLst/>
                <a:latin typeface="Arial"/>
                <a:ea typeface="Arial"/>
                <a:cs typeface="Arial"/>
                <a:sym typeface="Arial"/>
              </a:rPr>
              <a:t>17</a:t>
            </a:r>
            <a:r>
              <a:rPr lang="en-US" sz="1100" b="0" i="0" u="none" strike="noStrike" cap="none" dirty="0" smtClean="0">
                <a:solidFill>
                  <a:schemeClr val="dk1"/>
                </a:solidFill>
                <a:effectLst/>
                <a:latin typeface="Arial"/>
                <a:ea typeface="Arial"/>
                <a:cs typeface="Arial"/>
                <a:sym typeface="Arial"/>
              </a:rPr>
              <a:t> The effects of trauma can compound and worsen as additional trauma is experienced, so victims with a trauma history may have more severe reactions than others. </a:t>
            </a:r>
            <a:endParaRPr dirty="0"/>
          </a:p>
        </p:txBody>
      </p:sp>
      <p:sp>
        <p:nvSpPr>
          <p:cNvPr id="161" name="Google Shape;161;p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82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marR="0" lvl="0" indent="6985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While on the topic of Polyvictimization, I want to make sure to mention</a:t>
            </a:r>
            <a:r>
              <a:rPr lang="en-US" baseline="0" dirty="0" smtClean="0"/>
              <a:t> financial exploitation, as it </a:t>
            </a:r>
            <a:r>
              <a:rPr lang="en-US" sz="1100" dirty="0" smtClean="0"/>
              <a:t>commonly co-occurs with one or more other forms of elder abuse</a:t>
            </a:r>
            <a:r>
              <a:rPr lang="en-US" sz="1100" baseline="0" dirty="0" smtClean="0"/>
              <a:t> (</a:t>
            </a:r>
            <a:r>
              <a:rPr lang="en-US" sz="1100" dirty="0" smtClean="0"/>
              <a:t>often physical or psychological).</a:t>
            </a:r>
            <a:endParaRPr lang="en-US" sz="1100" b="0" i="0" u="none" strike="noStrike" cap="none" dirty="0" smtClean="0">
              <a:solidFill>
                <a:schemeClr val="lt1"/>
              </a:solidFill>
              <a:latin typeface="Palatino Linotype"/>
              <a:ea typeface="Palatino Linotype"/>
              <a:cs typeface="Palatino Linotype"/>
              <a:sym typeface="Palatino Linotype"/>
            </a:endParaRPr>
          </a:p>
          <a:p>
            <a:pPr marL="0" lvl="0" indent="69850" algn="l" rtl="0">
              <a:spcBef>
                <a:spcPts val="0"/>
              </a:spcBef>
              <a:spcAft>
                <a:spcPts val="0"/>
              </a:spcAft>
              <a:buNone/>
            </a:pPr>
            <a:endParaRPr dirty="0"/>
          </a:p>
        </p:txBody>
      </p:sp>
      <p:sp>
        <p:nvSpPr>
          <p:cNvPr id="161" name="Google Shape;161;p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94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chemeClr val="dk1"/>
                </a:solidFill>
                <a:effectLst/>
                <a:latin typeface="Arial"/>
                <a:ea typeface="Arial"/>
                <a:cs typeface="Arial"/>
                <a:sym typeface="Arial"/>
              </a:rPr>
              <a:t>While financial crimes are not violent in nature, there are emotional costs of financial victimization. Nearly two-thirds of victims report experiencing at least one non-financial cost of fraud to a serious degree, including severe stress, anxiety, depression, and difficulty sleeping.</a:t>
            </a:r>
          </a:p>
          <a:p>
            <a:pPr marL="158750" indent="0">
              <a:buNone/>
            </a:pPr>
            <a:endParaRPr lang="en-US" dirty="0" smtClean="0"/>
          </a:p>
          <a:p>
            <a:pPr marL="158750" indent="0">
              <a:buNone/>
            </a:pPr>
            <a:r>
              <a:rPr lang="en-US" dirty="0" smtClean="0"/>
              <a:t>Loss</a:t>
            </a:r>
            <a:r>
              <a:rPr lang="en-US" baseline="0" dirty="0" smtClean="0"/>
              <a:t> of property, loss of relationship, threatened, loss of status</a:t>
            </a:r>
          </a:p>
          <a:p>
            <a:pPr marL="158750" indent="0">
              <a:buNone/>
            </a:pPr>
            <a:endParaRPr lang="en-US" baseline="0" dirty="0" smtClean="0"/>
          </a:p>
          <a:p>
            <a:pPr marL="158750" indent="0">
              <a:buNone/>
            </a:pPr>
            <a:r>
              <a:rPr lang="en-US" baseline="0" dirty="0" smtClean="0"/>
              <a:t>Harm is not often outwardly apparent</a:t>
            </a:r>
            <a:endParaRPr lang="en-US" dirty="0" smtClean="0"/>
          </a:p>
          <a:p>
            <a:pPr marL="0" lvl="0" indent="69850" algn="l" rtl="0">
              <a:spcBef>
                <a:spcPts val="0"/>
              </a:spcBef>
              <a:spcAft>
                <a:spcPts val="0"/>
              </a:spcAft>
              <a:buNone/>
            </a:pPr>
            <a:endParaRPr dirty="0"/>
          </a:p>
        </p:txBody>
      </p:sp>
      <p:sp>
        <p:nvSpPr>
          <p:cNvPr id="167" name="Google Shape;167;p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47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marR="0" lvl="0" indent="6985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Trauma-informed care is an approach to engaging people that have experienced trauma.</a:t>
            </a:r>
          </a:p>
          <a:p>
            <a:pPr marL="0" lvl="0" indent="69850" algn="l" rtl="0">
              <a:spcBef>
                <a:spcPts val="0"/>
              </a:spcBef>
              <a:spcAft>
                <a:spcPts val="0"/>
              </a:spcAft>
              <a:buNone/>
            </a:pPr>
            <a:endParaRPr lang="en-US" dirty="0" smtClean="0"/>
          </a:p>
          <a:p>
            <a:pPr marL="0" lvl="0" indent="69850" algn="l" rtl="0">
              <a:spcBef>
                <a:spcPts val="0"/>
              </a:spcBef>
              <a:spcAft>
                <a:spcPts val="0"/>
              </a:spcAft>
              <a:buNone/>
            </a:pPr>
            <a:r>
              <a:rPr lang="en-US" dirty="0" smtClean="0"/>
              <a:t>Trauma is cumulative – may not have time to collect individual history, so it is best to assume that people have a trauma history</a:t>
            </a:r>
          </a:p>
          <a:p>
            <a:pPr marL="0" lvl="0" indent="69850" algn="l" rtl="0">
              <a:spcBef>
                <a:spcPts val="0"/>
              </a:spcBef>
              <a:spcAft>
                <a:spcPts val="0"/>
              </a:spcAft>
              <a:buNone/>
            </a:pPr>
            <a:r>
              <a:rPr lang="en-US" dirty="0" smtClean="0"/>
              <a:t>-</a:t>
            </a:r>
            <a:r>
              <a:rPr lang="en-US" baseline="0" dirty="0" smtClean="0"/>
              <a:t> </a:t>
            </a:r>
            <a:r>
              <a:rPr lang="en-US" dirty="0" smtClean="0"/>
              <a:t>ACES study</a:t>
            </a:r>
          </a:p>
          <a:p>
            <a:pPr marL="0" lvl="0" indent="69850" algn="l" rtl="0">
              <a:spcBef>
                <a:spcPts val="0"/>
              </a:spcBef>
              <a:spcAft>
                <a:spcPts val="0"/>
              </a:spcAft>
              <a:buNone/>
            </a:pPr>
            <a:endParaRPr lang="en-US" dirty="0" smtClean="0"/>
          </a:p>
          <a:p>
            <a:pPr marL="0" lvl="0" indent="69850" algn="l" rtl="0">
              <a:spcBef>
                <a:spcPts val="0"/>
              </a:spcBef>
              <a:spcAft>
                <a:spcPts val="0"/>
              </a:spcAft>
              <a:buNone/>
            </a:pPr>
            <a:r>
              <a:rPr lang="en-US" dirty="0" smtClean="0"/>
              <a:t>The word “victim” can have a negative connotation</a:t>
            </a:r>
          </a:p>
          <a:p>
            <a:pPr marL="0" lvl="0" indent="69850" algn="l" rtl="0">
              <a:spcBef>
                <a:spcPts val="0"/>
              </a:spcBef>
              <a:spcAft>
                <a:spcPts val="0"/>
              </a:spcAft>
              <a:buNone/>
            </a:pPr>
            <a:r>
              <a:rPr lang="en-US" dirty="0" smtClean="0"/>
              <a:t>- Just means that at some point in time, someone else had control</a:t>
            </a:r>
          </a:p>
          <a:p>
            <a:pPr marL="0" lvl="0" indent="69850" algn="l" rtl="0">
              <a:spcBef>
                <a:spcPts val="0"/>
              </a:spcBef>
              <a:spcAft>
                <a:spcPts val="0"/>
              </a:spcAft>
              <a:buNone/>
            </a:pPr>
            <a:r>
              <a:rPr lang="en-US" dirty="0" smtClean="0"/>
              <a:t>- Regaining control and taking action is part of the healing process</a:t>
            </a:r>
          </a:p>
          <a:p>
            <a:pPr marL="0" lvl="0" indent="69850" algn="l" rtl="0">
              <a:spcBef>
                <a:spcPts val="0"/>
              </a:spcBef>
              <a:spcAft>
                <a:spcPts val="0"/>
              </a:spcAft>
              <a:buNone/>
            </a:pPr>
            <a:endParaRPr lang="en-US" dirty="0" smtClean="0"/>
          </a:p>
          <a:p>
            <a:pPr marL="0" lvl="0" indent="69850" algn="l" rtl="0">
              <a:spcBef>
                <a:spcPts val="0"/>
              </a:spcBef>
              <a:spcAft>
                <a:spcPts val="0"/>
              </a:spcAft>
              <a:buNone/>
            </a:pPr>
            <a:r>
              <a:rPr lang="en-US" dirty="0" smtClean="0"/>
              <a:t>Hard eyes = I have a job to do</a:t>
            </a:r>
          </a:p>
          <a:p>
            <a:pPr marL="0" lvl="0" indent="69850" algn="l" rtl="0">
              <a:spcBef>
                <a:spcPts val="0"/>
              </a:spcBef>
              <a:spcAft>
                <a:spcPts val="0"/>
              </a:spcAft>
              <a:buNone/>
            </a:pPr>
            <a:r>
              <a:rPr lang="en-US" dirty="0" smtClean="0"/>
              <a:t>Soft eyes = I honor your experience and humanity &amp; I have a job to do</a:t>
            </a:r>
          </a:p>
          <a:p>
            <a:pPr marL="0" lvl="0" indent="69850" algn="l" rtl="0">
              <a:spcBef>
                <a:spcPts val="0"/>
              </a:spcBef>
              <a:spcAft>
                <a:spcPts val="0"/>
              </a:spcAft>
              <a:buNone/>
            </a:pPr>
            <a:endParaRPr lang="en-US" dirty="0" smtClean="0"/>
          </a:p>
          <a:p>
            <a:pPr marL="0" lvl="0" indent="69850" algn="l" rtl="0">
              <a:spcBef>
                <a:spcPts val="0"/>
              </a:spcBef>
              <a:spcAft>
                <a:spcPts val="0"/>
              </a:spcAft>
              <a:buNone/>
            </a:pPr>
            <a:endParaRPr dirty="0"/>
          </a:p>
        </p:txBody>
      </p:sp>
      <p:sp>
        <p:nvSpPr>
          <p:cNvPr id="174" name="Google Shape;174;p1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6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Like we mentioned earlier you always want to assume capacity until you are shown otherwise. If you are provided with actual medical documentation or legal documentation of conversatorship/guardianship that states that an older adult does not have capacity, okay go with that. But in every other circumstance going into any new conversation or relationship with a victim with the assumption that they are unable to speak for themselves or care for themselves is degrading and not victim centered. </a:t>
            </a:r>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With older adults you also want to keep in mind possible physical health needs that may come up during their time in court. Keep in mind their regular routines and schedules. Ask when they normally take any medications, do they have a home health aide that visits during a certain hour, etc. Try to avoid disrupting this process if at all possible within the confines of the court schedule. </a:t>
            </a:r>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90% of crimes committed against older adults are done so by someone in a trusting relationship with that person. Whether that be a family member, spouse, friend, or someone they know in the neighborhood that agreed to fix their kitchen floor. Remember that these relationships can be extremely important to the older victim and may be the only interaction they have during the week. This can have a huge impact on their willingness to participate in the criminal justice process. Acknowledging the importance of these relationships and listening to what the victim would like to happen is extremely important. Being up front with them about what you are able to do is also just as important. You don’t want your victim to assume everything is going to be fine and the offender will be able to return home when the judge is actually going to send them away. That doesn’t mean your victim is always going to be happy. </a:t>
            </a:r>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998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
        <p:nvSpPr>
          <p:cNvPr id="188" name="Google Shape;188;p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62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
        <p:nvSpPr>
          <p:cNvPr id="194" name="Google Shape;194;p1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7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71421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56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015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In general we know that as we age there are changes in the body. Additionally there are some structural changes that happen to the brain. These can occur in the prefrontal cortex, the hippocampus and the parietal lobe. As a result, you may work with an older adult that has difficulty finding the words they are trying to say so it takes longer for them to finish a sentence or respond to a question. It may also be more difficult for them to learn new information and then recall any information you’ve discussed with them as short term memory is impacted with age. Multitasking becomes more difficult so being in an environment with a lot of distractions while trying to answer questions may not produce the results you’re looking for. </a:t>
            </a:r>
            <a:endParaRPr dirty="0"/>
          </a:p>
          <a:p>
            <a:pPr marL="0" marR="0" lvl="0" indent="0" algn="l" rtl="0">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Along with these problems, older adults may also have difficulty processing the information that is being presented to them. New information may be mixed with old which can confuse memories and distort memory recall. In general you may have noticed that for some older adults they have more difficulty communicating than others. There could be some neurological things going on, or it could just be the natural processes of aging. </a:t>
            </a:r>
            <a:endParaRPr dirty="0"/>
          </a:p>
        </p:txBody>
      </p:sp>
    </p:spTree>
    <p:extLst>
      <p:ext uri="{BB962C8B-B14F-4D97-AF65-F5344CB8AC3E}">
        <p14:creationId xmlns:p14="http://schemas.microsoft.com/office/powerpoint/2010/main" val="23962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We also can’t talk about the aging brain without mentioning dementia. Keep in mind that not every older adult has dementia, but a lot do. Remember that dementia is a catchall term for a cluster of symptoms rather than a set diagnosis. Someone can of course be told they have dementia, but what does that really mean for that person? I think of it like cancer. Let’s say someone tells me they have cancer. We all know that’s horrible. But it doesn’t really tell me much because there are so many different kinds that have different symptoms. </a:t>
            </a:r>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The difference here is that for the most part, dementia isn’t getting better. I say for the most part because in some (very few) cases there are other things going on that are mimicking dementia that do get better. But dementia is a progressive type of illness. It gets worse overtime. Just like cancer there are a bunch of different types and the kind that you have determines what types of symptoms you will have. The most common being Alzheimer’s (reminder that Alzheimer’s is a dementia – they are not two separate things). But even those with Alzheimer’s can have varying symptoms and progression. </a:t>
            </a:r>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Additionally keep in mind that there have been studies showing that trauma is not lost with the onset of dementia. The memories of the exact incident may be gone, but the emotions related to it remain. </a:t>
            </a:r>
            <a:endParaRPr/>
          </a:p>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And since such a large portion of those with dementia may be victimized, this may skew your interactions with victims. You may see more older adults with dementia than there actually are which can make it seem like every older adult has some form of cognitive impairment. It’s best to assume capacity until you are reliably shown otherwise (I say shown rather than told because too often we are told by a concerned family member or third party that an older adult must have dementia or some other issue when in reality they don’t). </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792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r>
              <a:rPr lang="en-US" dirty="0" smtClean="0"/>
              <a:t>Good and bad things happen</a:t>
            </a:r>
            <a:r>
              <a:rPr lang="en-US" baseline="0" dirty="0" smtClean="0"/>
              <a:t> to us every day – usually we can roll with the punches and adjust to deal with those normal stressors.</a:t>
            </a:r>
          </a:p>
          <a:p>
            <a:pPr marL="171450" lvl="0" indent="-171450" algn="l" rtl="0">
              <a:spcBef>
                <a:spcPts val="0"/>
              </a:spcBef>
              <a:spcAft>
                <a:spcPts val="0"/>
              </a:spcAft>
              <a:buFontTx/>
              <a:buChar char="-"/>
            </a:pPr>
            <a:r>
              <a:rPr lang="en-US" baseline="0" dirty="0" smtClean="0"/>
              <a:t>Examples:  finding money in an airport v. 6 hour flight delay</a:t>
            </a:r>
          </a:p>
          <a:p>
            <a:pPr marL="171450" lvl="0" indent="-171450" algn="l" rtl="0">
              <a:spcBef>
                <a:spcPts val="0"/>
              </a:spcBef>
              <a:spcAft>
                <a:spcPts val="0"/>
              </a:spcAft>
              <a:buFontTx/>
              <a:buChar char="-"/>
            </a:pPr>
            <a:r>
              <a:rPr lang="en-US" baseline="0" dirty="0" smtClean="0"/>
              <a:t>If a stressor is unique and disruptive enough to make it difficult for victims to re-establish their normal equilibrium, it may cause a trauma reaction</a:t>
            </a:r>
          </a:p>
          <a:p>
            <a:pPr marL="0" lvl="0" indent="69850" algn="l" rtl="0">
              <a:spcBef>
                <a:spcPts val="0"/>
              </a:spcBef>
              <a:spcAft>
                <a:spcPts val="0"/>
              </a:spcAft>
              <a:buNone/>
            </a:pPr>
            <a:endParaRPr lang="en-US" baseline="0" dirty="0" smtClean="0"/>
          </a:p>
          <a:p>
            <a:pPr marL="0" lvl="0" indent="69850" algn="l" rtl="0">
              <a:spcBef>
                <a:spcPts val="0"/>
              </a:spcBef>
              <a:spcAft>
                <a:spcPts val="0"/>
              </a:spcAft>
              <a:buNone/>
            </a:pPr>
            <a:r>
              <a:rPr lang="en-US" dirty="0" smtClean="0"/>
              <a:t>Trauma</a:t>
            </a:r>
            <a:r>
              <a:rPr lang="en-US" baseline="0" dirty="0" smtClean="0"/>
              <a:t> is like your brain/body declaring a state of emergency</a:t>
            </a:r>
          </a:p>
          <a:p>
            <a:pPr marL="171450" lvl="0" indent="-171450" algn="l" rtl="0">
              <a:spcBef>
                <a:spcPts val="0"/>
              </a:spcBef>
              <a:spcAft>
                <a:spcPts val="0"/>
              </a:spcAft>
              <a:buFontTx/>
              <a:buChar char="-"/>
            </a:pPr>
            <a:r>
              <a:rPr lang="en-US" baseline="0" dirty="0" smtClean="0"/>
              <a:t>Examples plane crash in VA v. oil spill on road in smaller state</a:t>
            </a:r>
          </a:p>
          <a:p>
            <a:pPr marL="171450" marR="0" lvl="0" indent="-171450" algn="l" defTabSz="914400" rtl="0" eaLnBrk="1" fontAlgn="auto" latinLnBrk="0" hangingPunct="1">
              <a:lnSpc>
                <a:spcPct val="100000"/>
              </a:lnSpc>
              <a:spcBef>
                <a:spcPts val="0"/>
              </a:spcBef>
              <a:spcAft>
                <a:spcPts val="0"/>
              </a:spcAft>
              <a:buClr>
                <a:schemeClr val="dk1"/>
              </a:buClr>
              <a:buSzPts val="1100"/>
              <a:buFontTx/>
              <a:buChar char="-"/>
              <a:tabLst/>
              <a:defRPr/>
            </a:pPr>
            <a:r>
              <a:rPr lang="en-US" baseline="0" dirty="0" smtClean="0"/>
              <a:t>Each victim’s reaction to trauma depends on their perception of the situation causing it, his or her ability to handle distress, coping mechanisms, and trauma history, among other factors (most of which are beyond one’s control). </a:t>
            </a:r>
          </a:p>
          <a:p>
            <a:pPr marL="171450" lvl="0" indent="-171450" algn="l" rtl="0">
              <a:spcBef>
                <a:spcPts val="0"/>
              </a:spcBef>
              <a:spcAft>
                <a:spcPts val="0"/>
              </a:spcAft>
              <a:buFontTx/>
              <a:buChar char="-"/>
            </a:pPr>
            <a:endParaRPr lang="en-US" baseline="0" dirty="0" smtClean="0"/>
          </a:p>
        </p:txBody>
      </p:sp>
      <p:sp>
        <p:nvSpPr>
          <p:cNvPr id="131" name="Google Shape;131;p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93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effectLst/>
                <a:latin typeface="Arial"/>
                <a:ea typeface="Arial"/>
                <a:cs typeface="Arial"/>
                <a:sym typeface="Arial"/>
              </a:rPr>
              <a:t>A person’s ability to form memories is often affected by traumatic situations. The ways in which the brain forms memories are extraordinarily complicated, and many different parts of the brain are utilized in storing new memories and retrieving old ones.</a:t>
            </a:r>
            <a:r>
              <a:rPr lang="en-US" sz="1100" b="1" i="0" u="none" strike="noStrike" cap="none" dirty="0" smtClean="0">
                <a:solidFill>
                  <a:schemeClr val="dk1"/>
                </a:solidFill>
                <a:effectLst/>
                <a:latin typeface="Arial"/>
                <a:ea typeface="Arial"/>
                <a:cs typeface="Arial"/>
                <a:sym typeface="Arial"/>
              </a:rPr>
              <a:t> Traumatic situations disrupt the brain’s ability to form memories, which in turn will affect the individual’s ability to recall what occurred during a traumatic situation. </a:t>
            </a:r>
          </a:p>
          <a:p>
            <a:pPr marL="0" marR="0" lvl="0" indent="0" algn="l" rtl="0">
              <a:spcBef>
                <a:spcPts val="0"/>
              </a:spcBef>
              <a:spcAft>
                <a:spcPts val="0"/>
              </a:spcAft>
              <a:buClr>
                <a:schemeClr val="dk1"/>
              </a:buClr>
              <a:buSzPts val="1100"/>
              <a:buFont typeface="Arial"/>
              <a:buNone/>
            </a:pPr>
            <a:endParaRPr lang="en-US" sz="1100" b="1" i="0" u="none" strike="noStrike"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effectLst/>
                <a:latin typeface="Arial"/>
                <a:ea typeface="Arial"/>
                <a:cs typeface="Arial"/>
                <a:sym typeface="Arial"/>
              </a:rPr>
              <a:t>Dissociation</a:t>
            </a:r>
            <a:r>
              <a:rPr lang="en-US" sz="1100" b="0" i="0" u="none" strike="noStrike" cap="none" dirty="0" smtClean="0">
                <a:solidFill>
                  <a:schemeClr val="dk1"/>
                </a:solidFill>
                <a:effectLst/>
                <a:latin typeface="Arial"/>
                <a:ea typeface="Arial"/>
                <a:cs typeface="Arial"/>
                <a:sym typeface="Arial"/>
              </a:rPr>
              <a:t> is a survival reflex that victims may experience during a traumatic situation. In essence, </a:t>
            </a:r>
            <a:r>
              <a:rPr lang="en-US" sz="1100" b="0" i="0" u="sng" strike="noStrike" cap="none" dirty="0" smtClean="0">
                <a:solidFill>
                  <a:schemeClr val="dk1"/>
                </a:solidFill>
                <a:effectLst/>
                <a:latin typeface="Arial"/>
                <a:ea typeface="Arial"/>
                <a:cs typeface="Arial"/>
                <a:sym typeface="Arial"/>
              </a:rPr>
              <a:t>dissociation is a detachment from the present moment</a:t>
            </a:r>
            <a:r>
              <a:rPr lang="en-US" sz="1100" b="0" i="0" u="none" strike="noStrike" cap="none" dirty="0" smtClean="0">
                <a:solidFill>
                  <a:schemeClr val="dk1"/>
                </a:solidFill>
                <a:effectLst/>
                <a:latin typeface="Arial"/>
                <a:ea typeface="Arial"/>
                <a:cs typeface="Arial"/>
                <a:sym typeface="Arial"/>
              </a:rPr>
              <a:t>. It can range from a minor, short disengagement to a total disconnect from reality, and can also be a coping mechanism.  Dissociation may result in memory loss, and thus may obscure an individual’s ability to remember a traumatic event. Notably, </a:t>
            </a:r>
            <a:r>
              <a:rPr lang="en-US" sz="1100" b="1" i="0" u="none" strike="noStrike" cap="none" dirty="0" smtClean="0">
                <a:solidFill>
                  <a:schemeClr val="dk1"/>
                </a:solidFill>
                <a:effectLst/>
                <a:latin typeface="Arial"/>
                <a:ea typeface="Arial"/>
                <a:cs typeface="Arial"/>
                <a:sym typeface="Arial"/>
              </a:rPr>
              <a:t>dissociation can occur after the trauma has occurred, and specifically when the individual is recalling the traumatic event. </a:t>
            </a:r>
            <a:r>
              <a:rPr lang="en-US" sz="1100" b="0" i="0" u="none" strike="noStrike" cap="none" dirty="0" smtClean="0">
                <a:solidFill>
                  <a:schemeClr val="dk1"/>
                </a:solidFill>
                <a:effectLst/>
                <a:latin typeface="Arial"/>
                <a:ea typeface="Arial"/>
                <a:cs typeface="Arial"/>
                <a:sym typeface="Arial"/>
              </a:rPr>
              <a:t>Thus, when crime victims are questioned about an incident, they may be minimally reactive, and sometimes even nonresponsive, to interviewers.</a:t>
            </a:r>
          </a:p>
          <a:p>
            <a:pPr marL="0" marR="0" lvl="0" indent="0" algn="l" rtl="0">
              <a:spcBef>
                <a:spcPts val="0"/>
              </a:spcBef>
              <a:spcAft>
                <a:spcPts val="0"/>
              </a:spcAft>
              <a:buClr>
                <a:schemeClr val="dk1"/>
              </a:buClr>
              <a:buSzPts val="1100"/>
              <a:buFont typeface="Arial"/>
              <a:buNone/>
            </a:pPr>
            <a:endParaRPr lang="en-US" sz="1100" b="0" i="0" u="none" strike="noStrike" cap="none" dirty="0" smtClean="0">
              <a:solidFill>
                <a:schemeClr val="dk1"/>
              </a:solidFill>
              <a:effectLs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effectLst/>
                <a:latin typeface="Arial"/>
                <a:ea typeface="Arial"/>
                <a:cs typeface="Arial"/>
                <a:sym typeface="Arial"/>
              </a:rPr>
              <a:t>A number of reactions that may occur during traumatic events are known as the </a:t>
            </a:r>
            <a:r>
              <a:rPr lang="en-US" sz="1100" b="1" i="0" u="none" strike="noStrike" cap="none" dirty="0" smtClean="0">
                <a:solidFill>
                  <a:schemeClr val="dk1"/>
                </a:solidFill>
                <a:effectLst/>
                <a:latin typeface="Arial"/>
                <a:ea typeface="Arial"/>
                <a:cs typeface="Arial"/>
                <a:sym typeface="Arial"/>
              </a:rPr>
              <a:t>“defense cascade.” </a:t>
            </a:r>
            <a:r>
              <a:rPr lang="en-US" sz="1100" b="0" i="0" u="none" strike="noStrike" cap="none" dirty="0" smtClean="0">
                <a:solidFill>
                  <a:schemeClr val="dk1"/>
                </a:solidFill>
                <a:effectLst/>
                <a:latin typeface="Arial"/>
                <a:ea typeface="Arial"/>
                <a:cs typeface="Arial"/>
                <a:sym typeface="Arial"/>
              </a:rPr>
              <a:t>Previously, psychologists identified this as the “fight or flight” response. However, recent research indicates that this response is more complex than initially thought. </a:t>
            </a:r>
            <a:r>
              <a:rPr lang="en-US" sz="1100" b="1" i="0" u="none" strike="noStrike" cap="none" dirty="0" smtClean="0">
                <a:solidFill>
                  <a:schemeClr val="dk1"/>
                </a:solidFill>
                <a:effectLst/>
                <a:latin typeface="Arial"/>
                <a:ea typeface="Arial"/>
                <a:cs typeface="Arial"/>
                <a:sym typeface="Arial"/>
              </a:rPr>
              <a:t>Typically, in response to a perceived threat, individuals experience a freeze reaction, which allows them to assess and respond to the threat. The freeze reaction is more often followed by a flight reaction, rather than a fight reaction. </a:t>
            </a:r>
            <a:r>
              <a:rPr lang="en-US" sz="1100" b="0" i="0" u="none" strike="noStrike" cap="none" dirty="0" smtClean="0">
                <a:solidFill>
                  <a:schemeClr val="dk1"/>
                </a:solidFill>
                <a:effectLst/>
                <a:latin typeface="Arial"/>
                <a:ea typeface="Arial"/>
                <a:cs typeface="Arial"/>
                <a:sym typeface="Arial"/>
              </a:rPr>
              <a:t>None of these responses are consciously chosen by an individual; they are impulsive reactions. </a:t>
            </a:r>
          </a:p>
          <a:p>
            <a:pPr marL="0" marR="0" lvl="0" indent="0" algn="l" rtl="0">
              <a:spcBef>
                <a:spcPts val="0"/>
              </a:spcBef>
              <a:spcAft>
                <a:spcPts val="0"/>
              </a:spcAft>
              <a:buClr>
                <a:schemeClr val="dk1"/>
              </a:buClr>
              <a:buSzPts val="1100"/>
              <a:buFont typeface="Arial"/>
              <a:buNone/>
            </a:pPr>
            <a:endParaRPr lang="en-US" sz="1100" b="0" i="0" u="none" strike="noStrike" cap="none" dirty="0" smtClean="0">
              <a:solidFill>
                <a:schemeClr val="dk1"/>
              </a:solidFill>
              <a:effectLs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effectLst/>
                <a:latin typeface="Arial"/>
                <a:ea typeface="Arial"/>
                <a:cs typeface="Arial"/>
                <a:sym typeface="Arial"/>
              </a:rPr>
              <a:t>The freeze reaction can cause significant confusion among advocates assisting victims of crime. It is not uncommon to assume that once the threat has been perceived, the crime victim will fight the perpetrator. However, this assumption is usually incorrect. Many victims do not fight, and this is erroneously perceived to be inconsistent with their allegations. </a:t>
            </a:r>
          </a:p>
          <a:p>
            <a:pPr marL="0" marR="0" lvl="0" indent="0" algn="l" rtl="0">
              <a:spcBef>
                <a:spcPts val="0"/>
              </a:spcBef>
              <a:spcAft>
                <a:spcPts val="0"/>
              </a:spcAft>
              <a:buClr>
                <a:schemeClr val="dk1"/>
              </a:buClr>
              <a:buSzPts val="1100"/>
              <a:buFont typeface="Arial"/>
              <a:buNone/>
            </a:pPr>
            <a:endParaRPr lang="en-US" sz="1100" b="0" i="0" u="none" strike="noStrike" cap="none" dirty="0" smtClean="0">
              <a:solidFill>
                <a:schemeClr val="dk1"/>
              </a:solidFill>
              <a:effectLs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1100" b="0" i="0" u="none" strike="noStrike" cap="none" dirty="0" smtClean="0">
                <a:solidFill>
                  <a:schemeClr val="dk1"/>
                </a:solidFill>
                <a:effectLst/>
                <a:latin typeface="Arial"/>
                <a:ea typeface="Arial"/>
                <a:cs typeface="Arial"/>
                <a:sym typeface="Arial"/>
              </a:rPr>
              <a:t>There are two notable survival reflexes that can occur during sexual assaults: tonic immobility and collapsed immobility. </a:t>
            </a:r>
          </a:p>
          <a:p>
            <a:pPr marL="171450" marR="0" lvl="0" indent="-171450" algn="l" rtl="0">
              <a:spcBef>
                <a:spcPts val="0"/>
              </a:spcBef>
              <a:spcAft>
                <a:spcPts val="0"/>
              </a:spcAft>
              <a:buClr>
                <a:schemeClr val="dk1"/>
              </a:buClr>
              <a:buSzPts val="1100"/>
              <a:buFontTx/>
              <a:buChar char="-"/>
            </a:pPr>
            <a:r>
              <a:rPr lang="en-US" sz="1100" b="0" i="0" u="none" strike="noStrike" cap="none" dirty="0" smtClean="0">
                <a:solidFill>
                  <a:schemeClr val="dk1"/>
                </a:solidFill>
                <a:effectLst/>
                <a:latin typeface="Arial"/>
                <a:ea typeface="Arial"/>
                <a:cs typeface="Arial"/>
                <a:sym typeface="Arial"/>
              </a:rPr>
              <a:t>Tonic immobility is a temporary state of motor inhibition believed to be a response to situations involving extreme fear, physical restraint, or the perception of instability.</a:t>
            </a:r>
            <a:r>
              <a:rPr lang="en-US" sz="1100" b="0" i="0" u="none" strike="noStrike" cap="none" baseline="30000" dirty="0" smtClean="0">
                <a:solidFill>
                  <a:schemeClr val="dk1"/>
                </a:solidFill>
                <a:effectLst/>
                <a:latin typeface="Arial"/>
                <a:ea typeface="Arial"/>
                <a:cs typeface="Arial"/>
                <a:sym typeface="Arial"/>
              </a:rPr>
              <a:t>14</a:t>
            </a:r>
            <a:r>
              <a:rPr lang="en-US" sz="1100" b="0" i="0" u="none" strike="noStrike" cap="none" dirty="0" smtClean="0">
                <a:solidFill>
                  <a:schemeClr val="dk1"/>
                </a:solidFill>
                <a:effectLst/>
                <a:latin typeface="Arial"/>
                <a:ea typeface="Arial"/>
                <a:cs typeface="Arial"/>
                <a:sym typeface="Arial"/>
              </a:rPr>
              <a:t> It usually occurs after a failed attempt to flee. It is estimated to occur in anywhere from 12% to 52% of sexual assault cases.  </a:t>
            </a:r>
          </a:p>
          <a:p>
            <a:pPr marL="171450" marR="0" lvl="0" indent="-171450" algn="l" rtl="0">
              <a:spcBef>
                <a:spcPts val="0"/>
              </a:spcBef>
              <a:spcAft>
                <a:spcPts val="0"/>
              </a:spcAft>
              <a:buClr>
                <a:schemeClr val="dk1"/>
              </a:buClr>
              <a:buSzPts val="1100"/>
              <a:buFontTx/>
              <a:buChar char="-"/>
            </a:pPr>
            <a:r>
              <a:rPr lang="en-US" sz="1100" b="0" i="0" u="none" strike="noStrike" cap="none" dirty="0" smtClean="0">
                <a:solidFill>
                  <a:schemeClr val="dk1"/>
                </a:solidFill>
                <a:effectLst/>
                <a:latin typeface="Arial"/>
                <a:ea typeface="Arial"/>
                <a:cs typeface="Arial"/>
                <a:sym typeface="Arial"/>
              </a:rPr>
              <a:t>Collapsed immobility, on the other hand, can cause loss of muscle tone and changes in consciousness.</a:t>
            </a:r>
            <a:r>
              <a:rPr lang="en-US" sz="1100" b="0" i="0" u="none" strike="noStrike" cap="none" baseline="30000" dirty="0" smtClean="0">
                <a:solidFill>
                  <a:schemeClr val="dk1"/>
                </a:solidFill>
                <a:effectLst/>
                <a:latin typeface="Arial"/>
                <a:ea typeface="Arial"/>
                <a:cs typeface="Arial"/>
                <a:sym typeface="Arial"/>
              </a:rPr>
              <a:t>15</a:t>
            </a:r>
            <a:r>
              <a:rPr lang="en-US" sz="1100" b="0" i="0" u="none" strike="noStrike" cap="none" dirty="0" smtClean="0">
                <a:solidFill>
                  <a:schemeClr val="dk1"/>
                </a:solidFill>
                <a:effectLst/>
                <a:latin typeface="Arial"/>
                <a:ea typeface="Arial"/>
                <a:cs typeface="Arial"/>
                <a:sym typeface="Arial"/>
              </a:rPr>
              <a:t> Many victims describe the changes or a loss in consciousness as a blackout. Anyone working with victims of sexual abuse, including older adults who have experienced this horrific crime, should be familiar with tonic and collapsed immobility. </a:t>
            </a:r>
          </a:p>
          <a:p>
            <a:pPr marL="0" marR="0" lvl="0" indent="0" algn="l" rtl="0">
              <a:spcBef>
                <a:spcPts val="0"/>
              </a:spcBef>
              <a:spcAft>
                <a:spcPts val="0"/>
              </a:spcAft>
              <a:buClr>
                <a:schemeClr val="dk1"/>
              </a:buClr>
              <a:buSzPts val="1100"/>
              <a:buFont typeface="Arial"/>
              <a:buNone/>
            </a:pPr>
            <a:endParaRPr lang="en"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 sz="11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 sz="1100" b="0" i="0" u="none" strike="noStrike" cap="none" dirty="0" smtClean="0">
                <a:solidFill>
                  <a:schemeClr val="dk1"/>
                </a:solidFill>
                <a:latin typeface="Arial"/>
                <a:ea typeface="Arial"/>
                <a:cs typeface="Arial"/>
                <a:sym typeface="Arial"/>
              </a:rPr>
              <a:t>Example </a:t>
            </a:r>
            <a:r>
              <a:rPr lang="en" sz="1100" b="0" i="0" u="none" strike="noStrike" cap="none" dirty="0">
                <a:solidFill>
                  <a:schemeClr val="dk1"/>
                </a:solidFill>
                <a:latin typeface="Arial"/>
                <a:ea typeface="Arial"/>
                <a:cs typeface="Arial"/>
                <a:sym typeface="Arial"/>
              </a:rPr>
              <a:t>for immobility is a deer in the headlights – the amount of fear is so intense and severe that your body has shut down. It’s the concept of the engine being full blast but the brakes being on and there’s nothing you can do to change what’s happening. </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1732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158750" indent="0">
              <a:buNone/>
            </a:pPr>
            <a:r>
              <a:rPr lang="en-US" dirty="0" smtClean="0"/>
              <a:t>Brain/fist</a:t>
            </a:r>
            <a:r>
              <a:rPr lang="en-US" baseline="0" dirty="0" smtClean="0"/>
              <a:t> analogy</a:t>
            </a:r>
          </a:p>
          <a:p>
            <a:pPr marL="457200" indent="-298450">
              <a:buFontTx/>
              <a:buChar char="-"/>
            </a:pPr>
            <a:r>
              <a:rPr lang="en-US" baseline="0" dirty="0" smtClean="0"/>
              <a:t>Amygdala is thumb in the middle – fingers (other parts of the brain) can basically go offline during a traumatic experience</a:t>
            </a:r>
          </a:p>
          <a:p>
            <a:pPr marL="914400" lvl="1" indent="-298450">
              <a:buFontTx/>
              <a:buChar char="-"/>
            </a:pPr>
            <a:r>
              <a:rPr lang="en-US" baseline="0" dirty="0" smtClean="0"/>
              <a:t>Basic life functions, like breathing an blinking, are working, but other more complex functions do not</a:t>
            </a:r>
          </a:p>
          <a:p>
            <a:pPr marL="457200" indent="-298450">
              <a:buFontTx/>
              <a:buChar char="-"/>
            </a:pPr>
            <a:endParaRPr lang="en-US" dirty="0" smtClean="0"/>
          </a:p>
          <a:p>
            <a:r>
              <a:rPr lang="en-US" dirty="0" smtClean="0"/>
              <a:t>Fear/terror</a:t>
            </a:r>
            <a:endParaRPr lang="en-US" baseline="0" dirty="0" smtClean="0"/>
          </a:p>
          <a:p>
            <a:pPr lvl="1"/>
            <a:r>
              <a:rPr lang="en-US" baseline="0" dirty="0" smtClean="0"/>
              <a:t>seeing bank account at $0</a:t>
            </a:r>
          </a:p>
          <a:p>
            <a:r>
              <a:rPr lang="en-US" dirty="0" smtClean="0"/>
              <a:t>Anger/fury/outrage</a:t>
            </a:r>
          </a:p>
          <a:p>
            <a:pPr lvl="1"/>
            <a:r>
              <a:rPr lang="en-US" dirty="0" smtClean="0"/>
              <a:t>Realizing</a:t>
            </a:r>
            <a:r>
              <a:rPr lang="en-US" baseline="0" dirty="0" smtClean="0"/>
              <a:t> that perpetrator is someone that the victim knows/trusts</a:t>
            </a:r>
            <a:endParaRPr lang="en-US" dirty="0" smtClean="0"/>
          </a:p>
          <a:p>
            <a:r>
              <a:rPr lang="en-US" dirty="0" smtClean="0"/>
              <a:t>Confusion/frustration</a:t>
            </a:r>
          </a:p>
          <a:p>
            <a:pPr lvl="1"/>
            <a:r>
              <a:rPr lang="en-US" dirty="0" smtClean="0"/>
              <a:t> trauma can be </a:t>
            </a:r>
            <a:r>
              <a:rPr lang="en-US" dirty="0" err="1" smtClean="0"/>
              <a:t>destablilizing</a:t>
            </a:r>
            <a:r>
              <a:rPr lang="en-US" dirty="0" smtClean="0"/>
              <a:t>; may help to write things down,</a:t>
            </a:r>
            <a:r>
              <a:rPr lang="en-US" baseline="0" dirty="0" smtClean="0"/>
              <a:t> bring support</a:t>
            </a:r>
          </a:p>
          <a:p>
            <a:r>
              <a:rPr lang="en-US" baseline="0" dirty="0" smtClean="0"/>
              <a:t>Guilt/Self-blame</a:t>
            </a:r>
          </a:p>
          <a:p>
            <a:pPr lvl="1"/>
            <a:r>
              <a:rPr lang="en-US" baseline="0" dirty="0" smtClean="0"/>
              <a:t>Victims of financial crime are often active participants in their own victimization</a:t>
            </a:r>
          </a:p>
          <a:p>
            <a:r>
              <a:rPr lang="en-US" baseline="0" dirty="0" smtClean="0"/>
              <a:t>Shame/humiliation</a:t>
            </a:r>
          </a:p>
          <a:p>
            <a:pPr lvl="1"/>
            <a:r>
              <a:rPr lang="en-US" baseline="0" dirty="0" smtClean="0"/>
              <a:t>a savvy businessperson may not want to talk about the crime</a:t>
            </a:r>
          </a:p>
          <a:p>
            <a:r>
              <a:rPr lang="en-US" baseline="0" dirty="0" smtClean="0"/>
              <a:t>Grief/sorrow</a:t>
            </a:r>
          </a:p>
          <a:p>
            <a:pPr lvl="1"/>
            <a:r>
              <a:rPr lang="en-US" baseline="0" dirty="0" smtClean="0"/>
              <a:t>loss of future dreams and plans</a:t>
            </a:r>
            <a:endParaRPr lang="en-US" dirty="0" smtClean="0"/>
          </a:p>
          <a:p>
            <a:pPr marL="0" lvl="0" indent="69850" algn="l" rtl="0">
              <a:spcBef>
                <a:spcPts val="0"/>
              </a:spcBef>
              <a:spcAft>
                <a:spcPts val="0"/>
              </a:spcAft>
              <a:buNone/>
            </a:pPr>
            <a:endParaRPr dirty="0"/>
          </a:p>
        </p:txBody>
      </p:sp>
      <p:sp>
        <p:nvSpPr>
          <p:cNvPr id="154" name="Google Shape;154;p1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72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p:nvPr/>
        </p:nvSpPr>
        <p:spPr>
          <a:xfrm>
            <a:off x="1828800" y="2240554"/>
            <a:ext cx="457200" cy="1034129"/>
          </a:xfrm>
          <a:prstGeom prst="rect">
            <a:avLst/>
          </a:prstGeom>
          <a:noFill/>
          <a:ln>
            <a:noFill/>
          </a:ln>
        </p:spPr>
        <p:txBody>
          <a:bodyPr spcFirstLastPara="1" wrap="square" lIns="0" tIns="9125" rIns="0" bIns="9125" anchor="ctr" anchorCtr="0">
            <a:noAutofit/>
          </a:bodyPr>
          <a:lstStyle/>
          <a:p>
            <a:pPr marL="0" marR="0" lvl="0" indent="0" algn="l" rtl="0">
              <a:lnSpc>
                <a:spcPct val="100000"/>
              </a:lnSpc>
              <a:spcBef>
                <a:spcPts val="0"/>
              </a:spcBef>
              <a:spcAft>
                <a:spcPts val="0"/>
              </a:spcAft>
              <a:buClr>
                <a:srgbClr val="000000"/>
              </a:buClr>
              <a:buSzPts val="6600"/>
              <a:buFont typeface="Palatino Linotype"/>
              <a:buNone/>
            </a:pPr>
            <a:r>
              <a:rPr lang="en" sz="6600" b="0" i="0" u="none" strike="noStrike" cap="none">
                <a:solidFill>
                  <a:srgbClr val="000000"/>
                </a:solidFill>
                <a:latin typeface="Palatino Linotype"/>
                <a:ea typeface="Palatino Linotype"/>
                <a:cs typeface="Palatino Linotype"/>
                <a:sym typeface="Palatino Linotype"/>
              </a:rPr>
              <a:t>{</a:t>
            </a:r>
            <a:endParaRPr sz="6600" b="0" i="0" u="none" strike="noStrike" cap="none">
              <a:solidFill>
                <a:srgbClr val="000000"/>
              </a:solidFill>
              <a:latin typeface="Palatino Linotype"/>
              <a:ea typeface="Palatino Linotype"/>
              <a:cs typeface="Palatino Linotype"/>
              <a:sym typeface="Palatino Linotype"/>
            </a:endParaRPr>
          </a:p>
        </p:txBody>
      </p:sp>
      <p:sp>
        <p:nvSpPr>
          <p:cNvPr id="17" name="Google Shape;17;p2"/>
          <p:cNvSpPr txBox="1">
            <a:spLocks noGrp="1"/>
          </p:cNvSpPr>
          <p:nvPr>
            <p:ph type="ctrTitle"/>
          </p:nvPr>
        </p:nvSpPr>
        <p:spPr>
          <a:xfrm>
            <a:off x="777240" y="914400"/>
            <a:ext cx="7543800" cy="161448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6000"/>
              <a:buFont typeface="Palatino Linotype"/>
              <a:buNone/>
              <a:defRPr sz="60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8" name="Google Shape;18;p2"/>
          <p:cNvSpPr txBox="1">
            <a:spLocks noGrp="1"/>
          </p:cNvSpPr>
          <p:nvPr>
            <p:ph type="subTitle" idx="1"/>
          </p:nvPr>
        </p:nvSpPr>
        <p:spPr>
          <a:xfrm>
            <a:off x="2133600" y="2531618"/>
            <a:ext cx="6172200" cy="514350"/>
          </a:xfrm>
          <a:prstGeom prst="rect">
            <a:avLst/>
          </a:prstGeom>
          <a:noFill/>
          <a:ln>
            <a:noFill/>
          </a:ln>
        </p:spPr>
        <p:txBody>
          <a:bodyPr spcFirstLastPara="1" wrap="square" lIns="91425" tIns="91425" rIns="91425" bIns="91425" anchor="ctr" anchorCtr="0"/>
          <a:lstStyle>
            <a:lvl1pPr marL="0" marR="0" lvl="0" indent="0" algn="l" rtl="0">
              <a:spcBef>
                <a:spcPts val="420"/>
              </a:spcBef>
              <a:spcAft>
                <a:spcPts val="0"/>
              </a:spcAft>
              <a:buClr>
                <a:schemeClr val="lt1"/>
              </a:buClr>
              <a:buSzPts val="1260"/>
              <a:buFont typeface="Noto Sans Symbols"/>
              <a:buNone/>
              <a:defRPr sz="2100" b="0" i="0" u="none" strike="noStrike" cap="none">
                <a:solidFill>
                  <a:schemeClr val="lt1"/>
                </a:solidFill>
                <a:latin typeface="Palatino Linotype"/>
                <a:ea typeface="Palatino Linotype"/>
                <a:cs typeface="Palatino Linotype"/>
                <a:sym typeface="Palatino Linotype"/>
              </a:defRPr>
            </a:lvl1pPr>
            <a:lvl2pPr marL="457200" marR="0" lvl="1" indent="0" algn="ctr" rtl="0">
              <a:spcBef>
                <a:spcPts val="380"/>
              </a:spcBef>
              <a:spcAft>
                <a:spcPts val="0"/>
              </a:spcAft>
              <a:buClr>
                <a:schemeClr val="lt1"/>
              </a:buClr>
              <a:buSzPts val="1140"/>
              <a:buFont typeface="Noto Sans Symbols"/>
              <a:buNone/>
              <a:defRPr sz="1900" b="0" i="0" u="none" strike="noStrike" cap="none">
                <a:solidFill>
                  <a:schemeClr val="lt1"/>
                </a:solidFill>
                <a:latin typeface="Palatino Linotype"/>
                <a:ea typeface="Palatino Linotype"/>
                <a:cs typeface="Palatino Linotype"/>
                <a:sym typeface="Palatino Linotype"/>
              </a:defRPr>
            </a:lvl2pPr>
            <a:lvl3pPr marL="914400" marR="0" lvl="2" indent="0" algn="ctr" rtl="0">
              <a:spcBef>
                <a:spcPts val="340"/>
              </a:spcBef>
              <a:spcAft>
                <a:spcPts val="0"/>
              </a:spcAft>
              <a:buClr>
                <a:schemeClr val="lt1"/>
              </a:buClr>
              <a:buSzPts val="1020"/>
              <a:buFont typeface="Noto Sans Symbols"/>
              <a:buNone/>
              <a:defRPr sz="1700" b="0" i="0" u="none" strike="noStrike" cap="none">
                <a:solidFill>
                  <a:schemeClr val="lt1"/>
                </a:solidFill>
                <a:latin typeface="Palatino Linotype"/>
                <a:ea typeface="Palatino Linotype"/>
                <a:cs typeface="Palatino Linotype"/>
                <a:sym typeface="Palatino Linotype"/>
              </a:defRPr>
            </a:lvl3pPr>
            <a:lvl4pPr marL="1371600" marR="0" lvl="3" indent="0" algn="ctr" rtl="0">
              <a:spcBef>
                <a:spcPts val="320"/>
              </a:spcBef>
              <a:spcAft>
                <a:spcPts val="0"/>
              </a:spcAft>
              <a:buClr>
                <a:schemeClr val="lt1"/>
              </a:buClr>
              <a:buSzPts val="960"/>
              <a:buFont typeface="Noto Sans Symbols"/>
              <a:buNone/>
              <a:defRPr sz="1600" b="0" i="0" u="none" strike="noStrike" cap="none">
                <a:solidFill>
                  <a:schemeClr val="lt1"/>
                </a:solidFill>
                <a:latin typeface="Palatino Linotype"/>
                <a:ea typeface="Palatino Linotype"/>
                <a:cs typeface="Palatino Linotype"/>
                <a:sym typeface="Palatino Linotype"/>
              </a:defRPr>
            </a:lvl4pPr>
            <a:lvl5pPr marL="1828800" marR="0" lvl="4" indent="0" algn="ctr" rtl="0">
              <a:spcBef>
                <a:spcPts val="300"/>
              </a:spcBef>
              <a:spcAft>
                <a:spcPts val="0"/>
              </a:spcAft>
              <a:buClr>
                <a:schemeClr val="lt1"/>
              </a:buClr>
              <a:buSzPts val="900"/>
              <a:buFont typeface="Noto Sans Symbols"/>
              <a:buNone/>
              <a:defRPr sz="1500" b="0" i="0" u="none" strike="noStrike" cap="none">
                <a:solidFill>
                  <a:schemeClr val="lt1"/>
                </a:solidFill>
                <a:latin typeface="Palatino Linotype"/>
                <a:ea typeface="Palatino Linotype"/>
                <a:cs typeface="Palatino Linotype"/>
                <a:sym typeface="Palatino Linotype"/>
              </a:defRPr>
            </a:lvl5pPr>
            <a:lvl6pPr marL="2286000" marR="0" lvl="5" indent="0" algn="ctr"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6pPr>
            <a:lvl7pPr marL="2743200" marR="0" lvl="6" indent="0" algn="ctr"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7pPr>
            <a:lvl8pPr marL="3200400" marR="0" lvl="7" indent="0" algn="ctr"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8pPr>
            <a:lvl9pPr marL="3657600" marR="0" lvl="8" indent="0" algn="ctr"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19" name="Google Shape;19;p2"/>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2"/>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a:spLocks noGrp="1"/>
          </p:cNvSpPr>
          <p:nvPr>
            <p:ph type="pic" idx="2"/>
          </p:nvPr>
        </p:nvSpPr>
        <p:spPr>
          <a:xfrm>
            <a:off x="1219200" y="459582"/>
            <a:ext cx="6705600" cy="1910239"/>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91425" rIns="91425" bIns="91425" anchor="ctr" anchorCtr="0"/>
          <a:lstStyle>
            <a:lvl1pPr marL="0" marR="0" lvl="0" indent="0" algn="l" rtl="0">
              <a:spcBef>
                <a:spcPts val="640"/>
              </a:spcBef>
              <a:spcAft>
                <a:spcPts val="0"/>
              </a:spcAft>
              <a:buClr>
                <a:schemeClr val="lt1"/>
              </a:buClr>
              <a:buSzPts val="1920"/>
              <a:buFont typeface="Noto Sans Symbols"/>
              <a:buNone/>
              <a:defRPr sz="3200" b="0" i="0" u="none" strike="noStrike" cap="none">
                <a:solidFill>
                  <a:schemeClr val="lt1"/>
                </a:solidFill>
                <a:latin typeface="Palatino Linotype"/>
                <a:ea typeface="Palatino Linotype"/>
                <a:cs typeface="Palatino Linotype"/>
                <a:sym typeface="Palatino Linotype"/>
              </a:defRPr>
            </a:lvl1pPr>
            <a:lvl2pPr marL="457200" marR="0" lvl="1" indent="0" algn="l" rtl="0">
              <a:spcBef>
                <a:spcPts val="560"/>
              </a:spcBef>
              <a:spcAft>
                <a:spcPts val="0"/>
              </a:spcAft>
              <a:buClr>
                <a:schemeClr val="lt1"/>
              </a:buClr>
              <a:buSzPts val="1680"/>
              <a:buFont typeface="Noto Sans Symbols"/>
              <a:buNone/>
              <a:defRPr sz="2800" b="0" i="0" u="none" strike="noStrike" cap="none">
                <a:solidFill>
                  <a:schemeClr val="lt1"/>
                </a:solidFill>
                <a:latin typeface="Palatino Linotype"/>
                <a:ea typeface="Palatino Linotype"/>
                <a:cs typeface="Palatino Linotype"/>
                <a:sym typeface="Palatino Linotype"/>
              </a:defRPr>
            </a:lvl2pPr>
            <a:lvl3pPr marL="914400" marR="0" lvl="2" indent="0" algn="l" rtl="0">
              <a:spcBef>
                <a:spcPts val="480"/>
              </a:spcBef>
              <a:spcAft>
                <a:spcPts val="0"/>
              </a:spcAft>
              <a:buClr>
                <a:schemeClr val="lt1"/>
              </a:buClr>
              <a:buSzPts val="1440"/>
              <a:buFont typeface="Noto Sans Symbols"/>
              <a:buNone/>
              <a:defRPr sz="2400" b="0" i="0" u="none" strike="noStrike" cap="none">
                <a:solidFill>
                  <a:schemeClr val="lt1"/>
                </a:solidFill>
                <a:latin typeface="Palatino Linotype"/>
                <a:ea typeface="Palatino Linotype"/>
                <a:cs typeface="Palatino Linotype"/>
                <a:sym typeface="Palatino Linotype"/>
              </a:defRPr>
            </a:lvl3pPr>
            <a:lvl4pPr marL="1371600" marR="0" lvl="3" indent="0" algn="l" rtl="0">
              <a:spcBef>
                <a:spcPts val="400"/>
              </a:spcBef>
              <a:spcAft>
                <a:spcPts val="0"/>
              </a:spcAft>
              <a:buClr>
                <a:schemeClr val="lt1"/>
              </a:buClr>
              <a:buSzPts val="1200"/>
              <a:buFont typeface="Noto Sans Symbols"/>
              <a:buNone/>
              <a:defRPr sz="2000" b="0" i="0" u="none" strike="noStrike" cap="none">
                <a:solidFill>
                  <a:schemeClr val="lt1"/>
                </a:solidFill>
                <a:latin typeface="Palatino Linotype"/>
                <a:ea typeface="Palatino Linotype"/>
                <a:cs typeface="Palatino Linotype"/>
                <a:sym typeface="Palatino Linotype"/>
              </a:defRPr>
            </a:lvl4pPr>
            <a:lvl5pPr marL="1828800" marR="0" lvl="4" indent="0" algn="l" rtl="0">
              <a:spcBef>
                <a:spcPts val="400"/>
              </a:spcBef>
              <a:spcAft>
                <a:spcPts val="0"/>
              </a:spcAft>
              <a:buClr>
                <a:schemeClr val="lt1"/>
              </a:buClr>
              <a:buSzPts val="1200"/>
              <a:buFont typeface="Noto Sans Symbols"/>
              <a:buNone/>
              <a:defRPr sz="2000" b="0" i="0" u="none" strike="noStrike" cap="none">
                <a:solidFill>
                  <a:schemeClr val="lt1"/>
                </a:solidFill>
                <a:latin typeface="Palatino Linotype"/>
                <a:ea typeface="Palatino Linotype"/>
                <a:cs typeface="Palatino Linotype"/>
                <a:sym typeface="Palatino Linotype"/>
              </a:defRPr>
            </a:lvl5pPr>
            <a:lvl6pPr marL="2286000" marR="0" lvl="5" indent="0" algn="l" rtl="0">
              <a:spcBef>
                <a:spcPts val="400"/>
              </a:spcBef>
              <a:spcAft>
                <a:spcPts val="0"/>
              </a:spcAft>
              <a:buClr>
                <a:schemeClr val="lt1"/>
              </a:buClr>
              <a:buSzPts val="1200"/>
              <a:buFont typeface="Noto Sans Symbols"/>
              <a:buNone/>
              <a:defRPr sz="2000" b="0" i="0" u="none" strike="noStrike" cap="none">
                <a:solidFill>
                  <a:schemeClr val="lt1"/>
                </a:solidFill>
                <a:latin typeface="Palatino Linotype"/>
                <a:ea typeface="Palatino Linotype"/>
                <a:cs typeface="Palatino Linotype"/>
                <a:sym typeface="Palatino Linotype"/>
              </a:defRPr>
            </a:lvl6pPr>
            <a:lvl7pPr marL="2743200" marR="0" lvl="6" indent="0" algn="l" rtl="0">
              <a:spcBef>
                <a:spcPts val="400"/>
              </a:spcBef>
              <a:spcAft>
                <a:spcPts val="0"/>
              </a:spcAft>
              <a:buClr>
                <a:schemeClr val="lt1"/>
              </a:buClr>
              <a:buSzPts val="1200"/>
              <a:buFont typeface="Noto Sans Symbols"/>
              <a:buNone/>
              <a:defRPr sz="2000" b="0" i="0" u="none" strike="noStrike" cap="none">
                <a:solidFill>
                  <a:schemeClr val="lt1"/>
                </a:solidFill>
                <a:latin typeface="Palatino Linotype"/>
                <a:ea typeface="Palatino Linotype"/>
                <a:cs typeface="Palatino Linotype"/>
                <a:sym typeface="Palatino Linotype"/>
              </a:defRPr>
            </a:lvl7pPr>
            <a:lvl8pPr marL="3200400" marR="0" lvl="7" indent="0" algn="l" rtl="0">
              <a:spcBef>
                <a:spcPts val="400"/>
              </a:spcBef>
              <a:spcAft>
                <a:spcPts val="0"/>
              </a:spcAft>
              <a:buClr>
                <a:schemeClr val="lt1"/>
              </a:buClr>
              <a:buSzPts val="1200"/>
              <a:buFont typeface="Noto Sans Symbols"/>
              <a:buNone/>
              <a:defRPr sz="2000" b="0" i="0" u="none" strike="noStrike" cap="none">
                <a:solidFill>
                  <a:schemeClr val="lt1"/>
                </a:solidFill>
                <a:latin typeface="Palatino Linotype"/>
                <a:ea typeface="Palatino Linotype"/>
                <a:cs typeface="Palatino Linotype"/>
                <a:sym typeface="Palatino Linotype"/>
              </a:defRPr>
            </a:lvl8pPr>
            <a:lvl9pPr marL="3657600" marR="0" lvl="8" indent="0" algn="l" rtl="0">
              <a:spcBef>
                <a:spcPts val="400"/>
              </a:spcBef>
              <a:spcAft>
                <a:spcPts val="0"/>
              </a:spcAft>
              <a:buClr>
                <a:schemeClr val="lt1"/>
              </a:buClr>
              <a:buSzPts val="1200"/>
              <a:buFont typeface="Noto Sans Symbols"/>
              <a:buNone/>
              <a:defRPr sz="20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76" name="Google Shape;76;p11"/>
          <p:cNvSpPr txBox="1">
            <a:spLocks noGrp="1"/>
          </p:cNvSpPr>
          <p:nvPr>
            <p:ph type="body" idx="1"/>
          </p:nvPr>
        </p:nvSpPr>
        <p:spPr>
          <a:xfrm>
            <a:off x="2743200" y="2589785"/>
            <a:ext cx="5029200" cy="540603"/>
          </a:xfrm>
          <a:prstGeom prst="rect">
            <a:avLst/>
          </a:prstGeom>
          <a:noFill/>
          <a:ln>
            <a:noFill/>
          </a:ln>
        </p:spPr>
        <p:txBody>
          <a:bodyPr spcFirstLastPara="1" wrap="square" lIns="91425" tIns="91425" rIns="91425" bIns="91425" anchor="ctr" anchorCtr="0"/>
          <a:lstStyle>
            <a:lvl1pPr marL="457200" marR="0" lvl="0" indent="-228600" algn="l" rtl="0">
              <a:spcBef>
                <a:spcPts val="320"/>
              </a:spcBef>
              <a:spcAft>
                <a:spcPts val="0"/>
              </a:spcAft>
              <a:buClr>
                <a:schemeClr val="lt1"/>
              </a:buClr>
              <a:buSzPts val="960"/>
              <a:buFont typeface="Noto Sans Symbols"/>
              <a:buNone/>
              <a:defRPr sz="1600" b="0" i="0" u="none" strike="noStrike" cap="none">
                <a:solidFill>
                  <a:schemeClr val="lt1"/>
                </a:solidFill>
                <a:latin typeface="Palatino Linotype"/>
                <a:ea typeface="Palatino Linotype"/>
                <a:cs typeface="Palatino Linotype"/>
                <a:sym typeface="Palatino Linotype"/>
              </a:defRPr>
            </a:lvl1pPr>
            <a:lvl2pPr marL="914400" marR="0" lvl="1" indent="-228600" algn="l" rtl="0">
              <a:spcBef>
                <a:spcPts val="240"/>
              </a:spcBef>
              <a:spcAft>
                <a:spcPts val="0"/>
              </a:spcAft>
              <a:buClr>
                <a:schemeClr val="lt1"/>
              </a:buClr>
              <a:buSzPts val="720"/>
              <a:buFont typeface="Noto Sans Symbols"/>
              <a:buNone/>
              <a:defRPr sz="1200" b="0" i="0" u="none" strike="noStrike" cap="none">
                <a:solidFill>
                  <a:schemeClr val="lt1"/>
                </a:solidFill>
                <a:latin typeface="Palatino Linotype"/>
                <a:ea typeface="Palatino Linotype"/>
                <a:cs typeface="Palatino Linotype"/>
                <a:sym typeface="Palatino Linotype"/>
              </a:defRPr>
            </a:lvl2pPr>
            <a:lvl3pPr marL="1371600" marR="0" lvl="2" indent="-228600" algn="l" rtl="0">
              <a:spcBef>
                <a:spcPts val="200"/>
              </a:spcBef>
              <a:spcAft>
                <a:spcPts val="0"/>
              </a:spcAft>
              <a:buClr>
                <a:schemeClr val="lt1"/>
              </a:buClr>
              <a:buSzPts val="600"/>
              <a:buFont typeface="Noto Sans Symbols"/>
              <a:buNone/>
              <a:defRPr sz="1000" b="0" i="0" u="none" strike="noStrike" cap="none">
                <a:solidFill>
                  <a:schemeClr val="lt1"/>
                </a:solidFill>
                <a:latin typeface="Palatino Linotype"/>
                <a:ea typeface="Palatino Linotype"/>
                <a:cs typeface="Palatino Linotype"/>
                <a:sym typeface="Palatino Linotype"/>
              </a:defRPr>
            </a:lvl3pPr>
            <a:lvl4pPr marL="1828800" marR="0" lvl="3"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4pPr>
            <a:lvl5pPr marL="2286000" marR="0" lvl="4"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5pPr>
            <a:lvl6pPr marL="2743200" marR="0" lvl="5"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6pPr>
            <a:lvl7pPr marL="3200400" marR="0" lvl="6"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7pPr>
            <a:lvl8pPr marL="3657600" marR="0" lvl="7"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8pPr>
            <a:lvl9pPr marL="4114800" marR="0" lvl="8"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77" name="Google Shape;77;p11"/>
          <p:cNvSpPr txBox="1"/>
          <p:nvPr/>
        </p:nvSpPr>
        <p:spPr>
          <a:xfrm>
            <a:off x="2435352" y="2498598"/>
            <a:ext cx="457200" cy="9233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Palatino Linotype"/>
              <a:buNone/>
            </a:pPr>
            <a:r>
              <a:rPr lang="en" sz="6000" b="0" i="0" u="none" strike="noStrike" cap="none">
                <a:solidFill>
                  <a:srgbClr val="000000"/>
                </a:solidFill>
                <a:latin typeface="Palatino Linotype"/>
                <a:ea typeface="Palatino Linotype"/>
                <a:cs typeface="Palatino Linotype"/>
                <a:sym typeface="Palatino Linotype"/>
              </a:rPr>
              <a:t>{</a:t>
            </a:r>
            <a:endParaRPr sz="6000" b="0" i="0" u="none" strike="noStrike" cap="none">
              <a:solidFill>
                <a:srgbClr val="000000"/>
              </a:solidFill>
              <a:latin typeface="Palatino Linotype"/>
              <a:ea typeface="Palatino Linotype"/>
              <a:cs typeface="Palatino Linotype"/>
              <a:sym typeface="Palatino Linotype"/>
            </a:endParaRPr>
          </a:p>
        </p:txBody>
      </p:sp>
      <p:sp>
        <p:nvSpPr>
          <p:cNvPr id="78" name="Google Shape;78;p11"/>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79" name="Google Shape;79;p11"/>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1"/>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1"/>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84" name="Google Shape;84;p12"/>
          <p:cNvSpPr txBox="1">
            <a:spLocks noGrp="1"/>
          </p:cNvSpPr>
          <p:nvPr>
            <p:ph type="body" idx="1"/>
          </p:nvPr>
        </p:nvSpPr>
        <p:spPr>
          <a:xfrm rot="5400000">
            <a:off x="3714750" y="-1066800"/>
            <a:ext cx="2628899" cy="5791200"/>
          </a:xfrm>
          <a:prstGeom prst="rect">
            <a:avLst/>
          </a:prstGeom>
          <a:noFill/>
          <a:ln>
            <a:noFill/>
          </a:ln>
        </p:spPr>
        <p:txBody>
          <a:bodyPr spcFirstLastPara="1" wrap="square" lIns="91425" tIns="91425" rIns="91425" bIns="91425" anchor="t" anchorCtr="0"/>
          <a:lstStyle>
            <a:lvl1pPr marL="457200" marR="0" lvl="0" indent="-308610" algn="l" rtl="0">
              <a:spcBef>
                <a:spcPts val="42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38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34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30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85" name="Google Shape;85;p12"/>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2"/>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12"/>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rot="5400000">
            <a:off x="-266700" y="1333501"/>
            <a:ext cx="3886200" cy="21336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90" name="Google Shape;90;p13"/>
          <p:cNvSpPr txBox="1">
            <a:spLocks noGrp="1"/>
          </p:cNvSpPr>
          <p:nvPr>
            <p:ph type="body" idx="1"/>
          </p:nvPr>
        </p:nvSpPr>
        <p:spPr>
          <a:xfrm rot="5400000">
            <a:off x="3695700" y="-285749"/>
            <a:ext cx="3429000" cy="5029200"/>
          </a:xfrm>
          <a:prstGeom prst="rect">
            <a:avLst/>
          </a:prstGeom>
          <a:noFill/>
          <a:ln>
            <a:noFill/>
          </a:ln>
        </p:spPr>
        <p:txBody>
          <a:bodyPr spcFirstLastPara="1" wrap="square" lIns="91425" tIns="91425" rIns="91425" bIns="91425" anchor="t" anchorCtr="0"/>
          <a:lstStyle>
            <a:lvl1pPr marL="457200" marR="0" lvl="0" indent="-308610" algn="l" rtl="0">
              <a:spcBef>
                <a:spcPts val="42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38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34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30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91" name="Google Shape;91;p13"/>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13"/>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13"/>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24" name="Google Shape;2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08610" algn="l" rtl="0">
              <a:spcBef>
                <a:spcPts val="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25" name="Google Shape;2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2133600" y="514351"/>
            <a:ext cx="6096000" cy="2743199"/>
          </a:xfrm>
          <a:prstGeom prst="rect">
            <a:avLst/>
          </a:prstGeom>
          <a:noFill/>
          <a:ln>
            <a:noFill/>
          </a:ln>
        </p:spPr>
        <p:txBody>
          <a:bodyPr spcFirstLastPara="1" wrap="square" lIns="91425" tIns="91425" rIns="91425" bIns="91425" anchor="ctr" anchorCtr="0"/>
          <a:lstStyle>
            <a:lvl1pPr marL="457200" marR="0" lvl="0" indent="-308610" algn="l" rtl="0">
              <a:spcBef>
                <a:spcPts val="42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38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34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30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28" name="Google Shape;28;p4"/>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29" name="Google Shape;29;p4"/>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4"/>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p:nvPr/>
        </p:nvSpPr>
        <p:spPr>
          <a:xfrm>
            <a:off x="4267200" y="3055873"/>
            <a:ext cx="457200" cy="10156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600"/>
              <a:buFont typeface="Palatino Linotype"/>
              <a:buNone/>
            </a:pPr>
            <a:r>
              <a:rPr lang="en" sz="6600" b="0" i="0" u="none" strike="noStrike" cap="none">
                <a:solidFill>
                  <a:srgbClr val="000000"/>
                </a:solidFill>
                <a:latin typeface="Palatino Linotype"/>
                <a:ea typeface="Palatino Linotype"/>
                <a:cs typeface="Palatino Linotype"/>
                <a:sym typeface="Palatino Linotype"/>
              </a:rPr>
              <a:t>{</a:t>
            </a:r>
            <a:endParaRPr sz="6600" b="0" i="0" u="none" strike="noStrike" cap="none">
              <a:solidFill>
                <a:srgbClr val="000000"/>
              </a:solidFill>
              <a:latin typeface="Palatino Linotype"/>
              <a:ea typeface="Palatino Linotype"/>
              <a:cs typeface="Palatino Linotype"/>
              <a:sym typeface="Palatino Linotype"/>
            </a:endParaRPr>
          </a:p>
        </p:txBody>
      </p:sp>
      <p:sp>
        <p:nvSpPr>
          <p:cNvPr id="34" name="Google Shape;34;p5"/>
          <p:cNvSpPr txBox="1">
            <a:spLocks noGrp="1"/>
          </p:cNvSpPr>
          <p:nvPr>
            <p:ph type="body" idx="1"/>
          </p:nvPr>
        </p:nvSpPr>
        <p:spPr>
          <a:xfrm>
            <a:off x="4572000" y="3200526"/>
            <a:ext cx="3733800" cy="548640"/>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Clr>
                <a:schemeClr val="lt1"/>
              </a:buClr>
              <a:buSzPts val="1080"/>
              <a:buFont typeface="Noto Sans Symbols"/>
              <a:buNone/>
              <a:defRPr sz="1800" b="0" i="0" u="none" strike="noStrike" cap="none">
                <a:solidFill>
                  <a:schemeClr val="lt1"/>
                </a:solidFill>
                <a:latin typeface="Palatino Linotype"/>
                <a:ea typeface="Palatino Linotype"/>
                <a:cs typeface="Palatino Linotype"/>
                <a:sym typeface="Palatino Linotype"/>
              </a:defRPr>
            </a:lvl1pPr>
            <a:lvl2pPr marL="914400" marR="0" lvl="1" indent="-228600" algn="l" rtl="0">
              <a:spcBef>
                <a:spcPts val="360"/>
              </a:spcBef>
              <a:spcAft>
                <a:spcPts val="0"/>
              </a:spcAft>
              <a:buClr>
                <a:schemeClr val="lt1"/>
              </a:buClr>
              <a:buSzPts val="1080"/>
              <a:buFont typeface="Noto Sans Symbols"/>
              <a:buNone/>
              <a:defRPr sz="1800" b="0" i="0" u="none" strike="noStrike" cap="none">
                <a:solidFill>
                  <a:schemeClr val="lt1"/>
                </a:solidFill>
                <a:latin typeface="Palatino Linotype"/>
                <a:ea typeface="Palatino Linotype"/>
                <a:cs typeface="Palatino Linotype"/>
                <a:sym typeface="Palatino Linotype"/>
              </a:defRPr>
            </a:lvl2pPr>
            <a:lvl3pPr marL="1371600" marR="0" lvl="2" indent="-228600" algn="l" rtl="0">
              <a:spcBef>
                <a:spcPts val="320"/>
              </a:spcBef>
              <a:spcAft>
                <a:spcPts val="0"/>
              </a:spcAft>
              <a:buClr>
                <a:schemeClr val="lt1"/>
              </a:buClr>
              <a:buSzPts val="960"/>
              <a:buFont typeface="Noto Sans Symbols"/>
              <a:buNone/>
              <a:defRPr sz="1600" b="0" i="0" u="none" strike="noStrike" cap="none">
                <a:solidFill>
                  <a:schemeClr val="lt1"/>
                </a:solidFill>
                <a:latin typeface="Palatino Linotype"/>
                <a:ea typeface="Palatino Linotype"/>
                <a:cs typeface="Palatino Linotype"/>
                <a:sym typeface="Palatino Linotype"/>
              </a:defRPr>
            </a:lvl3pPr>
            <a:lvl4pPr marL="1828800" marR="0" lvl="3" indent="-228600" algn="l"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4pPr>
            <a:lvl5pPr marL="2286000" marR="0" lvl="4" indent="-228600" algn="l"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5pPr>
            <a:lvl6pPr marL="2743200" marR="0" lvl="5" indent="-228600" algn="l"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6pPr>
            <a:lvl7pPr marL="3200400" marR="0" lvl="6" indent="-228600" algn="l"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7pPr>
            <a:lvl8pPr marL="3657600" marR="0" lvl="7" indent="-228600" algn="l"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lt1"/>
              </a:buClr>
              <a:buSzPts val="840"/>
              <a:buFont typeface="Noto Sans Symbols"/>
              <a:buNone/>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35" name="Google Shape;35;p5"/>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5"/>
          <p:cNvSpPr txBox="1">
            <a:spLocks noGrp="1"/>
          </p:cNvSpPr>
          <p:nvPr>
            <p:ph type="title"/>
          </p:nvPr>
        </p:nvSpPr>
        <p:spPr>
          <a:xfrm>
            <a:off x="2286000" y="1428750"/>
            <a:ext cx="6035040" cy="1762506"/>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5400"/>
              <a:buFont typeface="Palatino Linotype"/>
              <a:buNone/>
              <a:defRPr sz="54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6"/>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6"/>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6"/>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44" name="Google Shape;44;p6"/>
          <p:cNvSpPr txBox="1">
            <a:spLocks noGrp="1"/>
          </p:cNvSpPr>
          <p:nvPr>
            <p:ph type="body" idx="1"/>
          </p:nvPr>
        </p:nvSpPr>
        <p:spPr>
          <a:xfrm>
            <a:off x="1344168" y="493776"/>
            <a:ext cx="3273552" cy="2571750"/>
          </a:xfrm>
          <a:prstGeom prst="rect">
            <a:avLst/>
          </a:prstGeom>
          <a:noFill/>
          <a:ln>
            <a:noFill/>
          </a:ln>
        </p:spPr>
        <p:txBody>
          <a:bodyPr spcFirstLastPara="1" wrap="square" lIns="91425" tIns="91425" rIns="91425" bIns="91425" anchor="ctr" anchorCtr="0"/>
          <a:lstStyle>
            <a:lvl1pPr marL="457200" marR="0" lvl="0" indent="-308610" algn="l" rtl="0">
              <a:spcBef>
                <a:spcPts val="42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38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34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30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45" name="Google Shape;45;p6"/>
          <p:cNvSpPr txBox="1">
            <a:spLocks noGrp="1"/>
          </p:cNvSpPr>
          <p:nvPr>
            <p:ph type="body" idx="2"/>
          </p:nvPr>
        </p:nvSpPr>
        <p:spPr>
          <a:xfrm>
            <a:off x="5029200" y="493777"/>
            <a:ext cx="3273552" cy="2574131"/>
          </a:xfrm>
          <a:prstGeom prst="rect">
            <a:avLst/>
          </a:prstGeom>
          <a:noFill/>
          <a:ln>
            <a:noFill/>
          </a:ln>
        </p:spPr>
        <p:txBody>
          <a:bodyPr spcFirstLastPara="1" wrap="square" lIns="91425" tIns="91425" rIns="91425" bIns="91425" anchor="ctr" anchorCtr="0"/>
          <a:lstStyle>
            <a:lvl1pPr marL="457200" marR="0" lvl="0" indent="-308610" algn="l" rtl="0">
              <a:spcBef>
                <a:spcPts val="42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38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34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30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body" idx="1"/>
          </p:nvPr>
        </p:nvSpPr>
        <p:spPr>
          <a:xfrm>
            <a:off x="1341120" y="496482"/>
            <a:ext cx="3273552" cy="479822"/>
          </a:xfrm>
          <a:prstGeom prst="rect">
            <a:avLst/>
          </a:prstGeom>
          <a:noFill/>
          <a:ln>
            <a:noFill/>
          </a:ln>
        </p:spPr>
        <p:txBody>
          <a:bodyPr spcFirstLastPara="1" wrap="square" lIns="91425" tIns="91425" rIns="91425" bIns="91425" anchor="ctr" anchorCtr="0"/>
          <a:lstStyle>
            <a:lvl1pPr marL="457200" marR="0" lvl="0" indent="-228600" algn="l" rtl="0">
              <a:spcBef>
                <a:spcPts val="440"/>
              </a:spcBef>
              <a:spcAft>
                <a:spcPts val="0"/>
              </a:spcAft>
              <a:buClr>
                <a:schemeClr val="lt1"/>
              </a:buClr>
              <a:buSzPts val="1320"/>
              <a:buFont typeface="Noto Sans Symbols"/>
              <a:buNone/>
              <a:defRPr sz="2200" b="0" i="0" u="none" strike="noStrike" cap="none">
                <a:solidFill>
                  <a:schemeClr val="lt1"/>
                </a:solidFill>
                <a:latin typeface="Palatino Linotype"/>
                <a:ea typeface="Palatino Linotype"/>
                <a:cs typeface="Palatino Linotype"/>
                <a:sym typeface="Palatino Linotype"/>
              </a:defRPr>
            </a:lvl1pPr>
            <a:lvl2pPr marL="914400" marR="0" lvl="1" indent="-228600" algn="l" rtl="0">
              <a:spcBef>
                <a:spcPts val="400"/>
              </a:spcBef>
              <a:spcAft>
                <a:spcPts val="0"/>
              </a:spcAft>
              <a:buClr>
                <a:schemeClr val="lt1"/>
              </a:buClr>
              <a:buSzPts val="1200"/>
              <a:buFont typeface="Noto Sans Symbols"/>
              <a:buNone/>
              <a:defRPr sz="2000" b="1" i="0" u="none" strike="noStrike" cap="none">
                <a:solidFill>
                  <a:schemeClr val="lt1"/>
                </a:solidFill>
                <a:latin typeface="Palatino Linotype"/>
                <a:ea typeface="Palatino Linotype"/>
                <a:cs typeface="Palatino Linotype"/>
                <a:sym typeface="Palatino Linotype"/>
              </a:defRPr>
            </a:lvl2pPr>
            <a:lvl3pPr marL="1371600" marR="0" lvl="2" indent="-228600" algn="l" rtl="0">
              <a:spcBef>
                <a:spcPts val="360"/>
              </a:spcBef>
              <a:spcAft>
                <a:spcPts val="0"/>
              </a:spcAft>
              <a:buClr>
                <a:schemeClr val="lt1"/>
              </a:buClr>
              <a:buSzPts val="1080"/>
              <a:buFont typeface="Noto Sans Symbols"/>
              <a:buNone/>
              <a:defRPr sz="1800" b="1" i="0" u="none" strike="noStrike" cap="none">
                <a:solidFill>
                  <a:schemeClr val="lt1"/>
                </a:solidFill>
                <a:latin typeface="Palatino Linotype"/>
                <a:ea typeface="Palatino Linotype"/>
                <a:cs typeface="Palatino Linotype"/>
                <a:sym typeface="Palatino Linotype"/>
              </a:defRPr>
            </a:lvl3pPr>
            <a:lvl4pPr marL="1828800" marR="0" lvl="3"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4pPr>
            <a:lvl5pPr marL="2286000" marR="0" lvl="4"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5pPr>
            <a:lvl6pPr marL="2743200" marR="0" lvl="5"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6pPr>
            <a:lvl7pPr marL="3200400" marR="0" lvl="6"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7pPr>
            <a:lvl8pPr marL="3657600" marR="0" lvl="7"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8pPr>
            <a:lvl9pPr marL="4114800" marR="0" lvl="8"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9pPr>
          </a:lstStyle>
          <a:p>
            <a:endParaRPr/>
          </a:p>
        </p:txBody>
      </p:sp>
      <p:sp>
        <p:nvSpPr>
          <p:cNvPr id="48" name="Google Shape;48;p7"/>
          <p:cNvSpPr txBox="1">
            <a:spLocks noGrp="1"/>
          </p:cNvSpPr>
          <p:nvPr>
            <p:ph type="body" idx="2"/>
          </p:nvPr>
        </p:nvSpPr>
        <p:spPr>
          <a:xfrm>
            <a:off x="1344168" y="1028700"/>
            <a:ext cx="3276600" cy="2057400"/>
          </a:xfrm>
          <a:prstGeom prst="rect">
            <a:avLst/>
          </a:prstGeom>
          <a:noFill/>
          <a:ln>
            <a:noFill/>
          </a:ln>
        </p:spPr>
        <p:txBody>
          <a:bodyPr spcFirstLastPara="1" wrap="square" lIns="91425" tIns="91425" rIns="91425" bIns="91425" anchor="t" anchorCtr="0"/>
          <a:lstStyle>
            <a:lvl1pPr marL="457200" marR="0" lvl="0" indent="-320040" algn="l" rtl="0">
              <a:spcBef>
                <a:spcPts val="480"/>
              </a:spcBef>
              <a:spcAft>
                <a:spcPts val="0"/>
              </a:spcAft>
              <a:buClr>
                <a:schemeClr val="lt1"/>
              </a:buClr>
              <a:buSzPts val="1440"/>
              <a:buFont typeface="Noto Sans Symbols"/>
              <a:buChar char="❧"/>
              <a:defRPr sz="2400" b="0" i="0" u="none" strike="noStrike" cap="none">
                <a:solidFill>
                  <a:schemeClr val="lt1"/>
                </a:solidFill>
                <a:latin typeface="Palatino Linotype"/>
                <a:ea typeface="Palatino Linotype"/>
                <a:cs typeface="Palatino Linotype"/>
                <a:sym typeface="Palatino Linotype"/>
              </a:defRPr>
            </a:lvl1pPr>
            <a:lvl2pPr marL="914400" marR="0" lvl="1"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2pPr>
            <a:lvl3pPr marL="1371600" marR="0" lvl="2" indent="-297180" algn="l" rtl="0">
              <a:spcBef>
                <a:spcPts val="360"/>
              </a:spcBef>
              <a:spcAft>
                <a:spcPts val="0"/>
              </a:spcAft>
              <a:buClr>
                <a:schemeClr val="lt1"/>
              </a:buClr>
              <a:buSzPts val="1080"/>
              <a:buFont typeface="Noto Sans Symbols"/>
              <a:buChar char="•"/>
              <a:defRPr sz="18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5pPr>
            <a:lvl6pPr marL="2743200" marR="0" lvl="5"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6pPr>
            <a:lvl7pPr marL="3200400" marR="0" lvl="6"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7pPr>
            <a:lvl8pPr marL="3657600" marR="0" lvl="7" indent="-289559"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8pPr>
            <a:lvl9pPr marL="4114800" marR="0" lvl="8" indent="-289559"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49" name="Google Shape;49;p7"/>
          <p:cNvSpPr txBox="1">
            <a:spLocks noGrp="1"/>
          </p:cNvSpPr>
          <p:nvPr>
            <p:ph type="body" idx="3"/>
          </p:nvPr>
        </p:nvSpPr>
        <p:spPr>
          <a:xfrm>
            <a:off x="5029200" y="496482"/>
            <a:ext cx="3273552" cy="479822"/>
          </a:xfrm>
          <a:prstGeom prst="rect">
            <a:avLst/>
          </a:prstGeom>
          <a:noFill/>
          <a:ln>
            <a:noFill/>
          </a:ln>
        </p:spPr>
        <p:txBody>
          <a:bodyPr spcFirstLastPara="1" wrap="square" lIns="91425" tIns="91425" rIns="91425" bIns="91425" anchor="ctr" anchorCtr="0"/>
          <a:lstStyle>
            <a:lvl1pPr marL="457200" marR="0" lvl="0" indent="-228600" algn="l" rtl="0">
              <a:spcBef>
                <a:spcPts val="440"/>
              </a:spcBef>
              <a:spcAft>
                <a:spcPts val="0"/>
              </a:spcAft>
              <a:buClr>
                <a:schemeClr val="lt1"/>
              </a:buClr>
              <a:buSzPts val="1320"/>
              <a:buFont typeface="Noto Sans Symbols"/>
              <a:buNone/>
              <a:defRPr sz="2200" b="0" i="0" u="none" strike="noStrike" cap="none">
                <a:solidFill>
                  <a:schemeClr val="lt1"/>
                </a:solidFill>
                <a:latin typeface="Palatino Linotype"/>
                <a:ea typeface="Palatino Linotype"/>
                <a:cs typeface="Palatino Linotype"/>
                <a:sym typeface="Palatino Linotype"/>
              </a:defRPr>
            </a:lvl1pPr>
            <a:lvl2pPr marL="914400" marR="0" lvl="1" indent="-228600" algn="l" rtl="0">
              <a:spcBef>
                <a:spcPts val="400"/>
              </a:spcBef>
              <a:spcAft>
                <a:spcPts val="0"/>
              </a:spcAft>
              <a:buClr>
                <a:schemeClr val="lt1"/>
              </a:buClr>
              <a:buSzPts val="1200"/>
              <a:buFont typeface="Noto Sans Symbols"/>
              <a:buNone/>
              <a:defRPr sz="2000" b="1" i="0" u="none" strike="noStrike" cap="none">
                <a:solidFill>
                  <a:schemeClr val="lt1"/>
                </a:solidFill>
                <a:latin typeface="Palatino Linotype"/>
                <a:ea typeface="Palatino Linotype"/>
                <a:cs typeface="Palatino Linotype"/>
                <a:sym typeface="Palatino Linotype"/>
              </a:defRPr>
            </a:lvl2pPr>
            <a:lvl3pPr marL="1371600" marR="0" lvl="2" indent="-228600" algn="l" rtl="0">
              <a:spcBef>
                <a:spcPts val="360"/>
              </a:spcBef>
              <a:spcAft>
                <a:spcPts val="0"/>
              </a:spcAft>
              <a:buClr>
                <a:schemeClr val="lt1"/>
              </a:buClr>
              <a:buSzPts val="1080"/>
              <a:buFont typeface="Noto Sans Symbols"/>
              <a:buNone/>
              <a:defRPr sz="1800" b="1" i="0" u="none" strike="noStrike" cap="none">
                <a:solidFill>
                  <a:schemeClr val="lt1"/>
                </a:solidFill>
                <a:latin typeface="Palatino Linotype"/>
                <a:ea typeface="Palatino Linotype"/>
                <a:cs typeface="Palatino Linotype"/>
                <a:sym typeface="Palatino Linotype"/>
              </a:defRPr>
            </a:lvl3pPr>
            <a:lvl4pPr marL="1828800" marR="0" lvl="3"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4pPr>
            <a:lvl5pPr marL="2286000" marR="0" lvl="4"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5pPr>
            <a:lvl6pPr marL="2743200" marR="0" lvl="5"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6pPr>
            <a:lvl7pPr marL="3200400" marR="0" lvl="6"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7pPr>
            <a:lvl8pPr marL="3657600" marR="0" lvl="7"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8pPr>
            <a:lvl9pPr marL="4114800" marR="0" lvl="8" indent="-228600" algn="l" rtl="0">
              <a:spcBef>
                <a:spcPts val="320"/>
              </a:spcBef>
              <a:spcAft>
                <a:spcPts val="0"/>
              </a:spcAft>
              <a:buClr>
                <a:schemeClr val="lt1"/>
              </a:buClr>
              <a:buSzPts val="960"/>
              <a:buFont typeface="Noto Sans Symbols"/>
              <a:buNone/>
              <a:defRPr sz="1600" b="1" i="0" u="none" strike="noStrike" cap="none">
                <a:solidFill>
                  <a:schemeClr val="lt1"/>
                </a:solidFill>
                <a:latin typeface="Palatino Linotype"/>
                <a:ea typeface="Palatino Linotype"/>
                <a:cs typeface="Palatino Linotype"/>
                <a:sym typeface="Palatino Linotype"/>
              </a:defRPr>
            </a:lvl9pPr>
          </a:lstStyle>
          <a:p>
            <a:endParaRPr/>
          </a:p>
        </p:txBody>
      </p:sp>
      <p:sp>
        <p:nvSpPr>
          <p:cNvPr id="50" name="Google Shape;50;p7"/>
          <p:cNvSpPr txBox="1">
            <a:spLocks noGrp="1"/>
          </p:cNvSpPr>
          <p:nvPr>
            <p:ph type="body" idx="4"/>
          </p:nvPr>
        </p:nvSpPr>
        <p:spPr>
          <a:xfrm>
            <a:off x="5029200" y="1028700"/>
            <a:ext cx="3273552" cy="2057400"/>
          </a:xfrm>
          <a:prstGeom prst="rect">
            <a:avLst/>
          </a:prstGeom>
          <a:noFill/>
          <a:ln>
            <a:noFill/>
          </a:ln>
        </p:spPr>
        <p:txBody>
          <a:bodyPr spcFirstLastPara="1" wrap="square" lIns="91425" tIns="91425" rIns="91425" bIns="91425" anchor="t" anchorCtr="0"/>
          <a:lstStyle>
            <a:lvl1pPr marL="457200" marR="0" lvl="0" indent="-320040" algn="l" rtl="0">
              <a:spcBef>
                <a:spcPts val="480"/>
              </a:spcBef>
              <a:spcAft>
                <a:spcPts val="0"/>
              </a:spcAft>
              <a:buClr>
                <a:schemeClr val="lt1"/>
              </a:buClr>
              <a:buSzPts val="1440"/>
              <a:buFont typeface="Noto Sans Symbols"/>
              <a:buChar char="❧"/>
              <a:defRPr sz="2400" b="0" i="0" u="none" strike="noStrike" cap="none">
                <a:solidFill>
                  <a:schemeClr val="lt1"/>
                </a:solidFill>
                <a:latin typeface="Palatino Linotype"/>
                <a:ea typeface="Palatino Linotype"/>
                <a:cs typeface="Palatino Linotype"/>
                <a:sym typeface="Palatino Linotype"/>
              </a:defRPr>
            </a:lvl1pPr>
            <a:lvl2pPr marL="914400" marR="0" lvl="1"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2pPr>
            <a:lvl3pPr marL="1371600" marR="0" lvl="2" indent="-297180" algn="l" rtl="0">
              <a:spcBef>
                <a:spcPts val="360"/>
              </a:spcBef>
              <a:spcAft>
                <a:spcPts val="0"/>
              </a:spcAft>
              <a:buClr>
                <a:schemeClr val="lt1"/>
              </a:buClr>
              <a:buSzPts val="1080"/>
              <a:buFont typeface="Noto Sans Symbols"/>
              <a:buChar char="•"/>
              <a:defRPr sz="18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5pPr>
            <a:lvl6pPr marL="2743200" marR="0" lvl="5"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6pPr>
            <a:lvl7pPr marL="3200400" marR="0" lvl="6"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7pPr>
            <a:lvl8pPr marL="3657600" marR="0" lvl="7" indent="-289559"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8pPr>
            <a:lvl9pPr marL="4114800" marR="0" lvl="8" indent="-289559"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51" name="Google Shape;51;p7"/>
          <p:cNvSpPr txBox="1"/>
          <p:nvPr/>
        </p:nvSpPr>
        <p:spPr>
          <a:xfrm>
            <a:off x="1056640" y="390144"/>
            <a:ext cx="457200" cy="9233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Palatino Linotype"/>
              <a:buNone/>
            </a:pPr>
            <a:r>
              <a:rPr lang="en" sz="6000" b="0" i="0" u="none" strike="noStrike" cap="none">
                <a:solidFill>
                  <a:srgbClr val="000000"/>
                </a:solidFill>
                <a:latin typeface="Palatino Linotype"/>
                <a:ea typeface="Palatino Linotype"/>
                <a:cs typeface="Palatino Linotype"/>
                <a:sym typeface="Palatino Linotype"/>
              </a:rPr>
              <a:t>{</a:t>
            </a:r>
            <a:endParaRPr sz="6000" b="0" i="0" u="none" strike="noStrike" cap="none">
              <a:solidFill>
                <a:srgbClr val="000000"/>
              </a:solidFill>
              <a:latin typeface="Palatino Linotype"/>
              <a:ea typeface="Palatino Linotype"/>
              <a:cs typeface="Palatino Linotype"/>
              <a:sym typeface="Palatino Linotype"/>
            </a:endParaRPr>
          </a:p>
        </p:txBody>
      </p:sp>
      <p:sp>
        <p:nvSpPr>
          <p:cNvPr id="52" name="Google Shape;52;p7"/>
          <p:cNvSpPr txBox="1"/>
          <p:nvPr/>
        </p:nvSpPr>
        <p:spPr>
          <a:xfrm>
            <a:off x="4780280" y="390144"/>
            <a:ext cx="457200" cy="92333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0"/>
              <a:buFont typeface="Palatino Linotype"/>
              <a:buNone/>
            </a:pPr>
            <a:r>
              <a:rPr lang="en" sz="6000" b="0" i="0" u="none" strike="noStrike" cap="none">
                <a:solidFill>
                  <a:srgbClr val="000000"/>
                </a:solidFill>
                <a:latin typeface="Palatino Linotype"/>
                <a:ea typeface="Palatino Linotype"/>
                <a:cs typeface="Palatino Linotype"/>
                <a:sym typeface="Palatino Linotype"/>
              </a:rPr>
              <a:t>{</a:t>
            </a:r>
            <a:endParaRPr sz="6000" b="0" i="0" u="none" strike="noStrike" cap="none">
              <a:solidFill>
                <a:srgbClr val="000000"/>
              </a:solidFill>
              <a:latin typeface="Palatino Linotype"/>
              <a:ea typeface="Palatino Linotype"/>
              <a:cs typeface="Palatino Linotype"/>
              <a:sym typeface="Palatino Linotype"/>
            </a:endParaRPr>
          </a:p>
        </p:txBody>
      </p:sp>
      <p:sp>
        <p:nvSpPr>
          <p:cNvPr id="53" name="Google Shape;53;p7"/>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54" name="Google Shape;54;p7"/>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7"/>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59" name="Google Shape;59;p8"/>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8"/>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8"/>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5" name="Google Shape;65;p9"/>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p:nvPr/>
        </p:nvSpPr>
        <p:spPr>
          <a:xfrm>
            <a:off x="5328920" y="1330941"/>
            <a:ext cx="457200" cy="12311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0"/>
              <a:buFont typeface="Palatino Linotype"/>
              <a:buNone/>
            </a:pPr>
            <a:r>
              <a:rPr lang="en" sz="8000" b="0" i="0" u="none" strike="noStrike" cap="none">
                <a:solidFill>
                  <a:srgbClr val="000000"/>
                </a:solidFill>
                <a:latin typeface="Palatino Linotype"/>
                <a:ea typeface="Palatino Linotype"/>
                <a:cs typeface="Palatino Linotype"/>
                <a:sym typeface="Palatino Linotype"/>
              </a:rPr>
              <a:t>{</a:t>
            </a:r>
            <a:endParaRPr sz="8000" b="0" i="0" u="none" strike="noStrike" cap="none">
              <a:solidFill>
                <a:srgbClr val="000000"/>
              </a:solidFill>
              <a:latin typeface="Palatino Linotype"/>
              <a:ea typeface="Palatino Linotype"/>
              <a:cs typeface="Palatino Linotype"/>
              <a:sym typeface="Palatino Linotype"/>
            </a:endParaRPr>
          </a:p>
        </p:txBody>
      </p:sp>
      <p:sp>
        <p:nvSpPr>
          <p:cNvPr id="68" name="Google Shape;68;p10"/>
          <p:cNvSpPr txBox="1">
            <a:spLocks noGrp="1"/>
          </p:cNvSpPr>
          <p:nvPr>
            <p:ph type="body" idx="1"/>
          </p:nvPr>
        </p:nvSpPr>
        <p:spPr>
          <a:xfrm>
            <a:off x="838200" y="514351"/>
            <a:ext cx="4343400" cy="2571750"/>
          </a:xfrm>
          <a:prstGeom prst="rect">
            <a:avLst/>
          </a:prstGeom>
          <a:noFill/>
          <a:ln>
            <a:noFill/>
          </a:ln>
        </p:spPr>
        <p:txBody>
          <a:bodyPr spcFirstLastPara="1" wrap="square" lIns="91425" tIns="91425" rIns="91425" bIns="91425" anchor="ctr" anchorCtr="0"/>
          <a:lstStyle>
            <a:lvl1pPr marL="457200" marR="0" lvl="0" indent="-320040" algn="l" rtl="0">
              <a:spcBef>
                <a:spcPts val="480"/>
              </a:spcBef>
              <a:spcAft>
                <a:spcPts val="0"/>
              </a:spcAft>
              <a:buClr>
                <a:schemeClr val="lt1"/>
              </a:buClr>
              <a:buSzPts val="1440"/>
              <a:buFont typeface="Noto Sans Symbols"/>
              <a:buChar char="❧"/>
              <a:defRPr sz="2400" b="0" i="0" u="none" strike="noStrike" cap="none">
                <a:solidFill>
                  <a:schemeClr val="lt1"/>
                </a:solidFill>
                <a:latin typeface="Palatino Linotype"/>
                <a:ea typeface="Palatino Linotype"/>
                <a:cs typeface="Palatino Linotype"/>
                <a:sym typeface="Palatino Linotype"/>
              </a:defRPr>
            </a:lvl1pPr>
            <a:lvl2pPr marL="914400" marR="0" lvl="1" indent="-312419" algn="l" rtl="0">
              <a:spcBef>
                <a:spcPts val="440"/>
              </a:spcBef>
              <a:spcAft>
                <a:spcPts val="0"/>
              </a:spcAft>
              <a:buClr>
                <a:schemeClr val="lt1"/>
              </a:buClr>
              <a:buSzPts val="1320"/>
              <a:buFont typeface="Noto Sans Symbols"/>
              <a:buChar char="❧"/>
              <a:defRPr sz="2200" b="0" i="0" u="none" strike="noStrike" cap="none">
                <a:solidFill>
                  <a:schemeClr val="lt1"/>
                </a:solidFill>
                <a:latin typeface="Palatino Linotype"/>
                <a:ea typeface="Palatino Linotype"/>
                <a:cs typeface="Palatino Linotype"/>
                <a:sym typeface="Palatino Linotype"/>
              </a:defRPr>
            </a:lvl2pPr>
            <a:lvl3pPr marL="1371600" marR="0" lvl="2"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3pPr>
            <a:lvl4pPr marL="1828800" marR="0" lvl="3" indent="-297180" algn="l" rtl="0">
              <a:spcBef>
                <a:spcPts val="360"/>
              </a:spcBef>
              <a:spcAft>
                <a:spcPts val="0"/>
              </a:spcAft>
              <a:buClr>
                <a:schemeClr val="lt1"/>
              </a:buClr>
              <a:buSzPts val="1080"/>
              <a:buFont typeface="Noto Sans Symbols"/>
              <a:buChar char="❧"/>
              <a:defRPr sz="1800" b="0" i="0" u="none" strike="noStrike" cap="none">
                <a:solidFill>
                  <a:schemeClr val="lt1"/>
                </a:solidFill>
                <a:latin typeface="Palatino Linotype"/>
                <a:ea typeface="Palatino Linotype"/>
                <a:cs typeface="Palatino Linotype"/>
                <a:sym typeface="Palatino Linotype"/>
              </a:defRPr>
            </a:lvl4pPr>
            <a:lvl5pPr marL="2286000" marR="0" lvl="4" indent="-297179" algn="l" rtl="0">
              <a:spcBef>
                <a:spcPts val="360"/>
              </a:spcBef>
              <a:spcAft>
                <a:spcPts val="0"/>
              </a:spcAft>
              <a:buClr>
                <a:schemeClr val="lt1"/>
              </a:buClr>
              <a:buSzPts val="1080"/>
              <a:buFont typeface="Noto Sans Symbols"/>
              <a:buChar char="❧"/>
              <a:defRPr sz="1800" b="0" i="0" u="none" strike="noStrike" cap="none">
                <a:solidFill>
                  <a:schemeClr val="lt1"/>
                </a:solidFill>
                <a:latin typeface="Palatino Linotype"/>
                <a:ea typeface="Palatino Linotype"/>
                <a:cs typeface="Palatino Linotype"/>
                <a:sym typeface="Palatino Linotype"/>
              </a:defRPr>
            </a:lvl5pPr>
            <a:lvl6pPr marL="2743200" marR="0" lvl="5"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6pPr>
            <a:lvl7pPr marL="3200400" marR="0" lvl="6"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7pPr>
            <a:lvl8pPr marL="3657600" marR="0" lvl="7"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8pPr>
            <a:lvl9pPr marL="4114800" marR="0" lvl="8" indent="-304800" algn="l" rtl="0">
              <a:spcBef>
                <a:spcPts val="400"/>
              </a:spcBef>
              <a:spcAft>
                <a:spcPts val="0"/>
              </a:spcAft>
              <a:buClr>
                <a:schemeClr val="lt1"/>
              </a:buClr>
              <a:buSzPts val="1200"/>
              <a:buFont typeface="Noto Sans Symbols"/>
              <a:buChar char="❧"/>
              <a:defRPr sz="20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69" name="Google Shape;69;p10"/>
          <p:cNvSpPr txBox="1">
            <a:spLocks noGrp="1"/>
          </p:cNvSpPr>
          <p:nvPr>
            <p:ph type="body" idx="2"/>
          </p:nvPr>
        </p:nvSpPr>
        <p:spPr>
          <a:xfrm>
            <a:off x="5715000" y="514351"/>
            <a:ext cx="2590800" cy="2571750"/>
          </a:xfrm>
          <a:prstGeom prst="rect">
            <a:avLst/>
          </a:prstGeom>
          <a:noFill/>
          <a:ln>
            <a:noFill/>
          </a:ln>
        </p:spPr>
        <p:txBody>
          <a:bodyPr spcFirstLastPara="1" wrap="square" lIns="91425" tIns="91425" rIns="91425" bIns="91425" anchor="ctr" anchorCtr="0"/>
          <a:lstStyle>
            <a:lvl1pPr marL="457200" marR="0" lvl="0" indent="-228600" algn="l" rtl="0">
              <a:spcBef>
                <a:spcPts val="320"/>
              </a:spcBef>
              <a:spcAft>
                <a:spcPts val="0"/>
              </a:spcAft>
              <a:buClr>
                <a:schemeClr val="lt1"/>
              </a:buClr>
              <a:buSzPts val="960"/>
              <a:buFont typeface="Noto Sans Symbols"/>
              <a:buNone/>
              <a:defRPr sz="1600" b="0" i="0" u="none" strike="noStrike" cap="none">
                <a:solidFill>
                  <a:schemeClr val="lt1"/>
                </a:solidFill>
                <a:latin typeface="Palatino Linotype"/>
                <a:ea typeface="Palatino Linotype"/>
                <a:cs typeface="Palatino Linotype"/>
                <a:sym typeface="Palatino Linotype"/>
              </a:defRPr>
            </a:lvl1pPr>
            <a:lvl2pPr marL="914400" marR="0" lvl="1" indent="-228600" algn="l" rtl="0">
              <a:spcBef>
                <a:spcPts val="240"/>
              </a:spcBef>
              <a:spcAft>
                <a:spcPts val="0"/>
              </a:spcAft>
              <a:buClr>
                <a:schemeClr val="lt1"/>
              </a:buClr>
              <a:buSzPts val="720"/>
              <a:buFont typeface="Noto Sans Symbols"/>
              <a:buNone/>
              <a:defRPr sz="1200" b="0" i="0" u="none" strike="noStrike" cap="none">
                <a:solidFill>
                  <a:schemeClr val="lt1"/>
                </a:solidFill>
                <a:latin typeface="Palatino Linotype"/>
                <a:ea typeface="Palatino Linotype"/>
                <a:cs typeface="Palatino Linotype"/>
                <a:sym typeface="Palatino Linotype"/>
              </a:defRPr>
            </a:lvl2pPr>
            <a:lvl3pPr marL="1371600" marR="0" lvl="2" indent="-228600" algn="l" rtl="0">
              <a:spcBef>
                <a:spcPts val="200"/>
              </a:spcBef>
              <a:spcAft>
                <a:spcPts val="0"/>
              </a:spcAft>
              <a:buClr>
                <a:schemeClr val="lt1"/>
              </a:buClr>
              <a:buSzPts val="600"/>
              <a:buFont typeface="Noto Sans Symbols"/>
              <a:buNone/>
              <a:defRPr sz="1000" b="0" i="0" u="none" strike="noStrike" cap="none">
                <a:solidFill>
                  <a:schemeClr val="lt1"/>
                </a:solidFill>
                <a:latin typeface="Palatino Linotype"/>
                <a:ea typeface="Palatino Linotype"/>
                <a:cs typeface="Palatino Linotype"/>
                <a:sym typeface="Palatino Linotype"/>
              </a:defRPr>
            </a:lvl3pPr>
            <a:lvl4pPr marL="1828800" marR="0" lvl="3"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4pPr>
            <a:lvl5pPr marL="2286000" marR="0" lvl="4"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5pPr>
            <a:lvl6pPr marL="2743200" marR="0" lvl="5"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6pPr>
            <a:lvl7pPr marL="3200400" marR="0" lvl="6"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7pPr>
            <a:lvl8pPr marL="3657600" marR="0" lvl="7"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8pPr>
            <a:lvl9pPr marL="4114800" marR="0" lvl="8" indent="-228600" algn="l" rtl="0">
              <a:spcBef>
                <a:spcPts val="180"/>
              </a:spcBef>
              <a:spcAft>
                <a:spcPts val="0"/>
              </a:spcAft>
              <a:buClr>
                <a:schemeClr val="lt1"/>
              </a:buClr>
              <a:buSzPts val="540"/>
              <a:buFont typeface="Noto Sans Symbols"/>
              <a:buNone/>
              <a:defRPr sz="9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70" name="Google Shape;70;p10"/>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0"/>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0"/>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500"/>
          </a:xfrm>
          <a:prstGeom prst="rect">
            <a:avLst/>
          </a:prstGeom>
          <a:gradFill>
            <a:gsLst>
              <a:gs pos="0">
                <a:srgbClr val="4F4651">
                  <a:alpha val="35686"/>
                </a:srgbClr>
              </a:gs>
              <a:gs pos="100000">
                <a:srgbClr val="242852">
                  <a:alpha val="9803"/>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7;p1"/>
          <p:cNvSpPr/>
          <p:nvPr/>
        </p:nvSpPr>
        <p:spPr>
          <a:xfrm rot="-1875725">
            <a:off x="1373221" y="778831"/>
            <a:ext cx="7240620" cy="4280240"/>
          </a:xfrm>
          <a:prstGeom prst="ellipse">
            <a:avLst/>
          </a:prstGeom>
          <a:gradFill>
            <a:gsLst>
              <a:gs pos="0">
                <a:srgbClr val="C3BCC5">
                  <a:alpha val="6666"/>
                </a:srgbClr>
              </a:gs>
              <a:gs pos="58000">
                <a:srgbClr val="242852">
                  <a:alpha val="0"/>
                </a:srgbClr>
              </a:gs>
              <a:gs pos="100000">
                <a:srgbClr val="242852">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8;p1"/>
          <p:cNvSpPr/>
          <p:nvPr/>
        </p:nvSpPr>
        <p:spPr>
          <a:xfrm rot="-3943090">
            <a:off x="418098" y="314349"/>
            <a:ext cx="4153854" cy="4480459"/>
          </a:xfrm>
          <a:prstGeom prst="ellipse">
            <a:avLst/>
          </a:prstGeom>
          <a:gradFill>
            <a:gsLst>
              <a:gs pos="0">
                <a:srgbClr val="C3BCC5">
                  <a:alpha val="7843"/>
                </a:srgbClr>
              </a:gs>
              <a:gs pos="58000">
                <a:srgbClr val="242852">
                  <a:alpha val="0"/>
                </a:srgbClr>
              </a:gs>
              <a:gs pos="100000">
                <a:srgbClr val="242852">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9;p1"/>
          <p:cNvSpPr/>
          <p:nvPr/>
        </p:nvSpPr>
        <p:spPr>
          <a:xfrm rot="-1875725">
            <a:off x="3277955" y="87641"/>
            <a:ext cx="6479362" cy="3566068"/>
          </a:xfrm>
          <a:prstGeom prst="ellipse">
            <a:avLst/>
          </a:prstGeom>
          <a:gradFill>
            <a:gsLst>
              <a:gs pos="0">
                <a:srgbClr val="C3BCC5">
                  <a:alpha val="7843"/>
                </a:srgbClr>
              </a:gs>
              <a:gs pos="58000">
                <a:srgbClr val="242852">
                  <a:alpha val="0"/>
                </a:srgbClr>
              </a:gs>
              <a:gs pos="100000">
                <a:srgbClr val="242852">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0;p1"/>
          <p:cNvSpPr txBox="1">
            <a:spLocks noGrp="1"/>
          </p:cNvSpPr>
          <p:nvPr>
            <p:ph type="title"/>
          </p:nvPr>
        </p:nvSpPr>
        <p:spPr>
          <a:xfrm>
            <a:off x="777240" y="3657600"/>
            <a:ext cx="7543800" cy="6858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4900"/>
              <a:buFont typeface="Palatino Linotype"/>
              <a:buNone/>
              <a:defRPr sz="4900" b="0" i="0" u="none" strike="noStrike" cap="none">
                <a:solidFill>
                  <a:schemeClr val="lt1"/>
                </a:solidFill>
                <a:latin typeface="Palatino Linotype"/>
                <a:ea typeface="Palatino Linotype"/>
                <a:cs typeface="Palatino Linotype"/>
                <a:sym typeface="Palatino Linotype"/>
              </a:defRPr>
            </a:lvl1pPr>
            <a:lvl2pPr marL="0" marR="0" lvl="1" indent="0" algn="l" rtl="0">
              <a:spcBef>
                <a:spcPts val="0"/>
              </a:spcBef>
              <a:spcAft>
                <a:spcPts val="0"/>
              </a:spcAft>
              <a:buSzPts val="1400"/>
              <a:buNone/>
              <a:defRPr sz="1800" b="0" i="0" u="none" strike="noStrike" cap="none">
                <a:solidFill>
                  <a:schemeClr val="lt2"/>
                </a:solidFill>
              </a:defRPr>
            </a:lvl2pPr>
            <a:lvl3pPr marL="0" marR="0" lvl="2" indent="0" algn="l" rtl="0">
              <a:spcBef>
                <a:spcPts val="0"/>
              </a:spcBef>
              <a:spcAft>
                <a:spcPts val="0"/>
              </a:spcAft>
              <a:buSzPts val="1400"/>
              <a:buNone/>
              <a:defRPr sz="1800" b="0" i="0" u="none" strike="noStrike" cap="none">
                <a:solidFill>
                  <a:schemeClr val="lt2"/>
                </a:solidFill>
              </a:defRPr>
            </a:lvl3pPr>
            <a:lvl4pPr marL="0" marR="0" lvl="3" indent="0" algn="l" rtl="0">
              <a:spcBef>
                <a:spcPts val="0"/>
              </a:spcBef>
              <a:spcAft>
                <a:spcPts val="0"/>
              </a:spcAft>
              <a:buSzPts val="1400"/>
              <a:buNone/>
              <a:defRPr sz="1800" b="0" i="0" u="none" strike="noStrike" cap="none">
                <a:solidFill>
                  <a:schemeClr val="lt2"/>
                </a:solidFill>
              </a:defRPr>
            </a:lvl4pPr>
            <a:lvl5pPr marL="0" marR="0" lvl="4" indent="0" algn="l" rtl="0">
              <a:spcBef>
                <a:spcPts val="0"/>
              </a:spcBef>
              <a:spcAft>
                <a:spcPts val="0"/>
              </a:spcAft>
              <a:buSzPts val="1400"/>
              <a:buNone/>
              <a:defRPr sz="1800" b="0" i="0" u="none" strike="noStrike" cap="none">
                <a:solidFill>
                  <a:schemeClr val="lt2"/>
                </a:solidFill>
              </a:defRPr>
            </a:lvl5pPr>
            <a:lvl6pPr marL="0" marR="0" lvl="5" indent="0" algn="l" rtl="0">
              <a:spcBef>
                <a:spcPts val="0"/>
              </a:spcBef>
              <a:spcAft>
                <a:spcPts val="0"/>
              </a:spcAft>
              <a:buSzPts val="1400"/>
              <a:buNone/>
              <a:defRPr sz="1800" b="0" i="0" u="none" strike="noStrike" cap="none">
                <a:solidFill>
                  <a:schemeClr val="lt2"/>
                </a:solidFill>
              </a:defRPr>
            </a:lvl6pPr>
            <a:lvl7pPr marL="0" marR="0" lvl="6" indent="0" algn="l" rtl="0">
              <a:spcBef>
                <a:spcPts val="0"/>
              </a:spcBef>
              <a:spcAft>
                <a:spcPts val="0"/>
              </a:spcAft>
              <a:buSzPts val="1400"/>
              <a:buNone/>
              <a:defRPr sz="1800" b="0" i="0" u="none" strike="noStrike" cap="none">
                <a:solidFill>
                  <a:schemeClr val="lt2"/>
                </a:solidFill>
              </a:defRPr>
            </a:lvl7pPr>
            <a:lvl8pPr marL="0" marR="0" lvl="7" indent="0" algn="l" rtl="0">
              <a:spcBef>
                <a:spcPts val="0"/>
              </a:spcBef>
              <a:spcAft>
                <a:spcPts val="0"/>
              </a:spcAft>
              <a:buSzPts val="1400"/>
              <a:buNone/>
              <a:defRPr sz="1800" b="0" i="0" u="none" strike="noStrike" cap="none">
                <a:solidFill>
                  <a:schemeClr val="lt2"/>
                </a:solidFill>
              </a:defRPr>
            </a:lvl8pPr>
            <a:lvl9pPr marL="0" marR="0" lvl="8" indent="0"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
          <p:cNvSpPr txBox="1">
            <a:spLocks noGrp="1"/>
          </p:cNvSpPr>
          <p:nvPr>
            <p:ph type="body" idx="1"/>
          </p:nvPr>
        </p:nvSpPr>
        <p:spPr>
          <a:xfrm>
            <a:off x="2133600" y="514351"/>
            <a:ext cx="6096000" cy="2743199"/>
          </a:xfrm>
          <a:prstGeom prst="rect">
            <a:avLst/>
          </a:prstGeom>
          <a:noFill/>
          <a:ln>
            <a:noFill/>
          </a:ln>
        </p:spPr>
        <p:txBody>
          <a:bodyPr spcFirstLastPara="1" wrap="square" lIns="91425" tIns="91425" rIns="91425" bIns="91425" anchor="ctr" anchorCtr="0"/>
          <a:lstStyle>
            <a:lvl1pPr marL="457200" marR="0" lvl="0" indent="-308610" algn="l" rtl="0">
              <a:spcBef>
                <a:spcPts val="420"/>
              </a:spcBef>
              <a:spcAft>
                <a:spcPts val="0"/>
              </a:spcAft>
              <a:buClr>
                <a:schemeClr val="lt1"/>
              </a:buClr>
              <a:buSzPts val="1260"/>
              <a:buFont typeface="Noto Sans Symbols"/>
              <a:buChar char="❧"/>
              <a:defRPr sz="2100" b="0" i="0" u="none" strike="noStrike" cap="none">
                <a:solidFill>
                  <a:schemeClr val="lt1"/>
                </a:solidFill>
                <a:latin typeface="Palatino Linotype"/>
                <a:ea typeface="Palatino Linotype"/>
                <a:cs typeface="Palatino Linotype"/>
                <a:sym typeface="Palatino Linotype"/>
              </a:defRPr>
            </a:lvl1pPr>
            <a:lvl2pPr marL="914400" marR="0" lvl="1" indent="-300990" algn="l" rtl="0">
              <a:spcBef>
                <a:spcPts val="380"/>
              </a:spcBef>
              <a:spcAft>
                <a:spcPts val="0"/>
              </a:spcAft>
              <a:buClr>
                <a:schemeClr val="lt1"/>
              </a:buClr>
              <a:buSzPts val="1140"/>
              <a:buFont typeface="Noto Sans Symbols"/>
              <a:buChar char="❧"/>
              <a:defRPr sz="1900" b="0" i="0" u="none" strike="noStrike" cap="none">
                <a:solidFill>
                  <a:schemeClr val="lt1"/>
                </a:solidFill>
                <a:latin typeface="Palatino Linotype"/>
                <a:ea typeface="Palatino Linotype"/>
                <a:cs typeface="Palatino Linotype"/>
                <a:sym typeface="Palatino Linotype"/>
              </a:defRPr>
            </a:lvl2pPr>
            <a:lvl3pPr marL="1371600" marR="0" lvl="2" indent="-293369" algn="l" rtl="0">
              <a:spcBef>
                <a:spcPts val="340"/>
              </a:spcBef>
              <a:spcAft>
                <a:spcPts val="0"/>
              </a:spcAft>
              <a:buClr>
                <a:schemeClr val="lt1"/>
              </a:buClr>
              <a:buSzPts val="1020"/>
              <a:buFont typeface="Noto Sans Symbols"/>
              <a:buChar char="•"/>
              <a:defRPr sz="1700" b="0" i="0" u="none" strike="noStrike" cap="none">
                <a:solidFill>
                  <a:schemeClr val="lt1"/>
                </a:solidFill>
                <a:latin typeface="Palatino Linotype"/>
                <a:ea typeface="Palatino Linotype"/>
                <a:cs typeface="Palatino Linotype"/>
                <a:sym typeface="Palatino Linotype"/>
              </a:defRPr>
            </a:lvl3pPr>
            <a:lvl4pPr marL="1828800" marR="0" lvl="3" indent="-289560" algn="l" rtl="0">
              <a:spcBef>
                <a:spcPts val="320"/>
              </a:spcBef>
              <a:spcAft>
                <a:spcPts val="0"/>
              </a:spcAft>
              <a:buClr>
                <a:schemeClr val="lt1"/>
              </a:buClr>
              <a:buSzPts val="960"/>
              <a:buFont typeface="Noto Sans Symbols"/>
              <a:buChar char="❧"/>
              <a:defRPr sz="1600" b="0" i="0" u="none" strike="noStrike" cap="none">
                <a:solidFill>
                  <a:schemeClr val="lt1"/>
                </a:solidFill>
                <a:latin typeface="Palatino Linotype"/>
                <a:ea typeface="Palatino Linotype"/>
                <a:cs typeface="Palatino Linotype"/>
                <a:sym typeface="Palatino Linotype"/>
              </a:defRPr>
            </a:lvl4pPr>
            <a:lvl5pPr marL="2286000" marR="0" lvl="4" indent="-285750" algn="l" rtl="0">
              <a:spcBef>
                <a:spcPts val="300"/>
              </a:spcBef>
              <a:spcAft>
                <a:spcPts val="0"/>
              </a:spcAft>
              <a:buClr>
                <a:schemeClr val="lt1"/>
              </a:buClr>
              <a:buSzPts val="900"/>
              <a:buFont typeface="Noto Sans Symbols"/>
              <a:buChar char="❧"/>
              <a:defRPr sz="1500" b="0" i="0" u="none" strike="noStrike" cap="none">
                <a:solidFill>
                  <a:schemeClr val="lt1"/>
                </a:solidFill>
                <a:latin typeface="Palatino Linotype"/>
                <a:ea typeface="Palatino Linotype"/>
                <a:cs typeface="Palatino Linotype"/>
                <a:sym typeface="Palatino Linotype"/>
              </a:defRPr>
            </a:lvl5pPr>
            <a:lvl6pPr marL="2743200" marR="0" lvl="5"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6pPr>
            <a:lvl7pPr marL="3200400" marR="0" lvl="6" indent="-281939"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7pPr>
            <a:lvl8pPr marL="3657600" marR="0" lvl="7"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8pPr>
            <a:lvl9pPr marL="4114800" marR="0" lvl="8" indent="-281940" algn="l" rtl="0">
              <a:spcBef>
                <a:spcPts val="280"/>
              </a:spcBef>
              <a:spcAft>
                <a:spcPts val="0"/>
              </a:spcAft>
              <a:buClr>
                <a:schemeClr val="lt1"/>
              </a:buClr>
              <a:buSzPts val="840"/>
              <a:buFont typeface="Noto Sans Symbols"/>
              <a:buChar char="❧"/>
              <a:defRPr sz="1400" b="0" i="0" u="none" strike="noStrike" cap="none">
                <a:solidFill>
                  <a:schemeClr val="lt1"/>
                </a:solidFill>
                <a:latin typeface="Palatino Linotype"/>
                <a:ea typeface="Palatino Linotype"/>
                <a:cs typeface="Palatino Linotype"/>
                <a:sym typeface="Palatino Linotype"/>
              </a:defRPr>
            </a:lvl9pPr>
          </a:lstStyle>
          <a:p>
            <a:endParaRPr/>
          </a:p>
        </p:txBody>
      </p:sp>
      <p:sp>
        <p:nvSpPr>
          <p:cNvPr id="12" name="Google Shape;12;p1"/>
          <p:cNvSpPr txBox="1">
            <a:spLocks noGrp="1"/>
          </p:cNvSpPr>
          <p:nvPr>
            <p:ph type="dt" idx="10"/>
          </p:nvPr>
        </p:nvSpPr>
        <p:spPr>
          <a:xfrm>
            <a:off x="6172200" y="4616054"/>
            <a:ext cx="2133600" cy="27384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822960" y="4616054"/>
            <a:ext cx="4572000" cy="27384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22960" y="4381500"/>
            <a:ext cx="2133600" cy="228600"/>
          </a:xfrm>
          <a:prstGeom prst="rect">
            <a:avLst/>
          </a:prstGeom>
          <a:noFill/>
          <a:ln>
            <a:noFill/>
          </a:ln>
        </p:spPr>
        <p:txBody>
          <a:bodyPr spcFirstLastPara="1" wrap="square" lIns="91425" tIns="45700" rIns="91425" bIns="9125" anchor="b"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ctrTitle"/>
          </p:nvPr>
        </p:nvSpPr>
        <p:spPr>
          <a:xfrm>
            <a:off x="311708" y="636270"/>
            <a:ext cx="8520600" cy="1454150"/>
          </a:xfrm>
          <a:prstGeom prst="rect">
            <a:avLst/>
          </a:prstGeom>
          <a:noFill/>
          <a:ln>
            <a:noFill/>
          </a:ln>
        </p:spPr>
        <p:txBody>
          <a:bodyPr spcFirstLastPara="1" wrap="square" lIns="91425" tIns="91425" rIns="91425" bIns="91425" anchor="b" anchorCtr="0">
            <a:noAutofit/>
          </a:bodyPr>
          <a:lstStyle/>
          <a:p>
            <a:pPr marL="0" marR="0" lvl="0" indent="0" algn="ctr" rtl="0">
              <a:spcBef>
                <a:spcPts val="0"/>
              </a:spcBef>
              <a:spcAft>
                <a:spcPts val="0"/>
              </a:spcAft>
              <a:buClr>
                <a:schemeClr val="lt1"/>
              </a:buClr>
              <a:buSzPts val="4000"/>
              <a:buFont typeface="Palatino Linotype"/>
              <a:buNone/>
            </a:pPr>
            <a:r>
              <a:rPr lang="en" sz="4000" b="0" i="0" u="none" strike="noStrike" cap="none">
                <a:solidFill>
                  <a:schemeClr val="lt1"/>
                </a:solidFill>
                <a:latin typeface="Palatino Linotype"/>
                <a:ea typeface="Palatino Linotype"/>
                <a:cs typeface="Palatino Linotype"/>
                <a:sym typeface="Palatino Linotype"/>
              </a:rPr>
              <a:t>Advocating for Older Adults </a:t>
            </a:r>
            <a:br>
              <a:rPr lang="en" sz="4000" b="0" i="0" u="none" strike="noStrike" cap="none">
                <a:solidFill>
                  <a:schemeClr val="lt1"/>
                </a:solidFill>
                <a:latin typeface="Palatino Linotype"/>
                <a:ea typeface="Palatino Linotype"/>
                <a:cs typeface="Palatino Linotype"/>
                <a:sym typeface="Palatino Linotype"/>
              </a:rPr>
            </a:br>
            <a:r>
              <a:rPr lang="en" sz="4000" b="0" i="0" u="none" strike="noStrike" cap="none">
                <a:solidFill>
                  <a:schemeClr val="lt1"/>
                </a:solidFill>
                <a:latin typeface="Palatino Linotype"/>
                <a:ea typeface="Palatino Linotype"/>
                <a:cs typeface="Palatino Linotype"/>
                <a:sym typeface="Palatino Linotype"/>
              </a:rPr>
              <a:t>who have </a:t>
            </a:r>
            <a:br>
              <a:rPr lang="en" sz="4000" b="0" i="0" u="none" strike="noStrike" cap="none">
                <a:solidFill>
                  <a:schemeClr val="lt1"/>
                </a:solidFill>
                <a:latin typeface="Palatino Linotype"/>
                <a:ea typeface="Palatino Linotype"/>
                <a:cs typeface="Palatino Linotype"/>
                <a:sym typeface="Palatino Linotype"/>
              </a:rPr>
            </a:br>
            <a:r>
              <a:rPr lang="en" sz="4000" b="0" i="0" u="none" strike="noStrike" cap="none">
                <a:solidFill>
                  <a:schemeClr val="lt1"/>
                </a:solidFill>
                <a:latin typeface="Palatino Linotype"/>
                <a:ea typeface="Palatino Linotype"/>
                <a:cs typeface="Palatino Linotype"/>
                <a:sym typeface="Palatino Linotype"/>
              </a:rPr>
              <a:t>Experienced Trauma</a:t>
            </a:r>
            <a:endParaRPr/>
          </a:p>
        </p:txBody>
      </p:sp>
      <p:sp>
        <p:nvSpPr>
          <p:cNvPr id="99" name="Google Shape;99;p14"/>
          <p:cNvSpPr txBox="1">
            <a:spLocks noGrp="1"/>
          </p:cNvSpPr>
          <p:nvPr>
            <p:ph type="subTitle" idx="1"/>
          </p:nvPr>
        </p:nvSpPr>
        <p:spPr>
          <a:xfrm>
            <a:off x="2094788" y="2535507"/>
            <a:ext cx="5426151" cy="792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1260"/>
              <a:buFont typeface="Noto Sans Symbols"/>
              <a:buNone/>
            </a:pPr>
            <a:r>
              <a:rPr lang="en" sz="2100" b="0" i="0" u="none" strike="noStrike" cap="none">
                <a:solidFill>
                  <a:schemeClr val="lt1"/>
                </a:solidFill>
                <a:latin typeface="Palatino Linotype"/>
                <a:ea typeface="Palatino Linotype"/>
                <a:cs typeface="Palatino Linotype"/>
                <a:sym typeface="Palatino Linotype"/>
              </a:rPr>
              <a:t>Laura Cook, Esq. &amp; Keeley Frank, LGSW</a:t>
            </a:r>
            <a:endParaRPr sz="2100" b="0" i="0" u="none" strike="noStrike" cap="none">
              <a:solidFill>
                <a:schemeClr val="lt1"/>
              </a:solidFill>
              <a:latin typeface="Palatino Linotype"/>
              <a:ea typeface="Palatino Linotype"/>
              <a:cs typeface="Palatino Linotype"/>
              <a:sym typeface="Palatino Linotype"/>
            </a:endParaRPr>
          </a:p>
        </p:txBody>
      </p:sp>
      <p:pic>
        <p:nvPicPr>
          <p:cNvPr id="100" name="Google Shape;100;p14" descr="NCVC Logo"/>
          <p:cNvPicPr preferRelativeResize="0"/>
          <p:nvPr/>
        </p:nvPicPr>
        <p:blipFill rotWithShape="1">
          <a:blip r:embed="rId3">
            <a:alphaModFix/>
          </a:blip>
          <a:srcRect/>
          <a:stretch/>
        </p:blipFill>
        <p:spPr>
          <a:xfrm>
            <a:off x="3485263" y="3614168"/>
            <a:ext cx="2419350" cy="914401"/>
          </a:xfrm>
          <a:prstGeom prst="rect">
            <a:avLst/>
          </a:prstGeom>
          <a:noFill/>
          <a:ln>
            <a:noFill/>
          </a:ln>
        </p:spPr>
      </p:pic>
      <p:pic>
        <p:nvPicPr>
          <p:cNvPr id="101" name="Google Shape;101;p14" descr="VictimConnect"/>
          <p:cNvPicPr preferRelativeResize="0"/>
          <p:nvPr/>
        </p:nvPicPr>
        <p:blipFill rotWithShape="1">
          <a:blip r:embed="rId4">
            <a:alphaModFix/>
          </a:blip>
          <a:srcRect/>
          <a:stretch/>
        </p:blipFill>
        <p:spPr>
          <a:xfrm>
            <a:off x="6572249" y="3614168"/>
            <a:ext cx="2057401" cy="822425"/>
          </a:xfrm>
          <a:prstGeom prst="rect">
            <a:avLst/>
          </a:prstGeom>
          <a:solidFill>
            <a:schemeClr val="bg1"/>
          </a:solidFill>
          <a:ln>
            <a:noFill/>
          </a:ln>
        </p:spPr>
      </p:pic>
      <p:pic>
        <p:nvPicPr>
          <p:cNvPr id="102" name="Google Shape;102;p14" descr="The National Crime Victim Bar Association"/>
          <p:cNvPicPr preferRelativeResize="0"/>
          <p:nvPr/>
        </p:nvPicPr>
        <p:blipFill rotWithShape="1">
          <a:blip r:embed="rId5">
            <a:alphaModFix/>
          </a:blip>
          <a:srcRect/>
          <a:stretch/>
        </p:blipFill>
        <p:spPr>
          <a:xfrm>
            <a:off x="620052" y="3614168"/>
            <a:ext cx="2197575" cy="914401"/>
          </a:xfrm>
          <a:prstGeom prst="rect">
            <a:avLst/>
          </a:prstGeom>
          <a:solidFill>
            <a:schemeClr val="bg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39692" y="193098"/>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Polyvictimization</a:t>
            </a:r>
            <a:endParaRPr sz="4410" b="0" i="0" u="none" strike="noStrike" cap="none">
              <a:solidFill>
                <a:schemeClr val="lt1"/>
              </a:solidFill>
              <a:latin typeface="Palatino Linotype"/>
              <a:ea typeface="Palatino Linotype"/>
              <a:cs typeface="Palatino Linotype"/>
              <a:sym typeface="Palatino Linotype"/>
            </a:endParaRPr>
          </a:p>
        </p:txBody>
      </p:sp>
      <p:sp>
        <p:nvSpPr>
          <p:cNvPr id="164" name="Google Shape;164;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74320" marR="0" lvl="0" indent="-256032" algn="l" rtl="0">
              <a:lnSpc>
                <a:spcPct val="90000"/>
              </a:lnSpc>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Generally, exposure to more than one criminal traumatic event in the course of a victim’s life</a:t>
            </a:r>
            <a:endParaRPr/>
          </a:p>
          <a:p>
            <a:pPr marL="640080" marR="0" lvl="1" indent="-256032" algn="l" rtl="0">
              <a:lnSpc>
                <a:spcPct val="90000"/>
              </a:lnSpc>
              <a:spcBef>
                <a:spcPts val="0"/>
              </a:spcBef>
              <a:spcAft>
                <a:spcPts val="0"/>
              </a:spcAft>
              <a:buClr>
                <a:schemeClr val="lt1"/>
              </a:buClr>
              <a:buSzPts val="1140"/>
              <a:buFont typeface="Noto Sans Symbols"/>
              <a:buChar char="❧"/>
            </a:pPr>
            <a:r>
              <a:rPr lang="en" sz="1900" b="0" i="0" u="none" strike="noStrike" cap="none">
                <a:solidFill>
                  <a:schemeClr val="lt1"/>
                </a:solidFill>
                <a:latin typeface="Palatino Linotype"/>
                <a:ea typeface="Palatino Linotype"/>
                <a:cs typeface="Palatino Linotype"/>
                <a:sym typeface="Palatino Linotype"/>
              </a:rPr>
              <a:t>“Polyvictimization later in life is when a person aged over the age of 60 is harmed through multiple co-occurring or sequential types of elder abuse by one or more perpetrators, or when an older adult experiences one type of abuse perpetrated by multiple others with whom the older adult has a personal, professional or care recipient relationship in which there is a societal expectation of trust” </a:t>
            </a:r>
            <a:endParaRPr/>
          </a:p>
          <a:p>
            <a:pPr marL="640080" marR="0" lvl="1" indent="-183642" algn="l" rtl="0">
              <a:lnSpc>
                <a:spcPct val="90000"/>
              </a:lnSpc>
              <a:spcBef>
                <a:spcPts val="0"/>
              </a:spcBef>
              <a:spcAft>
                <a:spcPts val="0"/>
              </a:spcAft>
              <a:buClr>
                <a:schemeClr val="lt1"/>
              </a:buClr>
              <a:buSzPts val="1140"/>
              <a:buFont typeface="Noto Sans Symbols"/>
              <a:buNone/>
            </a:pPr>
            <a:endParaRPr sz="1900" b="0" i="0" u="none" strike="noStrike" cap="none">
              <a:solidFill>
                <a:schemeClr val="lt1"/>
              </a:solidFill>
              <a:latin typeface="Palatino Linotype"/>
              <a:ea typeface="Palatino Linotype"/>
              <a:cs typeface="Palatino Linotype"/>
              <a:sym typeface="Palatino Linotype"/>
            </a:endParaRPr>
          </a:p>
          <a:p>
            <a:pPr marL="274320" marR="0" lvl="0" indent="-256032" algn="l" rtl="0">
              <a:lnSpc>
                <a:spcPct val="90000"/>
              </a:lnSpc>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Compounds the effects of trauma, causing post-traumatic stress, depression, and decreased physical health</a:t>
            </a:r>
            <a:endParaRPr sz="2100" b="0" i="0" u="none" strike="noStrike" cap="none">
              <a:solidFill>
                <a:schemeClr val="lt1"/>
              </a:solidFill>
              <a:latin typeface="Palatino Linotype"/>
              <a:ea typeface="Palatino Linotype"/>
              <a:cs typeface="Palatino Linotype"/>
              <a:sym typeface="Palatino Linotype"/>
            </a:endParaRPr>
          </a:p>
          <a:p>
            <a:pPr marL="274320" marR="0" lvl="0" indent="-176022" algn="l" rtl="0">
              <a:lnSpc>
                <a:spcPct val="90000"/>
              </a:lnSpc>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39692" y="193098"/>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dirty="0" smtClean="0">
                <a:solidFill>
                  <a:schemeClr val="lt1"/>
                </a:solidFill>
                <a:latin typeface="Palatino Linotype"/>
                <a:ea typeface="Palatino Linotype"/>
                <a:cs typeface="Palatino Linotype"/>
                <a:sym typeface="Palatino Linotype"/>
              </a:rPr>
              <a:t>Financial Exploitation</a:t>
            </a:r>
            <a:endParaRPr sz="4410" b="0" i="0" u="none" strike="noStrike" cap="none" dirty="0">
              <a:solidFill>
                <a:schemeClr val="lt1"/>
              </a:solidFill>
              <a:latin typeface="Palatino Linotype"/>
              <a:ea typeface="Palatino Linotype"/>
              <a:cs typeface="Palatino Linotype"/>
              <a:sym typeface="Palatino Linotype"/>
            </a:endParaRPr>
          </a:p>
        </p:txBody>
      </p:sp>
      <p:sp>
        <p:nvSpPr>
          <p:cNvPr id="164" name="Google Shape;164;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74320" lvl="0" indent="-256032">
              <a:lnSpc>
                <a:spcPct val="90000"/>
              </a:lnSpc>
              <a:spcAft>
                <a:spcPts val="600"/>
              </a:spcAft>
            </a:pPr>
            <a:r>
              <a:rPr lang="en-US" sz="2000" dirty="0"/>
              <a:t>I</a:t>
            </a:r>
            <a:r>
              <a:rPr lang="en-US" sz="2000" dirty="0" smtClean="0"/>
              <a:t>mproper </a:t>
            </a:r>
            <a:r>
              <a:rPr lang="en-US" sz="2000" dirty="0"/>
              <a:t>use of an </a:t>
            </a:r>
            <a:r>
              <a:rPr lang="en-US" sz="2000" dirty="0" smtClean="0"/>
              <a:t>vulnerable </a:t>
            </a:r>
            <a:r>
              <a:rPr lang="en-US" sz="2000" dirty="0"/>
              <a:t>person’s assets for someone else’s </a:t>
            </a:r>
            <a:r>
              <a:rPr lang="en-US" sz="2000" dirty="0" smtClean="0"/>
              <a:t>benefit</a:t>
            </a:r>
          </a:p>
          <a:p>
            <a:pPr marL="274320" lvl="0" indent="-256032">
              <a:lnSpc>
                <a:spcPct val="90000"/>
              </a:lnSpc>
              <a:spcAft>
                <a:spcPts val="600"/>
              </a:spcAft>
            </a:pPr>
            <a:r>
              <a:rPr lang="en-US" sz="2000" dirty="0" smtClean="0"/>
              <a:t>Covers </a:t>
            </a:r>
            <a:r>
              <a:rPr lang="en-US" sz="2000" dirty="0"/>
              <a:t>a wide range of activities and transaction—any instance in which an asset is taken or misappropriated by deception, harassment, threats, or undue </a:t>
            </a:r>
            <a:r>
              <a:rPr lang="en-US" sz="2000" dirty="0" smtClean="0"/>
              <a:t>influence</a:t>
            </a:r>
          </a:p>
          <a:p>
            <a:pPr marL="274320" lvl="0" indent="-256032">
              <a:lnSpc>
                <a:spcPct val="90000"/>
              </a:lnSpc>
              <a:spcAft>
                <a:spcPts val="600"/>
              </a:spcAft>
            </a:pPr>
            <a:r>
              <a:rPr lang="en-US" sz="2000" dirty="0"/>
              <a:t>Often committed by </a:t>
            </a:r>
            <a:r>
              <a:rPr lang="en-US" sz="2000" dirty="0" smtClean="0"/>
              <a:t>caretakers, family members, neighbors, friends, acquaintances, attorneys, bank employees, religious advisors, doctors, nurses, and others that the vulnerable adults knows and trusts</a:t>
            </a:r>
          </a:p>
          <a:p>
            <a:pPr marL="274320" marR="0" lvl="0" indent="-176022" algn="l" rtl="0">
              <a:lnSpc>
                <a:spcPct val="90000"/>
              </a:lnSpc>
              <a:spcBef>
                <a:spcPts val="0"/>
              </a:spcBef>
              <a:spcAft>
                <a:spcPts val="0"/>
              </a:spcAft>
              <a:buClr>
                <a:schemeClr val="lt1"/>
              </a:buClr>
              <a:buSzPts val="1260"/>
              <a:buFont typeface="Noto Sans Symbols"/>
              <a:buNone/>
            </a:pPr>
            <a:endParaRPr sz="2100" b="0" i="0" u="none" strike="noStrike" cap="none" dirty="0">
              <a:solidFill>
                <a:schemeClr val="lt1"/>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77876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311700" y="211760"/>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Is Financial Victimization Traumatic?</a:t>
            </a:r>
            <a:endParaRPr/>
          </a:p>
        </p:txBody>
      </p:sp>
      <p:sp>
        <p:nvSpPr>
          <p:cNvPr id="170" name="Google Shape;170;p23"/>
          <p:cNvSpPr txBox="1">
            <a:spLocks noGrp="1"/>
          </p:cNvSpPr>
          <p:nvPr>
            <p:ph type="body" idx="1"/>
          </p:nvPr>
        </p:nvSpPr>
        <p:spPr>
          <a:xfrm>
            <a:off x="323130" y="1727100"/>
            <a:ext cx="413457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Yes, if it is unique and disruptive enough to make it difficult for victims                                 to re-establish their normal equilibrium.</a:t>
            </a:r>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540"/>
              <a:buFont typeface="Noto Sans Symbols"/>
              <a:buNone/>
            </a:pPr>
            <a:r>
              <a:rPr lang="en" sz="900" b="0" i="1" u="none" strike="noStrike" cap="none">
                <a:solidFill>
                  <a:schemeClr val="lt1"/>
                </a:solidFill>
                <a:latin typeface="Palatino Linotype"/>
                <a:ea typeface="Palatino Linotype"/>
                <a:cs typeface="Palatino Linotype"/>
                <a:sym typeface="Palatino Linotype"/>
              </a:rPr>
              <a:t>*Statistics from FINRA Investor Education Foundation study</a:t>
            </a:r>
            <a:endParaRPr sz="900" b="0" i="0" u="none" strike="noStrike" cap="none">
              <a:solidFill>
                <a:schemeClr val="lt1"/>
              </a:solidFill>
              <a:latin typeface="Palatino Linotype"/>
              <a:ea typeface="Palatino Linotype"/>
              <a:cs typeface="Palatino Linotype"/>
              <a:sym typeface="Palatino Linotype"/>
            </a:endParaRPr>
          </a:p>
        </p:txBody>
      </p:sp>
      <p:pic>
        <p:nvPicPr>
          <p:cNvPr id="171" name="Google Shape;171;p23"/>
          <p:cNvPicPr preferRelativeResize="0"/>
          <p:nvPr/>
        </p:nvPicPr>
        <p:blipFill rotWithShape="1">
          <a:blip r:embed="rId3">
            <a:alphaModFix/>
          </a:blip>
          <a:srcRect/>
          <a:stretch/>
        </p:blipFill>
        <p:spPr>
          <a:xfrm>
            <a:off x="4808823" y="1152475"/>
            <a:ext cx="2953709" cy="360097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321031" y="232942"/>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Trauma-Informed Response</a:t>
            </a:r>
            <a:endParaRPr/>
          </a:p>
        </p:txBody>
      </p:sp>
      <p:sp>
        <p:nvSpPr>
          <p:cNvPr id="177" name="Google Shape;177;p24"/>
          <p:cNvSpPr txBox="1">
            <a:spLocks noGrp="1"/>
          </p:cNvSpPr>
          <p:nvPr>
            <p:ph type="body" idx="1"/>
          </p:nvPr>
        </p:nvSpPr>
        <p:spPr>
          <a:xfrm>
            <a:off x="311700" y="1152475"/>
            <a:ext cx="5378631" cy="3416400"/>
          </a:xfrm>
          <a:prstGeom prst="rect">
            <a:avLst/>
          </a:prstGeom>
          <a:noFill/>
          <a:ln>
            <a:noFill/>
          </a:ln>
        </p:spPr>
        <p:txBody>
          <a:bodyPr spcFirstLastPara="1" wrap="square" lIns="91425" tIns="91425" rIns="91425" bIns="91425" anchor="t" anchorCtr="0">
            <a:noAutofit/>
          </a:bodyPr>
          <a:lstStyle/>
          <a:p>
            <a:pPr marL="274320" marR="0" lvl="0" indent="-256032" algn="l" rtl="0">
              <a:lnSpc>
                <a:spcPct val="90000"/>
              </a:lnSpc>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Assuming that an individual may have a trauma history, minimize re-victimization</a:t>
            </a:r>
            <a:endParaRPr/>
          </a:p>
          <a:p>
            <a:pPr marL="274320" marR="0" lvl="0" indent="-256032" algn="l" rtl="0">
              <a:lnSpc>
                <a:spcPct val="90000"/>
              </a:lnSpc>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Understanding trauma can affect peoples’ perceptions of situations, intent, trust, and more</a:t>
            </a:r>
            <a:endParaRPr/>
          </a:p>
          <a:p>
            <a:pPr marL="274320" marR="0" lvl="0" indent="-256032" algn="l" rtl="0">
              <a:lnSpc>
                <a:spcPct val="90000"/>
              </a:lnSpc>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Emphasizes physical, psychological, emotional safety</a:t>
            </a:r>
            <a:endParaRPr/>
          </a:p>
          <a:p>
            <a:pPr marL="274320" marR="0" lvl="0" indent="-256032" algn="l" rtl="0">
              <a:lnSpc>
                <a:spcPct val="90000"/>
              </a:lnSpc>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Creates opportunities for victims to rebuild a sense of control &amp; empowerment</a:t>
            </a:r>
            <a:endParaRPr/>
          </a:p>
          <a:p>
            <a:pPr marL="274320" marR="0" lvl="0" indent="-176022" algn="l" rtl="0">
              <a:lnSpc>
                <a:spcPct val="90000"/>
              </a:lnSpc>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p:txBody>
      </p:sp>
      <p:pic>
        <p:nvPicPr>
          <p:cNvPr id="178" name="Google Shape;178;p24"/>
          <p:cNvPicPr preferRelativeResize="0"/>
          <p:nvPr/>
        </p:nvPicPr>
        <p:blipFill rotWithShape="1">
          <a:blip r:embed="rId3">
            <a:alphaModFix/>
          </a:blip>
          <a:srcRect/>
          <a:stretch/>
        </p:blipFill>
        <p:spPr>
          <a:xfrm>
            <a:off x="5815280" y="1141544"/>
            <a:ext cx="1855881" cy="1528760"/>
          </a:xfrm>
          <a:prstGeom prst="rect">
            <a:avLst/>
          </a:prstGeom>
          <a:noFill/>
          <a:ln>
            <a:noFill/>
          </a:ln>
        </p:spPr>
      </p:pic>
      <p:pic>
        <p:nvPicPr>
          <p:cNvPr id="179" name="Google Shape;179;p24"/>
          <p:cNvPicPr preferRelativeResize="0"/>
          <p:nvPr/>
        </p:nvPicPr>
        <p:blipFill rotWithShape="1">
          <a:blip r:embed="rId4">
            <a:alphaModFix/>
          </a:blip>
          <a:srcRect/>
          <a:stretch/>
        </p:blipFill>
        <p:spPr>
          <a:xfrm>
            <a:off x="6989011" y="2988020"/>
            <a:ext cx="1617622" cy="18628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302369" y="230421"/>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Best Practices</a:t>
            </a:r>
            <a:endParaRPr sz="4410" b="0" i="0" u="none" strike="noStrike" cap="none">
              <a:solidFill>
                <a:schemeClr val="lt1"/>
              </a:solidFill>
              <a:latin typeface="Palatino Linotype"/>
              <a:ea typeface="Palatino Linotype"/>
              <a:cs typeface="Palatino Linotype"/>
              <a:sym typeface="Palatino Linotype"/>
            </a:endParaRPr>
          </a:p>
        </p:txBody>
      </p:sp>
      <p:sp>
        <p:nvSpPr>
          <p:cNvPr id="185" name="Google Shape;18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Speak with the victim</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Use preferred language</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Assume capacity </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Remember routines</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Don’t forget about trauma!</a:t>
            </a: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Acknowledge relationships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321031" y="221090"/>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Audience Experiences</a:t>
            </a:r>
            <a:endParaRPr sz="4410" b="0" i="0" u="none" strike="noStrike" cap="none">
              <a:solidFill>
                <a:schemeClr val="lt1"/>
              </a:solidFill>
              <a:latin typeface="Palatino Linotype"/>
              <a:ea typeface="Palatino Linotype"/>
              <a:cs typeface="Palatino Linotype"/>
              <a:sym typeface="Palatino Linotype"/>
            </a:endParaRPr>
          </a:p>
        </p:txBody>
      </p:sp>
      <p:sp>
        <p:nvSpPr>
          <p:cNvPr id="191" name="Google Shape;19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What issues do you have that are unique to representing older adults?</a:t>
            </a:r>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1260"/>
              <a:buFont typeface="Noto Sans Symbols"/>
              <a:buChar char="❧"/>
            </a:pPr>
            <a:r>
              <a:rPr lang="en"/>
              <a:t>What issues do you have that are unique to working in long-term care?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21031" y="221090"/>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Resources</a:t>
            </a:r>
            <a:endParaRPr sz="4410" b="0" i="0" u="none" strike="noStrike" cap="none">
              <a:solidFill>
                <a:schemeClr val="lt1"/>
              </a:solidFill>
              <a:latin typeface="Palatino Linotype"/>
              <a:ea typeface="Palatino Linotype"/>
              <a:cs typeface="Palatino Linotype"/>
              <a:sym typeface="Palatino Linotype"/>
            </a:endParaRPr>
          </a:p>
        </p:txBody>
      </p:sp>
      <p:sp>
        <p:nvSpPr>
          <p:cNvPr id="197" name="Google Shape;197;p27"/>
          <p:cNvSpPr txBox="1">
            <a:spLocks noGrp="1"/>
          </p:cNvSpPr>
          <p:nvPr>
            <p:ph type="body" idx="1"/>
          </p:nvPr>
        </p:nvSpPr>
        <p:spPr>
          <a:xfrm>
            <a:off x="311700" y="1152475"/>
            <a:ext cx="814650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VictimConnect: 1-855-4-VICTIM</a:t>
            </a:r>
            <a:endParaRPr/>
          </a:p>
          <a:p>
            <a:pPr marL="18288" marR="0" lvl="0" indent="0"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FINRA Securities Helpline for Seniors: 844-57-HELPS</a:t>
            </a:r>
            <a:endParaRPr/>
          </a:p>
          <a:p>
            <a:pPr marL="18288" marR="0" lvl="0" indent="0"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NCVBA Attorney Referral Service: 1-844-LAW-HELP</a:t>
            </a:r>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Elder Justice Initiative: justice.gov/elderjustice</a:t>
            </a:r>
            <a:endParaRPr sz="2100" b="0" i="0" u="none" strike="noStrike" cap="none">
              <a:solidFill>
                <a:schemeClr val="lt1"/>
              </a:solidFill>
              <a:latin typeface="Palatino Linotype"/>
              <a:ea typeface="Palatino Linotype"/>
              <a:cs typeface="Palatino Linotype"/>
              <a:sym typeface="Palatino Linotype"/>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NAPSA: napsa-now.org</a:t>
            </a:r>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2370" y="127784"/>
            <a:ext cx="8520600" cy="572700"/>
          </a:xfrm>
          <a:prstGeom prst="rect">
            <a:avLst/>
          </a:prstGeom>
        </p:spPr>
        <p:txBody>
          <a:bodyPr wrap="square" lIns="91425" tIns="91425" rIns="91425" bIns="91425" anchor="t" anchorCtr="0">
            <a:noAutofit/>
          </a:bodyPr>
          <a:lstStyle/>
          <a:p>
            <a:pPr lvl="0"/>
            <a:r>
              <a:rPr lang="en-US" sz="4000" dirty="0">
                <a:ea typeface="Verdana" panose="020B0604030504040204" pitchFamily="34" charset="0"/>
                <a:cs typeface="Verdana" panose="020B0604030504040204" pitchFamily="34" charset="0"/>
              </a:rPr>
              <a:t>National Center for Victims of Crime</a:t>
            </a:r>
            <a:endParaRPr lang="en" sz="4000" dirty="0">
              <a:ea typeface="Verdana" panose="020B0604030504040204" pitchFamily="34" charset="0"/>
              <a:cs typeface="Verdana" panose="020B0604030504040204" pitchFamily="34" charset="0"/>
            </a:endParaRPr>
          </a:p>
        </p:txBody>
      </p:sp>
      <p:sp>
        <p:nvSpPr>
          <p:cNvPr id="61" name="Shape 61"/>
          <p:cNvSpPr txBox="1">
            <a:spLocks noGrp="1"/>
          </p:cNvSpPr>
          <p:nvPr>
            <p:ph type="body" idx="1"/>
          </p:nvPr>
        </p:nvSpPr>
        <p:spPr>
          <a:xfrm>
            <a:off x="311700" y="1152475"/>
            <a:ext cx="6617910" cy="3416400"/>
          </a:xfrm>
          <a:prstGeom prst="rect">
            <a:avLst/>
          </a:prstGeom>
        </p:spPr>
        <p:txBody>
          <a:bodyPr wrap="square" lIns="91425" tIns="91425" rIns="91425" bIns="91425" anchor="t" anchorCtr="0">
            <a:noAutofit/>
          </a:bodyPr>
          <a:lstStyle/>
          <a:p>
            <a:pPr marL="457200" lvl="0" indent="-228600"/>
            <a:r>
              <a:rPr lang="en-US" sz="2400" dirty="0"/>
              <a:t>Mission: Forge a national commitment to help victims of crime rebuild their lives </a:t>
            </a:r>
          </a:p>
          <a:p>
            <a:pPr marL="457200" lvl="0" indent="-228600"/>
            <a:r>
              <a:rPr lang="en-US" sz="2400" dirty="0"/>
              <a:t>Through collaboration with local, state, and federal partners, the National Center:</a:t>
            </a:r>
          </a:p>
          <a:p>
            <a:pPr marL="822960" lvl="1" indent="-228600"/>
            <a:r>
              <a:rPr lang="en-US" sz="1800" dirty="0"/>
              <a:t>Advocates for stronger rights, </a:t>
            </a:r>
            <a:r>
              <a:rPr lang="en-US" sz="1800" dirty="0" smtClean="0"/>
              <a:t>protections, and </a:t>
            </a:r>
            <a:r>
              <a:rPr lang="en-US" sz="1800" dirty="0"/>
              <a:t>services for crime victims</a:t>
            </a:r>
          </a:p>
          <a:p>
            <a:pPr marL="822960" lvl="1" indent="-228600"/>
            <a:r>
              <a:rPr lang="en-US" sz="1800" dirty="0"/>
              <a:t>Provides education, training, and evaluation</a:t>
            </a:r>
          </a:p>
          <a:p>
            <a:pPr marL="822960" lvl="1" indent="-228600"/>
            <a:r>
              <a:rPr lang="en-US" sz="1800" dirty="0"/>
              <a:t>Serves as a trusted source of current </a:t>
            </a:r>
            <a:r>
              <a:rPr lang="en-US" sz="1800" dirty="0" smtClean="0"/>
              <a:t>information on </a:t>
            </a:r>
            <a:r>
              <a:rPr lang="en-US" sz="1800" dirty="0"/>
              <a:t>victims’ issues</a:t>
            </a:r>
          </a:p>
          <a:p>
            <a:pPr marL="457200" lvl="0" indent="-228600">
              <a:spcBef>
                <a:spcPts val="0"/>
              </a:spcBef>
            </a:pPr>
            <a:endParaRPr dirty="0"/>
          </a:p>
        </p:txBody>
      </p:sp>
      <p:pic>
        <p:nvPicPr>
          <p:cNvPr id="4" name="Picture 3"/>
          <p:cNvPicPr>
            <a:picLocks noChangeAspect="1"/>
          </p:cNvPicPr>
          <p:nvPr/>
        </p:nvPicPr>
        <p:blipFill>
          <a:blip r:embed="rId3"/>
          <a:stretch>
            <a:fillRect/>
          </a:stretch>
        </p:blipFill>
        <p:spPr>
          <a:xfrm>
            <a:off x="7083846" y="1749294"/>
            <a:ext cx="1415782" cy="1817046"/>
          </a:xfrm>
          <a:prstGeom prst="rect">
            <a:avLst/>
          </a:prstGeom>
        </p:spPr>
      </p:pic>
    </p:spTree>
    <p:extLst>
      <p:ext uri="{BB962C8B-B14F-4D97-AF65-F5344CB8AC3E}">
        <p14:creationId xmlns:p14="http://schemas.microsoft.com/office/powerpoint/2010/main" val="4130215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302370" y="127784"/>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900"/>
              <a:buFont typeface="Palatino Linotype"/>
              <a:buNone/>
            </a:pPr>
            <a:r>
              <a:rPr lang="en" sz="4900" b="0" i="0" u="none" strike="noStrike" cap="none">
                <a:solidFill>
                  <a:schemeClr val="lt1"/>
                </a:solidFill>
                <a:latin typeface="Palatino Linotype"/>
                <a:ea typeface="Palatino Linotype"/>
                <a:cs typeface="Palatino Linotype"/>
                <a:sym typeface="Palatino Linotype"/>
              </a:rPr>
              <a:t>Overview</a:t>
            </a:r>
            <a:endParaRPr/>
          </a:p>
        </p:txBody>
      </p:sp>
      <p:sp>
        <p:nvSpPr>
          <p:cNvPr id="108" name="Google Shape;10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lt1"/>
              </a:buClr>
              <a:buSzPts val="1680"/>
              <a:buFont typeface="Noto Sans Symbols"/>
              <a:buChar char="❧"/>
            </a:pPr>
            <a:r>
              <a:rPr lang="en" sz="2800" b="0" i="0" u="none" strike="noStrike" cap="none">
                <a:solidFill>
                  <a:schemeClr val="lt1"/>
                </a:solidFill>
                <a:latin typeface="Palatino Linotype"/>
                <a:ea typeface="Palatino Linotype"/>
                <a:cs typeface="Palatino Linotype"/>
                <a:sym typeface="Palatino Linotype"/>
              </a:rPr>
              <a:t>Poll</a:t>
            </a:r>
            <a:endParaRPr/>
          </a:p>
          <a:p>
            <a:pPr marL="457200" marR="0" lvl="0" indent="-228600" algn="l" rtl="0">
              <a:spcBef>
                <a:spcPts val="0"/>
              </a:spcBef>
              <a:spcAft>
                <a:spcPts val="0"/>
              </a:spcAft>
              <a:buClr>
                <a:schemeClr val="lt1"/>
              </a:buClr>
              <a:buSzPts val="1680"/>
              <a:buFont typeface="Noto Sans Symbols"/>
              <a:buChar char="❧"/>
            </a:pPr>
            <a:r>
              <a:rPr lang="en" sz="2800" b="0" i="0" u="none" strike="noStrike" cap="none">
                <a:solidFill>
                  <a:schemeClr val="lt1"/>
                </a:solidFill>
                <a:latin typeface="Palatino Linotype"/>
                <a:ea typeface="Palatino Linotype"/>
                <a:cs typeface="Palatino Linotype"/>
                <a:sym typeface="Palatino Linotype"/>
              </a:rPr>
              <a:t>Aging Process</a:t>
            </a:r>
            <a:endParaRPr sz="2800" b="0" i="0" u="none" strike="noStrike" cap="none">
              <a:solidFill>
                <a:schemeClr val="lt1"/>
              </a:solidFill>
              <a:latin typeface="Palatino Linotype"/>
              <a:ea typeface="Palatino Linotype"/>
              <a:cs typeface="Palatino Linotype"/>
              <a:sym typeface="Palatino Linotype"/>
            </a:endParaRPr>
          </a:p>
          <a:p>
            <a:pPr marL="457200" marR="0" lvl="0" indent="-228600" algn="l" rtl="0">
              <a:spcBef>
                <a:spcPts val="0"/>
              </a:spcBef>
              <a:spcAft>
                <a:spcPts val="0"/>
              </a:spcAft>
              <a:buClr>
                <a:schemeClr val="lt1"/>
              </a:buClr>
              <a:buSzPts val="1680"/>
              <a:buFont typeface="Noto Sans Symbols"/>
              <a:buChar char="❧"/>
            </a:pPr>
            <a:r>
              <a:rPr lang="en" sz="2800" b="0" i="0" u="none" strike="noStrike" cap="none">
                <a:solidFill>
                  <a:schemeClr val="lt1"/>
                </a:solidFill>
                <a:latin typeface="Palatino Linotype"/>
                <a:ea typeface="Palatino Linotype"/>
                <a:cs typeface="Palatino Linotype"/>
                <a:sym typeface="Palatino Linotype"/>
              </a:rPr>
              <a:t>Dementia</a:t>
            </a:r>
            <a:endParaRPr sz="2800" b="0" i="0" u="none" strike="noStrike" cap="none">
              <a:solidFill>
                <a:schemeClr val="lt1"/>
              </a:solidFill>
              <a:latin typeface="Palatino Linotype"/>
              <a:ea typeface="Palatino Linotype"/>
              <a:cs typeface="Palatino Linotype"/>
              <a:sym typeface="Palatino Linotype"/>
            </a:endParaRPr>
          </a:p>
          <a:p>
            <a:pPr marL="457200" marR="0" lvl="0" indent="-228600" algn="l" rtl="0">
              <a:spcBef>
                <a:spcPts val="0"/>
              </a:spcBef>
              <a:spcAft>
                <a:spcPts val="0"/>
              </a:spcAft>
              <a:buClr>
                <a:schemeClr val="lt1"/>
              </a:buClr>
              <a:buSzPts val="1680"/>
              <a:buFont typeface="Noto Sans Symbols"/>
              <a:buChar char="❧"/>
            </a:pPr>
            <a:r>
              <a:rPr lang="en" sz="2800" b="0" i="0" u="none" strike="noStrike" cap="none">
                <a:solidFill>
                  <a:schemeClr val="lt1"/>
                </a:solidFill>
                <a:latin typeface="Palatino Linotype"/>
                <a:ea typeface="Palatino Linotype"/>
                <a:cs typeface="Palatino Linotype"/>
                <a:sym typeface="Palatino Linotype"/>
              </a:rPr>
              <a:t>Trauma &amp; the Brain</a:t>
            </a:r>
            <a:endParaRPr sz="2800" b="0" i="0" u="none" strike="noStrike" cap="none">
              <a:solidFill>
                <a:schemeClr val="lt1"/>
              </a:solidFill>
              <a:latin typeface="Palatino Linotype"/>
              <a:ea typeface="Palatino Linotype"/>
              <a:cs typeface="Palatino Linotype"/>
              <a:sym typeface="Palatino Linotype"/>
            </a:endParaRPr>
          </a:p>
          <a:p>
            <a:pPr marL="457200" marR="0" lvl="0" indent="-228600" algn="l" rtl="0">
              <a:spcBef>
                <a:spcPts val="0"/>
              </a:spcBef>
              <a:spcAft>
                <a:spcPts val="0"/>
              </a:spcAft>
              <a:buClr>
                <a:schemeClr val="lt1"/>
              </a:buClr>
              <a:buSzPts val="1680"/>
              <a:buFont typeface="Noto Sans Symbols"/>
              <a:buChar char="❧"/>
            </a:pPr>
            <a:r>
              <a:rPr lang="en" sz="2800" b="0" i="0" u="none" strike="noStrike" cap="none">
                <a:solidFill>
                  <a:schemeClr val="lt1"/>
                </a:solidFill>
                <a:latin typeface="Palatino Linotype"/>
                <a:ea typeface="Palatino Linotype"/>
                <a:cs typeface="Palatino Linotype"/>
                <a:sym typeface="Palatino Linotype"/>
              </a:rPr>
              <a:t>Best Practices</a:t>
            </a:r>
            <a:endParaRPr/>
          </a:p>
          <a:p>
            <a:pPr marL="457200" marR="0" lvl="0" indent="-228600" algn="l" rtl="0">
              <a:spcBef>
                <a:spcPts val="0"/>
              </a:spcBef>
              <a:spcAft>
                <a:spcPts val="0"/>
              </a:spcAft>
              <a:buClr>
                <a:schemeClr val="lt1"/>
              </a:buClr>
              <a:buSzPts val="1680"/>
              <a:buFont typeface="Noto Sans Symbols"/>
              <a:buChar char="❧"/>
            </a:pPr>
            <a:r>
              <a:rPr lang="en" sz="2800" b="0" i="0" u="none" strike="noStrike" cap="none">
                <a:solidFill>
                  <a:schemeClr val="lt1"/>
                </a:solidFill>
                <a:latin typeface="Palatino Linotype"/>
                <a:ea typeface="Palatino Linotype"/>
                <a:cs typeface="Palatino Linotype"/>
                <a:sym typeface="Palatino Linotype"/>
              </a:rPr>
              <a:t>Resources</a:t>
            </a:r>
            <a:endParaRPr sz="2800" b="0" i="0" u="none" strike="noStrike" cap="none">
              <a:solidFill>
                <a:schemeClr val="lt1"/>
              </a:solidFill>
              <a:latin typeface="Palatino Linotype"/>
              <a:ea typeface="Palatino Linotype"/>
              <a:cs typeface="Palatino Linotype"/>
              <a:sym typeface="Palatino Linotype"/>
            </a:endParaRPr>
          </a:p>
          <a:p>
            <a:pPr marL="457200" marR="0" lvl="0" indent="-148590"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93039" y="165106"/>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900"/>
              <a:buFont typeface="Palatino Linotype"/>
              <a:buNone/>
            </a:pPr>
            <a:r>
              <a:rPr lang="en" sz="4900" b="0" i="0" u="none" strike="noStrike" cap="none">
                <a:solidFill>
                  <a:schemeClr val="lt1"/>
                </a:solidFill>
                <a:latin typeface="Palatino Linotype"/>
                <a:ea typeface="Palatino Linotype"/>
                <a:cs typeface="Palatino Linotype"/>
                <a:sym typeface="Palatino Linotype"/>
              </a:rPr>
              <a:t>Poll</a:t>
            </a:r>
            <a:endParaRPr sz="4900" b="0" i="0" u="none" strike="noStrike" cap="none">
              <a:solidFill>
                <a:schemeClr val="lt1"/>
              </a:solidFill>
              <a:latin typeface="Palatino Linotype"/>
              <a:ea typeface="Palatino Linotype"/>
              <a:cs typeface="Palatino Linotype"/>
              <a:sym typeface="Palatino Linotype"/>
            </a:endParaRPr>
          </a:p>
        </p:txBody>
      </p:sp>
      <p:sp>
        <p:nvSpPr>
          <p:cNvPr id="114" name="Google Shape;11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8288" marR="0" lvl="0" indent="0" algn="l" rtl="0">
              <a:spcBef>
                <a:spcPts val="0"/>
              </a:spcBef>
              <a:spcAft>
                <a:spcPts val="0"/>
              </a:spcAft>
              <a:buClr>
                <a:schemeClr val="lt1"/>
              </a:buClr>
              <a:buSzPts val="1260"/>
              <a:buFont typeface="Noto Sans Symbols"/>
              <a:buNone/>
            </a:pPr>
            <a:r>
              <a:rPr lang="en" sz="2100" b="0" i="0" u="none" strike="noStrike" cap="none">
                <a:solidFill>
                  <a:schemeClr val="lt1"/>
                </a:solidFill>
                <a:latin typeface="Palatino Linotype"/>
                <a:ea typeface="Palatino Linotype"/>
                <a:cs typeface="Palatino Linotype"/>
                <a:sym typeface="Palatino Linotype"/>
              </a:rPr>
              <a:t>Who is in the room?</a:t>
            </a:r>
            <a:endParaRPr/>
          </a:p>
          <a:p>
            <a:pPr marL="457200" marR="0" lvl="0" indent="-457200" algn="l" rtl="0">
              <a:spcBef>
                <a:spcPts val="0"/>
              </a:spcBef>
              <a:spcAft>
                <a:spcPts val="0"/>
              </a:spcAft>
              <a:buClr>
                <a:schemeClr val="lt1"/>
              </a:buClr>
              <a:buSzPts val="1260"/>
              <a:buFont typeface="Palatino Linotype"/>
              <a:buAutoNum type="alphaUcPeriod"/>
            </a:pPr>
            <a:r>
              <a:rPr lang="en"/>
              <a:t>Ombudsmen</a:t>
            </a:r>
            <a:endParaRPr/>
          </a:p>
          <a:p>
            <a:pPr marL="457200" marR="0" lvl="0" indent="-457200" algn="l" rtl="0">
              <a:spcBef>
                <a:spcPts val="0"/>
              </a:spcBef>
              <a:spcAft>
                <a:spcPts val="0"/>
              </a:spcAft>
              <a:buClr>
                <a:schemeClr val="lt1"/>
              </a:buClr>
              <a:buSzPts val="1260"/>
              <a:buFont typeface="Palatino Linotype"/>
              <a:buAutoNum type="alphaUcPeriod"/>
            </a:pPr>
            <a:r>
              <a:rPr lang="en"/>
              <a:t>Law Enforcement</a:t>
            </a:r>
            <a:endParaRPr/>
          </a:p>
          <a:p>
            <a:pPr marL="457200" marR="0" lvl="0" indent="-457200" algn="l" rtl="0">
              <a:spcBef>
                <a:spcPts val="0"/>
              </a:spcBef>
              <a:spcAft>
                <a:spcPts val="0"/>
              </a:spcAft>
              <a:buClr>
                <a:schemeClr val="lt1"/>
              </a:buClr>
              <a:buSzPts val="1260"/>
              <a:buFont typeface="Palatino Linotype"/>
              <a:buAutoNum type="alphaUcPeriod"/>
            </a:pPr>
            <a:r>
              <a:rPr lang="en"/>
              <a:t>Advocates</a:t>
            </a:r>
            <a:endParaRPr/>
          </a:p>
          <a:p>
            <a:pPr marL="457200" marR="0" lvl="0" indent="-457200" algn="l" rtl="0">
              <a:spcBef>
                <a:spcPts val="0"/>
              </a:spcBef>
              <a:spcAft>
                <a:spcPts val="0"/>
              </a:spcAft>
              <a:buClr>
                <a:schemeClr val="lt1"/>
              </a:buClr>
              <a:buSzPts val="1260"/>
              <a:buFont typeface="Palatino Linotype"/>
              <a:buAutoNum type="alphaUcPeriod"/>
            </a:pPr>
            <a:r>
              <a:rPr lang="en"/>
              <a:t>Other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339692" y="127784"/>
            <a:ext cx="8520600" cy="8666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900"/>
              <a:buFont typeface="Palatino Linotype"/>
              <a:buNone/>
            </a:pPr>
            <a:r>
              <a:rPr lang="en" sz="4900" b="0" i="0" u="none" strike="noStrike" cap="none">
                <a:solidFill>
                  <a:schemeClr val="lt1"/>
                </a:solidFill>
                <a:latin typeface="Palatino Linotype"/>
                <a:ea typeface="Palatino Linotype"/>
                <a:cs typeface="Palatino Linotype"/>
                <a:sym typeface="Palatino Linotype"/>
              </a:rPr>
              <a:t>Aging Brain</a:t>
            </a:r>
            <a:endParaRPr/>
          </a:p>
        </p:txBody>
      </p:sp>
      <p:sp>
        <p:nvSpPr>
          <p:cNvPr id="120" name="Google Shape;120;p17"/>
          <p:cNvSpPr txBox="1">
            <a:spLocks noGrp="1"/>
          </p:cNvSpPr>
          <p:nvPr>
            <p:ph type="body" idx="1"/>
          </p:nvPr>
        </p:nvSpPr>
        <p:spPr>
          <a:xfrm>
            <a:off x="175513" y="1158960"/>
            <a:ext cx="8454137"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440"/>
              <a:buFont typeface="Noto Sans Symbols"/>
              <a:buChar char="❧"/>
            </a:pPr>
            <a:r>
              <a:rPr lang="en" sz="2400" b="0" i="0" u="none" strike="noStrike" cap="none">
                <a:solidFill>
                  <a:schemeClr val="lt1"/>
                </a:solidFill>
                <a:latin typeface="Palatino Linotype"/>
                <a:ea typeface="Palatino Linotype"/>
                <a:cs typeface="Palatino Linotype"/>
                <a:sym typeface="Palatino Linotype"/>
              </a:rPr>
              <a:t>Structural changes</a:t>
            </a:r>
            <a:endParaRPr/>
          </a:p>
          <a:p>
            <a:pPr marL="640080" marR="0" lvl="1" indent="-256032" algn="l" rtl="0">
              <a:spcBef>
                <a:spcPts val="0"/>
              </a:spcBef>
              <a:spcAft>
                <a:spcPts val="0"/>
              </a:spcAft>
              <a:buClr>
                <a:schemeClr val="lt1"/>
              </a:buClr>
              <a:buSzPts val="1200"/>
              <a:buFont typeface="Noto Sans Symbols"/>
              <a:buChar char="❧"/>
            </a:pPr>
            <a:r>
              <a:rPr lang="en" sz="2000" b="0" i="0" u="none" strike="noStrike" cap="none">
                <a:solidFill>
                  <a:schemeClr val="lt1"/>
                </a:solidFill>
                <a:latin typeface="Palatino Linotype"/>
                <a:ea typeface="Palatino Linotype"/>
                <a:cs typeface="Palatino Linotype"/>
                <a:sym typeface="Palatino Linotype"/>
              </a:rPr>
              <a:t>Finding words</a:t>
            </a:r>
            <a:endParaRPr/>
          </a:p>
          <a:p>
            <a:pPr marL="640080" marR="0" lvl="1" indent="-256032" algn="l" rtl="0">
              <a:spcBef>
                <a:spcPts val="0"/>
              </a:spcBef>
              <a:spcAft>
                <a:spcPts val="0"/>
              </a:spcAft>
              <a:buClr>
                <a:schemeClr val="lt1"/>
              </a:buClr>
              <a:buSzPts val="1200"/>
              <a:buFont typeface="Noto Sans Symbols"/>
              <a:buChar char="❧"/>
            </a:pPr>
            <a:r>
              <a:rPr lang="en" sz="2000" b="0" i="0" u="none" strike="noStrike" cap="none">
                <a:solidFill>
                  <a:schemeClr val="lt1"/>
                </a:solidFill>
                <a:latin typeface="Palatino Linotype"/>
                <a:ea typeface="Palatino Linotype"/>
                <a:cs typeface="Palatino Linotype"/>
                <a:sym typeface="Palatino Linotype"/>
              </a:rPr>
              <a:t>Learning new information</a:t>
            </a:r>
            <a:endParaRPr/>
          </a:p>
          <a:p>
            <a:pPr marL="640080" marR="0" lvl="1" indent="-256032" algn="l" rtl="0">
              <a:spcBef>
                <a:spcPts val="0"/>
              </a:spcBef>
              <a:spcAft>
                <a:spcPts val="0"/>
              </a:spcAft>
              <a:buClr>
                <a:schemeClr val="lt1"/>
              </a:buClr>
              <a:buSzPts val="1200"/>
              <a:buFont typeface="Noto Sans Symbols"/>
              <a:buChar char="❧"/>
            </a:pPr>
            <a:r>
              <a:rPr lang="en" sz="2000" b="0" i="0" u="none" strike="noStrike" cap="none">
                <a:solidFill>
                  <a:schemeClr val="lt1"/>
                </a:solidFill>
                <a:latin typeface="Palatino Linotype"/>
                <a:ea typeface="Palatino Linotype"/>
                <a:cs typeface="Palatino Linotype"/>
                <a:sym typeface="Palatino Linotype"/>
              </a:rPr>
              <a:t>Recalling information</a:t>
            </a:r>
            <a:endParaRPr/>
          </a:p>
          <a:p>
            <a:pPr marL="640080" marR="0" lvl="1" indent="-256032" algn="l" rtl="0">
              <a:spcBef>
                <a:spcPts val="0"/>
              </a:spcBef>
              <a:spcAft>
                <a:spcPts val="0"/>
              </a:spcAft>
              <a:buClr>
                <a:schemeClr val="lt1"/>
              </a:buClr>
              <a:buSzPts val="1200"/>
              <a:buFont typeface="Noto Sans Symbols"/>
              <a:buChar char="❧"/>
            </a:pPr>
            <a:r>
              <a:rPr lang="en" sz="2000" b="0" i="0" u="none" strike="noStrike" cap="none">
                <a:solidFill>
                  <a:schemeClr val="lt1"/>
                </a:solidFill>
                <a:latin typeface="Palatino Linotype"/>
                <a:ea typeface="Palatino Linotype"/>
                <a:cs typeface="Palatino Linotype"/>
                <a:sym typeface="Palatino Linotype"/>
              </a:rPr>
              <a:t>Multitasking</a:t>
            </a:r>
            <a:endParaRPr sz="2000" b="0" i="0" u="none" strike="noStrike" cap="none">
              <a:solidFill>
                <a:schemeClr val="lt1"/>
              </a:solidFill>
              <a:latin typeface="Palatino Linotype"/>
              <a:ea typeface="Palatino Linotype"/>
              <a:cs typeface="Palatino Linotype"/>
              <a:sym typeface="Palatino Linotype"/>
            </a:endParaRPr>
          </a:p>
          <a:p>
            <a:pPr marL="640080" marR="0" lvl="1" indent="-256032" algn="l" rtl="0">
              <a:spcBef>
                <a:spcPts val="0"/>
              </a:spcBef>
              <a:spcAft>
                <a:spcPts val="0"/>
              </a:spcAft>
              <a:buClr>
                <a:schemeClr val="lt1"/>
              </a:buClr>
              <a:buSzPts val="1200"/>
              <a:buFont typeface="Noto Sans Symbols"/>
              <a:buChar char="❧"/>
            </a:pPr>
            <a:r>
              <a:rPr lang="en" sz="2000" b="0" i="0" u="none" strike="noStrike" cap="none">
                <a:solidFill>
                  <a:schemeClr val="lt1"/>
                </a:solidFill>
                <a:latin typeface="Palatino Linotype"/>
                <a:ea typeface="Palatino Linotype"/>
                <a:cs typeface="Palatino Linotype"/>
                <a:sym typeface="Palatino Linotype"/>
              </a:rPr>
              <a:t>Problem solving</a:t>
            </a:r>
            <a:endParaRPr/>
          </a:p>
          <a:p>
            <a:pPr marL="640080" marR="0" lvl="1" indent="-256032" algn="l" rtl="0">
              <a:spcBef>
                <a:spcPts val="0"/>
              </a:spcBef>
              <a:spcAft>
                <a:spcPts val="0"/>
              </a:spcAft>
              <a:buClr>
                <a:schemeClr val="lt1"/>
              </a:buClr>
              <a:buSzPts val="1200"/>
              <a:buFont typeface="Noto Sans Symbols"/>
              <a:buChar char="❧"/>
            </a:pPr>
            <a:r>
              <a:rPr lang="en" sz="2000" b="0" i="0" u="none" strike="noStrike" cap="none">
                <a:solidFill>
                  <a:schemeClr val="lt1"/>
                </a:solidFill>
                <a:latin typeface="Palatino Linotype"/>
                <a:ea typeface="Palatino Linotype"/>
                <a:cs typeface="Palatino Linotype"/>
                <a:sym typeface="Palatino Linotype"/>
              </a:rPr>
              <a:t>Processing information</a:t>
            </a:r>
            <a:endParaRPr sz="2000" b="0" i="0" u="none" strike="noStrike" cap="none">
              <a:solidFill>
                <a:schemeClr val="lt1"/>
              </a:solidFill>
              <a:latin typeface="Palatino Linotype"/>
              <a:ea typeface="Palatino Linotype"/>
              <a:cs typeface="Palatino Linotype"/>
              <a:sym typeface="Palatino Linotype"/>
            </a:endParaRPr>
          </a:p>
        </p:txBody>
      </p:sp>
      <p:pic>
        <p:nvPicPr>
          <p:cNvPr id="121" name="Google Shape;121;p17" descr="Image result for confusion"/>
          <p:cNvPicPr preferRelativeResize="0"/>
          <p:nvPr/>
        </p:nvPicPr>
        <p:blipFill rotWithShape="1">
          <a:blip r:embed="rId3">
            <a:alphaModFix/>
          </a:blip>
          <a:srcRect/>
          <a:stretch/>
        </p:blipFill>
        <p:spPr>
          <a:xfrm>
            <a:off x="5447665" y="1303020"/>
            <a:ext cx="2960370" cy="29603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339692" y="146446"/>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900"/>
              <a:buFont typeface="Palatino Linotype"/>
              <a:buNone/>
            </a:pPr>
            <a:r>
              <a:rPr lang="en" sz="4900" b="0" i="0" u="none" strike="noStrike" cap="none">
                <a:solidFill>
                  <a:schemeClr val="lt1"/>
                </a:solidFill>
                <a:latin typeface="Palatino Linotype"/>
                <a:ea typeface="Palatino Linotype"/>
                <a:cs typeface="Palatino Linotype"/>
                <a:sym typeface="Palatino Linotype"/>
              </a:rPr>
              <a:t>Dementia</a:t>
            </a:r>
            <a:endParaRPr sz="4900" b="0" i="0" u="none" strike="noStrike" cap="none">
              <a:solidFill>
                <a:schemeClr val="lt1"/>
              </a:solidFill>
              <a:latin typeface="Palatino Linotype"/>
              <a:ea typeface="Palatino Linotype"/>
              <a:cs typeface="Palatino Linotype"/>
              <a:sym typeface="Palatino Linotype"/>
            </a:endParaRPr>
          </a:p>
        </p:txBody>
      </p:sp>
      <p:sp>
        <p:nvSpPr>
          <p:cNvPr id="127" name="Google Shape;127;p18"/>
          <p:cNvSpPr txBox="1">
            <a:spLocks noGrp="1"/>
          </p:cNvSpPr>
          <p:nvPr>
            <p:ph type="body" idx="1"/>
          </p:nvPr>
        </p:nvSpPr>
        <p:spPr>
          <a:xfrm>
            <a:off x="311700" y="1152475"/>
            <a:ext cx="502541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440"/>
              <a:buFont typeface="Noto Sans Symbols"/>
              <a:buChar char="❧"/>
            </a:pPr>
            <a:r>
              <a:rPr lang="en" sz="2400" b="0" i="0" u="none" strike="noStrike" cap="none">
                <a:solidFill>
                  <a:schemeClr val="lt1"/>
                </a:solidFill>
                <a:latin typeface="Palatino Linotype"/>
                <a:ea typeface="Palatino Linotype"/>
                <a:cs typeface="Palatino Linotype"/>
                <a:sym typeface="Palatino Linotype"/>
              </a:rPr>
              <a:t>Cluster of symptoms</a:t>
            </a:r>
            <a:endParaRPr/>
          </a:p>
          <a:p>
            <a:pPr marL="274320" marR="0" lvl="0" indent="-256032" algn="l" rtl="0">
              <a:spcBef>
                <a:spcPts val="0"/>
              </a:spcBef>
              <a:spcAft>
                <a:spcPts val="0"/>
              </a:spcAft>
              <a:buClr>
                <a:schemeClr val="lt1"/>
              </a:buClr>
              <a:buSzPts val="1440"/>
              <a:buFont typeface="Noto Sans Symbols"/>
              <a:buChar char="❧"/>
            </a:pPr>
            <a:r>
              <a:rPr lang="en" sz="2400" b="0" i="0" u="none" strike="noStrike" cap="none">
                <a:solidFill>
                  <a:schemeClr val="lt1"/>
                </a:solidFill>
                <a:latin typeface="Palatino Linotype"/>
                <a:ea typeface="Palatino Linotype"/>
                <a:cs typeface="Palatino Linotype"/>
                <a:sym typeface="Palatino Linotype"/>
              </a:rPr>
              <a:t>Different Types</a:t>
            </a:r>
            <a:endParaRPr/>
          </a:p>
          <a:p>
            <a:pPr marL="274320" marR="0" lvl="0" indent="-256032" algn="l" rtl="0">
              <a:spcBef>
                <a:spcPts val="0"/>
              </a:spcBef>
              <a:spcAft>
                <a:spcPts val="0"/>
              </a:spcAft>
              <a:buClr>
                <a:schemeClr val="lt1"/>
              </a:buClr>
              <a:buSzPts val="1440"/>
              <a:buFont typeface="Noto Sans Symbols"/>
              <a:buChar char="❧"/>
            </a:pPr>
            <a:r>
              <a:rPr lang="en" sz="2400" b="0" i="0" u="none" strike="noStrike" cap="none">
                <a:solidFill>
                  <a:schemeClr val="lt1"/>
                </a:solidFill>
                <a:latin typeface="Palatino Linotype"/>
                <a:ea typeface="Palatino Linotype"/>
                <a:cs typeface="Palatino Linotype"/>
                <a:sym typeface="Palatino Linotype"/>
              </a:rPr>
              <a:t>50% victimized</a:t>
            </a:r>
            <a:endParaRPr/>
          </a:p>
          <a:p>
            <a:pPr marL="274320" marR="0" lvl="0" indent="-256032" algn="l" rtl="0">
              <a:spcBef>
                <a:spcPts val="0"/>
              </a:spcBef>
              <a:spcAft>
                <a:spcPts val="0"/>
              </a:spcAft>
              <a:buClr>
                <a:schemeClr val="lt1"/>
              </a:buClr>
              <a:buSzPts val="1440"/>
              <a:buFont typeface="Noto Sans Symbols"/>
              <a:buChar char="❧"/>
            </a:pPr>
            <a:r>
              <a:rPr lang="en" sz="2400" b="0" i="0" u="none" strike="noStrike" cap="none">
                <a:solidFill>
                  <a:schemeClr val="lt1"/>
                </a:solidFill>
                <a:latin typeface="Palatino Linotype"/>
                <a:ea typeface="Palatino Linotype"/>
                <a:cs typeface="Palatino Linotype"/>
                <a:sym typeface="Palatino Linotype"/>
              </a:rPr>
              <a:t>Trauma not forgotten</a:t>
            </a:r>
            <a:endParaRPr sz="2400"/>
          </a:p>
          <a:p>
            <a:pPr marL="274320" marR="0" lvl="0" indent="-187452" algn="l" rtl="0">
              <a:spcBef>
                <a:spcPts val="0"/>
              </a:spcBef>
              <a:spcAft>
                <a:spcPts val="0"/>
              </a:spcAft>
              <a:buClr>
                <a:schemeClr val="lt1"/>
              </a:buClr>
              <a:buSzPts val="1080"/>
              <a:buFont typeface="Noto Sans Symbols"/>
              <a:buNone/>
            </a:pPr>
            <a:endParaRPr sz="1800" b="0" i="0" u="none" strike="noStrike" cap="none">
              <a:solidFill>
                <a:schemeClr val="lt1"/>
              </a:solidFill>
              <a:latin typeface="Palatino Linotype"/>
              <a:ea typeface="Palatino Linotype"/>
              <a:cs typeface="Palatino Linotype"/>
              <a:sym typeface="Palatino Linotype"/>
            </a:endParaRPr>
          </a:p>
          <a:p>
            <a:pPr marL="274320" marR="0" lvl="0" indent="-187452" algn="l" rtl="0">
              <a:spcBef>
                <a:spcPts val="0"/>
              </a:spcBef>
              <a:spcAft>
                <a:spcPts val="0"/>
              </a:spcAft>
              <a:buClr>
                <a:schemeClr val="lt1"/>
              </a:buClr>
              <a:buSzPts val="1080"/>
              <a:buFont typeface="Noto Sans Symbols"/>
              <a:buNone/>
            </a:pPr>
            <a:endParaRPr sz="1800" b="0" i="0" u="none" strike="noStrike" cap="none">
              <a:solidFill>
                <a:schemeClr val="lt1"/>
              </a:solidFill>
              <a:latin typeface="Palatino Linotype"/>
              <a:ea typeface="Palatino Linotype"/>
              <a:cs typeface="Palatino Linotype"/>
              <a:sym typeface="Palatino Linotype"/>
            </a:endParaRPr>
          </a:p>
        </p:txBody>
      </p:sp>
      <p:pic>
        <p:nvPicPr>
          <p:cNvPr id="128" name="Google Shape;128;p18" descr="Image result for dementia"/>
          <p:cNvPicPr preferRelativeResize="0"/>
          <p:nvPr/>
        </p:nvPicPr>
        <p:blipFill rotWithShape="1">
          <a:blip r:embed="rId3">
            <a:alphaModFix/>
          </a:blip>
          <a:srcRect/>
          <a:stretch/>
        </p:blipFill>
        <p:spPr>
          <a:xfrm>
            <a:off x="4309110" y="393080"/>
            <a:ext cx="4481669" cy="38243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334523" y="211759"/>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 Neurobiology of Trauma</a:t>
            </a:r>
            <a:endParaRPr/>
          </a:p>
        </p:txBody>
      </p:sp>
      <p:sp>
        <p:nvSpPr>
          <p:cNvPr id="134" name="Google Shape;134;p19"/>
          <p:cNvSpPr txBox="1">
            <a:spLocks noGrp="1"/>
          </p:cNvSpPr>
          <p:nvPr>
            <p:ph type="body" idx="1"/>
          </p:nvPr>
        </p:nvSpPr>
        <p:spPr>
          <a:xfrm>
            <a:off x="311700" y="1152475"/>
            <a:ext cx="8520600" cy="755266"/>
          </a:xfrm>
          <a:prstGeom prst="rect">
            <a:avLst/>
          </a:prstGeom>
          <a:noFill/>
          <a:ln>
            <a:noFill/>
          </a:ln>
        </p:spPr>
        <p:txBody>
          <a:bodyPr spcFirstLastPara="1" wrap="square" lIns="91425" tIns="91425" rIns="91425" bIns="91425" anchor="t" anchorCtr="0">
            <a:noAutofit/>
          </a:bodyPr>
          <a:lstStyle/>
          <a:p>
            <a:pPr marL="274320" marR="0" lvl="0" indent="-256032" algn="l" rtl="0">
              <a:lnSpc>
                <a:spcPct val="90000"/>
              </a:lnSpc>
              <a:spcBef>
                <a:spcPts val="0"/>
              </a:spcBef>
              <a:spcAft>
                <a:spcPts val="0"/>
              </a:spcAft>
              <a:buClr>
                <a:schemeClr val="lt1"/>
              </a:buClr>
              <a:buSzPts val="1165"/>
              <a:buFont typeface="Noto Sans Symbols"/>
              <a:buChar char="❧"/>
            </a:pPr>
            <a:r>
              <a:rPr lang="en" sz="1942" b="0" i="0" u="none" strike="noStrike" cap="none">
                <a:solidFill>
                  <a:schemeClr val="lt1"/>
                </a:solidFill>
                <a:latin typeface="Palatino Linotype"/>
                <a:ea typeface="Palatino Linotype"/>
                <a:cs typeface="Palatino Linotype"/>
                <a:sym typeface="Palatino Linotype"/>
              </a:rPr>
              <a:t>Everyone has their own fluctuating equilibrium of balancing stress in their daily life - trauma throws off an individual’s equilibrium</a:t>
            </a:r>
            <a:endParaRPr/>
          </a:p>
          <a:p>
            <a:pPr marL="274320" marR="0" lvl="0" indent="-182041" algn="l" rtl="0">
              <a:lnSpc>
                <a:spcPct val="90000"/>
              </a:lnSpc>
              <a:spcBef>
                <a:spcPts val="0"/>
              </a:spcBef>
              <a:spcAft>
                <a:spcPts val="0"/>
              </a:spcAft>
              <a:buClr>
                <a:schemeClr val="lt1"/>
              </a:buClr>
              <a:buSzPts val="1165"/>
              <a:buFont typeface="Noto Sans Symbols"/>
              <a:buNone/>
            </a:pPr>
            <a:endParaRPr sz="1942" b="0" i="0" u="none" strike="noStrike" cap="none">
              <a:solidFill>
                <a:schemeClr val="lt1"/>
              </a:solidFill>
              <a:latin typeface="Palatino Linotype"/>
              <a:ea typeface="Palatino Linotype"/>
              <a:cs typeface="Palatino Linotype"/>
              <a:sym typeface="Palatino Linotype"/>
            </a:endParaRPr>
          </a:p>
        </p:txBody>
      </p:sp>
      <p:sp>
        <p:nvSpPr>
          <p:cNvPr id="135" name="Google Shape;135;p19"/>
          <p:cNvSpPr/>
          <p:nvPr/>
        </p:nvSpPr>
        <p:spPr>
          <a:xfrm>
            <a:off x="1280999" y="2432522"/>
            <a:ext cx="6279250" cy="2172407"/>
          </a:xfrm>
          <a:custGeom>
            <a:avLst/>
            <a:gdLst/>
            <a:ahLst/>
            <a:cxnLst/>
            <a:rect l="l" t="t" r="r" b="b"/>
            <a:pathLst>
              <a:path w="120000" h="120000" extrusionOk="0">
                <a:moveTo>
                  <a:pt x="0" y="114522"/>
                </a:moveTo>
                <a:cubicBezTo>
                  <a:pt x="6845" y="94090"/>
                  <a:pt x="8598" y="537"/>
                  <a:pt x="23766" y="345"/>
                </a:cubicBezTo>
                <a:cubicBezTo>
                  <a:pt x="38934" y="152"/>
                  <a:pt x="38356" y="119367"/>
                  <a:pt x="54686" y="119309"/>
                </a:cubicBezTo>
                <a:cubicBezTo>
                  <a:pt x="71016" y="119252"/>
                  <a:pt x="71569" y="-114"/>
                  <a:pt x="88851" y="0"/>
                </a:cubicBezTo>
                <a:cubicBezTo>
                  <a:pt x="106132" y="115"/>
                  <a:pt x="98792" y="120107"/>
                  <a:pt x="120000" y="120000"/>
                </a:cubicBezTo>
              </a:path>
            </a:pathLst>
          </a:custGeom>
          <a:noFill/>
          <a:ln w="19050" cap="flat" cmpd="sng">
            <a:solidFill>
              <a:schemeClr val="accent5"/>
            </a:solidFill>
            <a:prstDash val="solid"/>
            <a:round/>
            <a:headEnd type="none" w="sm" len="sm"/>
            <a:tailEnd type="none" w="sm" len="sm"/>
          </a:ln>
          <a:effectLst>
            <a:outerShdw blurRad="63500" dist="12700" dir="5400000" sx="102000" sy="102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B5258"/>
              </a:solidFill>
              <a:latin typeface="Arial"/>
              <a:ea typeface="Arial"/>
              <a:cs typeface="Arial"/>
              <a:sym typeface="Arial"/>
            </a:endParaRPr>
          </a:p>
        </p:txBody>
      </p:sp>
      <p:sp>
        <p:nvSpPr>
          <p:cNvPr id="136" name="Google Shape;136;p19"/>
          <p:cNvSpPr txBox="1"/>
          <p:nvPr/>
        </p:nvSpPr>
        <p:spPr>
          <a:xfrm>
            <a:off x="760384" y="2520157"/>
            <a:ext cx="2133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5"/>
              </a:buClr>
              <a:buSzPts val="1400"/>
              <a:buFont typeface="Arial"/>
              <a:buNone/>
            </a:pPr>
            <a:r>
              <a:rPr lang="en" sz="1400" b="1" i="0" u="none" strike="noStrike" cap="none">
                <a:solidFill>
                  <a:schemeClr val="accent5"/>
                </a:solidFill>
                <a:latin typeface="Arial"/>
                <a:ea typeface="Arial"/>
                <a:cs typeface="Arial"/>
                <a:sym typeface="Arial"/>
              </a:rPr>
              <a:t>Eustress –</a:t>
            </a:r>
            <a:endParaRPr/>
          </a:p>
        </p:txBody>
      </p:sp>
      <p:sp>
        <p:nvSpPr>
          <p:cNvPr id="137" name="Google Shape;137;p19"/>
          <p:cNvSpPr txBox="1"/>
          <p:nvPr/>
        </p:nvSpPr>
        <p:spPr>
          <a:xfrm>
            <a:off x="7343838" y="4689038"/>
            <a:ext cx="13797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5"/>
              </a:buClr>
              <a:buSzPts val="1400"/>
              <a:buFont typeface="Arial"/>
              <a:buNone/>
            </a:pPr>
            <a:r>
              <a:rPr lang="en" sz="1400" b="1" i="0" u="none" strike="noStrike" cap="none">
                <a:solidFill>
                  <a:schemeClr val="accent5"/>
                </a:solidFill>
                <a:latin typeface="Arial"/>
                <a:ea typeface="Arial"/>
                <a:cs typeface="Arial"/>
                <a:sym typeface="Arial"/>
              </a:rPr>
              <a:t>Distress – </a:t>
            </a:r>
            <a:endParaRPr/>
          </a:p>
        </p:txBody>
      </p:sp>
      <p:cxnSp>
        <p:nvCxnSpPr>
          <p:cNvPr id="138" name="Google Shape;138;p19"/>
          <p:cNvCxnSpPr/>
          <p:nvPr/>
        </p:nvCxnSpPr>
        <p:spPr>
          <a:xfrm>
            <a:off x="781429" y="2456765"/>
            <a:ext cx="7299435" cy="0"/>
          </a:xfrm>
          <a:prstGeom prst="straightConnector1">
            <a:avLst/>
          </a:prstGeom>
          <a:noFill/>
          <a:ln w="28575" cap="flat" cmpd="sng">
            <a:solidFill>
              <a:srgbClr val="FEFEFE"/>
            </a:solidFill>
            <a:prstDash val="solid"/>
            <a:round/>
            <a:headEnd type="none" w="sm" len="sm"/>
            <a:tailEnd type="none" w="sm" len="sm"/>
          </a:ln>
        </p:spPr>
      </p:cxnSp>
      <p:cxnSp>
        <p:nvCxnSpPr>
          <p:cNvPr id="139" name="Google Shape;139;p19"/>
          <p:cNvCxnSpPr/>
          <p:nvPr/>
        </p:nvCxnSpPr>
        <p:spPr>
          <a:xfrm>
            <a:off x="909098" y="4610100"/>
            <a:ext cx="7299435" cy="0"/>
          </a:xfrm>
          <a:prstGeom prst="straightConnector1">
            <a:avLst/>
          </a:prstGeom>
          <a:noFill/>
          <a:ln w="28575" cap="flat" cmpd="sng">
            <a:solidFill>
              <a:srgbClr val="FEFEFE"/>
            </a:solidFill>
            <a:prstDash val="solid"/>
            <a:round/>
            <a:headEnd type="none" w="sm" len="sm"/>
            <a:tailEnd type="none" w="sm" len="sm"/>
          </a:ln>
        </p:spPr>
      </p:cxnSp>
      <p:sp>
        <p:nvSpPr>
          <p:cNvPr id="140" name="Google Shape;140;p19"/>
          <p:cNvSpPr/>
          <p:nvPr/>
        </p:nvSpPr>
        <p:spPr>
          <a:xfrm>
            <a:off x="1224424" y="1900553"/>
            <a:ext cx="5943600" cy="2788500"/>
          </a:xfrm>
          <a:custGeom>
            <a:avLst/>
            <a:gdLst/>
            <a:ahLst/>
            <a:cxnLst/>
            <a:rect l="l" t="t" r="r" b="b"/>
            <a:pathLst>
              <a:path w="120000" h="120000" extrusionOk="0">
                <a:moveTo>
                  <a:pt x="0" y="117766"/>
                </a:moveTo>
                <a:cubicBezTo>
                  <a:pt x="565" y="117716"/>
                  <a:pt x="35809" y="-13"/>
                  <a:pt x="36035" y="52"/>
                </a:cubicBezTo>
                <a:cubicBezTo>
                  <a:pt x="35853" y="381"/>
                  <a:pt x="67908" y="119744"/>
                  <a:pt x="68081" y="119999"/>
                </a:cubicBezTo>
                <a:cubicBezTo>
                  <a:pt x="68254" y="120254"/>
                  <a:pt x="95224" y="-171"/>
                  <a:pt x="95033" y="0"/>
                </a:cubicBezTo>
                <a:cubicBezTo>
                  <a:pt x="94843" y="171"/>
                  <a:pt x="119670" y="117939"/>
                  <a:pt x="120000" y="117870"/>
                </a:cubicBezTo>
              </a:path>
            </a:pathLst>
          </a:custGeom>
          <a:noFill/>
          <a:ln w="76200" cap="flat" cmpd="sng">
            <a:solidFill>
              <a:srgbClr val="FD960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p19"/>
          <p:cNvSpPr txBox="1"/>
          <p:nvPr/>
        </p:nvSpPr>
        <p:spPr>
          <a:xfrm>
            <a:off x="4452406" y="1900554"/>
            <a:ext cx="21336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D9608"/>
              </a:buClr>
              <a:buSzPts val="1400"/>
              <a:buFont typeface="Arial"/>
              <a:buNone/>
            </a:pPr>
            <a:r>
              <a:rPr lang="en" sz="1400" b="1" i="0" u="none" strike="noStrike" cap="none">
                <a:solidFill>
                  <a:srgbClr val="FD9608"/>
                </a:solidFill>
                <a:latin typeface="Arial"/>
                <a:ea typeface="Arial"/>
                <a:cs typeface="Arial"/>
                <a:sym typeface="Arial"/>
              </a:rPr>
              <a:t>Traumatic</a:t>
            </a:r>
            <a:endParaRPr/>
          </a:p>
          <a:p>
            <a:pPr marL="0" marR="0" lvl="0" indent="0" algn="l" rtl="0">
              <a:lnSpc>
                <a:spcPct val="100000"/>
              </a:lnSpc>
              <a:spcBef>
                <a:spcPts val="0"/>
              </a:spcBef>
              <a:spcAft>
                <a:spcPts val="0"/>
              </a:spcAft>
              <a:buClr>
                <a:srgbClr val="FD9608"/>
              </a:buClr>
              <a:buSzPts val="1400"/>
              <a:buFont typeface="Arial"/>
              <a:buNone/>
            </a:pPr>
            <a:r>
              <a:rPr lang="en" sz="1400" b="1" i="0" u="none" strike="noStrike" cap="none">
                <a:solidFill>
                  <a:srgbClr val="FD9608"/>
                </a:solidFill>
                <a:latin typeface="Arial"/>
                <a:ea typeface="Arial"/>
                <a:cs typeface="Arial"/>
                <a:sym typeface="Arial"/>
              </a:rPr>
              <a:t>Stress –</a:t>
            </a:r>
            <a:endParaRPr/>
          </a:p>
        </p:txBody>
      </p:sp>
      <p:grpSp>
        <p:nvGrpSpPr>
          <p:cNvPr id="142" name="Google Shape;142;p19"/>
          <p:cNvGrpSpPr/>
          <p:nvPr/>
        </p:nvGrpSpPr>
        <p:grpSpPr>
          <a:xfrm>
            <a:off x="3796815" y="3225208"/>
            <a:ext cx="1524000" cy="523220"/>
            <a:chOff x="3657600" y="3818630"/>
            <a:chExt cx="1524000" cy="523220"/>
          </a:xfrm>
        </p:grpSpPr>
        <p:sp>
          <p:nvSpPr>
            <p:cNvPr id="143" name="Google Shape;143;p19"/>
            <p:cNvSpPr txBox="1"/>
            <p:nvPr/>
          </p:nvSpPr>
          <p:spPr>
            <a:xfrm>
              <a:off x="3657600" y="3957129"/>
              <a:ext cx="46459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400" b="1" i="0" u="none" strike="noStrike" cap="none">
                  <a:solidFill>
                    <a:schemeClr val="dk1"/>
                  </a:solidFill>
                  <a:latin typeface="Arial"/>
                  <a:ea typeface="Arial"/>
                  <a:cs typeface="Arial"/>
                  <a:sym typeface="Arial"/>
                </a:rPr>
                <a:t>–</a:t>
              </a:r>
              <a:endParaRPr/>
            </a:p>
          </p:txBody>
        </p:sp>
        <p:sp>
          <p:nvSpPr>
            <p:cNvPr id="144" name="Google Shape;144;p19"/>
            <p:cNvSpPr txBox="1"/>
            <p:nvPr/>
          </p:nvSpPr>
          <p:spPr>
            <a:xfrm>
              <a:off x="4717002" y="3960061"/>
              <a:ext cx="46459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400" b="1" i="0" u="none" strike="noStrike" cap="none">
                  <a:solidFill>
                    <a:schemeClr val="dk1"/>
                  </a:solidFill>
                  <a:latin typeface="Arial"/>
                  <a:ea typeface="Arial"/>
                  <a:cs typeface="Arial"/>
                  <a:sym typeface="Arial"/>
                </a:rPr>
                <a:t>–</a:t>
              </a:r>
              <a:endParaRPr/>
            </a:p>
          </p:txBody>
        </p:sp>
        <p:sp>
          <p:nvSpPr>
            <p:cNvPr id="145" name="Google Shape;145;p19"/>
            <p:cNvSpPr txBox="1"/>
            <p:nvPr/>
          </p:nvSpPr>
          <p:spPr>
            <a:xfrm>
              <a:off x="3733800" y="3818630"/>
              <a:ext cx="12192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5"/>
                </a:buClr>
                <a:buSzPts val="1400"/>
                <a:buFont typeface="Arial"/>
                <a:buNone/>
              </a:pPr>
              <a:r>
                <a:rPr lang="en" sz="1400" b="1" i="0" u="none" strike="noStrike" cap="none">
                  <a:solidFill>
                    <a:schemeClr val="accent5"/>
                  </a:solidFill>
                  <a:latin typeface="Arial"/>
                  <a:ea typeface="Arial"/>
                  <a:cs typeface="Arial"/>
                  <a:sym typeface="Arial"/>
                </a:rPr>
                <a:t>Normal</a:t>
              </a:r>
              <a:endParaRPr/>
            </a:p>
            <a:p>
              <a:pPr marL="0" marR="0" lvl="0" indent="0" algn="ctr" rtl="0">
                <a:lnSpc>
                  <a:spcPct val="100000"/>
                </a:lnSpc>
                <a:spcBef>
                  <a:spcPts val="0"/>
                </a:spcBef>
                <a:spcAft>
                  <a:spcPts val="0"/>
                </a:spcAft>
                <a:buClr>
                  <a:schemeClr val="accent5"/>
                </a:buClr>
                <a:buSzPts val="1400"/>
                <a:buFont typeface="Arial"/>
                <a:buNone/>
              </a:pPr>
              <a:r>
                <a:rPr lang="en" sz="1400" b="1" i="0" u="none" strike="noStrike" cap="none">
                  <a:solidFill>
                    <a:schemeClr val="accent5"/>
                  </a:solidFill>
                  <a:latin typeface="Arial"/>
                  <a:ea typeface="Arial"/>
                  <a:cs typeface="Arial"/>
                  <a:sym typeface="Arial"/>
                </a:rPr>
                <a:t>Stress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302369" y="221090"/>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Trauma’s Effect on Memory</a:t>
            </a:r>
            <a:endParaRPr sz="4410" b="0" i="0" u="none" strike="noStrike" cap="none">
              <a:solidFill>
                <a:schemeClr val="lt1"/>
              </a:solidFill>
              <a:latin typeface="Palatino Linotype"/>
              <a:ea typeface="Palatino Linotype"/>
              <a:cs typeface="Palatino Linotype"/>
              <a:sym typeface="Palatino Linotype"/>
            </a:endParaRPr>
          </a:p>
        </p:txBody>
      </p:sp>
      <p:sp>
        <p:nvSpPr>
          <p:cNvPr id="151" name="Google Shape;151;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260"/>
              <a:buFont typeface="Noto Sans Symbols"/>
              <a:buChar char="❧"/>
            </a:pPr>
            <a:r>
              <a:rPr lang="en" sz="2400" b="0" i="0" u="none" strike="noStrike" cap="none" dirty="0">
                <a:solidFill>
                  <a:schemeClr val="lt1"/>
                </a:solidFill>
                <a:sym typeface="Palatino Linotype"/>
              </a:rPr>
              <a:t>Trauma disrupts the brain’s ability to form and recover memories</a:t>
            </a:r>
            <a:endParaRPr sz="2400" dirty="0"/>
          </a:p>
          <a:p>
            <a:pPr marL="384048" marR="0" lvl="1" indent="0" algn="l" rtl="0">
              <a:spcBef>
                <a:spcPts val="0"/>
              </a:spcBef>
              <a:spcAft>
                <a:spcPts val="0"/>
              </a:spcAft>
              <a:buClr>
                <a:schemeClr val="lt1"/>
              </a:buClr>
              <a:buSzPts val="1140"/>
              <a:buFont typeface="Noto Sans Symbols"/>
              <a:buNone/>
            </a:pPr>
            <a:r>
              <a:rPr lang="en" sz="1900" b="0" i="0" u="none" strike="noStrike" cap="none" dirty="0">
                <a:solidFill>
                  <a:schemeClr val="lt1"/>
                </a:solidFill>
                <a:latin typeface="Palatino Linotype"/>
                <a:ea typeface="Palatino Linotype"/>
                <a:cs typeface="Palatino Linotype"/>
                <a:sym typeface="Palatino Linotype"/>
              </a:rPr>
              <a:t> </a:t>
            </a:r>
            <a:endParaRPr dirty="0"/>
          </a:p>
          <a:p>
            <a:pPr marL="640080" marR="0" lvl="1" indent="-256032" algn="l" rtl="0">
              <a:spcBef>
                <a:spcPts val="0"/>
              </a:spcBef>
              <a:spcAft>
                <a:spcPts val="0"/>
              </a:spcAft>
              <a:buClr>
                <a:schemeClr val="lt1"/>
              </a:buClr>
              <a:buSzPts val="1140"/>
              <a:buFont typeface="Noto Sans Symbols"/>
              <a:buChar char="❧"/>
            </a:pPr>
            <a:r>
              <a:rPr lang="en" sz="2400" b="0" i="0" u="none" strike="noStrike" cap="none" dirty="0">
                <a:solidFill>
                  <a:schemeClr val="lt1"/>
                </a:solidFill>
                <a:sym typeface="Palatino Linotype"/>
              </a:rPr>
              <a:t>Dissociation</a:t>
            </a:r>
            <a:endParaRPr sz="2400" dirty="0"/>
          </a:p>
          <a:p>
            <a:pPr marL="640080" marR="0" lvl="1" indent="-256032" algn="l" rtl="0">
              <a:spcBef>
                <a:spcPts val="0"/>
              </a:spcBef>
              <a:spcAft>
                <a:spcPts val="0"/>
              </a:spcAft>
              <a:buClr>
                <a:schemeClr val="lt1"/>
              </a:buClr>
              <a:buSzPts val="1140"/>
              <a:buFont typeface="Noto Sans Symbols"/>
              <a:buChar char="❧"/>
            </a:pPr>
            <a:r>
              <a:rPr lang="en" sz="2400" b="0" i="0" u="none" strike="noStrike" cap="none" dirty="0">
                <a:solidFill>
                  <a:schemeClr val="lt1"/>
                </a:solidFill>
                <a:sym typeface="Palatino Linotype"/>
              </a:rPr>
              <a:t>Fight/Flight/Freeze reaction</a:t>
            </a:r>
            <a:endParaRPr sz="2400" dirty="0"/>
          </a:p>
          <a:p>
            <a:pPr marL="640080" marR="0" lvl="1" indent="-256032" algn="l" rtl="0">
              <a:spcBef>
                <a:spcPts val="0"/>
              </a:spcBef>
              <a:spcAft>
                <a:spcPts val="0"/>
              </a:spcAft>
              <a:buClr>
                <a:schemeClr val="lt1"/>
              </a:buClr>
              <a:buSzPts val="1140"/>
              <a:buFont typeface="Noto Sans Symbols"/>
              <a:buChar char="❧"/>
            </a:pPr>
            <a:r>
              <a:rPr lang="en" sz="2400" b="0" i="0" u="none" strike="noStrike" cap="none" dirty="0">
                <a:solidFill>
                  <a:schemeClr val="lt1"/>
                </a:solidFill>
                <a:sym typeface="Palatino Linotype"/>
              </a:rPr>
              <a:t>Tonic &amp; Collapsed Immobility</a:t>
            </a:r>
            <a:endParaRPr sz="2400" dirty="0"/>
          </a:p>
          <a:p>
            <a:pPr marL="749808" marR="0" lvl="2" indent="0" algn="l" rtl="0">
              <a:spcBef>
                <a:spcPts val="0"/>
              </a:spcBef>
              <a:spcAft>
                <a:spcPts val="0"/>
              </a:spcAft>
              <a:buClr>
                <a:schemeClr val="lt1"/>
              </a:buClr>
              <a:buSzPts val="1020"/>
              <a:buFont typeface="Noto Sans Symbols"/>
              <a:buNone/>
            </a:pPr>
            <a:endParaRPr sz="1700" b="0" i="0" u="none" strike="noStrike" cap="none" dirty="0">
              <a:solidFill>
                <a:schemeClr val="lt1"/>
              </a:solidFill>
              <a:latin typeface="Palatino Linotype"/>
              <a:ea typeface="Palatino Linotype"/>
              <a:cs typeface="Palatino Linotype"/>
              <a:sym typeface="Palatino Linotype"/>
            </a:endParaRPr>
          </a:p>
          <a:p>
            <a:pPr marL="274320" marR="0" lvl="0" indent="-176022" algn="l" rtl="0">
              <a:spcBef>
                <a:spcPts val="0"/>
              </a:spcBef>
              <a:spcAft>
                <a:spcPts val="0"/>
              </a:spcAft>
              <a:buClr>
                <a:schemeClr val="lt1"/>
              </a:buClr>
              <a:buSzPts val="1260"/>
              <a:buFont typeface="Noto Sans Symbols"/>
              <a:buNone/>
            </a:pPr>
            <a:endParaRPr sz="2100" b="0" i="0" u="none" strike="noStrike" cap="none" dirty="0">
              <a:solidFill>
                <a:schemeClr val="lt1"/>
              </a:solidFill>
              <a:latin typeface="Palatino Linotype"/>
              <a:ea typeface="Palatino Linotype"/>
              <a:cs typeface="Palatino Linotype"/>
              <a:sym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330361" y="174437"/>
            <a:ext cx="8520600" cy="572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4410"/>
              <a:buFont typeface="Palatino Linotype"/>
              <a:buNone/>
            </a:pPr>
            <a:r>
              <a:rPr lang="en" sz="4410" b="0" i="0" u="none" strike="noStrike" cap="none">
                <a:solidFill>
                  <a:schemeClr val="lt1"/>
                </a:solidFill>
                <a:latin typeface="Palatino Linotype"/>
                <a:ea typeface="Palatino Linotype"/>
                <a:cs typeface="Palatino Linotype"/>
                <a:sym typeface="Palatino Linotype"/>
              </a:rPr>
              <a:t>The Brain’s Responses to Trauma</a:t>
            </a:r>
            <a:endParaRPr/>
          </a:p>
        </p:txBody>
      </p:sp>
      <p:sp>
        <p:nvSpPr>
          <p:cNvPr id="157" name="Google Shape;157;p21"/>
          <p:cNvSpPr txBox="1">
            <a:spLocks noGrp="1"/>
          </p:cNvSpPr>
          <p:nvPr>
            <p:ph type="body" idx="1"/>
          </p:nvPr>
        </p:nvSpPr>
        <p:spPr>
          <a:xfrm>
            <a:off x="311700" y="1139318"/>
            <a:ext cx="8520600" cy="3416400"/>
          </a:xfrm>
          <a:prstGeom prst="rect">
            <a:avLst/>
          </a:prstGeom>
          <a:noFill/>
          <a:ln>
            <a:noFill/>
          </a:ln>
        </p:spPr>
        <p:txBody>
          <a:bodyPr spcFirstLastPara="1" wrap="square" lIns="91425" tIns="91425" rIns="91425" bIns="91425" anchor="t" anchorCtr="0">
            <a:noAutofit/>
          </a:bodyPr>
          <a:lstStyle/>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Fear and terror</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Anger, fury, and outrage</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Confusion and frustration</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Guilt or self-blame</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Shame or humiliation</a:t>
            </a:r>
            <a:endParaRPr/>
          </a:p>
          <a:p>
            <a:pPr marL="274320" marR="0" lvl="0" indent="-256032" algn="l" rtl="0">
              <a:spcBef>
                <a:spcPts val="0"/>
              </a:spcBef>
              <a:spcAft>
                <a:spcPts val="0"/>
              </a:spcAft>
              <a:buClr>
                <a:schemeClr val="lt1"/>
              </a:buClr>
              <a:buSzPts val="1260"/>
              <a:buFont typeface="Noto Sans Symbols"/>
              <a:buChar char="❧"/>
            </a:pPr>
            <a:r>
              <a:rPr lang="en" sz="2100" b="0" i="0" u="none" strike="noStrike" cap="none">
                <a:solidFill>
                  <a:schemeClr val="lt1"/>
                </a:solidFill>
                <a:latin typeface="Palatino Linotype"/>
                <a:ea typeface="Palatino Linotype"/>
                <a:cs typeface="Palatino Linotype"/>
                <a:sym typeface="Palatino Linotype"/>
              </a:rPr>
              <a:t> Grief or sorrow</a:t>
            </a:r>
            <a:endParaRPr/>
          </a:p>
          <a:p>
            <a:pPr marL="274320" marR="0" lvl="0" indent="-176022" algn="l" rtl="0">
              <a:spcBef>
                <a:spcPts val="0"/>
              </a:spcBef>
              <a:spcAft>
                <a:spcPts val="0"/>
              </a:spcAft>
              <a:buClr>
                <a:schemeClr val="lt1"/>
              </a:buClr>
              <a:buSzPts val="1260"/>
              <a:buFont typeface="Noto Sans Symbols"/>
              <a:buNone/>
            </a:pPr>
            <a:endParaRPr sz="2100" b="0" i="0" u="none" strike="noStrike" cap="none">
              <a:solidFill>
                <a:schemeClr val="lt1"/>
              </a:solidFill>
              <a:latin typeface="Palatino Linotype"/>
              <a:ea typeface="Palatino Linotype"/>
              <a:cs typeface="Palatino Linotype"/>
              <a:sym typeface="Palatino Linotype"/>
            </a:endParaRPr>
          </a:p>
        </p:txBody>
      </p:sp>
      <p:pic>
        <p:nvPicPr>
          <p:cNvPr id="158" name="Google Shape;158;p21"/>
          <p:cNvPicPr preferRelativeResize="0"/>
          <p:nvPr/>
        </p:nvPicPr>
        <p:blipFill rotWithShape="1">
          <a:blip r:embed="rId3">
            <a:alphaModFix/>
          </a:blip>
          <a:srcRect/>
          <a:stretch/>
        </p:blipFill>
        <p:spPr>
          <a:xfrm>
            <a:off x="5591655" y="1524001"/>
            <a:ext cx="2601961" cy="2941916"/>
          </a:xfrm>
          <a:prstGeom prst="rect">
            <a:avLst/>
          </a:prstGeom>
          <a:noFill/>
          <a:ln>
            <a:noFill/>
          </a:ln>
        </p:spPr>
      </p:pic>
    </p:spTree>
  </p:cSld>
  <p:clrMapOvr>
    <a:masterClrMapping/>
  </p:clrMapOvr>
</p:sld>
</file>

<file path=ppt/theme/theme1.xml><?xml version="1.0" encoding="utf-8"?>
<a:theme xmlns:a="http://schemas.openxmlformats.org/drawingml/2006/main" name="Elemental">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1926</Words>
  <Application>Microsoft Office PowerPoint</Application>
  <PresentationFormat>On-screen Show (16:9)</PresentationFormat>
  <Paragraphs>168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Noto Sans Symbols</vt:lpstr>
      <vt:lpstr>Palatino Linotype</vt:lpstr>
      <vt:lpstr>Verdana</vt:lpstr>
      <vt:lpstr>Arial</vt:lpstr>
      <vt:lpstr>Elemental</vt:lpstr>
      <vt:lpstr>Advocating for Older Adults  who have  Experienced Trauma</vt:lpstr>
      <vt:lpstr>National Center for Victims of Crime</vt:lpstr>
      <vt:lpstr>Overview</vt:lpstr>
      <vt:lpstr>Poll</vt:lpstr>
      <vt:lpstr>Aging Brain</vt:lpstr>
      <vt:lpstr>Dementia</vt:lpstr>
      <vt:lpstr> Neurobiology of Trauma</vt:lpstr>
      <vt:lpstr>Trauma’s Effect on Memory</vt:lpstr>
      <vt:lpstr>The Brain’s Responses to Trauma</vt:lpstr>
      <vt:lpstr>Polyvictimization</vt:lpstr>
      <vt:lpstr>Financial Exploitation</vt:lpstr>
      <vt:lpstr>Is Financial Victimization Traumatic?</vt:lpstr>
      <vt:lpstr>Trauma-Informed Response</vt:lpstr>
      <vt:lpstr>Best Practices</vt:lpstr>
      <vt:lpstr>Audience Experiences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Older Adults  who have  Experienced Trauma</dc:title>
  <dc:creator>LCook</dc:creator>
  <cp:lastModifiedBy>Laura Cook</cp:lastModifiedBy>
  <cp:revision>7</cp:revision>
  <dcterms:modified xsi:type="dcterms:W3CDTF">2018-10-23T17:52:27Z</dcterms:modified>
</cp:coreProperties>
</file>