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87" r:id="rId3"/>
    <p:sldId id="294" r:id="rId4"/>
    <p:sldId id="295" r:id="rId5"/>
    <p:sldId id="293" r:id="rId6"/>
    <p:sldId id="296" r:id="rId7"/>
    <p:sldId id="289" r:id="rId8"/>
    <p:sldId id="290" r:id="rId9"/>
    <p:sldId id="291" r:id="rId10"/>
    <p:sldId id="265" r:id="rId11"/>
    <p:sldId id="259" r:id="rId12"/>
    <p:sldId id="267" r:id="rId13"/>
    <p:sldId id="268" r:id="rId14"/>
    <p:sldId id="269" r:id="rId15"/>
    <p:sldId id="272" r:id="rId16"/>
    <p:sldId id="271" r:id="rId17"/>
    <p:sldId id="273" r:id="rId18"/>
    <p:sldId id="274" r:id="rId19"/>
    <p:sldId id="270" r:id="rId20"/>
    <p:sldId id="275" r:id="rId21"/>
    <p:sldId id="276" r:id="rId22"/>
    <p:sldId id="277" r:id="rId23"/>
    <p:sldId id="279" r:id="rId24"/>
    <p:sldId id="278" r:id="rId25"/>
    <p:sldId id="280" r:id="rId26"/>
    <p:sldId id="281" r:id="rId27"/>
    <p:sldId id="282" r:id="rId28"/>
    <p:sldId id="297" r:id="rId29"/>
    <p:sldId id="298" r:id="rId30"/>
    <p:sldId id="299" r:id="rId31"/>
    <p:sldId id="301" r:id="rId32"/>
    <p:sldId id="302" r:id="rId33"/>
    <p:sldId id="284" r:id="rId34"/>
    <p:sldId id="285" r:id="rId35"/>
    <p:sldId id="286" r:id="rId36"/>
    <p:sldId id="260" r:id="rId37"/>
    <p:sldId id="261" r:id="rId38"/>
    <p:sldId id="262" r:id="rId39"/>
    <p:sldId id="263" r:id="rId40"/>
    <p:sldId id="2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iz-Lopez, Eden" initials="RE" lastIdx="1" clrIdx="0"/>
  <p:cmAuthor id="1" name="Joel &amp; Lori Smetanka" initials="" lastIdx="5" clrIdx="1"/>
  <p:cmAuthor id="2" name="Amity Overall-Laib" initials="AO" lastIdx="17" clrIdx="2">
    <p:extLst>
      <p:ext uri="{19B8F6BF-5375-455C-9EA6-DF929625EA0E}">
        <p15:presenceInfo xmlns:p15="http://schemas.microsoft.com/office/powerpoint/2012/main" userId="bc07e668652b26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156" autoAdjust="0"/>
  </p:normalViewPr>
  <p:slideViewPr>
    <p:cSldViewPr snapToGrid="0">
      <p:cViewPr varScale="1">
        <p:scale>
          <a:sx n="74" d="100"/>
          <a:sy n="74" d="100"/>
        </p:scale>
        <p:origin x="1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13T10:59:39.013" idx="1">
    <p:pos x="10" y="10"/>
    <p:text>Optional</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1-18T08:48:14.390" idx="14">
    <p:pos x="10" y="10"/>
    <p:text>Love this image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Drug interactions can interfere with pain management</a:t>
            </a:r>
          </a:p>
        </p:txBody>
      </p:sp>
      <p:sp>
        <p:nvSpPr>
          <p:cNvPr id="4" name="Slide Number Placeholder 3"/>
          <p:cNvSpPr>
            <a:spLocks noGrp="1"/>
          </p:cNvSpPr>
          <p:nvPr>
            <p:ph type="sldNum" sz="quarter" idx="10"/>
          </p:nvPr>
        </p:nvSpPr>
        <p:spPr/>
        <p:txBody>
          <a:bodyPr/>
          <a:lstStyle/>
          <a:p>
            <a:fld id="{013422E6-57C4-472B-BB37-763E50B58060}" type="slidenum">
              <a:rPr lang="en-US" smtClean="0"/>
              <a:t>4</a:t>
            </a:fld>
            <a:endParaRPr lang="en-US"/>
          </a:p>
        </p:txBody>
      </p:sp>
    </p:spTree>
    <p:extLst>
      <p:ext uri="{BB962C8B-B14F-4D97-AF65-F5344CB8AC3E}">
        <p14:creationId xmlns:p14="http://schemas.microsoft.com/office/powerpoint/2010/main" val="92855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71.53% or 98 respondents said yes</a:t>
            </a:r>
          </a:p>
          <a:p>
            <a:r>
              <a:rPr lang="en-US" dirty="0"/>
              <a:t>13.87 or 19 respondents said no</a:t>
            </a:r>
          </a:p>
          <a:p>
            <a:r>
              <a:rPr lang="en-US" dirty="0"/>
              <a:t>14.60 or 20 said they did not know</a:t>
            </a:r>
          </a:p>
          <a:p>
            <a:endParaRPr lang="en-US" dirty="0"/>
          </a:p>
          <a:p>
            <a:endParaRPr lang="en-US" dirty="0"/>
          </a:p>
          <a:p>
            <a:r>
              <a:rPr lang="en-US" dirty="0"/>
              <a:t>This slide shows that whether or not opioids are part of the picture, there is a real need for better pain management for residents. </a:t>
            </a:r>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a:p>
        </p:txBody>
      </p:sp>
    </p:spTree>
    <p:extLst>
      <p:ext uri="{BB962C8B-B14F-4D97-AF65-F5344CB8AC3E}">
        <p14:creationId xmlns:p14="http://schemas.microsoft.com/office/powerpoint/2010/main" val="153221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were unsure.  One respondent wrote “Residents have reported that they are in so much pain that they have attempted suicide due to their untreated pain… Another resident reported she has to go through so many hoops just to get relief from her pain. For example, she has to go to the doctor weekly or every two weeks just to get a scrip for her chronic pain. She is in her 90’s.”</a:t>
            </a:r>
          </a:p>
          <a:p>
            <a:r>
              <a:rPr lang="en-US" dirty="0"/>
              <a:t>Another respondent wrote “Residents who have been prescribed opioids by doctors for many years are now being told that "the government" is prohibiting doctors from prescribing them anymore. Doctors generally do not have much in the way of effective alternative pain management programs to replace the opioids and the residents are very unhappy.”</a:t>
            </a:r>
          </a:p>
          <a:p>
            <a:r>
              <a:rPr lang="en-US" dirty="0"/>
              <a:t>Yet another respondent summarized the concerns by stating “I had one facility that a nurse was exchanging the opioid pain meds for Tylenols and then another resident who was concerned that she would get addicted because of what she saw on the news. Then I had a veteran who was denied the drugs because of the crisis, but he had been on the same pill and mg for over 15 years, without any abuse.”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15</a:t>
            </a:fld>
            <a:endParaRPr lang="en-US"/>
          </a:p>
        </p:txBody>
      </p:sp>
    </p:spTree>
    <p:extLst>
      <p:ext uri="{BB962C8B-B14F-4D97-AF65-F5344CB8AC3E}">
        <p14:creationId xmlns:p14="http://schemas.microsoft.com/office/powerpoint/2010/main" val="415834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most respondents answered that they did not know, 40% of respondents indicated that physicians are either less likely to prescribe opioids or will no longer prescribe opioids.  Some indicate that it is harder for residents to continue to get the same dosage that was prescribed to them previously -- All leading to reported uncontrolled pain and suffering for residents.</a:t>
            </a:r>
          </a:p>
        </p:txBody>
      </p:sp>
      <p:sp>
        <p:nvSpPr>
          <p:cNvPr id="4" name="Slide Number Placeholder 3"/>
          <p:cNvSpPr>
            <a:spLocks noGrp="1"/>
          </p:cNvSpPr>
          <p:nvPr>
            <p:ph type="sldNum" sz="quarter" idx="5"/>
          </p:nvPr>
        </p:nvSpPr>
        <p:spPr/>
        <p:txBody>
          <a:bodyPr/>
          <a:lstStyle/>
          <a:p>
            <a:fld id="{013422E6-57C4-472B-BB37-763E50B58060}" type="slidenum">
              <a:rPr lang="en-US" smtClean="0"/>
              <a:t>16</a:t>
            </a:fld>
            <a:endParaRPr lang="en-US"/>
          </a:p>
        </p:txBody>
      </p:sp>
    </p:spTree>
    <p:extLst>
      <p:ext uri="{BB962C8B-B14F-4D97-AF65-F5344CB8AC3E}">
        <p14:creationId xmlns:p14="http://schemas.microsoft.com/office/powerpoint/2010/main" val="263442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alternatives reported on are yoga, massage, meditation, physical therapy, counselors, addiction programs, and pain management clinics </a:t>
            </a:r>
          </a:p>
        </p:txBody>
      </p:sp>
      <p:sp>
        <p:nvSpPr>
          <p:cNvPr id="4" name="Slide Number Placeholder 3"/>
          <p:cNvSpPr>
            <a:spLocks noGrp="1"/>
          </p:cNvSpPr>
          <p:nvPr>
            <p:ph type="sldNum" sz="quarter" idx="5"/>
          </p:nvPr>
        </p:nvSpPr>
        <p:spPr/>
        <p:txBody>
          <a:bodyPr/>
          <a:lstStyle/>
          <a:p>
            <a:fld id="{013422E6-57C4-472B-BB37-763E50B58060}" type="slidenum">
              <a:rPr lang="en-US" smtClean="0"/>
              <a:t>17</a:t>
            </a:fld>
            <a:endParaRPr lang="en-US"/>
          </a:p>
        </p:txBody>
      </p:sp>
    </p:spTree>
    <p:extLst>
      <p:ext uri="{BB962C8B-B14F-4D97-AF65-F5344CB8AC3E}">
        <p14:creationId xmlns:p14="http://schemas.microsoft.com/office/powerpoint/2010/main" val="408577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respondents said that they have received training, but 87 said they have not.  Several Ombudsmen who responded yes to having received training, report that the training was provided outside of the Ombudsman Program by federal and state agencies and online webinars.  Very few reported receiving training through the Ombudsman Program.</a:t>
            </a:r>
          </a:p>
          <a:p>
            <a:r>
              <a:rPr lang="en-US" dirty="0"/>
              <a:t>Only 8% stated their program has developed a training program while 92% said they have not.</a:t>
            </a:r>
          </a:p>
        </p:txBody>
      </p:sp>
      <p:sp>
        <p:nvSpPr>
          <p:cNvPr id="4" name="Slide Number Placeholder 3"/>
          <p:cNvSpPr>
            <a:spLocks noGrp="1"/>
          </p:cNvSpPr>
          <p:nvPr>
            <p:ph type="sldNum" sz="quarter" idx="5"/>
          </p:nvPr>
        </p:nvSpPr>
        <p:spPr/>
        <p:txBody>
          <a:bodyPr/>
          <a:lstStyle/>
          <a:p>
            <a:fld id="{013422E6-57C4-472B-BB37-763E50B58060}" type="slidenum">
              <a:rPr lang="en-US" smtClean="0"/>
              <a:t>19</a:t>
            </a:fld>
            <a:endParaRPr lang="en-US"/>
          </a:p>
        </p:txBody>
      </p:sp>
    </p:spTree>
    <p:extLst>
      <p:ext uri="{BB962C8B-B14F-4D97-AF65-F5344CB8AC3E}">
        <p14:creationId xmlns:p14="http://schemas.microsoft.com/office/powerpoint/2010/main" val="77141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residents from the 7 facilities answered no to the first two questions.  The few who answered yes said their doctor discussed alternatives or limiting pain medications in response to the resident’s history of substance use disorder. </a:t>
            </a:r>
          </a:p>
          <a:p>
            <a:endParaRPr lang="en-US" dirty="0"/>
          </a:p>
          <a:p>
            <a:r>
              <a:rPr lang="en-US" dirty="0"/>
              <a:t>Some residents were aware of the opioid crisis but reported that they were not informed by facility staff or doctors about changes in prescription practices.</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22</a:t>
            </a:fld>
            <a:endParaRPr lang="en-US"/>
          </a:p>
        </p:txBody>
      </p:sp>
    </p:spTree>
    <p:extLst>
      <p:ext uri="{BB962C8B-B14F-4D97-AF65-F5344CB8AC3E}">
        <p14:creationId xmlns:p14="http://schemas.microsoft.com/office/powerpoint/2010/main" val="300522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resident said “Not really.  Doctor is invisible”</a:t>
            </a:r>
          </a:p>
        </p:txBody>
      </p:sp>
      <p:sp>
        <p:nvSpPr>
          <p:cNvPr id="4" name="Slide Number Placeholder 3"/>
          <p:cNvSpPr>
            <a:spLocks noGrp="1"/>
          </p:cNvSpPr>
          <p:nvPr>
            <p:ph type="sldNum" sz="quarter" idx="5"/>
          </p:nvPr>
        </p:nvSpPr>
        <p:spPr/>
        <p:txBody>
          <a:bodyPr/>
          <a:lstStyle/>
          <a:p>
            <a:fld id="{013422E6-57C4-472B-BB37-763E50B58060}" type="slidenum">
              <a:rPr lang="en-US" smtClean="0"/>
              <a:t>23</a:t>
            </a:fld>
            <a:endParaRPr lang="en-US"/>
          </a:p>
        </p:txBody>
      </p:sp>
    </p:spTree>
    <p:extLst>
      <p:ext uri="{BB962C8B-B14F-4D97-AF65-F5344CB8AC3E}">
        <p14:creationId xmlns:p14="http://schemas.microsoft.com/office/powerpoint/2010/main" val="210554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transcutaneous electrical nerve stimulation</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25</a:t>
            </a:fld>
            <a:endParaRPr lang="en-US"/>
          </a:p>
        </p:txBody>
      </p:sp>
    </p:spTree>
    <p:extLst>
      <p:ext uri="{BB962C8B-B14F-4D97-AF65-F5344CB8AC3E}">
        <p14:creationId xmlns:p14="http://schemas.microsoft.com/office/powerpoint/2010/main" val="193590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resident was supposed to have his pain patch changed every three days, but went a week without a new patch.  Other residents said they have to be assertive to get meds. Another resident says he is supposed to take it every four hours but only able to take it every 6 hours –been made to wait in pain when it wears off </a:t>
            </a:r>
          </a:p>
        </p:txBody>
      </p:sp>
      <p:sp>
        <p:nvSpPr>
          <p:cNvPr id="4" name="Slide Number Placeholder 3"/>
          <p:cNvSpPr>
            <a:spLocks noGrp="1"/>
          </p:cNvSpPr>
          <p:nvPr>
            <p:ph type="sldNum" sz="quarter" idx="5"/>
          </p:nvPr>
        </p:nvSpPr>
        <p:spPr/>
        <p:txBody>
          <a:bodyPr/>
          <a:lstStyle/>
          <a:p>
            <a:fld id="{013422E6-57C4-472B-BB37-763E50B58060}" type="slidenum">
              <a:rPr lang="en-US" smtClean="0"/>
              <a:t>26</a:t>
            </a:fld>
            <a:endParaRPr lang="en-US"/>
          </a:p>
        </p:txBody>
      </p:sp>
    </p:spTree>
    <p:extLst>
      <p:ext uri="{BB962C8B-B14F-4D97-AF65-F5344CB8AC3E}">
        <p14:creationId xmlns:p14="http://schemas.microsoft.com/office/powerpoint/2010/main" val="869176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27</a:t>
            </a:fld>
            <a:endParaRPr lang="en-US"/>
          </a:p>
        </p:txBody>
      </p:sp>
    </p:spTree>
    <p:extLst>
      <p:ext uri="{BB962C8B-B14F-4D97-AF65-F5344CB8AC3E}">
        <p14:creationId xmlns:p14="http://schemas.microsoft.com/office/powerpoint/2010/main" val="54649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 of NH residents in persistent pain</a:t>
            </a:r>
          </a:p>
          <a:p>
            <a:endParaRPr lang="en-US" dirty="0"/>
          </a:p>
          <a:p>
            <a:r>
              <a:rPr lang="en-US" dirty="0"/>
              <a:t>A recent study of the prevalence of opioid use in long-stay nursing home residents found that 1/3 of long-stay</a:t>
            </a:r>
            <a:r>
              <a:rPr lang="en-US" baseline="0" dirty="0"/>
              <a:t> residents prescribed opioids during the study period, and 1 in 7 prescribed opioids long-term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a:t>
            </a:fld>
            <a:endParaRPr lang="en-US"/>
          </a:p>
        </p:txBody>
      </p:sp>
    </p:spTree>
    <p:extLst>
      <p:ext uri="{BB962C8B-B14F-4D97-AF65-F5344CB8AC3E}">
        <p14:creationId xmlns:p14="http://schemas.microsoft.com/office/powerpoint/2010/main" val="30218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LTCOP raised diversion as an issue; and recent studies and a conversation I had with a daughter last week indicated that this is a universal problem. </a:t>
            </a:r>
          </a:p>
        </p:txBody>
      </p:sp>
      <p:sp>
        <p:nvSpPr>
          <p:cNvPr id="4" name="Slide Number Placeholder 3"/>
          <p:cNvSpPr>
            <a:spLocks noGrp="1"/>
          </p:cNvSpPr>
          <p:nvPr>
            <p:ph type="sldNum" sz="quarter" idx="10"/>
          </p:nvPr>
        </p:nvSpPr>
        <p:spPr/>
        <p:txBody>
          <a:bodyPr/>
          <a:lstStyle/>
          <a:p>
            <a:fld id="{013422E6-57C4-472B-BB37-763E50B58060}" type="slidenum">
              <a:rPr lang="en-US" smtClean="0"/>
              <a:t>28</a:t>
            </a:fld>
            <a:endParaRPr lang="en-US"/>
          </a:p>
        </p:txBody>
      </p:sp>
    </p:spTree>
    <p:extLst>
      <p:ext uri="{BB962C8B-B14F-4D97-AF65-F5344CB8AC3E}">
        <p14:creationId xmlns:p14="http://schemas.microsoft.com/office/powerpoint/2010/main" val="391935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31</a:t>
            </a:fld>
            <a:endParaRPr lang="en-US"/>
          </a:p>
        </p:txBody>
      </p:sp>
    </p:spTree>
    <p:extLst>
      <p:ext uri="{BB962C8B-B14F-4D97-AF65-F5344CB8AC3E}">
        <p14:creationId xmlns:p14="http://schemas.microsoft.com/office/powerpoint/2010/main" val="116925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12266-F999-4DEF-BAD3-9AEA611E25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1963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6</a:t>
            </a:fld>
            <a:endParaRPr lang="en-US"/>
          </a:p>
        </p:txBody>
      </p:sp>
    </p:spTree>
    <p:extLst>
      <p:ext uri="{BB962C8B-B14F-4D97-AF65-F5344CB8AC3E}">
        <p14:creationId xmlns:p14="http://schemas.microsoft.com/office/powerpoint/2010/main" val="37158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558A6-7030-49E5-AABE-F8FFE181E59A}" type="slidenum">
              <a:rPr lang="en-US" smtClean="0"/>
              <a:t>7</a:t>
            </a:fld>
            <a:endParaRPr lang="en-US"/>
          </a:p>
        </p:txBody>
      </p:sp>
    </p:spTree>
    <p:extLst>
      <p:ext uri="{BB962C8B-B14F-4D97-AF65-F5344CB8AC3E}">
        <p14:creationId xmlns:p14="http://schemas.microsoft.com/office/powerpoint/2010/main" val="378474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DEB721EB-E3AC-455C-99D9-18294DBDEA35}" type="slidenum">
              <a:rPr lang="en-US" smtClean="0"/>
              <a:t>9</a:t>
            </a:fld>
            <a:endParaRPr lang="en-US"/>
          </a:p>
        </p:txBody>
      </p:sp>
    </p:spTree>
    <p:extLst>
      <p:ext uri="{BB962C8B-B14F-4D97-AF65-F5344CB8AC3E}">
        <p14:creationId xmlns:p14="http://schemas.microsoft.com/office/powerpoint/2010/main" val="297770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and local Ombudsman in 34 states submitted responses to the questionnaire for a total of 137 respondents. </a:t>
            </a:r>
          </a:p>
        </p:txBody>
      </p:sp>
      <p:sp>
        <p:nvSpPr>
          <p:cNvPr id="4" name="Slide Number Placeholder 3"/>
          <p:cNvSpPr>
            <a:spLocks noGrp="1"/>
          </p:cNvSpPr>
          <p:nvPr>
            <p:ph type="sldNum" sz="quarter" idx="5"/>
          </p:nvPr>
        </p:nvSpPr>
        <p:spPr/>
        <p:txBody>
          <a:bodyPr/>
          <a:lstStyle/>
          <a:p>
            <a:fld id="{013422E6-57C4-472B-BB37-763E50B58060}" type="slidenum">
              <a:rPr lang="en-US" smtClean="0"/>
              <a:t>10</a:t>
            </a:fld>
            <a:endParaRPr lang="en-US"/>
          </a:p>
        </p:txBody>
      </p:sp>
    </p:spTree>
    <p:extLst>
      <p:ext uri="{BB962C8B-B14F-4D97-AF65-F5344CB8AC3E}">
        <p14:creationId xmlns:p14="http://schemas.microsoft.com/office/powerpoint/2010/main" val="143881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and training for both Ombudsmen and residents</a:t>
            </a:r>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a:p>
        </p:txBody>
      </p:sp>
    </p:spTree>
    <p:extLst>
      <p:ext uri="{BB962C8B-B14F-4D97-AF65-F5344CB8AC3E}">
        <p14:creationId xmlns:p14="http://schemas.microsoft.com/office/powerpoint/2010/main" val="162012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12</a:t>
            </a:fld>
            <a:endParaRPr lang="en-US"/>
          </a:p>
        </p:txBody>
      </p:sp>
    </p:spTree>
    <p:extLst>
      <p:ext uri="{BB962C8B-B14F-4D97-AF65-F5344CB8AC3E}">
        <p14:creationId xmlns:p14="http://schemas.microsoft.com/office/powerpoint/2010/main" val="267344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Medications unaccounted for 32%</a:t>
            </a:r>
          </a:p>
          <a:p>
            <a:r>
              <a:rPr lang="en-US" dirty="0"/>
              <a:t>Drug Diversion  31%</a:t>
            </a:r>
          </a:p>
          <a:p>
            <a:r>
              <a:rPr lang="en-US" dirty="0"/>
              <a:t>Medications stored incorrectly 15%</a:t>
            </a:r>
          </a:p>
          <a:p>
            <a:r>
              <a:rPr lang="en-US" dirty="0"/>
              <a:t>19% don’t know</a:t>
            </a:r>
          </a:p>
          <a:p>
            <a:r>
              <a:rPr lang="en-US" dirty="0"/>
              <a:t>18% said “Other</a:t>
            </a:r>
          </a:p>
          <a:p>
            <a:r>
              <a:rPr lang="en-US" dirty="0"/>
              <a:t>Almost 20% answered not applicable</a:t>
            </a:r>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a:p>
        </p:txBody>
      </p:sp>
    </p:spTree>
    <p:extLst>
      <p:ext uri="{BB962C8B-B14F-4D97-AF65-F5344CB8AC3E}">
        <p14:creationId xmlns:p14="http://schemas.microsoft.com/office/powerpoint/2010/main" val="72541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Tuesday, November 19,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Tuesday, November 19,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Tuesday, November 19,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Connector 7"/>
          <p:cNvCxnSpPr/>
          <p:nvPr/>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1219200"/>
            <a:ext cx="10972800" cy="4648200"/>
          </a:xfrm>
          <a:prstGeom prst="rect">
            <a:avLst/>
          </a:prstGeom>
        </p:spPr>
        <p:txBody>
          <a:bodyPr vert="horz"/>
          <a:lstStyle>
            <a:lvl1pPr marL="257175" indent="-257175">
              <a:buClr>
                <a:srgbClr val="790A26"/>
              </a:buClr>
              <a:buSzPct val="85000"/>
              <a:buFont typeface="Arial"/>
              <a:buChar char="•"/>
              <a:defRPr baseline="0">
                <a:solidFill>
                  <a:schemeClr val="bg1"/>
                </a:solidFill>
                <a:latin typeface="+mn-lt"/>
                <a:cs typeface="Frutiger 55 Roman"/>
              </a:defRPr>
            </a:lvl1pPr>
            <a:lvl2pPr marL="557213" indent="-214313">
              <a:buClr>
                <a:srgbClr val="790A26"/>
              </a:buClr>
              <a:buSzPct val="85000"/>
              <a:buFont typeface="Arial"/>
              <a:buChar char="•"/>
              <a:defRPr baseline="0">
                <a:solidFill>
                  <a:schemeClr val="bg1"/>
                </a:solidFill>
                <a:latin typeface="+mn-lt"/>
                <a:cs typeface="Frutiger 55 Roman"/>
              </a:defRPr>
            </a:lvl2pPr>
            <a:lvl3pPr marL="857250" indent="-171450">
              <a:buClr>
                <a:srgbClr val="790A26"/>
              </a:buClr>
              <a:buSzPct val="85000"/>
              <a:buFont typeface="Arial"/>
              <a:buChar char="•"/>
              <a:defRPr baseline="0">
                <a:solidFill>
                  <a:schemeClr val="bg1"/>
                </a:solidFill>
                <a:latin typeface="+mn-lt"/>
                <a:cs typeface="Frutiger 55 Roman"/>
              </a:defRPr>
            </a:lvl3pPr>
            <a:lvl4pPr marL="1200150" indent="-171450">
              <a:buClr>
                <a:srgbClr val="790A26"/>
              </a:buClr>
              <a:buSzPct val="85000"/>
              <a:buFont typeface="Arial"/>
              <a:buChar char="•"/>
              <a:defRPr baseline="0">
                <a:solidFill>
                  <a:schemeClr val="bg1"/>
                </a:solidFill>
                <a:latin typeface="+mn-lt"/>
                <a:cs typeface="Frutiger 55 Roman"/>
              </a:defRPr>
            </a:lvl4pPr>
            <a:lvl5pPr marL="1543050" indent="-171450">
              <a:buClr>
                <a:srgbClr val="790A26"/>
              </a:buClr>
              <a:buSzPct val="85000"/>
              <a:buFont typeface="Arial"/>
              <a:buChar char="•"/>
              <a:defRPr baseline="0">
                <a:solidFill>
                  <a:schemeClr val="bg1"/>
                </a:solidFill>
                <a:latin typeface="+mn-lt"/>
                <a:cs typeface="Frutiger 55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l">
              <a:defRPr sz="3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8737600" y="6228718"/>
            <a:ext cx="2844800" cy="365125"/>
          </a:xfrm>
          <a:prstGeom prst="rect">
            <a:avLst/>
          </a:prstGeom>
        </p:spPr>
        <p:txBody>
          <a:bodyPr/>
          <a:lstStyle>
            <a:lvl1pPr algn="r">
              <a:defRPr/>
            </a:lvl1pPr>
          </a:lstStyle>
          <a:p>
            <a:fld id="{202E25EE-A8F9-4210-B1D5-28AF46EF65A0}" type="datetimeFigureOut">
              <a:rPr lang="en-US" smtClean="0"/>
              <a:t>11/19/2019</a:t>
            </a:fld>
            <a:endParaRPr lang="en-US"/>
          </a:p>
        </p:txBody>
      </p:sp>
      <p:pic>
        <p:nvPicPr>
          <p:cNvPr id="9" name="Picture 8" descr="Keck School of Medicine Lockups white gold CMYK_2lines.eps"/>
          <p:cNvPicPr>
            <a:picLocks noChangeAspect="1"/>
          </p:cNvPicPr>
          <p:nvPr/>
        </p:nvPicPr>
        <p:blipFill>
          <a:blip r:embed="rId2"/>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39318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Tuesday, November 19,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Tuesday, November 19,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Tuesday, November 19,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Tuesday, November 19, 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Tuesday, November 19, 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Tuesday, November 19, 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Tuesday, November 19, 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Tuesday, November 19,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Tuesday, November 19, 2019</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dreamstime.com/stock-illustration-results-green-metal-mailbox-d-words-to-inform-you-test-research-findings-available-delivered-image4567224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eamstime.com/stock-illustration-results-green-metal-mailbox-d-words-to-inform-you-test-research-findings-available-delivered-image45672246"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icserver.org/a/advocacy.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picserver.org/a/advocacy.html"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acl.gov/programs/addressing-opioid-crisi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paltc.org/topic/opioids" TargetMode="External"/><Relationship Id="rId5" Type="http://schemas.openxmlformats.org/officeDocument/2006/relationships/hyperlink" Target="https://store.samhsa.gov/tags/opioids-or-opiates" TargetMode="External"/><Relationship Id="rId4" Type="http://schemas.openxmlformats.org/officeDocument/2006/relationships/hyperlink" Target="https://www.cdc.gov/drugoverdose/opioids/index.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jfreschi@fsconsultinghelps.com" TargetMode="External"/><Relationship Id="rId2" Type="http://schemas.openxmlformats.org/officeDocument/2006/relationships/hyperlink" Target="mailto:lsmetanka@theconsumervoice.org" TargetMode="External"/><Relationship Id="rId1" Type="http://schemas.openxmlformats.org/officeDocument/2006/relationships/slideLayout" Target="../slideLayouts/slideLayout2.xml"/><Relationship Id="rId4" Type="http://schemas.openxmlformats.org/officeDocument/2006/relationships/hyperlink" Target="mailto:eden.ruiz-lopez@med.usc.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www.ltcombudsma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eagle.trea.usc.edu/" TargetMode="External"/><Relationship Id="rId3" Type="http://schemas.openxmlformats.org/officeDocument/2006/relationships/hyperlink" Target="https://ncea.acl.gov/" TargetMode="External"/><Relationship Id="rId7" Type="http://schemas.openxmlformats.org/officeDocument/2006/relationships/hyperlink" Target="http://trea.usc.edu/"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frameworksinstitute.org/elder-abuse.html" TargetMode="External"/><Relationship Id="rId5" Type="http://schemas.openxmlformats.org/officeDocument/2006/relationships/hyperlink" Target="https://eldermistreatment.usc.edu/national-center-on-elder-abuse-ncea-usc/steap/" TargetMode="External"/><Relationship Id="rId10" Type="http://schemas.openxmlformats.org/officeDocument/2006/relationships/comments" Target="../comments/comment1.xml"/><Relationship Id="rId4" Type="http://schemas.openxmlformats.org/officeDocument/2006/relationships/hyperlink" Target="https://eldermistreatment.usc.edu/"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65313"/>
            <a:ext cx="10460736" cy="1433513"/>
          </a:xfrm>
        </p:spPr>
        <p:txBody>
          <a:bodyPr/>
          <a:lstStyle/>
          <a:p>
            <a:r>
              <a:rPr lang="en-US" sz="3600" b="1" dirty="0"/>
              <a:t>The effects of the opioid crisis on residents: points of advocacy</a:t>
            </a:r>
          </a:p>
        </p:txBody>
      </p:sp>
      <p:sp>
        <p:nvSpPr>
          <p:cNvPr id="3" name="Subtitle 2"/>
          <p:cNvSpPr>
            <a:spLocks noGrp="1"/>
          </p:cNvSpPr>
          <p:nvPr>
            <p:ph type="subTitle" idx="1"/>
          </p:nvPr>
        </p:nvSpPr>
        <p:spPr/>
        <p:txBody>
          <a:bodyPr/>
          <a:lstStyle/>
          <a:p>
            <a:r>
              <a:rPr lang="en-US" dirty="0">
                <a:solidFill>
                  <a:schemeClr val="tx1"/>
                </a:solidFill>
              </a:rPr>
              <a:t>November 19, 2019</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84220" y="502767"/>
            <a:ext cx="6413773" cy="1255063"/>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843EFA-2185-4AD8-80BC-F5C8214228D1}"/>
              </a:ext>
            </a:extLst>
          </p:cNvPr>
          <p:cNvSpPr>
            <a:spLocks noGrp="1"/>
          </p:cNvSpPr>
          <p:nvPr>
            <p:ph type="title"/>
          </p:nvPr>
        </p:nvSpPr>
        <p:spPr/>
        <p:txBody>
          <a:bodyPr>
            <a:normAutofit fontScale="90000"/>
          </a:bodyPr>
          <a:lstStyle/>
          <a:p>
            <a:pPr algn="ctr"/>
            <a:r>
              <a:rPr lang="en-US" b="1" dirty="0"/>
              <a:t>Opioid Use and Long-Term Care</a:t>
            </a:r>
            <a:br>
              <a:rPr lang="en-US" b="1" dirty="0"/>
            </a:br>
            <a:r>
              <a:rPr lang="en-US" b="1" dirty="0"/>
              <a:t>LTCOP Questionnaire Findings</a:t>
            </a:r>
          </a:p>
        </p:txBody>
      </p:sp>
      <p:pic>
        <p:nvPicPr>
          <p:cNvPr id="8" name="Picture 7">
            <a:extLst>
              <a:ext uri="{FF2B5EF4-FFF2-40B4-BE49-F238E27FC236}">
                <a16:creationId xmlns:a16="http://schemas.microsoft.com/office/drawing/2014/main" id="{0AC333D7-FAFB-4C40-8B88-68730BBA92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8280" y="1904872"/>
            <a:ext cx="4275439" cy="4571430"/>
          </a:xfrm>
          <a:prstGeom prst="rect">
            <a:avLst/>
          </a:prstGeom>
        </p:spPr>
      </p:pic>
    </p:spTree>
    <p:extLst>
      <p:ext uri="{BB962C8B-B14F-4D97-AF65-F5344CB8AC3E}">
        <p14:creationId xmlns:p14="http://schemas.microsoft.com/office/powerpoint/2010/main" val="261563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Findings</a:t>
            </a:r>
          </a:p>
        </p:txBody>
      </p:sp>
      <p:sp>
        <p:nvSpPr>
          <p:cNvPr id="5" name="Content Placeholder 4"/>
          <p:cNvSpPr>
            <a:spLocks noGrp="1"/>
          </p:cNvSpPr>
          <p:nvPr>
            <p:ph idx="1"/>
          </p:nvPr>
        </p:nvSpPr>
        <p:spPr/>
        <p:txBody>
          <a:bodyPr/>
          <a:lstStyle/>
          <a:p>
            <a:r>
              <a:rPr lang="en-US" dirty="0"/>
              <a:t>Top two complaints reported to the Ombudsman program</a:t>
            </a:r>
            <a:endParaRPr lang="en-US" strike="sngStrike" dirty="0">
              <a:highlight>
                <a:srgbClr val="FFFF00"/>
              </a:highlight>
            </a:endParaRPr>
          </a:p>
          <a:p>
            <a:pPr lvl="1"/>
            <a:r>
              <a:rPr lang="en-US" dirty="0"/>
              <a:t>Drug Diversion</a:t>
            </a:r>
          </a:p>
          <a:p>
            <a:pPr lvl="1"/>
            <a:r>
              <a:rPr lang="en-US" dirty="0"/>
              <a:t>Medication unaccounted for</a:t>
            </a:r>
          </a:p>
          <a:p>
            <a:pPr marL="274637" lvl="1" indent="0">
              <a:buNone/>
            </a:pPr>
            <a:endParaRPr lang="en-US" dirty="0"/>
          </a:p>
          <a:p>
            <a:r>
              <a:rPr lang="en-US" dirty="0"/>
              <a:t>Most reported negative effect from reducing or removing opioids</a:t>
            </a:r>
          </a:p>
          <a:p>
            <a:pPr lvl="1"/>
            <a:r>
              <a:rPr lang="en-US" dirty="0"/>
              <a:t>Unmanaged Pain </a:t>
            </a:r>
          </a:p>
          <a:p>
            <a:pPr marL="274637" lvl="1" indent="0">
              <a:buNone/>
            </a:pPr>
            <a:endParaRPr lang="en-US" dirty="0"/>
          </a:p>
          <a:p>
            <a:pPr lvl="0">
              <a:buClr>
                <a:srgbClr val="8AB833"/>
              </a:buClr>
            </a:pPr>
            <a:r>
              <a:rPr lang="en-US" dirty="0">
                <a:solidFill>
                  <a:srgbClr val="002060"/>
                </a:solidFill>
              </a:rPr>
              <a:t>Significant needs </a:t>
            </a:r>
            <a:endParaRPr lang="en-US" dirty="0"/>
          </a:p>
          <a:p>
            <a:pPr lvl="1"/>
            <a:r>
              <a:rPr lang="en-US" dirty="0"/>
              <a:t>Education and Training</a:t>
            </a:r>
          </a:p>
          <a:p>
            <a:endParaRPr lang="en-US" dirty="0"/>
          </a:p>
        </p:txBody>
      </p:sp>
    </p:spTree>
    <p:extLst>
      <p:ext uri="{BB962C8B-B14F-4D97-AF65-F5344CB8AC3E}">
        <p14:creationId xmlns:p14="http://schemas.microsoft.com/office/powerpoint/2010/main" val="83369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340A-4219-46FA-9C2F-A83393E98725}"/>
              </a:ext>
            </a:extLst>
          </p:cNvPr>
          <p:cNvSpPr>
            <a:spLocks noGrp="1"/>
          </p:cNvSpPr>
          <p:nvPr>
            <p:ph type="title"/>
          </p:nvPr>
        </p:nvSpPr>
        <p:spPr/>
        <p:txBody>
          <a:bodyPr>
            <a:normAutofit/>
          </a:bodyPr>
          <a:lstStyle/>
          <a:p>
            <a:r>
              <a:rPr lang="en-US" b="1" dirty="0"/>
              <a:t>Complaints Received Involving Opioid Misuse</a:t>
            </a:r>
            <a:endParaRPr lang="en-US" strike="sngStrike" dirty="0">
              <a:highlight>
                <a:srgbClr val="FFFF00"/>
              </a:highlight>
            </a:endParaRPr>
          </a:p>
        </p:txBody>
      </p:sp>
      <p:sp>
        <p:nvSpPr>
          <p:cNvPr id="3" name="Content Placeholder 2">
            <a:extLst>
              <a:ext uri="{FF2B5EF4-FFF2-40B4-BE49-F238E27FC236}">
                <a16:creationId xmlns:a16="http://schemas.microsoft.com/office/drawing/2014/main" id="{776E733E-CAE1-44BA-96AE-71D462670A14}"/>
              </a:ext>
            </a:extLst>
          </p:cNvPr>
          <p:cNvSpPr>
            <a:spLocks noGrp="1"/>
          </p:cNvSpPr>
          <p:nvPr>
            <p:ph idx="1"/>
          </p:nvPr>
        </p:nvSpPr>
        <p:spPr/>
        <p:txBody>
          <a:bodyPr/>
          <a:lstStyle/>
          <a:p>
            <a:r>
              <a:rPr lang="en-US" dirty="0"/>
              <a:t>Examples include diverting drugs for recreational use, drug theft, and/or financial exploitation due to opioid addiction</a:t>
            </a:r>
          </a:p>
        </p:txBody>
      </p:sp>
      <p:pic>
        <p:nvPicPr>
          <p:cNvPr id="6" name="Picture 5">
            <a:extLst>
              <a:ext uri="{FF2B5EF4-FFF2-40B4-BE49-F238E27FC236}">
                <a16:creationId xmlns:a16="http://schemas.microsoft.com/office/drawing/2014/main" id="{CEEAC14D-0DD0-40F0-BAF0-B74D031D719F}"/>
              </a:ext>
            </a:extLst>
          </p:cNvPr>
          <p:cNvPicPr>
            <a:picLocks noChangeAspect="1"/>
          </p:cNvPicPr>
          <p:nvPr/>
        </p:nvPicPr>
        <p:blipFill rotWithShape="1">
          <a:blip r:embed="rId3"/>
          <a:srcRect l="10917" t="38803" r="72381" b="24781"/>
          <a:stretch/>
        </p:blipFill>
        <p:spPr>
          <a:xfrm>
            <a:off x="1072444" y="2618330"/>
            <a:ext cx="6747430" cy="4137911"/>
          </a:xfrm>
          <a:prstGeom prst="rect">
            <a:avLst/>
          </a:prstGeom>
        </p:spPr>
      </p:pic>
      <p:sp>
        <p:nvSpPr>
          <p:cNvPr id="5" name="TextBox 4">
            <a:extLst>
              <a:ext uri="{FF2B5EF4-FFF2-40B4-BE49-F238E27FC236}">
                <a16:creationId xmlns:a16="http://schemas.microsoft.com/office/drawing/2014/main" id="{52722F71-6BBF-4332-BAB1-BE89D2436B02}"/>
              </a:ext>
            </a:extLst>
          </p:cNvPr>
          <p:cNvSpPr txBox="1"/>
          <p:nvPr/>
        </p:nvSpPr>
        <p:spPr>
          <a:xfrm>
            <a:off x="8884355" y="2802466"/>
            <a:ext cx="2867378" cy="1200329"/>
          </a:xfrm>
          <a:prstGeom prst="rect">
            <a:avLst/>
          </a:prstGeom>
          <a:noFill/>
        </p:spPr>
        <p:txBody>
          <a:bodyPr wrap="square" rtlCol="0">
            <a:spAutoFit/>
          </a:bodyPr>
          <a:lstStyle/>
          <a:p>
            <a:r>
              <a:rPr lang="en-US" sz="2400" dirty="0"/>
              <a:t>53% Yes</a:t>
            </a:r>
          </a:p>
          <a:p>
            <a:r>
              <a:rPr lang="en-US" sz="2400" dirty="0"/>
              <a:t>25% No</a:t>
            </a:r>
          </a:p>
          <a:p>
            <a:r>
              <a:rPr lang="en-US" sz="2400" dirty="0"/>
              <a:t>22% I Don’t Know</a:t>
            </a:r>
          </a:p>
        </p:txBody>
      </p:sp>
    </p:spTree>
    <p:extLst>
      <p:ext uri="{BB962C8B-B14F-4D97-AF65-F5344CB8AC3E}">
        <p14:creationId xmlns:p14="http://schemas.microsoft.com/office/powerpoint/2010/main" val="36525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4520-4E12-44B1-9A39-FF014FE6FDFC}"/>
              </a:ext>
            </a:extLst>
          </p:cNvPr>
          <p:cNvSpPr>
            <a:spLocks noGrp="1"/>
          </p:cNvSpPr>
          <p:nvPr>
            <p:ph type="title"/>
          </p:nvPr>
        </p:nvSpPr>
        <p:spPr>
          <a:xfrm>
            <a:off x="257310" y="475917"/>
            <a:ext cx="11386049" cy="735001"/>
          </a:xfrm>
        </p:spPr>
        <p:txBody>
          <a:bodyPr>
            <a:normAutofit/>
          </a:bodyPr>
          <a:lstStyle/>
          <a:p>
            <a:r>
              <a:rPr lang="en-US" b="1" dirty="0"/>
              <a:t>Most Common Opioid Related Misuse Complaint</a:t>
            </a:r>
          </a:p>
        </p:txBody>
      </p:sp>
      <p:pic>
        <p:nvPicPr>
          <p:cNvPr id="4" name="Content Placeholder 3">
            <a:extLst>
              <a:ext uri="{FF2B5EF4-FFF2-40B4-BE49-F238E27FC236}">
                <a16:creationId xmlns:a16="http://schemas.microsoft.com/office/drawing/2014/main" id="{FF65A04F-A206-49C4-B5EB-EE5A05038CCB}"/>
              </a:ext>
            </a:extLst>
          </p:cNvPr>
          <p:cNvPicPr>
            <a:picLocks noGrp="1" noChangeAspect="1"/>
          </p:cNvPicPr>
          <p:nvPr>
            <p:ph idx="1"/>
          </p:nvPr>
        </p:nvPicPr>
        <p:blipFill rotWithShape="1">
          <a:blip r:embed="rId3"/>
          <a:srcRect l="9083" t="20970" r="68650" b="24374"/>
          <a:stretch/>
        </p:blipFill>
        <p:spPr>
          <a:xfrm>
            <a:off x="174877" y="1305016"/>
            <a:ext cx="8230771" cy="4508762"/>
          </a:xfrm>
          <a:prstGeom prst="rect">
            <a:avLst/>
          </a:prstGeom>
        </p:spPr>
      </p:pic>
      <p:sp>
        <p:nvSpPr>
          <p:cNvPr id="8" name="TextBox 7">
            <a:extLst>
              <a:ext uri="{FF2B5EF4-FFF2-40B4-BE49-F238E27FC236}">
                <a16:creationId xmlns:a16="http://schemas.microsoft.com/office/drawing/2014/main" id="{7509695F-B0C0-4F5D-8D3E-7FF51AE0C108}"/>
              </a:ext>
            </a:extLst>
          </p:cNvPr>
          <p:cNvSpPr txBox="1"/>
          <p:nvPr/>
        </p:nvSpPr>
        <p:spPr>
          <a:xfrm>
            <a:off x="7492943" y="2937647"/>
            <a:ext cx="4619584" cy="2508379"/>
          </a:xfrm>
          <a:prstGeom prst="rect">
            <a:avLst/>
          </a:prstGeom>
          <a:noFill/>
        </p:spPr>
        <p:txBody>
          <a:bodyPr wrap="square" rtlCol="0">
            <a:spAutoFit/>
          </a:bodyPr>
          <a:lstStyle/>
          <a:p>
            <a:r>
              <a:rPr lang="en-US" sz="2500" b="1" dirty="0"/>
              <a:t>Other</a:t>
            </a:r>
          </a:p>
          <a:p>
            <a:pPr marL="457200" indent="-457200">
              <a:buFont typeface="Arial" panose="020B0604020202020204" pitchFamily="34" charset="0"/>
              <a:buChar char="•"/>
            </a:pPr>
            <a:r>
              <a:rPr lang="en-US" sz="2200" dirty="0"/>
              <a:t>Physicians reducing dosage</a:t>
            </a:r>
          </a:p>
          <a:p>
            <a:pPr marL="457200" indent="-457200">
              <a:buFont typeface="Arial" panose="020B0604020202020204" pitchFamily="34" charset="0"/>
              <a:buChar char="•"/>
            </a:pPr>
            <a:r>
              <a:rPr lang="en-US" sz="2200" dirty="0"/>
              <a:t>Residents taken off opioids completely</a:t>
            </a:r>
          </a:p>
          <a:p>
            <a:pPr marL="457200" indent="-457200">
              <a:buFont typeface="Arial" panose="020B0604020202020204" pitchFamily="34" charset="0"/>
              <a:buChar char="•"/>
            </a:pPr>
            <a:r>
              <a:rPr lang="en-US" sz="2200" dirty="0"/>
              <a:t>Increased pain due to reducing dosage or eliminating the medication </a:t>
            </a:r>
          </a:p>
        </p:txBody>
      </p:sp>
      <p:sp>
        <p:nvSpPr>
          <p:cNvPr id="9" name="TextBox 8">
            <a:extLst>
              <a:ext uri="{FF2B5EF4-FFF2-40B4-BE49-F238E27FC236}">
                <a16:creationId xmlns:a16="http://schemas.microsoft.com/office/drawing/2014/main" id="{A7C76D2D-75A7-4F22-893F-FDB4700EF7F6}"/>
              </a:ext>
            </a:extLst>
          </p:cNvPr>
          <p:cNvSpPr txBox="1"/>
          <p:nvPr/>
        </p:nvSpPr>
        <p:spPr>
          <a:xfrm>
            <a:off x="7954392" y="2568315"/>
            <a:ext cx="126062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642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E7A3-91A1-4208-B60D-978CF2C97A73}"/>
              </a:ext>
            </a:extLst>
          </p:cNvPr>
          <p:cNvSpPr>
            <a:spLocks noGrp="1"/>
          </p:cNvSpPr>
          <p:nvPr>
            <p:ph type="title"/>
          </p:nvPr>
        </p:nvSpPr>
        <p:spPr/>
        <p:txBody>
          <a:bodyPr/>
          <a:lstStyle/>
          <a:p>
            <a:r>
              <a:rPr lang="en-US" b="1" dirty="0"/>
              <a:t>Inadequate Pain Treatment</a:t>
            </a:r>
          </a:p>
        </p:txBody>
      </p:sp>
      <p:pic>
        <p:nvPicPr>
          <p:cNvPr id="4" name="Content Placeholder 3">
            <a:extLst>
              <a:ext uri="{FF2B5EF4-FFF2-40B4-BE49-F238E27FC236}">
                <a16:creationId xmlns:a16="http://schemas.microsoft.com/office/drawing/2014/main" id="{84039D74-CC69-4A43-876D-512FA9248108}"/>
              </a:ext>
            </a:extLst>
          </p:cNvPr>
          <p:cNvPicPr>
            <a:picLocks noGrp="1" noChangeAspect="1"/>
          </p:cNvPicPr>
          <p:nvPr>
            <p:ph idx="1"/>
          </p:nvPr>
        </p:nvPicPr>
        <p:blipFill rotWithShape="1">
          <a:blip r:embed="rId3"/>
          <a:srcRect l="7066" t="27532" r="67691" b="28244"/>
          <a:stretch/>
        </p:blipFill>
        <p:spPr>
          <a:xfrm>
            <a:off x="812800" y="1523999"/>
            <a:ext cx="9778077" cy="4817893"/>
          </a:xfrm>
          <a:prstGeom prst="rect">
            <a:avLst/>
          </a:prstGeom>
        </p:spPr>
      </p:pic>
    </p:spTree>
    <p:extLst>
      <p:ext uri="{BB962C8B-B14F-4D97-AF65-F5344CB8AC3E}">
        <p14:creationId xmlns:p14="http://schemas.microsoft.com/office/powerpoint/2010/main" val="390515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8D6D-E59F-49CD-BE34-BB77AC110399}"/>
              </a:ext>
            </a:extLst>
          </p:cNvPr>
          <p:cNvSpPr>
            <a:spLocks noGrp="1"/>
          </p:cNvSpPr>
          <p:nvPr>
            <p:ph type="title"/>
          </p:nvPr>
        </p:nvSpPr>
        <p:spPr/>
        <p:txBody>
          <a:bodyPr/>
          <a:lstStyle/>
          <a:p>
            <a:r>
              <a:rPr lang="en-US" b="1" dirty="0"/>
              <a:t>Residents Reporting Concerns</a:t>
            </a:r>
          </a:p>
        </p:txBody>
      </p:sp>
      <p:pic>
        <p:nvPicPr>
          <p:cNvPr id="4" name="Content Placeholder 3">
            <a:extLst>
              <a:ext uri="{FF2B5EF4-FFF2-40B4-BE49-F238E27FC236}">
                <a16:creationId xmlns:a16="http://schemas.microsoft.com/office/drawing/2014/main" id="{98C9502B-8859-4113-BE4C-E376D7C7C2BC}"/>
              </a:ext>
            </a:extLst>
          </p:cNvPr>
          <p:cNvPicPr>
            <a:picLocks noGrp="1" noChangeAspect="1"/>
          </p:cNvPicPr>
          <p:nvPr>
            <p:ph idx="1"/>
          </p:nvPr>
        </p:nvPicPr>
        <p:blipFill rotWithShape="1">
          <a:blip r:embed="rId3"/>
          <a:srcRect l="9488" t="18957" r="69193" b="32503"/>
          <a:stretch/>
        </p:blipFill>
        <p:spPr>
          <a:xfrm>
            <a:off x="400230" y="1524000"/>
            <a:ext cx="7637460" cy="4890911"/>
          </a:xfrm>
          <a:prstGeom prst="rect">
            <a:avLst/>
          </a:prstGeom>
        </p:spPr>
      </p:pic>
      <p:sp>
        <p:nvSpPr>
          <p:cNvPr id="5" name="TextBox 4">
            <a:extLst>
              <a:ext uri="{FF2B5EF4-FFF2-40B4-BE49-F238E27FC236}">
                <a16:creationId xmlns:a16="http://schemas.microsoft.com/office/drawing/2014/main" id="{66B4860C-B0FC-415E-933D-158A38A2B0EA}"/>
              </a:ext>
            </a:extLst>
          </p:cNvPr>
          <p:cNvSpPr txBox="1"/>
          <p:nvPr/>
        </p:nvSpPr>
        <p:spPr>
          <a:xfrm>
            <a:off x="8495930" y="2967335"/>
            <a:ext cx="3086470" cy="1477328"/>
          </a:xfrm>
          <a:prstGeom prst="rect">
            <a:avLst/>
          </a:prstGeom>
          <a:noFill/>
        </p:spPr>
        <p:txBody>
          <a:bodyPr wrap="square" rtlCol="0">
            <a:spAutoFit/>
          </a:bodyPr>
          <a:lstStyle/>
          <a:p>
            <a:r>
              <a:rPr lang="en-US" dirty="0"/>
              <a:t>104 of the responses said “yes” residents have raised concerns</a:t>
            </a:r>
          </a:p>
          <a:p>
            <a:endParaRPr lang="en-US" dirty="0"/>
          </a:p>
          <a:p>
            <a:r>
              <a:rPr lang="en-US" dirty="0"/>
              <a:t>44 responses said “no”</a:t>
            </a:r>
          </a:p>
        </p:txBody>
      </p:sp>
    </p:spTree>
    <p:extLst>
      <p:ext uri="{BB962C8B-B14F-4D97-AF65-F5344CB8AC3E}">
        <p14:creationId xmlns:p14="http://schemas.microsoft.com/office/powerpoint/2010/main" val="145653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DAFE-8566-4B1D-B791-BB009654D9DE}"/>
              </a:ext>
            </a:extLst>
          </p:cNvPr>
          <p:cNvSpPr>
            <a:spLocks noGrp="1"/>
          </p:cNvSpPr>
          <p:nvPr>
            <p:ph type="title"/>
          </p:nvPr>
        </p:nvSpPr>
        <p:spPr/>
        <p:txBody>
          <a:bodyPr/>
          <a:lstStyle/>
          <a:p>
            <a:r>
              <a:rPr lang="en-US" b="1" dirty="0"/>
              <a:t>Effects of Efforts to Reduce Opioid Use</a:t>
            </a:r>
          </a:p>
        </p:txBody>
      </p:sp>
      <p:pic>
        <p:nvPicPr>
          <p:cNvPr id="4" name="Content Placeholder 3">
            <a:extLst>
              <a:ext uri="{FF2B5EF4-FFF2-40B4-BE49-F238E27FC236}">
                <a16:creationId xmlns:a16="http://schemas.microsoft.com/office/drawing/2014/main" id="{ABF28ED4-9984-4D98-B618-240D87CF217D}"/>
              </a:ext>
            </a:extLst>
          </p:cNvPr>
          <p:cNvPicPr>
            <a:picLocks noGrp="1" noChangeAspect="1"/>
          </p:cNvPicPr>
          <p:nvPr>
            <p:ph idx="1"/>
          </p:nvPr>
        </p:nvPicPr>
        <p:blipFill rotWithShape="1">
          <a:blip r:embed="rId3"/>
          <a:srcRect l="8473" t="27010" r="69287" b="29366"/>
          <a:stretch/>
        </p:blipFill>
        <p:spPr>
          <a:xfrm>
            <a:off x="1106312" y="1253068"/>
            <a:ext cx="9566764" cy="5277688"/>
          </a:xfrm>
          <a:prstGeom prst="rect">
            <a:avLst/>
          </a:prstGeom>
        </p:spPr>
      </p:pic>
    </p:spTree>
    <p:extLst>
      <p:ext uri="{BB962C8B-B14F-4D97-AF65-F5344CB8AC3E}">
        <p14:creationId xmlns:p14="http://schemas.microsoft.com/office/powerpoint/2010/main" val="362986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2264-2B48-4186-AB8A-A42A8657771F}"/>
              </a:ext>
            </a:extLst>
          </p:cNvPr>
          <p:cNvSpPr>
            <a:spLocks noGrp="1"/>
          </p:cNvSpPr>
          <p:nvPr>
            <p:ph type="title"/>
          </p:nvPr>
        </p:nvSpPr>
        <p:spPr/>
        <p:txBody>
          <a:bodyPr/>
          <a:lstStyle/>
          <a:p>
            <a:r>
              <a:rPr lang="en-US" b="1" dirty="0"/>
              <a:t>Alternatives to Opioids to Manage Pain</a:t>
            </a:r>
          </a:p>
        </p:txBody>
      </p:sp>
      <p:sp>
        <p:nvSpPr>
          <p:cNvPr id="3" name="Content Placeholder 2">
            <a:extLst>
              <a:ext uri="{FF2B5EF4-FFF2-40B4-BE49-F238E27FC236}">
                <a16:creationId xmlns:a16="http://schemas.microsoft.com/office/drawing/2014/main" id="{6143248F-2771-4C9C-AB75-70A561D93237}"/>
              </a:ext>
            </a:extLst>
          </p:cNvPr>
          <p:cNvSpPr>
            <a:spLocks noGrp="1"/>
          </p:cNvSpPr>
          <p:nvPr>
            <p:ph idx="1"/>
          </p:nvPr>
        </p:nvSpPr>
        <p:spPr/>
        <p:txBody>
          <a:bodyPr/>
          <a:lstStyle/>
          <a:p>
            <a:pPr marL="0" indent="0">
              <a:buNone/>
            </a:pPr>
            <a:r>
              <a:rPr lang="en-US" dirty="0">
                <a:solidFill>
                  <a:schemeClr val="tx2"/>
                </a:solidFill>
              </a:rPr>
              <a:t>Ombudsmen were asked </a:t>
            </a:r>
            <a:r>
              <a:rPr lang="en-US" dirty="0"/>
              <a:t>if</a:t>
            </a:r>
            <a:r>
              <a:rPr lang="en-US" dirty="0">
                <a:solidFill>
                  <a:schemeClr val="tx2"/>
                </a:solidFill>
              </a:rPr>
              <a:t> to their knowledge most facilities in their state/region are informing residents of potential alternatives to opioids to manage chronic pain.</a:t>
            </a:r>
          </a:p>
          <a:p>
            <a:pPr marL="0" indent="0">
              <a:buNone/>
            </a:pPr>
            <a:endParaRPr lang="en-US" dirty="0">
              <a:solidFill>
                <a:schemeClr val="accent1">
                  <a:lumMod val="75000"/>
                </a:schemeClr>
              </a:solidFill>
            </a:endParaRPr>
          </a:p>
          <a:p>
            <a:pPr>
              <a:buClr>
                <a:schemeClr val="tx1"/>
              </a:buClr>
            </a:pPr>
            <a:r>
              <a:rPr lang="en-US" b="1" dirty="0">
                <a:solidFill>
                  <a:schemeClr val="accent1">
                    <a:lumMod val="75000"/>
                  </a:schemeClr>
                </a:solidFill>
              </a:rPr>
              <a:t>58% </a:t>
            </a:r>
            <a:r>
              <a:rPr lang="en-US" dirty="0"/>
              <a:t>did not know</a:t>
            </a:r>
          </a:p>
          <a:p>
            <a:pPr>
              <a:buClr>
                <a:schemeClr val="tx1"/>
              </a:buClr>
            </a:pPr>
            <a:r>
              <a:rPr lang="en-US" b="1" dirty="0">
                <a:solidFill>
                  <a:schemeClr val="accent1">
                    <a:lumMod val="75000"/>
                  </a:schemeClr>
                </a:solidFill>
              </a:rPr>
              <a:t>23%</a:t>
            </a:r>
            <a:r>
              <a:rPr lang="en-US" b="1" dirty="0"/>
              <a:t> </a:t>
            </a:r>
            <a:r>
              <a:rPr lang="en-US" dirty="0"/>
              <a:t>said “yes”</a:t>
            </a:r>
          </a:p>
          <a:p>
            <a:pPr>
              <a:buClr>
                <a:schemeClr val="tx1"/>
              </a:buClr>
            </a:pPr>
            <a:r>
              <a:rPr lang="en-US" b="1" dirty="0">
                <a:solidFill>
                  <a:schemeClr val="accent1">
                    <a:lumMod val="75000"/>
                  </a:schemeClr>
                </a:solidFill>
              </a:rPr>
              <a:t>19% </a:t>
            </a:r>
            <a:r>
              <a:rPr lang="en-US" dirty="0"/>
              <a:t>said “no”</a:t>
            </a:r>
          </a:p>
        </p:txBody>
      </p:sp>
    </p:spTree>
    <p:extLst>
      <p:ext uri="{BB962C8B-B14F-4D97-AF65-F5344CB8AC3E}">
        <p14:creationId xmlns:p14="http://schemas.microsoft.com/office/powerpoint/2010/main" val="314390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5C05-41B8-4974-97F8-C504173E9408}"/>
              </a:ext>
            </a:extLst>
          </p:cNvPr>
          <p:cNvSpPr>
            <a:spLocks noGrp="1"/>
          </p:cNvSpPr>
          <p:nvPr>
            <p:ph type="title"/>
          </p:nvPr>
        </p:nvSpPr>
        <p:spPr/>
        <p:txBody>
          <a:bodyPr>
            <a:normAutofit/>
          </a:bodyPr>
          <a:lstStyle/>
          <a:p>
            <a:r>
              <a:rPr lang="en-US" b="1" dirty="0"/>
              <a:t>Opioid Addiction and Facility Admission</a:t>
            </a:r>
          </a:p>
        </p:txBody>
      </p:sp>
      <p:sp>
        <p:nvSpPr>
          <p:cNvPr id="3" name="Content Placeholder 2">
            <a:extLst>
              <a:ext uri="{FF2B5EF4-FFF2-40B4-BE49-F238E27FC236}">
                <a16:creationId xmlns:a16="http://schemas.microsoft.com/office/drawing/2014/main" id="{BBBCC915-7BCC-49FD-9721-E537C8CEABF7}"/>
              </a:ext>
            </a:extLst>
          </p:cNvPr>
          <p:cNvSpPr>
            <a:spLocks noGrp="1"/>
          </p:cNvSpPr>
          <p:nvPr>
            <p:ph idx="1"/>
          </p:nvPr>
        </p:nvSpPr>
        <p:spPr/>
        <p:txBody>
          <a:bodyPr/>
          <a:lstStyle/>
          <a:p>
            <a:r>
              <a:rPr lang="en-US" dirty="0"/>
              <a:t>Ombudsmen were asked if to their knowledge residents seeking admission to a nursing facility or assisted living facility being turned away if they are taking medication to treat opioid addiction</a:t>
            </a:r>
          </a:p>
          <a:p>
            <a:pPr marL="0" indent="0">
              <a:buNone/>
            </a:pPr>
            <a:endParaRPr lang="en-US" dirty="0">
              <a:solidFill>
                <a:schemeClr val="accent1">
                  <a:lumMod val="75000"/>
                </a:schemeClr>
              </a:solidFill>
            </a:endParaRPr>
          </a:p>
          <a:p>
            <a:r>
              <a:rPr lang="en-US" b="1" dirty="0">
                <a:solidFill>
                  <a:schemeClr val="accent1">
                    <a:lumMod val="75000"/>
                  </a:schemeClr>
                </a:solidFill>
              </a:rPr>
              <a:t>55%</a:t>
            </a:r>
            <a:r>
              <a:rPr lang="en-US" dirty="0"/>
              <a:t> did not know</a:t>
            </a:r>
          </a:p>
          <a:p>
            <a:r>
              <a:rPr lang="en-US" b="1" dirty="0">
                <a:solidFill>
                  <a:schemeClr val="accent1">
                    <a:lumMod val="75000"/>
                  </a:schemeClr>
                </a:solidFill>
              </a:rPr>
              <a:t>40%</a:t>
            </a:r>
            <a:r>
              <a:rPr lang="en-US" dirty="0"/>
              <a:t> said “no”</a:t>
            </a:r>
          </a:p>
          <a:p>
            <a:r>
              <a:rPr lang="en-US" b="1" dirty="0">
                <a:solidFill>
                  <a:schemeClr val="accent1">
                    <a:lumMod val="75000"/>
                  </a:schemeClr>
                </a:solidFill>
              </a:rPr>
              <a:t>7%</a:t>
            </a:r>
            <a:r>
              <a:rPr lang="en-US" dirty="0"/>
              <a:t> said “yes”</a:t>
            </a:r>
          </a:p>
        </p:txBody>
      </p:sp>
    </p:spTree>
    <p:extLst>
      <p:ext uri="{BB962C8B-B14F-4D97-AF65-F5344CB8AC3E}">
        <p14:creationId xmlns:p14="http://schemas.microsoft.com/office/powerpoint/2010/main" val="246317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FFD-C148-4116-B893-B352F0FE4487}"/>
              </a:ext>
            </a:extLst>
          </p:cNvPr>
          <p:cNvSpPr>
            <a:spLocks noGrp="1"/>
          </p:cNvSpPr>
          <p:nvPr>
            <p:ph type="title"/>
          </p:nvPr>
        </p:nvSpPr>
        <p:spPr/>
        <p:txBody>
          <a:bodyPr/>
          <a:lstStyle/>
          <a:p>
            <a:r>
              <a:rPr lang="en-US" b="1" dirty="0"/>
              <a:t>Training and Education</a:t>
            </a:r>
          </a:p>
        </p:txBody>
      </p:sp>
      <p:pic>
        <p:nvPicPr>
          <p:cNvPr id="4" name="Content Placeholder 3">
            <a:extLst>
              <a:ext uri="{FF2B5EF4-FFF2-40B4-BE49-F238E27FC236}">
                <a16:creationId xmlns:a16="http://schemas.microsoft.com/office/drawing/2014/main" id="{3E0C2EB8-A18B-4E01-82C8-D468B8FF3BB3}"/>
              </a:ext>
            </a:extLst>
          </p:cNvPr>
          <p:cNvPicPr>
            <a:picLocks noGrp="1" noChangeAspect="1"/>
          </p:cNvPicPr>
          <p:nvPr>
            <p:ph idx="1"/>
          </p:nvPr>
        </p:nvPicPr>
        <p:blipFill rotWithShape="1">
          <a:blip r:embed="rId3"/>
          <a:srcRect l="10075" t="26723" r="70460" b="37183"/>
          <a:stretch/>
        </p:blipFill>
        <p:spPr>
          <a:xfrm>
            <a:off x="273984" y="1761068"/>
            <a:ext cx="5698795" cy="3104444"/>
          </a:xfrm>
          <a:prstGeom prst="rect">
            <a:avLst/>
          </a:prstGeom>
        </p:spPr>
      </p:pic>
      <p:pic>
        <p:nvPicPr>
          <p:cNvPr id="5" name="Picture 4">
            <a:extLst>
              <a:ext uri="{FF2B5EF4-FFF2-40B4-BE49-F238E27FC236}">
                <a16:creationId xmlns:a16="http://schemas.microsoft.com/office/drawing/2014/main" id="{84367E87-DA8D-4C1E-926F-DFA66E9BE24B}"/>
              </a:ext>
            </a:extLst>
          </p:cNvPr>
          <p:cNvPicPr>
            <a:picLocks noChangeAspect="1"/>
          </p:cNvPicPr>
          <p:nvPr/>
        </p:nvPicPr>
        <p:blipFill rotWithShape="1">
          <a:blip r:embed="rId4"/>
          <a:srcRect l="8725" t="29223" r="69645" b="32975"/>
          <a:stretch/>
        </p:blipFill>
        <p:spPr>
          <a:xfrm>
            <a:off x="5972779" y="1879902"/>
            <a:ext cx="6073991" cy="2985610"/>
          </a:xfrm>
          <a:prstGeom prst="rect">
            <a:avLst/>
          </a:prstGeom>
        </p:spPr>
      </p:pic>
    </p:spTree>
    <p:extLst>
      <p:ext uri="{BB962C8B-B14F-4D97-AF65-F5344CB8AC3E}">
        <p14:creationId xmlns:p14="http://schemas.microsoft.com/office/powerpoint/2010/main" val="195392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Consumer Voice</a:t>
            </a:r>
          </a:p>
        </p:txBody>
      </p:sp>
      <p:sp>
        <p:nvSpPr>
          <p:cNvPr id="4" name="Content Placeholder 3"/>
          <p:cNvSpPr>
            <a:spLocks noGrp="1"/>
          </p:cNvSpPr>
          <p:nvPr>
            <p:ph idx="1"/>
          </p:nvPr>
        </p:nvSpPr>
        <p:spPr/>
        <p:txBody>
          <a:bodyPr/>
          <a:lstStyle/>
          <a:p>
            <a:r>
              <a:rPr lang="en-US" dirty="0"/>
              <a:t>The National Consumer Voice for Quality Long-Term Care is a national non-profit organization in Washington, DC that advocates for people receiving care and services at home, in assisted living, or in a nursing home. </a:t>
            </a:r>
          </a:p>
          <a:p>
            <a:endParaRPr lang="en-US" dirty="0"/>
          </a:p>
          <a:p>
            <a:r>
              <a:rPr lang="en-US" dirty="0"/>
              <a:t>Advocates for, educates, empowers consumers, families, caregivers, advocates and ombudsmen in seeking quality care.</a:t>
            </a:r>
          </a:p>
          <a:p>
            <a:endParaRPr lang="en-US" dirty="0"/>
          </a:p>
          <a:p>
            <a:r>
              <a:rPr lang="en-US" dirty="0"/>
              <a:t>Operates the </a:t>
            </a:r>
            <a:r>
              <a:rPr lang="en-US" b="1" dirty="0"/>
              <a:t>National Long-Term Care Ombudsman Resource Center </a:t>
            </a:r>
            <a:r>
              <a:rPr lang="en-US" dirty="0"/>
              <a:t>through a grant by the Administration for Community Living to provide training, support and technical assistance to Long-Term Care Ombudsman Programs.</a:t>
            </a:r>
          </a:p>
        </p:txBody>
      </p:sp>
      <p:pic>
        <p:nvPicPr>
          <p:cNvPr id="5" name="Picture 4" descr="A picture containing drawing&#10;&#10;Description automatically generated">
            <a:extLst>
              <a:ext uri="{FF2B5EF4-FFF2-40B4-BE49-F238E27FC236}">
                <a16:creationId xmlns:a16="http://schemas.microsoft.com/office/drawing/2014/main" id="{0F97717B-625C-41F5-86E2-74FA77737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164" y="5706388"/>
            <a:ext cx="3832913" cy="618212"/>
          </a:xfrm>
          <a:prstGeom prst="rect">
            <a:avLst/>
          </a:prstGeom>
        </p:spPr>
      </p:pic>
    </p:spTree>
    <p:extLst>
      <p:ext uri="{BB962C8B-B14F-4D97-AF65-F5344CB8AC3E}">
        <p14:creationId xmlns:p14="http://schemas.microsoft.com/office/powerpoint/2010/main" val="2998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843EFA-2185-4AD8-80BC-F5C8214228D1}"/>
              </a:ext>
            </a:extLst>
          </p:cNvPr>
          <p:cNvSpPr>
            <a:spLocks noGrp="1"/>
          </p:cNvSpPr>
          <p:nvPr>
            <p:ph type="title"/>
          </p:nvPr>
        </p:nvSpPr>
        <p:spPr/>
        <p:txBody>
          <a:bodyPr>
            <a:normAutofit fontScale="90000"/>
          </a:bodyPr>
          <a:lstStyle/>
          <a:p>
            <a:pPr algn="ctr"/>
            <a:r>
              <a:rPr lang="en-US" b="1" dirty="0"/>
              <a:t>Opioid Crisis and Long-Term Care</a:t>
            </a:r>
            <a:br>
              <a:rPr lang="en-US" b="1" dirty="0"/>
            </a:br>
            <a:r>
              <a:rPr lang="en-US" b="1" dirty="0"/>
              <a:t>Resident Dialogue Findings</a:t>
            </a:r>
          </a:p>
        </p:txBody>
      </p:sp>
      <p:pic>
        <p:nvPicPr>
          <p:cNvPr id="8" name="Picture 7">
            <a:extLst>
              <a:ext uri="{FF2B5EF4-FFF2-40B4-BE49-F238E27FC236}">
                <a16:creationId xmlns:a16="http://schemas.microsoft.com/office/drawing/2014/main" id="{0AC333D7-FAFB-4C40-8B88-68730BBA92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8280" y="1904872"/>
            <a:ext cx="4275439" cy="4571430"/>
          </a:xfrm>
          <a:prstGeom prst="rect">
            <a:avLst/>
          </a:prstGeom>
        </p:spPr>
      </p:pic>
    </p:spTree>
    <p:extLst>
      <p:ext uri="{BB962C8B-B14F-4D97-AF65-F5344CB8AC3E}">
        <p14:creationId xmlns:p14="http://schemas.microsoft.com/office/powerpoint/2010/main" val="246305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1D02-AD05-49AA-8ABA-BCD19464CC82}"/>
              </a:ext>
            </a:extLst>
          </p:cNvPr>
          <p:cNvSpPr>
            <a:spLocks noGrp="1"/>
          </p:cNvSpPr>
          <p:nvPr>
            <p:ph type="title"/>
          </p:nvPr>
        </p:nvSpPr>
        <p:spPr/>
        <p:txBody>
          <a:bodyPr/>
          <a:lstStyle/>
          <a:p>
            <a:r>
              <a:rPr lang="en-US" b="1" dirty="0"/>
              <a:t>Resident Dialogues</a:t>
            </a:r>
          </a:p>
        </p:txBody>
      </p:sp>
      <p:sp>
        <p:nvSpPr>
          <p:cNvPr id="3" name="Content Placeholder 2">
            <a:extLst>
              <a:ext uri="{FF2B5EF4-FFF2-40B4-BE49-F238E27FC236}">
                <a16:creationId xmlns:a16="http://schemas.microsoft.com/office/drawing/2014/main" id="{55CF9E51-7977-4FA8-AF9A-0A2A0644FECD}"/>
              </a:ext>
            </a:extLst>
          </p:cNvPr>
          <p:cNvSpPr>
            <a:spLocks noGrp="1"/>
          </p:cNvSpPr>
          <p:nvPr>
            <p:ph idx="1"/>
          </p:nvPr>
        </p:nvSpPr>
        <p:spPr/>
        <p:txBody>
          <a:bodyPr/>
          <a:lstStyle/>
          <a:p>
            <a:pPr marL="0" indent="0">
              <a:buNone/>
            </a:pPr>
            <a:r>
              <a:rPr lang="en-US" dirty="0"/>
              <a:t>Discussion with Resident Groups/Resident Councils:</a:t>
            </a:r>
          </a:p>
          <a:p>
            <a:endParaRPr lang="en-US" dirty="0"/>
          </a:p>
          <a:p>
            <a:r>
              <a:rPr lang="en-US" dirty="0"/>
              <a:t>105 Residents</a:t>
            </a:r>
          </a:p>
          <a:p>
            <a:endParaRPr lang="en-US" dirty="0"/>
          </a:p>
          <a:p>
            <a:r>
              <a:rPr lang="en-US" dirty="0"/>
              <a:t>7 different facilities  </a:t>
            </a:r>
          </a:p>
          <a:p>
            <a:endParaRPr lang="en-US" dirty="0"/>
          </a:p>
          <a:p>
            <a:r>
              <a:rPr lang="en-US" dirty="0"/>
              <a:t>6 different states</a:t>
            </a:r>
          </a:p>
          <a:p>
            <a:pPr marL="274637" lvl="1" indent="0">
              <a:buNone/>
            </a:pPr>
            <a:endParaRPr lang="en-US" dirty="0"/>
          </a:p>
        </p:txBody>
      </p:sp>
    </p:spTree>
    <p:extLst>
      <p:ext uri="{BB962C8B-B14F-4D97-AF65-F5344CB8AC3E}">
        <p14:creationId xmlns:p14="http://schemas.microsoft.com/office/powerpoint/2010/main" val="250218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E5F-0CE2-44D9-A747-532EBFD0E149}"/>
              </a:ext>
            </a:extLst>
          </p:cNvPr>
          <p:cNvSpPr>
            <a:spLocks noGrp="1"/>
          </p:cNvSpPr>
          <p:nvPr>
            <p:ph type="title"/>
          </p:nvPr>
        </p:nvSpPr>
        <p:spPr/>
        <p:txBody>
          <a:bodyPr/>
          <a:lstStyle/>
          <a:p>
            <a:r>
              <a:rPr lang="en-US" b="1" dirty="0"/>
              <a:t>Lack of Information</a:t>
            </a:r>
          </a:p>
        </p:txBody>
      </p:sp>
      <p:sp>
        <p:nvSpPr>
          <p:cNvPr id="3" name="Content Placeholder 2">
            <a:extLst>
              <a:ext uri="{FF2B5EF4-FFF2-40B4-BE49-F238E27FC236}">
                <a16:creationId xmlns:a16="http://schemas.microsoft.com/office/drawing/2014/main" id="{9684EB69-8AE3-4327-8A09-53330ED99161}"/>
              </a:ext>
            </a:extLst>
          </p:cNvPr>
          <p:cNvSpPr>
            <a:spLocks noGrp="1"/>
          </p:cNvSpPr>
          <p:nvPr>
            <p:ph idx="1"/>
          </p:nvPr>
        </p:nvSpPr>
        <p:spPr/>
        <p:txBody>
          <a:bodyPr/>
          <a:lstStyle/>
          <a:p>
            <a:endParaRPr lang="en-US" dirty="0"/>
          </a:p>
          <a:p>
            <a:r>
              <a:rPr lang="en-US" dirty="0"/>
              <a:t>Has anyone (your doctor or facility staff) talked about issues with prescribing opioids or any changes they might be putting in place around use of opioid medications in the facility?</a:t>
            </a:r>
          </a:p>
          <a:p>
            <a:endParaRPr lang="en-US" dirty="0"/>
          </a:p>
          <a:p>
            <a:r>
              <a:rPr lang="en-US" dirty="0"/>
              <a:t>Has the resident council had any discussions or expressed any concerns about the opioid crisis?</a:t>
            </a:r>
          </a:p>
          <a:p>
            <a:endParaRPr lang="en-US" dirty="0"/>
          </a:p>
          <a:p>
            <a:pPr marL="0" indent="0">
              <a:buNone/>
            </a:pPr>
            <a:endParaRPr lang="en-US" dirty="0"/>
          </a:p>
        </p:txBody>
      </p:sp>
    </p:spTree>
    <p:extLst>
      <p:ext uri="{BB962C8B-B14F-4D97-AF65-F5344CB8AC3E}">
        <p14:creationId xmlns:p14="http://schemas.microsoft.com/office/powerpoint/2010/main" val="166695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6FE7-91F8-47DC-875B-A192CB539C32}"/>
              </a:ext>
            </a:extLst>
          </p:cNvPr>
          <p:cNvSpPr>
            <a:spLocks noGrp="1"/>
          </p:cNvSpPr>
          <p:nvPr>
            <p:ph type="title"/>
          </p:nvPr>
        </p:nvSpPr>
        <p:spPr/>
        <p:txBody>
          <a:bodyPr/>
          <a:lstStyle/>
          <a:p>
            <a:r>
              <a:rPr lang="en-US" b="1" dirty="0"/>
              <a:t>Lack of Information</a:t>
            </a:r>
          </a:p>
        </p:txBody>
      </p:sp>
      <p:sp>
        <p:nvSpPr>
          <p:cNvPr id="3" name="Content Placeholder 2">
            <a:extLst>
              <a:ext uri="{FF2B5EF4-FFF2-40B4-BE49-F238E27FC236}">
                <a16:creationId xmlns:a16="http://schemas.microsoft.com/office/drawing/2014/main" id="{F3614102-9041-4110-BFE9-6D8E43E94E4C}"/>
              </a:ext>
            </a:extLst>
          </p:cNvPr>
          <p:cNvSpPr>
            <a:spLocks noGrp="1"/>
          </p:cNvSpPr>
          <p:nvPr>
            <p:ph idx="1"/>
          </p:nvPr>
        </p:nvSpPr>
        <p:spPr/>
        <p:txBody>
          <a:bodyPr/>
          <a:lstStyle/>
          <a:p>
            <a:r>
              <a:rPr lang="en-US" dirty="0"/>
              <a:t>Does your doctor, a pharmacist, or nurse talk to you about the benefits and potential negative effects of your pain medications?</a:t>
            </a:r>
          </a:p>
          <a:p>
            <a:endParaRPr lang="en-US" dirty="0"/>
          </a:p>
          <a:p>
            <a:pPr lvl="1"/>
            <a:r>
              <a:rPr lang="en-US" dirty="0"/>
              <a:t>Most of the responses were “No”</a:t>
            </a:r>
          </a:p>
          <a:p>
            <a:pPr marL="274637" lvl="1" indent="0">
              <a:buNone/>
            </a:pPr>
            <a:endParaRPr lang="en-US" dirty="0"/>
          </a:p>
          <a:p>
            <a:pPr lvl="1"/>
            <a:r>
              <a:rPr lang="en-US" dirty="0"/>
              <a:t>One of the residents who said “yes” explained that her doctor said the good outweighs the bad in her situation.  The resident and her doctor will monitor her response to the medication to make sure she isn’t overmedicated and/or has other negative side effects. </a:t>
            </a:r>
          </a:p>
        </p:txBody>
      </p:sp>
    </p:spTree>
    <p:extLst>
      <p:ext uri="{BB962C8B-B14F-4D97-AF65-F5344CB8AC3E}">
        <p14:creationId xmlns:p14="http://schemas.microsoft.com/office/powerpoint/2010/main" val="1369587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FB46-DCEA-4A9B-9603-39DB45BDF6AE}"/>
              </a:ext>
            </a:extLst>
          </p:cNvPr>
          <p:cNvSpPr>
            <a:spLocks noGrp="1"/>
          </p:cNvSpPr>
          <p:nvPr>
            <p:ph type="title"/>
          </p:nvPr>
        </p:nvSpPr>
        <p:spPr/>
        <p:txBody>
          <a:bodyPr/>
          <a:lstStyle/>
          <a:p>
            <a:r>
              <a:rPr lang="en-US" b="1" dirty="0"/>
              <a:t>Changing Pain Medications</a:t>
            </a:r>
          </a:p>
        </p:txBody>
      </p:sp>
      <p:sp>
        <p:nvSpPr>
          <p:cNvPr id="3" name="Content Placeholder 2">
            <a:extLst>
              <a:ext uri="{FF2B5EF4-FFF2-40B4-BE49-F238E27FC236}">
                <a16:creationId xmlns:a16="http://schemas.microsoft.com/office/drawing/2014/main" id="{F6659D80-38CC-4379-A08F-8BEF4F78E7EB}"/>
              </a:ext>
            </a:extLst>
          </p:cNvPr>
          <p:cNvSpPr>
            <a:spLocks noGrp="1"/>
          </p:cNvSpPr>
          <p:nvPr>
            <p:ph idx="1"/>
          </p:nvPr>
        </p:nvSpPr>
        <p:spPr/>
        <p:txBody>
          <a:bodyPr/>
          <a:lstStyle/>
          <a:p>
            <a:r>
              <a:rPr lang="en-US" dirty="0"/>
              <a:t>Has your doctor changed your medications because of concerns about prescribing of opioids? </a:t>
            </a:r>
          </a:p>
          <a:p>
            <a:pPr lvl="1"/>
            <a:r>
              <a:rPr lang="en-US" dirty="0"/>
              <a:t>Most residents reported no changes in medication</a:t>
            </a:r>
          </a:p>
          <a:p>
            <a:pPr marL="274637" lvl="1" indent="0">
              <a:buNone/>
            </a:pPr>
            <a:endParaRPr lang="en-US" dirty="0"/>
          </a:p>
          <a:p>
            <a:pPr lvl="1"/>
            <a:r>
              <a:rPr lang="en-US" dirty="0"/>
              <a:t>One resident requested the doctor reduce dose because she felt like a zombie.</a:t>
            </a:r>
          </a:p>
          <a:p>
            <a:pPr marL="274637" lvl="1" indent="0">
              <a:buNone/>
            </a:pPr>
            <a:endParaRPr lang="en-US" dirty="0"/>
          </a:p>
          <a:p>
            <a:pPr lvl="1"/>
            <a:r>
              <a:rPr lang="en-US" dirty="0"/>
              <a:t>One resident said his doctor suggested lowering his dosage, but the resident said no and the doctor obliged.</a:t>
            </a:r>
          </a:p>
          <a:p>
            <a:pPr marL="274637" lvl="1" indent="0">
              <a:buNone/>
            </a:pPr>
            <a:endParaRPr lang="en-US" dirty="0"/>
          </a:p>
          <a:p>
            <a:pPr lvl="1"/>
            <a:r>
              <a:rPr lang="en-US" dirty="0"/>
              <a:t>One resident was referred to a pain clinic and was happy with the outcome.</a:t>
            </a:r>
          </a:p>
          <a:p>
            <a:pPr marL="274637" lvl="1" indent="0">
              <a:buNone/>
            </a:pPr>
            <a:endParaRPr lang="en-US" dirty="0"/>
          </a:p>
          <a:p>
            <a:pPr lvl="1"/>
            <a:r>
              <a:rPr lang="en-US" dirty="0"/>
              <a:t>Other residents said that their physicians did change their opioid prescription to Tylenol and it was not effective.</a:t>
            </a:r>
          </a:p>
          <a:p>
            <a:pPr lvl="1"/>
            <a:endParaRPr lang="en-US" dirty="0"/>
          </a:p>
        </p:txBody>
      </p:sp>
    </p:spTree>
    <p:extLst>
      <p:ext uri="{BB962C8B-B14F-4D97-AF65-F5344CB8AC3E}">
        <p14:creationId xmlns:p14="http://schemas.microsoft.com/office/powerpoint/2010/main" val="413560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8585-1064-4DB8-9CB6-746EFC95856D}"/>
              </a:ext>
            </a:extLst>
          </p:cNvPr>
          <p:cNvSpPr>
            <a:spLocks noGrp="1"/>
          </p:cNvSpPr>
          <p:nvPr>
            <p:ph type="title"/>
          </p:nvPr>
        </p:nvSpPr>
        <p:spPr/>
        <p:txBody>
          <a:bodyPr/>
          <a:lstStyle/>
          <a:p>
            <a:r>
              <a:rPr lang="en-US" b="1" dirty="0"/>
              <a:t>Non-Opioid Treatments</a:t>
            </a:r>
          </a:p>
        </p:txBody>
      </p:sp>
      <p:sp>
        <p:nvSpPr>
          <p:cNvPr id="4" name="Text Placeholder 3">
            <a:extLst>
              <a:ext uri="{FF2B5EF4-FFF2-40B4-BE49-F238E27FC236}">
                <a16:creationId xmlns:a16="http://schemas.microsoft.com/office/drawing/2014/main" id="{E602095F-6949-430B-BC13-010ABB2FB48E}"/>
              </a:ext>
            </a:extLst>
          </p:cNvPr>
          <p:cNvSpPr>
            <a:spLocks noGrp="1"/>
          </p:cNvSpPr>
          <p:nvPr>
            <p:ph type="body" idx="1"/>
          </p:nvPr>
        </p:nvSpPr>
        <p:spPr/>
        <p:txBody>
          <a:bodyPr>
            <a:normAutofit/>
          </a:bodyPr>
          <a:lstStyle/>
          <a:p>
            <a:r>
              <a:rPr lang="en-US" b="1" u="sng" dirty="0">
                <a:solidFill>
                  <a:schemeClr val="tx1"/>
                </a:solidFill>
              </a:rPr>
              <a:t>Residents reported being offered</a:t>
            </a:r>
          </a:p>
          <a:p>
            <a:endParaRPr lang="en-US" dirty="0"/>
          </a:p>
        </p:txBody>
      </p:sp>
      <p:sp>
        <p:nvSpPr>
          <p:cNvPr id="3" name="Content Placeholder 2">
            <a:extLst>
              <a:ext uri="{FF2B5EF4-FFF2-40B4-BE49-F238E27FC236}">
                <a16:creationId xmlns:a16="http://schemas.microsoft.com/office/drawing/2014/main" id="{2515AD6B-2E37-4851-9E36-6ED73CE2130C}"/>
              </a:ext>
            </a:extLst>
          </p:cNvPr>
          <p:cNvSpPr>
            <a:spLocks noGrp="1"/>
          </p:cNvSpPr>
          <p:nvPr>
            <p:ph sz="half" idx="2"/>
          </p:nvPr>
        </p:nvSpPr>
        <p:spPr/>
        <p:txBody>
          <a:bodyPr/>
          <a:lstStyle/>
          <a:p>
            <a:pPr lvl="1"/>
            <a:r>
              <a:rPr lang="en-US" dirty="0"/>
              <a:t>Physical therapy</a:t>
            </a:r>
          </a:p>
          <a:p>
            <a:pPr lvl="1"/>
            <a:endParaRPr lang="en-US" dirty="0"/>
          </a:p>
          <a:p>
            <a:pPr lvl="1"/>
            <a:r>
              <a:rPr lang="en-US" dirty="0"/>
              <a:t>Nerve stimulation (e.g. Transcutaneous Electrical Nerve Stimulation (TENS))</a:t>
            </a:r>
          </a:p>
          <a:p>
            <a:pPr marL="274637" lvl="1" indent="0">
              <a:buNone/>
            </a:pPr>
            <a:endParaRPr lang="en-US" dirty="0"/>
          </a:p>
          <a:p>
            <a:pPr lvl="1"/>
            <a:r>
              <a:rPr lang="en-US" dirty="0"/>
              <a:t>Yoga</a:t>
            </a:r>
          </a:p>
          <a:p>
            <a:pPr lvl="1"/>
            <a:endParaRPr lang="en-US" dirty="0"/>
          </a:p>
          <a:p>
            <a:pPr lvl="1"/>
            <a:r>
              <a:rPr lang="en-US" dirty="0"/>
              <a:t>Massages</a:t>
            </a:r>
          </a:p>
          <a:p>
            <a:pPr lvl="1"/>
            <a:endParaRPr lang="en-US" dirty="0"/>
          </a:p>
          <a:p>
            <a:pPr lvl="1"/>
            <a:r>
              <a:rPr lang="en-US" dirty="0"/>
              <a:t>Other non-opioid paid medications</a:t>
            </a:r>
          </a:p>
        </p:txBody>
      </p:sp>
      <p:sp>
        <p:nvSpPr>
          <p:cNvPr id="5" name="Text Placeholder 4">
            <a:extLst>
              <a:ext uri="{FF2B5EF4-FFF2-40B4-BE49-F238E27FC236}">
                <a16:creationId xmlns:a16="http://schemas.microsoft.com/office/drawing/2014/main" id="{7B75C7F0-0976-468E-983E-634C3A4DC907}"/>
              </a:ext>
            </a:extLst>
          </p:cNvPr>
          <p:cNvSpPr>
            <a:spLocks noGrp="1"/>
          </p:cNvSpPr>
          <p:nvPr>
            <p:ph type="body" sz="quarter" idx="3"/>
          </p:nvPr>
        </p:nvSpPr>
        <p:spPr/>
        <p:txBody>
          <a:bodyPr>
            <a:noAutofit/>
          </a:bodyPr>
          <a:lstStyle/>
          <a:p>
            <a:r>
              <a:rPr lang="en-US" b="1" u="sng" dirty="0">
                <a:solidFill>
                  <a:schemeClr val="tx1"/>
                </a:solidFill>
              </a:rPr>
              <a:t>Residents reported on effectiveness of  these treatments</a:t>
            </a:r>
          </a:p>
        </p:txBody>
      </p:sp>
      <p:sp>
        <p:nvSpPr>
          <p:cNvPr id="6" name="Content Placeholder 5">
            <a:extLst>
              <a:ext uri="{FF2B5EF4-FFF2-40B4-BE49-F238E27FC236}">
                <a16:creationId xmlns:a16="http://schemas.microsoft.com/office/drawing/2014/main" id="{EC1718A3-2973-48E5-A862-9EDE5D6F0851}"/>
              </a:ext>
            </a:extLst>
          </p:cNvPr>
          <p:cNvSpPr>
            <a:spLocks noGrp="1"/>
          </p:cNvSpPr>
          <p:nvPr>
            <p:ph sz="quarter" idx="4"/>
          </p:nvPr>
        </p:nvSpPr>
        <p:spPr/>
        <p:txBody>
          <a:bodyPr/>
          <a:lstStyle/>
          <a:p>
            <a:r>
              <a:rPr lang="en-US" sz="2000" dirty="0"/>
              <a:t>Physical therapy can help, but there is a limit to what Medicare and insurance will pay.</a:t>
            </a:r>
          </a:p>
          <a:p>
            <a:r>
              <a:rPr lang="en-US" sz="2000" dirty="0"/>
              <a:t>TENS can help and be used along with pain medication</a:t>
            </a:r>
          </a:p>
          <a:p>
            <a:r>
              <a:rPr lang="en-US" sz="2000" dirty="0"/>
              <a:t>Yoga offered infrequently.</a:t>
            </a:r>
          </a:p>
          <a:p>
            <a:r>
              <a:rPr lang="en-US" sz="2000" dirty="0"/>
              <a:t>Facility won’t allow massage therapists to come into the facility.</a:t>
            </a:r>
          </a:p>
          <a:p>
            <a:r>
              <a:rPr lang="en-US" sz="2000" dirty="0"/>
              <a:t>Non-opioid pain medications don’t work for those who were previously taking opioids.</a:t>
            </a:r>
          </a:p>
          <a:p>
            <a:endParaRPr lang="en-US" dirty="0"/>
          </a:p>
        </p:txBody>
      </p:sp>
    </p:spTree>
    <p:extLst>
      <p:ext uri="{BB962C8B-B14F-4D97-AF65-F5344CB8AC3E}">
        <p14:creationId xmlns:p14="http://schemas.microsoft.com/office/powerpoint/2010/main" val="1674191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B2CC38-8A25-4E1E-BA53-A5FA27A038D5}"/>
              </a:ext>
            </a:extLst>
          </p:cNvPr>
          <p:cNvSpPr>
            <a:spLocks noGrp="1"/>
          </p:cNvSpPr>
          <p:nvPr>
            <p:ph type="title"/>
          </p:nvPr>
        </p:nvSpPr>
        <p:spPr>
          <a:xfrm>
            <a:off x="417689" y="533400"/>
            <a:ext cx="11458222" cy="990600"/>
          </a:xfrm>
        </p:spPr>
        <p:txBody>
          <a:bodyPr>
            <a:normAutofit fontScale="90000"/>
          </a:bodyPr>
          <a:lstStyle/>
          <a:p>
            <a:r>
              <a:rPr lang="en-US" b="1" dirty="0"/>
              <a:t>Are Residents Getting Pain Medication When Needed?</a:t>
            </a:r>
          </a:p>
        </p:txBody>
      </p:sp>
      <p:sp>
        <p:nvSpPr>
          <p:cNvPr id="8" name="Content Placeholder 7">
            <a:extLst>
              <a:ext uri="{FF2B5EF4-FFF2-40B4-BE49-F238E27FC236}">
                <a16:creationId xmlns:a16="http://schemas.microsoft.com/office/drawing/2014/main" id="{B2F083DD-0193-4617-BCEE-5FAD658CF39C}"/>
              </a:ext>
            </a:extLst>
          </p:cNvPr>
          <p:cNvSpPr>
            <a:spLocks noGrp="1"/>
          </p:cNvSpPr>
          <p:nvPr>
            <p:ph idx="1"/>
          </p:nvPr>
        </p:nvSpPr>
        <p:spPr/>
        <p:txBody>
          <a:bodyPr/>
          <a:lstStyle/>
          <a:p>
            <a:r>
              <a:rPr lang="en-US" dirty="0"/>
              <a:t>Most residents reported that they do get their medication on time or when needed</a:t>
            </a:r>
          </a:p>
          <a:p>
            <a:endParaRPr lang="en-US" dirty="0"/>
          </a:p>
          <a:p>
            <a:r>
              <a:rPr lang="en-US" dirty="0"/>
              <a:t>Residents from 4 of the facilities reported that they have to wait too long for their pain medication (hours, even days late)</a:t>
            </a:r>
          </a:p>
          <a:p>
            <a:pPr marL="0" indent="0">
              <a:buNone/>
            </a:pPr>
            <a:endParaRPr lang="en-US" dirty="0"/>
          </a:p>
          <a:p>
            <a:r>
              <a:rPr lang="en-US" dirty="0"/>
              <a:t>Residents in 3 of the facilities reported that the facility does not order the medication from the pharmacy in a timely manner resulting in residents going without treatment</a:t>
            </a:r>
          </a:p>
          <a:p>
            <a:endParaRPr lang="en-US" dirty="0"/>
          </a:p>
        </p:txBody>
      </p:sp>
    </p:spTree>
    <p:extLst>
      <p:ext uri="{BB962C8B-B14F-4D97-AF65-F5344CB8AC3E}">
        <p14:creationId xmlns:p14="http://schemas.microsoft.com/office/powerpoint/2010/main" val="33713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18FC-ECAD-4BFD-B4D5-5F4D1098B9FD}"/>
              </a:ext>
            </a:extLst>
          </p:cNvPr>
          <p:cNvSpPr>
            <a:spLocks noGrp="1"/>
          </p:cNvSpPr>
          <p:nvPr>
            <p:ph type="title"/>
          </p:nvPr>
        </p:nvSpPr>
        <p:spPr/>
        <p:txBody>
          <a:bodyPr/>
          <a:lstStyle/>
          <a:p>
            <a:r>
              <a:rPr lang="en-US" b="1" dirty="0"/>
              <a:t>Concerns about Opioid Misuse in the Facility</a:t>
            </a:r>
          </a:p>
        </p:txBody>
      </p:sp>
      <p:sp>
        <p:nvSpPr>
          <p:cNvPr id="3" name="Content Placeholder 2">
            <a:extLst>
              <a:ext uri="{FF2B5EF4-FFF2-40B4-BE49-F238E27FC236}">
                <a16:creationId xmlns:a16="http://schemas.microsoft.com/office/drawing/2014/main" id="{3C29737E-4BB8-4081-A90C-FE22BCED2354}"/>
              </a:ext>
            </a:extLst>
          </p:cNvPr>
          <p:cNvSpPr>
            <a:spLocks noGrp="1"/>
          </p:cNvSpPr>
          <p:nvPr>
            <p:ph idx="1"/>
          </p:nvPr>
        </p:nvSpPr>
        <p:spPr/>
        <p:txBody>
          <a:bodyPr/>
          <a:lstStyle/>
          <a:p>
            <a:r>
              <a:rPr lang="en-US" dirty="0"/>
              <a:t>4 out of 7 resident groups said they had no concerns</a:t>
            </a:r>
          </a:p>
          <a:p>
            <a:endParaRPr lang="en-US" dirty="0"/>
          </a:p>
          <a:p>
            <a:r>
              <a:rPr lang="en-US" dirty="0"/>
              <a:t>2 resident groups said yes and here is why:</a:t>
            </a:r>
          </a:p>
          <a:p>
            <a:pPr lvl="1"/>
            <a:r>
              <a:rPr lang="en-US" dirty="0"/>
              <a:t>A nurse was diverting fentanyl patches for herself in one facility</a:t>
            </a:r>
          </a:p>
          <a:p>
            <a:pPr lvl="1"/>
            <a:r>
              <a:rPr lang="en-US" dirty="0"/>
              <a:t>High staff turnover</a:t>
            </a:r>
          </a:p>
          <a:p>
            <a:pPr lvl="1"/>
            <a:r>
              <a:rPr lang="en-US" dirty="0"/>
              <a:t>Residents expressed worry that caregivers might be using drugs</a:t>
            </a:r>
          </a:p>
          <a:p>
            <a:pPr lvl="2"/>
            <a:r>
              <a:rPr lang="en-US" dirty="0"/>
              <a:t>“Some days they are ‘with you’ but not always”</a:t>
            </a:r>
          </a:p>
          <a:p>
            <a:pPr lvl="2"/>
            <a:r>
              <a:rPr lang="en-US" dirty="0"/>
              <a:t>“Sometimes we’ll joke among ourselves ‘wonder what they are smoking today’”</a:t>
            </a:r>
          </a:p>
          <a:p>
            <a:pPr lvl="2"/>
            <a:r>
              <a:rPr lang="en-US" dirty="0"/>
              <a:t>“They should drug test around here”</a:t>
            </a:r>
          </a:p>
          <a:p>
            <a:pPr lvl="2"/>
            <a:endParaRPr lang="en-US" dirty="0"/>
          </a:p>
          <a:p>
            <a:r>
              <a:rPr lang="en-US" dirty="0"/>
              <a:t>No resident group raised resident addiction as a concern</a:t>
            </a:r>
          </a:p>
        </p:txBody>
      </p:sp>
    </p:spTree>
    <p:extLst>
      <p:ext uri="{BB962C8B-B14F-4D97-AF65-F5344CB8AC3E}">
        <p14:creationId xmlns:p14="http://schemas.microsoft.com/office/powerpoint/2010/main" val="368485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399"/>
            <a:ext cx="10972800" cy="1229343"/>
          </a:xfrm>
        </p:spPr>
        <p:txBody>
          <a:bodyPr>
            <a:normAutofit/>
          </a:bodyPr>
          <a:lstStyle/>
          <a:p>
            <a:r>
              <a:rPr lang="en-US" b="1" dirty="0"/>
              <a:t>Drug Diversion Concerns</a:t>
            </a:r>
            <a:br>
              <a:rPr lang="en-US" dirty="0"/>
            </a:br>
            <a:r>
              <a:rPr lang="en-US" sz="2400" dirty="0"/>
              <a:t>(diversion by staff)</a:t>
            </a:r>
          </a:p>
        </p:txBody>
      </p:sp>
      <p:sp>
        <p:nvSpPr>
          <p:cNvPr id="4" name="Content Placeholder 3"/>
          <p:cNvSpPr>
            <a:spLocks noGrp="1"/>
          </p:cNvSpPr>
          <p:nvPr>
            <p:ph sz="half" idx="1"/>
          </p:nvPr>
        </p:nvSpPr>
        <p:spPr>
          <a:xfrm>
            <a:off x="697185" y="1636055"/>
            <a:ext cx="5384800" cy="4718304"/>
          </a:xfrm>
        </p:spPr>
        <p:txBody>
          <a:bodyPr/>
          <a:lstStyle/>
          <a:p>
            <a:endParaRPr lang="en-US" dirty="0"/>
          </a:p>
          <a:p>
            <a:r>
              <a:rPr lang="en-US" dirty="0"/>
              <a:t>Switching pain medications for other pills</a:t>
            </a:r>
          </a:p>
          <a:p>
            <a:r>
              <a:rPr lang="en-US" dirty="0"/>
              <a:t>Forging paperwork</a:t>
            </a:r>
          </a:p>
          <a:p>
            <a:r>
              <a:rPr lang="en-US" dirty="0"/>
              <a:t>Stealing drugs</a:t>
            </a:r>
          </a:p>
          <a:p>
            <a:r>
              <a:rPr lang="en-US" dirty="0"/>
              <a:t>Signing out PRN pain medications purportedly at the request of residents</a:t>
            </a:r>
          </a:p>
        </p:txBody>
      </p:sp>
      <p:pic>
        <p:nvPicPr>
          <p:cNvPr id="8" name="Picture 7" descr="MN Home Health Nurs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934" y="788306"/>
            <a:ext cx="3481732" cy="4142719"/>
          </a:xfrm>
          <a:prstGeom prst="rect">
            <a:avLst/>
          </a:prstGeom>
        </p:spPr>
        <p:style>
          <a:lnRef idx="2">
            <a:schemeClr val="dk1"/>
          </a:lnRef>
          <a:fillRef idx="1">
            <a:schemeClr val="lt1"/>
          </a:fillRef>
          <a:effectRef idx="0">
            <a:schemeClr val="dk1"/>
          </a:effectRef>
          <a:fontRef idx="minor">
            <a:schemeClr val="dk1"/>
          </a:fontRef>
        </p:style>
      </p:pic>
      <p:pic>
        <p:nvPicPr>
          <p:cNvPr id="6" name="Content Placeholder 5" descr="Pioneer Press article 7-2019.pdf"/>
          <p:cNvPicPr>
            <a:picLocks noGrp="1" noChangeAspect="1"/>
          </p:cNvPicPr>
          <p:nvPr>
            <p:ph sz="half" idx="2"/>
          </p:nvPr>
        </p:nvPicPr>
        <p:blipFill>
          <a:blip r:embed="rId4">
            <a:extLst>
              <a:ext uri="{28A0092B-C50C-407E-A947-70E740481C1C}">
                <a14:useLocalDpi xmlns:a14="http://schemas.microsoft.com/office/drawing/2010/main" val="0"/>
              </a:ext>
            </a:extLst>
          </a:blip>
          <a:srcRect l="-24895" r="-24895"/>
          <a:stretch>
            <a:fillRect/>
          </a:stretch>
        </p:blipFill>
        <p:spPr>
          <a:xfrm>
            <a:off x="7773799" y="2835717"/>
            <a:ext cx="3994717" cy="3602127"/>
          </a:xfr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333578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Supporting Residents</a:t>
            </a:r>
          </a:p>
        </p:txBody>
      </p:sp>
      <p:pic>
        <p:nvPicPr>
          <p:cNvPr id="8" name="Content Placeholder 7" descr="neil-thomas-SIU1Glk6v5k-unsplash.jpg"/>
          <p:cNvPicPr>
            <a:picLocks noGrp="1" noChangeAspect="1"/>
          </p:cNvPicPr>
          <p:nvPr>
            <p:ph idx="1"/>
          </p:nvPr>
        </p:nvPicPr>
        <p:blipFill>
          <a:blip r:embed="rId2" cstate="print">
            <a:extLst>
              <a:ext uri="{28A0092B-C50C-407E-A947-70E740481C1C}">
                <a14:useLocalDpi xmlns:a14="http://schemas.microsoft.com/office/drawing/2010/main" val="0"/>
              </a:ext>
            </a:extLst>
          </a:blip>
          <a:srcRect t="16667" b="16667"/>
          <a:stretch>
            <a:fillRect/>
          </a:stretch>
        </p:blipFill>
        <p:spPr>
          <a:xfrm>
            <a:off x="850457" y="1545457"/>
            <a:ext cx="10546443" cy="4687308"/>
          </a:xfrm>
        </p:spPr>
      </p:pic>
      <p:sp>
        <p:nvSpPr>
          <p:cNvPr id="9" name="Rectangle 8"/>
          <p:cNvSpPr/>
          <p:nvPr/>
        </p:nvSpPr>
        <p:spPr>
          <a:xfrm>
            <a:off x="9535735" y="6244281"/>
            <a:ext cx="2156762" cy="230832"/>
          </a:xfrm>
          <a:prstGeom prst="rect">
            <a:avLst/>
          </a:prstGeom>
        </p:spPr>
        <p:txBody>
          <a:bodyPr wrap="square">
            <a:spAutoFit/>
          </a:bodyPr>
          <a:lstStyle/>
          <a:p>
            <a:r>
              <a:rPr lang="en-US" sz="900" dirty="0"/>
              <a:t>Photo by Neil Thomas on </a:t>
            </a:r>
            <a:r>
              <a:rPr lang="en-US" sz="900" dirty="0" err="1"/>
              <a:t>Unsplash</a:t>
            </a:r>
            <a:endParaRPr lang="en-US" sz="900" dirty="0"/>
          </a:p>
        </p:txBody>
      </p:sp>
    </p:spTree>
    <p:extLst>
      <p:ext uri="{BB962C8B-B14F-4D97-AF65-F5344CB8AC3E}">
        <p14:creationId xmlns:p14="http://schemas.microsoft.com/office/powerpoint/2010/main" val="378564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Opioid Crisis in the U.S.</a:t>
            </a:r>
          </a:p>
        </p:txBody>
      </p:sp>
      <p:sp>
        <p:nvSpPr>
          <p:cNvPr id="3" name="Content Placeholder 2"/>
          <p:cNvSpPr>
            <a:spLocks noGrp="1"/>
          </p:cNvSpPr>
          <p:nvPr>
            <p:ph sz="half" idx="1"/>
          </p:nvPr>
        </p:nvSpPr>
        <p:spPr>
          <a:xfrm>
            <a:off x="609600" y="1673352"/>
            <a:ext cx="5730240" cy="4718304"/>
          </a:xfrm>
        </p:spPr>
        <p:txBody>
          <a:bodyPr/>
          <a:lstStyle/>
          <a:p>
            <a:r>
              <a:rPr lang="en-US" dirty="0"/>
              <a:t>Usage quadrupled between 1999 and 2010</a:t>
            </a:r>
          </a:p>
          <a:p>
            <a:endParaRPr lang="en-US" dirty="0"/>
          </a:p>
          <a:p>
            <a:r>
              <a:rPr lang="en-US" dirty="0"/>
              <a:t>Changes in prescribing practices</a:t>
            </a:r>
          </a:p>
          <a:p>
            <a:endParaRPr lang="en-US" dirty="0"/>
          </a:p>
          <a:p>
            <a:r>
              <a:rPr lang="en-US" dirty="0"/>
              <a:t>Centers for Disease Control guidelines for managing chronic pain</a:t>
            </a:r>
          </a:p>
          <a:p>
            <a:endParaRPr lang="en-US" dirty="0"/>
          </a:p>
          <a:p>
            <a:pPr lvl="1"/>
            <a:endParaRPr lang="en-US" dirty="0"/>
          </a:p>
        </p:txBody>
      </p:sp>
      <p:sp>
        <p:nvSpPr>
          <p:cNvPr id="4" name="Content Placeholder 3"/>
          <p:cNvSpPr>
            <a:spLocks noGrp="1"/>
          </p:cNvSpPr>
          <p:nvPr>
            <p:ph sz="half" idx="2"/>
          </p:nvPr>
        </p:nvSpPr>
        <p:spPr>
          <a:xfrm>
            <a:off x="7398432" y="2132915"/>
            <a:ext cx="4377406" cy="2877997"/>
          </a:xfrm>
        </p:spPr>
        <p:style>
          <a:lnRef idx="2">
            <a:schemeClr val="dk1"/>
          </a:lnRef>
          <a:fillRef idx="1">
            <a:schemeClr val="lt1"/>
          </a:fillRef>
          <a:effectRef idx="0">
            <a:schemeClr val="dk1"/>
          </a:effectRef>
          <a:fontRef idx="minor">
            <a:schemeClr val="dk1"/>
          </a:fontRef>
        </p:style>
        <p:txBody>
          <a:bodyPr/>
          <a:lstStyle/>
          <a:p>
            <a:r>
              <a:rPr lang="en-US" dirty="0"/>
              <a:t>Commonly used opioids:</a:t>
            </a:r>
          </a:p>
          <a:p>
            <a:pPr lvl="1"/>
            <a:r>
              <a:rPr lang="en-US" dirty="0"/>
              <a:t>Hydrocodone</a:t>
            </a:r>
          </a:p>
          <a:p>
            <a:pPr lvl="1"/>
            <a:r>
              <a:rPr lang="en-US" dirty="0"/>
              <a:t>Tramadol</a:t>
            </a:r>
          </a:p>
          <a:p>
            <a:pPr lvl="1"/>
            <a:r>
              <a:rPr lang="en-US" dirty="0"/>
              <a:t>Fentanyl</a:t>
            </a:r>
          </a:p>
          <a:p>
            <a:pPr lvl="1"/>
            <a:r>
              <a:rPr lang="en-US" dirty="0"/>
              <a:t>Oxycodone</a:t>
            </a:r>
          </a:p>
          <a:p>
            <a:pPr lvl="1"/>
            <a:r>
              <a:rPr lang="en-US" dirty="0"/>
              <a:t>Morphine</a:t>
            </a:r>
          </a:p>
        </p:txBody>
      </p:sp>
    </p:spTree>
    <p:extLst>
      <p:ext uri="{BB962C8B-B14F-4D97-AF65-F5344CB8AC3E}">
        <p14:creationId xmlns:p14="http://schemas.microsoft.com/office/powerpoint/2010/main" val="4242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Themes	</a:t>
            </a:r>
          </a:p>
        </p:txBody>
      </p:sp>
      <p:sp>
        <p:nvSpPr>
          <p:cNvPr id="3" name="Content Placeholder 2"/>
          <p:cNvSpPr>
            <a:spLocks noGrp="1"/>
          </p:cNvSpPr>
          <p:nvPr>
            <p:ph sz="half" idx="1"/>
          </p:nvPr>
        </p:nvSpPr>
        <p:spPr>
          <a:xfrm>
            <a:off x="609600" y="1673352"/>
            <a:ext cx="5384800" cy="4720696"/>
          </a:xfrm>
        </p:spPr>
        <p:txBody>
          <a:bodyPr/>
          <a:lstStyle/>
          <a:p>
            <a:r>
              <a:rPr lang="en-US" sz="2600" dirty="0"/>
              <a:t>Meds changed </a:t>
            </a:r>
            <a:r>
              <a:rPr lang="mr-IN" sz="2600" dirty="0"/>
              <a:t>–</a:t>
            </a:r>
            <a:r>
              <a:rPr lang="en-US" sz="2600" dirty="0"/>
              <a:t> from opioids to non-opioids, like Tylenol</a:t>
            </a:r>
          </a:p>
          <a:p>
            <a:r>
              <a:rPr lang="en-US" sz="2600" dirty="0"/>
              <a:t>Changes in prescribing practices</a:t>
            </a:r>
          </a:p>
          <a:p>
            <a:r>
              <a:rPr lang="en-US" sz="2600" dirty="0"/>
              <a:t>Insufficient access to alternative treatments</a:t>
            </a:r>
          </a:p>
          <a:p>
            <a:r>
              <a:rPr lang="en-US" sz="2600" dirty="0"/>
              <a:t>Theft/diversion of medications</a:t>
            </a:r>
          </a:p>
          <a:p>
            <a:r>
              <a:rPr lang="en-US" sz="2600" dirty="0"/>
              <a:t>Need for information, communication</a:t>
            </a:r>
          </a:p>
          <a:p>
            <a:r>
              <a:rPr lang="en-US" sz="2600" dirty="0"/>
              <a:t>UNRESOLVED PAIN</a:t>
            </a:r>
          </a:p>
          <a:p>
            <a:pPr marL="0" indent="0">
              <a:buNone/>
            </a:pPr>
            <a:endParaRPr lang="en-US" dirty="0"/>
          </a:p>
        </p:txBody>
      </p:sp>
      <p:pic>
        <p:nvPicPr>
          <p:cNvPr id="5" name="Content Placeholder 4" descr="619302-dementia.jpg"/>
          <p:cNvPicPr>
            <a:picLocks noGrp="1" noChangeAspect="1"/>
          </p:cNvPicPr>
          <p:nvPr>
            <p:ph sz="half" idx="2"/>
          </p:nvPr>
        </p:nvPicPr>
        <p:blipFill>
          <a:blip r:embed="rId2">
            <a:extLst>
              <a:ext uri="{28A0092B-C50C-407E-A947-70E740481C1C}">
                <a14:useLocalDpi xmlns:a14="http://schemas.microsoft.com/office/drawing/2010/main" val="0"/>
              </a:ext>
            </a:extLst>
          </a:blip>
          <a:srcRect l="17391" r="17391"/>
          <a:stretch>
            <a:fillRect/>
          </a:stretch>
        </p:blipFill>
        <p:spPr>
          <a:xfrm>
            <a:off x="6678299" y="1782977"/>
            <a:ext cx="4509972" cy="3951756"/>
          </a:xfrm>
        </p:spPr>
      </p:pic>
    </p:spTree>
    <p:extLst>
      <p:ext uri="{BB962C8B-B14F-4D97-AF65-F5344CB8AC3E}">
        <p14:creationId xmlns:p14="http://schemas.microsoft.com/office/powerpoint/2010/main" val="222426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Points of Advocacy</a:t>
            </a:r>
          </a:p>
        </p:txBody>
      </p:sp>
      <p:sp>
        <p:nvSpPr>
          <p:cNvPr id="3" name="Content Placeholder 2"/>
          <p:cNvSpPr>
            <a:spLocks noGrp="1"/>
          </p:cNvSpPr>
          <p:nvPr>
            <p:ph idx="1"/>
          </p:nvPr>
        </p:nvSpPr>
        <p:spPr>
          <a:xfrm>
            <a:off x="609600" y="1600200"/>
            <a:ext cx="11106912" cy="4876800"/>
          </a:xfrm>
        </p:spPr>
        <p:txBody>
          <a:bodyPr/>
          <a:lstStyle/>
          <a:p>
            <a:r>
              <a:rPr lang="en-US" dirty="0"/>
              <a:t>Assessment and Care Planning</a:t>
            </a:r>
          </a:p>
          <a:p>
            <a:pPr lvl="1"/>
            <a:r>
              <a:rPr lang="en-US" dirty="0"/>
              <a:t>Proper assessment of pain</a:t>
            </a:r>
          </a:p>
          <a:p>
            <a:pPr lvl="1"/>
            <a:r>
              <a:rPr lang="en-US" dirty="0"/>
              <a:t>Monitor medication side-effects</a:t>
            </a:r>
          </a:p>
          <a:p>
            <a:pPr lvl="1"/>
            <a:r>
              <a:rPr lang="en-US" dirty="0"/>
              <a:t>Discuss tapering off opioids, use alternative or secondary pain medications</a:t>
            </a:r>
          </a:p>
          <a:p>
            <a:endParaRPr lang="en-US" dirty="0"/>
          </a:p>
          <a:p>
            <a:r>
              <a:rPr lang="en-US" dirty="0"/>
              <a:t>Medication Review by Long-Term Care Pharmacist</a:t>
            </a:r>
          </a:p>
          <a:p>
            <a:endParaRPr lang="en-US" dirty="0"/>
          </a:p>
          <a:p>
            <a:r>
              <a:rPr lang="en-US" dirty="0"/>
              <a:t>Alternative pain management strategies</a:t>
            </a:r>
          </a:p>
          <a:p>
            <a:pPr lvl="1"/>
            <a:r>
              <a:rPr lang="en-US" dirty="0"/>
              <a:t>e.g., pain specialists, clinics, massage</a:t>
            </a:r>
          </a:p>
          <a:p>
            <a:endParaRPr lang="en-US" dirty="0"/>
          </a:p>
          <a:p>
            <a:r>
              <a:rPr lang="en-US" dirty="0"/>
              <a:t>For residents with potential substance use disorders</a:t>
            </a:r>
            <a:r>
              <a:rPr lang="mr-IN" dirty="0"/>
              <a:t>–</a:t>
            </a:r>
            <a:r>
              <a:rPr lang="en-US" dirty="0"/>
              <a:t> incorporate appropriate protocols, monitoring of drug use</a:t>
            </a:r>
          </a:p>
          <a:p>
            <a:endParaRPr lang="en-US" dirty="0"/>
          </a:p>
        </p:txBody>
      </p:sp>
      <p:pic>
        <p:nvPicPr>
          <p:cNvPr id="5" name="Picture 4" descr="A close up of a street sign on a pole&#10;&#10;Description automatically generated">
            <a:extLst>
              <a:ext uri="{FF2B5EF4-FFF2-40B4-BE49-F238E27FC236}">
                <a16:creationId xmlns:a16="http://schemas.microsoft.com/office/drawing/2014/main" id="{A800C086-C0D5-43F9-A2AC-48D4C43316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84893" y="647397"/>
            <a:ext cx="2831619" cy="1620315"/>
          </a:xfrm>
          <a:prstGeom prst="rect">
            <a:avLst/>
          </a:prstGeom>
        </p:spPr>
      </p:pic>
      <p:sp>
        <p:nvSpPr>
          <p:cNvPr id="6" name="TextBox 5">
            <a:extLst>
              <a:ext uri="{FF2B5EF4-FFF2-40B4-BE49-F238E27FC236}">
                <a16:creationId xmlns:a16="http://schemas.microsoft.com/office/drawing/2014/main" id="{50DFF643-C43F-434F-AE82-29096CFA73D9}"/>
              </a:ext>
            </a:extLst>
          </p:cNvPr>
          <p:cNvSpPr txBox="1"/>
          <p:nvPr/>
        </p:nvSpPr>
        <p:spPr>
          <a:xfrm>
            <a:off x="8253984" y="6553200"/>
            <a:ext cx="3755136" cy="230832"/>
          </a:xfrm>
          <a:prstGeom prst="rect">
            <a:avLst/>
          </a:prstGeom>
          <a:noFill/>
        </p:spPr>
        <p:txBody>
          <a:bodyPr wrap="square" rtlCol="0">
            <a:spAutoFit/>
          </a:bodyPr>
          <a:lstStyle/>
          <a:p>
            <a:r>
              <a:rPr lang="en-US" sz="900" dirty="0">
                <a:hlinkClick r:id="rId4" tooltip="http://www.picserver.org/a/advocacy.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80356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Points of Advocacy</a:t>
            </a:r>
          </a:p>
        </p:txBody>
      </p:sp>
      <p:sp>
        <p:nvSpPr>
          <p:cNvPr id="3" name="Content Placeholder 2"/>
          <p:cNvSpPr>
            <a:spLocks noGrp="1"/>
          </p:cNvSpPr>
          <p:nvPr>
            <p:ph idx="1"/>
          </p:nvPr>
        </p:nvSpPr>
        <p:spPr/>
        <p:txBody>
          <a:bodyPr/>
          <a:lstStyle/>
          <a:p>
            <a:r>
              <a:rPr lang="en-US" dirty="0"/>
              <a:t>LTC Facility Responsibility</a:t>
            </a:r>
          </a:p>
          <a:p>
            <a:pPr lvl="1"/>
            <a:r>
              <a:rPr lang="en-US" dirty="0"/>
              <a:t>Policies and Procedures</a:t>
            </a:r>
          </a:p>
          <a:p>
            <a:pPr lvl="1"/>
            <a:r>
              <a:rPr lang="en-US" dirty="0"/>
              <a:t>Monitoring/Oversight </a:t>
            </a:r>
            <a:r>
              <a:rPr lang="mr-IN" dirty="0"/>
              <a:t>–</a:t>
            </a:r>
            <a:r>
              <a:rPr lang="en-US" dirty="0"/>
              <a:t> Medication Management, Staff</a:t>
            </a:r>
          </a:p>
          <a:p>
            <a:pPr lvl="1"/>
            <a:r>
              <a:rPr lang="en-US" dirty="0"/>
              <a:t>Staff education, training about substance abuse</a:t>
            </a:r>
          </a:p>
          <a:p>
            <a:pPr lvl="1"/>
            <a:r>
              <a:rPr lang="en-US" dirty="0"/>
              <a:t>Implementation of alternative treatments</a:t>
            </a:r>
          </a:p>
          <a:p>
            <a:endParaRPr lang="en-US" dirty="0"/>
          </a:p>
          <a:p>
            <a:r>
              <a:rPr lang="en-US" dirty="0"/>
              <a:t>Coordination with State and Local Elder Justice Task Forces, Law Enforcement</a:t>
            </a:r>
          </a:p>
          <a:p>
            <a:pPr marL="0" indent="0">
              <a:buNone/>
            </a:pPr>
            <a:endParaRPr lang="en-US" dirty="0"/>
          </a:p>
          <a:p>
            <a:r>
              <a:rPr lang="en-US" dirty="0"/>
              <a:t>Communication, education of residents and families</a:t>
            </a:r>
          </a:p>
        </p:txBody>
      </p:sp>
      <p:pic>
        <p:nvPicPr>
          <p:cNvPr id="4" name="Picture 3" descr="A close up of a street sign on a pole&#10;&#10;Description automatically generated">
            <a:extLst>
              <a:ext uri="{FF2B5EF4-FFF2-40B4-BE49-F238E27FC236}">
                <a16:creationId xmlns:a16="http://schemas.microsoft.com/office/drawing/2014/main" id="{CB4DDC9C-6981-4FFC-BA96-C28C814F4C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42280" y="647397"/>
            <a:ext cx="2874232" cy="1644699"/>
          </a:xfrm>
          <a:prstGeom prst="rect">
            <a:avLst/>
          </a:prstGeom>
        </p:spPr>
      </p:pic>
      <p:sp>
        <p:nvSpPr>
          <p:cNvPr id="5" name="TextBox 4">
            <a:extLst>
              <a:ext uri="{FF2B5EF4-FFF2-40B4-BE49-F238E27FC236}">
                <a16:creationId xmlns:a16="http://schemas.microsoft.com/office/drawing/2014/main" id="{286CFC57-C08D-4F98-A365-EDDDA9A2E070}"/>
              </a:ext>
            </a:extLst>
          </p:cNvPr>
          <p:cNvSpPr txBox="1"/>
          <p:nvPr/>
        </p:nvSpPr>
        <p:spPr>
          <a:xfrm>
            <a:off x="8253984" y="6553200"/>
            <a:ext cx="3755136" cy="230832"/>
          </a:xfrm>
          <a:prstGeom prst="rect">
            <a:avLst/>
          </a:prstGeom>
          <a:noFill/>
        </p:spPr>
        <p:txBody>
          <a:bodyPr wrap="square" rtlCol="0">
            <a:spAutoFit/>
          </a:bodyPr>
          <a:lstStyle/>
          <a:p>
            <a:r>
              <a:rPr lang="en-US" sz="900" dirty="0">
                <a:hlinkClick r:id="rId3" tooltip="http://www.picserver.org/a/advocacy.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530621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3AA-A495-47E4-8F86-3FECD756F2AD}"/>
              </a:ext>
            </a:extLst>
          </p:cNvPr>
          <p:cNvSpPr>
            <a:spLocks noGrp="1"/>
          </p:cNvSpPr>
          <p:nvPr>
            <p:ph type="title"/>
          </p:nvPr>
        </p:nvSpPr>
        <p:spPr/>
        <p:txBody>
          <a:bodyPr/>
          <a:lstStyle/>
          <a:p>
            <a:r>
              <a:rPr lang="en-US" b="1" dirty="0"/>
              <a:t>What Tools do Residents Want?</a:t>
            </a:r>
          </a:p>
        </p:txBody>
      </p:sp>
      <p:sp>
        <p:nvSpPr>
          <p:cNvPr id="3" name="Content Placeholder 2">
            <a:extLst>
              <a:ext uri="{FF2B5EF4-FFF2-40B4-BE49-F238E27FC236}">
                <a16:creationId xmlns:a16="http://schemas.microsoft.com/office/drawing/2014/main" id="{BD0C9A01-6797-457F-9129-E11D61E129DD}"/>
              </a:ext>
            </a:extLst>
          </p:cNvPr>
          <p:cNvSpPr>
            <a:spLocks noGrp="1"/>
          </p:cNvSpPr>
          <p:nvPr>
            <p:ph idx="1"/>
          </p:nvPr>
        </p:nvSpPr>
        <p:spPr/>
        <p:txBody>
          <a:bodyPr/>
          <a:lstStyle/>
          <a:p>
            <a:r>
              <a:rPr lang="en-US" dirty="0"/>
              <a:t>A list of questions for residents and their family members to ask their doctors</a:t>
            </a:r>
          </a:p>
          <a:p>
            <a:pPr lvl="1"/>
            <a:r>
              <a:rPr lang="en-US" dirty="0"/>
              <a:t>What are opioids and how are they used?</a:t>
            </a:r>
          </a:p>
          <a:p>
            <a:pPr lvl="1"/>
            <a:r>
              <a:rPr lang="en-US" dirty="0"/>
              <a:t>What are the risks vs benefits of opioid use? </a:t>
            </a:r>
          </a:p>
          <a:p>
            <a:pPr lvl="1"/>
            <a:r>
              <a:rPr lang="en-US" dirty="0"/>
              <a:t>What are the side-effects?</a:t>
            </a:r>
          </a:p>
          <a:p>
            <a:pPr lvl="1"/>
            <a:r>
              <a:rPr lang="en-US" dirty="0"/>
              <a:t>At our age, why worry about getting addicted?</a:t>
            </a:r>
          </a:p>
          <a:p>
            <a:pPr lvl="1"/>
            <a:r>
              <a:rPr lang="en-US" dirty="0"/>
              <a:t>What other options are available to treat pain?</a:t>
            </a:r>
          </a:p>
          <a:p>
            <a:pPr marL="274637" lvl="1" indent="0">
              <a:buNone/>
            </a:pPr>
            <a:endParaRPr lang="en-US" dirty="0"/>
          </a:p>
          <a:p>
            <a:r>
              <a:rPr lang="en-US" dirty="0"/>
              <a:t>A list of questions for residents to ask facility nurses</a:t>
            </a:r>
          </a:p>
          <a:p>
            <a:pPr lvl="1"/>
            <a:r>
              <a:rPr lang="en-US" dirty="0"/>
              <a:t>What am I getting?</a:t>
            </a:r>
          </a:p>
          <a:p>
            <a:pPr lvl="1"/>
            <a:r>
              <a:rPr lang="en-US" dirty="0"/>
              <a:t>How much am I getting?</a:t>
            </a:r>
          </a:p>
          <a:p>
            <a:pPr lvl="1"/>
            <a:r>
              <a:rPr lang="en-US" dirty="0"/>
              <a:t>Why am I getting it?</a:t>
            </a:r>
          </a:p>
        </p:txBody>
      </p:sp>
    </p:spTree>
    <p:extLst>
      <p:ext uri="{BB962C8B-B14F-4D97-AF65-F5344CB8AC3E}">
        <p14:creationId xmlns:p14="http://schemas.microsoft.com/office/powerpoint/2010/main" val="4211453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0306-2647-48A5-8D66-1455D3DDC798}"/>
              </a:ext>
            </a:extLst>
          </p:cNvPr>
          <p:cNvSpPr>
            <a:spLocks noGrp="1"/>
          </p:cNvSpPr>
          <p:nvPr>
            <p:ph type="title"/>
          </p:nvPr>
        </p:nvSpPr>
        <p:spPr/>
        <p:txBody>
          <a:bodyPr/>
          <a:lstStyle/>
          <a:p>
            <a:r>
              <a:rPr lang="en-US" b="1" dirty="0"/>
              <a:t>What Tools do Residents Want?</a:t>
            </a:r>
          </a:p>
        </p:txBody>
      </p:sp>
      <p:sp>
        <p:nvSpPr>
          <p:cNvPr id="3" name="Content Placeholder 2">
            <a:extLst>
              <a:ext uri="{FF2B5EF4-FFF2-40B4-BE49-F238E27FC236}">
                <a16:creationId xmlns:a16="http://schemas.microsoft.com/office/drawing/2014/main" id="{1A2665FF-FBFC-423B-98B7-BB557698BB9F}"/>
              </a:ext>
            </a:extLst>
          </p:cNvPr>
          <p:cNvSpPr>
            <a:spLocks noGrp="1"/>
          </p:cNvSpPr>
          <p:nvPr>
            <p:ph idx="1"/>
          </p:nvPr>
        </p:nvSpPr>
        <p:spPr/>
        <p:txBody>
          <a:bodyPr/>
          <a:lstStyle/>
          <a:p>
            <a:r>
              <a:rPr lang="en-US" dirty="0"/>
              <a:t>An informational brochure, presentation and a video</a:t>
            </a:r>
          </a:p>
          <a:p>
            <a:pPr marL="0" indent="0">
              <a:buNone/>
            </a:pPr>
            <a:endParaRPr lang="en-US" dirty="0"/>
          </a:p>
          <a:p>
            <a:pPr marL="457200" marR="0">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How do I know if I’m taking too much?  </a:t>
            </a:r>
          </a:p>
          <a:p>
            <a:pPr marL="457200" marR="0">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How do I know if I’m becoming addicted? </a:t>
            </a:r>
          </a:p>
          <a:p>
            <a:pPr marL="457200" marR="0">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What are the signs of addiction? </a:t>
            </a:r>
          </a:p>
          <a:p>
            <a:pPr marL="457200" marR="0">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What are the risks vs benefits of opioid use?  </a:t>
            </a:r>
          </a:p>
          <a:p>
            <a:pPr marL="457200" marR="0">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What are the side effects? </a:t>
            </a:r>
          </a:p>
          <a:p>
            <a:pPr marL="457200" marR="0">
              <a:spcBef>
                <a:spcPts val="0"/>
              </a:spcBef>
              <a:spcAft>
                <a:spcPts val="800"/>
              </a:spcAft>
            </a:pPr>
            <a:r>
              <a:rPr lang="en-US" sz="2000" dirty="0">
                <a:ea typeface="Calibri" panose="020F0502020204030204" pitchFamily="34" charset="0"/>
                <a:cs typeface="Times New Roman" panose="02020603050405020304" pitchFamily="18" charset="0"/>
              </a:rPr>
              <a:t>How long is too long to take opioids?</a:t>
            </a:r>
          </a:p>
          <a:p>
            <a:pPr marL="457200" marR="0">
              <a:spcBef>
                <a:spcPts val="0"/>
              </a:spcBef>
              <a:spcAft>
                <a:spcPts val="800"/>
              </a:spcAft>
            </a:pPr>
            <a:r>
              <a:rPr lang="en-US" sz="2000" dirty="0">
                <a:ea typeface="Calibri" panose="020F0502020204030204" pitchFamily="34" charset="0"/>
                <a:cs typeface="Times New Roman" panose="02020603050405020304" pitchFamily="18" charset="0"/>
              </a:rPr>
              <a:t>Where do I go to share my concerns?</a:t>
            </a:r>
          </a:p>
          <a:p>
            <a:pPr lvl="1"/>
            <a:endParaRPr lang="en-US" dirty="0"/>
          </a:p>
          <a:p>
            <a:endParaRPr lang="en-US" dirty="0"/>
          </a:p>
        </p:txBody>
      </p:sp>
    </p:spTree>
    <p:extLst>
      <p:ext uri="{BB962C8B-B14F-4D97-AF65-F5344CB8AC3E}">
        <p14:creationId xmlns:p14="http://schemas.microsoft.com/office/powerpoint/2010/main" val="203073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65C5-574B-4B86-947B-4EB1EF399688}"/>
              </a:ext>
            </a:extLst>
          </p:cNvPr>
          <p:cNvSpPr>
            <a:spLocks noGrp="1"/>
          </p:cNvSpPr>
          <p:nvPr>
            <p:ph type="title"/>
          </p:nvPr>
        </p:nvSpPr>
        <p:spPr/>
        <p:txBody>
          <a:bodyPr/>
          <a:lstStyle/>
          <a:p>
            <a:r>
              <a:rPr lang="en-US" b="1" dirty="0"/>
              <a:t>Words of Wisdom from Residents</a:t>
            </a:r>
          </a:p>
        </p:txBody>
      </p:sp>
      <p:sp>
        <p:nvSpPr>
          <p:cNvPr id="3" name="Content Placeholder 2">
            <a:extLst>
              <a:ext uri="{FF2B5EF4-FFF2-40B4-BE49-F238E27FC236}">
                <a16:creationId xmlns:a16="http://schemas.microsoft.com/office/drawing/2014/main" id="{92A1BDCD-BD0C-41B7-BF42-121FB8D99E25}"/>
              </a:ext>
            </a:extLst>
          </p:cNvPr>
          <p:cNvSpPr>
            <a:spLocks noGrp="1"/>
          </p:cNvSpPr>
          <p:nvPr>
            <p:ph idx="1"/>
          </p:nvPr>
        </p:nvSpPr>
        <p:spPr/>
        <p:txBody>
          <a:bodyPr/>
          <a:lstStyle/>
          <a:p>
            <a:r>
              <a:rPr lang="en-US" sz="2800" dirty="0"/>
              <a:t>Tips</a:t>
            </a:r>
          </a:p>
          <a:p>
            <a:pPr marL="457200" marR="0">
              <a:lnSpc>
                <a:spcPct val="107000"/>
              </a:lnSpc>
              <a:spcBef>
                <a:spcPts val="0"/>
              </a:spcBef>
              <a:spcAft>
                <a:spcPts val="0"/>
              </a:spcAft>
            </a:pPr>
            <a:r>
              <a:rPr lang="en-US" dirty="0">
                <a:ea typeface="Calibri" panose="020F0502020204030204" pitchFamily="34" charset="0"/>
                <a:cs typeface="Times New Roman" panose="02020603050405020304" pitchFamily="18" charset="0"/>
              </a:rPr>
              <a:t>Become familiar with your medications and what they look like. </a:t>
            </a:r>
          </a:p>
          <a:p>
            <a:pPr marL="457200" marR="0">
              <a:lnSpc>
                <a:spcPct val="107000"/>
              </a:lnSpc>
              <a:spcBef>
                <a:spcPts val="0"/>
              </a:spcBef>
              <a:spcAft>
                <a:spcPts val="0"/>
              </a:spcAft>
            </a:pPr>
            <a:r>
              <a:rPr lang="en-US" dirty="0">
                <a:ea typeface="Calibri" panose="020F0502020204030204" pitchFamily="34" charset="0"/>
                <a:cs typeface="Times New Roman" panose="02020603050405020304" pitchFamily="18" charset="0"/>
              </a:rPr>
              <a:t>Look at the medication that you are given.  </a:t>
            </a:r>
          </a:p>
          <a:p>
            <a:pPr marL="457200" marR="0">
              <a:lnSpc>
                <a:spcPct val="107000"/>
              </a:lnSpc>
              <a:spcBef>
                <a:spcPts val="0"/>
              </a:spcBef>
              <a:spcAft>
                <a:spcPts val="0"/>
              </a:spcAft>
            </a:pPr>
            <a:r>
              <a:rPr lang="en-US" dirty="0">
                <a:ea typeface="Calibri" panose="020F0502020204030204" pitchFamily="34" charset="0"/>
                <a:cs typeface="Times New Roman" panose="02020603050405020304" pitchFamily="18" charset="0"/>
              </a:rPr>
              <a:t>If you don’t recognize a pill, ask what it is.</a:t>
            </a:r>
          </a:p>
          <a:p>
            <a:pPr marL="457200" marR="0">
              <a:lnSpc>
                <a:spcPct val="107000"/>
              </a:lnSpc>
              <a:spcBef>
                <a:spcPts val="0"/>
              </a:spcBef>
              <a:spcAft>
                <a:spcPts val="800"/>
              </a:spcAft>
            </a:pPr>
            <a:r>
              <a:rPr lang="en-US" dirty="0">
                <a:ea typeface="Calibri" panose="020F0502020204030204" pitchFamily="34" charset="0"/>
                <a:cs typeface="Times New Roman" panose="02020603050405020304" pitchFamily="18" charset="0"/>
              </a:rPr>
              <a:t>If it doesn’t look right, it probably isn’t. </a:t>
            </a:r>
          </a:p>
          <a:p>
            <a:r>
              <a:rPr lang="en-US" dirty="0">
                <a:ea typeface="Calibri" panose="020F0502020204030204" pitchFamily="34" charset="0"/>
                <a:cs typeface="Times New Roman" panose="02020603050405020304" pitchFamily="18" charset="0"/>
              </a:rPr>
              <a:t>Residents have the right to know when and why a medication or dosage has been changed.  Speak up! </a:t>
            </a:r>
            <a:endParaRPr lang="en-US" dirty="0"/>
          </a:p>
        </p:txBody>
      </p:sp>
    </p:spTree>
    <p:extLst>
      <p:ext uri="{BB962C8B-B14F-4D97-AF65-F5344CB8AC3E}">
        <p14:creationId xmlns:p14="http://schemas.microsoft.com/office/powerpoint/2010/main" val="1041387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9448800" cy="990600"/>
          </a:xfrm>
        </p:spPr>
        <p:txBody>
          <a:bodyPr/>
          <a:lstStyle/>
          <a:p>
            <a:r>
              <a:rPr lang="en-US" b="1" dirty="0"/>
              <a:t>Additional Information</a:t>
            </a:r>
          </a:p>
        </p:txBody>
      </p:sp>
      <p:sp>
        <p:nvSpPr>
          <p:cNvPr id="3" name="Content Placeholder 2"/>
          <p:cNvSpPr>
            <a:spLocks noGrp="1"/>
          </p:cNvSpPr>
          <p:nvPr>
            <p:ph idx="1"/>
          </p:nvPr>
        </p:nvSpPr>
        <p:spPr/>
        <p:txBody>
          <a:bodyPr/>
          <a:lstStyle/>
          <a:p>
            <a:pPr marL="0" indent="0">
              <a:buNone/>
            </a:pPr>
            <a:endParaRPr lang="en-US" sz="1000" b="1" dirty="0"/>
          </a:p>
          <a:p>
            <a:r>
              <a:rPr lang="en-US" dirty="0"/>
              <a:t>Administration for Community Living, </a:t>
            </a:r>
            <a:r>
              <a:rPr lang="en-US" dirty="0">
                <a:hlinkClick r:id="rId3"/>
              </a:rPr>
              <a:t>https://acl.gov/programs/addressing-opioid-crisis</a:t>
            </a:r>
            <a:endParaRPr lang="en-US" dirty="0"/>
          </a:p>
          <a:p>
            <a:endParaRPr lang="en-US" dirty="0"/>
          </a:p>
          <a:p>
            <a:r>
              <a:rPr lang="en-US" dirty="0"/>
              <a:t>Centers for Disease Control - </a:t>
            </a:r>
            <a:r>
              <a:rPr lang="en-US" dirty="0">
                <a:hlinkClick r:id="rId4"/>
              </a:rPr>
              <a:t>https://www.cdc.gov/drugoverdose/opioids/index.html</a:t>
            </a:r>
            <a:endParaRPr lang="en-US" dirty="0"/>
          </a:p>
          <a:p>
            <a:endParaRPr lang="en-US" dirty="0"/>
          </a:p>
          <a:p>
            <a:r>
              <a:rPr lang="en-US" dirty="0"/>
              <a:t>SAMHSA - </a:t>
            </a:r>
            <a:r>
              <a:rPr lang="en-US" dirty="0">
                <a:hlinkClick r:id="rId5"/>
              </a:rPr>
              <a:t>https://store.samhsa.gov/tags/opioids-or-opiates</a:t>
            </a:r>
            <a:endParaRPr lang="en-US" dirty="0"/>
          </a:p>
          <a:p>
            <a:endParaRPr lang="en-US" dirty="0"/>
          </a:p>
          <a:p>
            <a:r>
              <a:rPr lang="en-US" dirty="0"/>
              <a:t>AMDA The Society for Post-Acute and Long-Term Care Medicine, </a:t>
            </a:r>
            <a:r>
              <a:rPr lang="en-US" dirty="0">
                <a:hlinkClick r:id="rId6"/>
              </a:rPr>
              <a:t>https://paltc.org/topic/opioids</a:t>
            </a:r>
            <a:endParaRPr lang="en-US" dirty="0"/>
          </a:p>
          <a:p>
            <a:pPr marL="274637"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81581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p:txBody>
          <a:bodyPr/>
          <a:lstStyle/>
          <a:p>
            <a:endParaRPr lang="en-US" dirty="0"/>
          </a:p>
          <a:p>
            <a:r>
              <a:rPr lang="en-US" dirty="0"/>
              <a:t>Lori Smetanka, Executive Director, </a:t>
            </a:r>
            <a:r>
              <a:rPr lang="en-US" dirty="0">
                <a:hlinkClick r:id="rId2"/>
              </a:rPr>
              <a:t>lsmetanka@theconsumervoice.org</a:t>
            </a:r>
            <a:endParaRPr lang="en-US" dirty="0"/>
          </a:p>
          <a:p>
            <a:endParaRPr lang="en-US" dirty="0"/>
          </a:p>
          <a:p>
            <a:r>
              <a:rPr lang="en-US" dirty="0"/>
              <a:t>Jamie Freschi, Consumer Voice/NORC Consultant, </a:t>
            </a:r>
            <a:r>
              <a:rPr lang="en-US" dirty="0">
                <a:hlinkClick r:id="rId3"/>
              </a:rPr>
              <a:t>jfreschi@fsconsultinghelps.com</a:t>
            </a:r>
            <a:endParaRPr lang="en-US" dirty="0"/>
          </a:p>
          <a:p>
            <a:endParaRPr lang="en-US" dirty="0"/>
          </a:p>
          <a:p>
            <a:r>
              <a:rPr lang="en-US" dirty="0"/>
              <a:t>Eden Ruiz-Lopez, National Center on Elder Abuse, </a:t>
            </a:r>
            <a:r>
              <a:rPr lang="en-US" dirty="0">
                <a:hlinkClick r:id="rId4"/>
              </a:rPr>
              <a:t>eden.ruiz-lopez@med.usc.edu</a:t>
            </a:r>
            <a:endParaRPr lang="en-US" dirty="0"/>
          </a:p>
          <a:p>
            <a:endParaRPr lang="en-US" dirty="0"/>
          </a:p>
        </p:txBody>
      </p:sp>
    </p:spTree>
    <p:extLst>
      <p:ext uri="{BB962C8B-B14F-4D97-AF65-F5344CB8AC3E}">
        <p14:creationId xmlns:p14="http://schemas.microsoft.com/office/powerpoint/2010/main" val="392099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Opioid Use in Older Adults</a:t>
            </a:r>
          </a:p>
        </p:txBody>
      </p:sp>
      <p:sp>
        <p:nvSpPr>
          <p:cNvPr id="3" name="Content Placeholder 2"/>
          <p:cNvSpPr>
            <a:spLocks noGrp="1"/>
          </p:cNvSpPr>
          <p:nvPr>
            <p:ph idx="1"/>
          </p:nvPr>
        </p:nvSpPr>
        <p:spPr/>
        <p:txBody>
          <a:bodyPr/>
          <a:lstStyle/>
          <a:p>
            <a:endParaRPr lang="en-US" sz="2800" dirty="0"/>
          </a:p>
          <a:p>
            <a:r>
              <a:rPr lang="en-US" sz="2800" dirty="0"/>
              <a:t>Persistent pain </a:t>
            </a:r>
            <a:r>
              <a:rPr lang="mr-IN" sz="2800" dirty="0"/>
              <a:t>–</a:t>
            </a:r>
            <a:r>
              <a:rPr lang="en-US" sz="2800" dirty="0"/>
              <a:t> arthritis, fractures </a:t>
            </a:r>
            <a:r>
              <a:rPr lang="mr-IN" sz="2800" dirty="0"/>
              <a:t>–</a:t>
            </a:r>
            <a:r>
              <a:rPr lang="en-US" sz="2800" dirty="0"/>
              <a:t> or post surgery</a:t>
            </a:r>
          </a:p>
          <a:p>
            <a:endParaRPr lang="en-US" sz="2800" dirty="0"/>
          </a:p>
          <a:p>
            <a:r>
              <a:rPr lang="en-US" sz="2800" dirty="0"/>
              <a:t>Concerns about:</a:t>
            </a:r>
          </a:p>
          <a:p>
            <a:pPr lvl="1"/>
            <a:r>
              <a:rPr lang="en-US" sz="2400" dirty="0"/>
              <a:t>Sedating side effects of opioids </a:t>
            </a:r>
          </a:p>
          <a:p>
            <a:pPr lvl="1"/>
            <a:r>
              <a:rPr lang="en-US" sz="2400" dirty="0"/>
              <a:t>Adverse drug events- i.e., falls</a:t>
            </a:r>
          </a:p>
          <a:p>
            <a:pPr lvl="1"/>
            <a:r>
              <a:rPr lang="en-US" sz="2400" dirty="0"/>
              <a:t>Drug interactions</a:t>
            </a:r>
          </a:p>
          <a:p>
            <a:endParaRPr lang="en-US" sz="2800" dirty="0"/>
          </a:p>
          <a:p>
            <a:endParaRPr lang="en-US" dirty="0"/>
          </a:p>
        </p:txBody>
      </p:sp>
    </p:spTree>
    <p:extLst>
      <p:ext uri="{BB962C8B-B14F-4D97-AF65-F5344CB8AC3E}">
        <p14:creationId xmlns:p14="http://schemas.microsoft.com/office/powerpoint/2010/main" val="233702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3663556" y="3234889"/>
            <a:ext cx="4864887" cy="784143"/>
          </a:xfrm>
          <a:prstGeom prst="rect">
            <a:avLst/>
          </a:prstGeom>
          <a:noFill/>
          <a:ln w="9525">
            <a:noFill/>
            <a:miter lim="800000"/>
            <a:headEnd/>
            <a:tailEnd/>
          </a:ln>
        </p:spPr>
      </p:pic>
      <p:sp>
        <p:nvSpPr>
          <p:cNvPr id="58370" name="TextBox 3"/>
          <p:cNvSpPr txBox="1">
            <a:spLocks noChangeArrowheads="1"/>
          </p:cNvSpPr>
          <p:nvPr/>
        </p:nvSpPr>
        <p:spPr bwMode="auto">
          <a:xfrm>
            <a:off x="1289175" y="4253144"/>
            <a:ext cx="9613650" cy="156966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4">
            <a:extLst>
              <a:ext uri="{FF2B5EF4-FFF2-40B4-BE49-F238E27FC236}">
                <a16:creationId xmlns:a16="http://schemas.microsoft.com/office/drawing/2014/main" id="{8AA9A43C-BAB7-4EB7-BA60-A5C657055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800110" y="643124"/>
            <a:ext cx="4728333" cy="925252"/>
          </a:xfrm>
          <a:prstGeom prst="rect">
            <a:avLst/>
          </a:prstGeom>
          <a:noFill/>
          <a:ln w="9525">
            <a:noFill/>
            <a:miter lim="800000"/>
            <a:headEnd/>
            <a:tailEnd/>
          </a:ln>
        </p:spPr>
      </p:pic>
      <p:sp>
        <p:nvSpPr>
          <p:cNvPr id="5" name="TextBox 3">
            <a:extLst>
              <a:ext uri="{FF2B5EF4-FFF2-40B4-BE49-F238E27FC236}">
                <a16:creationId xmlns:a16="http://schemas.microsoft.com/office/drawing/2014/main" id="{994D151D-5CEE-47E1-AEEC-BA29392F8EAF}"/>
              </a:ext>
            </a:extLst>
          </p:cNvPr>
          <p:cNvSpPr txBox="1">
            <a:spLocks noChangeArrowheads="1"/>
          </p:cNvSpPr>
          <p:nvPr/>
        </p:nvSpPr>
        <p:spPr bwMode="auto">
          <a:xfrm>
            <a:off x="2119492" y="1802488"/>
            <a:ext cx="8269984" cy="615553"/>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www.theconsumervoice.org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1400" i="1" dirty="0">
              <a:solidFill>
                <a:srgbClr val="002060"/>
              </a:solidFill>
              <a:latin typeface="Arial" pitchFamily="127" charset="0"/>
              <a:ea typeface="ＭＳ Ｐゴシック" pitchFamily="127" charset="-128"/>
            </a:endParaRPr>
          </a:p>
        </p:txBody>
      </p:sp>
    </p:spTree>
    <p:extLst>
      <p:ext uri="{BB962C8B-B14F-4D97-AF65-F5344CB8AC3E}">
        <p14:creationId xmlns:p14="http://schemas.microsoft.com/office/powerpoint/2010/main" val="343950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Opioid Use in Long-Term Care (LTC) Facilities</a:t>
            </a:r>
          </a:p>
        </p:txBody>
      </p:sp>
      <p:sp>
        <p:nvSpPr>
          <p:cNvPr id="3" name="Content Placeholder 2"/>
          <p:cNvSpPr>
            <a:spLocks noGrp="1"/>
          </p:cNvSpPr>
          <p:nvPr>
            <p:ph idx="1"/>
          </p:nvPr>
        </p:nvSpPr>
        <p:spPr/>
        <p:txBody>
          <a:bodyPr/>
          <a:lstStyle/>
          <a:p>
            <a:r>
              <a:rPr lang="en-US" dirty="0"/>
              <a:t>Twice as prevalent as in community settings</a:t>
            </a:r>
          </a:p>
          <a:p>
            <a:endParaRPr lang="en-US" dirty="0"/>
          </a:p>
          <a:p>
            <a:r>
              <a:rPr lang="en-US" dirty="0"/>
              <a:t>Often started on opioids in hospitals</a:t>
            </a:r>
          </a:p>
          <a:p>
            <a:endParaRPr lang="en-US" dirty="0"/>
          </a:p>
          <a:p>
            <a:r>
              <a:rPr lang="en-US" dirty="0"/>
              <a:t>Concerns about drug diversion</a:t>
            </a:r>
          </a:p>
          <a:p>
            <a:endParaRPr lang="en-US" dirty="0"/>
          </a:p>
          <a:p>
            <a:r>
              <a:rPr lang="en-US" dirty="0"/>
              <a:t>Alternatives not widely available, used</a:t>
            </a:r>
          </a:p>
          <a:p>
            <a:endParaRPr lang="en-US" dirty="0"/>
          </a:p>
          <a:p>
            <a:r>
              <a:rPr lang="en-US" dirty="0"/>
              <a:t>Pain often under-treated</a:t>
            </a:r>
          </a:p>
        </p:txBody>
      </p:sp>
    </p:spTree>
    <p:extLst>
      <p:ext uri="{BB962C8B-B14F-4D97-AF65-F5344CB8AC3E}">
        <p14:creationId xmlns:p14="http://schemas.microsoft.com/office/powerpoint/2010/main" val="134255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NORC-Consumer Voice Project</a:t>
            </a:r>
          </a:p>
        </p:txBody>
      </p:sp>
      <p:sp>
        <p:nvSpPr>
          <p:cNvPr id="3" name="Content Placeholder 2"/>
          <p:cNvSpPr>
            <a:spLocks noGrp="1"/>
          </p:cNvSpPr>
          <p:nvPr>
            <p:ph idx="1"/>
          </p:nvPr>
        </p:nvSpPr>
        <p:spPr/>
        <p:txBody>
          <a:bodyPr/>
          <a:lstStyle/>
          <a:p>
            <a:endParaRPr lang="en-US" dirty="0"/>
          </a:p>
          <a:p>
            <a:r>
              <a:rPr lang="en-US" dirty="0"/>
              <a:t>What are Nursing Home Residents saying about opioids? What do they need/want to know?</a:t>
            </a:r>
          </a:p>
          <a:p>
            <a:endParaRPr lang="en-US" dirty="0"/>
          </a:p>
          <a:p>
            <a:r>
              <a:rPr lang="en-US" dirty="0"/>
              <a:t>Methods:</a:t>
            </a:r>
          </a:p>
          <a:p>
            <a:pPr lvl="1"/>
            <a:r>
              <a:rPr lang="en-US" dirty="0"/>
              <a:t>A questionnaire asking about complaints investigated by the Long-Term Care Ombudsman Program (LTCOP)</a:t>
            </a:r>
          </a:p>
          <a:p>
            <a:pPr lvl="1"/>
            <a:r>
              <a:rPr lang="en-US" dirty="0"/>
              <a:t>Dialogues with Resident Councils</a:t>
            </a:r>
          </a:p>
          <a:p>
            <a:pPr marL="274637" lvl="1" indent="0">
              <a:buNone/>
            </a:pPr>
            <a:endParaRPr lang="en-US" dirty="0"/>
          </a:p>
          <a:p>
            <a:r>
              <a:rPr lang="en-US" dirty="0"/>
              <a:t>Partner with NCEA</a:t>
            </a:r>
          </a:p>
        </p:txBody>
      </p:sp>
    </p:spTree>
    <p:extLst>
      <p:ext uri="{BB962C8B-B14F-4D97-AF65-F5344CB8AC3E}">
        <p14:creationId xmlns:p14="http://schemas.microsoft.com/office/powerpoint/2010/main" val="391067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30911" y="1324014"/>
            <a:ext cx="10556140" cy="2547288"/>
          </a:xfrm>
        </p:spPr>
        <p:txBody>
          <a:bodyPr>
            <a:noAutofit/>
          </a:bodyPr>
          <a:lstStyle/>
          <a:p>
            <a:pPr marL="82296" indent="0" algn="ctr">
              <a:lnSpc>
                <a:spcPct val="150000"/>
              </a:lnSpc>
              <a:buNone/>
            </a:pPr>
            <a:endParaRPr lang="en-US" sz="675" dirty="0">
              <a:solidFill>
                <a:schemeClr val="tx1"/>
              </a:solidFill>
            </a:endParaRPr>
          </a:p>
          <a:p>
            <a:pPr marL="82296" indent="0" algn="ctr" defTabSz="342900">
              <a:lnSpc>
                <a:spcPct val="100000"/>
              </a:lnSpc>
              <a:spcBef>
                <a:spcPct val="20000"/>
              </a:spcBef>
              <a:buNone/>
            </a:pPr>
            <a:r>
              <a:rPr lang="en-US" sz="2500" dirty="0">
                <a:solidFill>
                  <a:schemeClr val="tx1"/>
                </a:solidFill>
                <a:latin typeface="Palatino Linotype" panose="02040502050505030304" pitchFamily="18" charset="0"/>
                <a:cs typeface="+mn-cs"/>
              </a:rPr>
              <a:t>An information clearinghouse designed to improve the national response to elder abuse, neglect and exploitation by </a:t>
            </a:r>
            <a:r>
              <a:rPr lang="en-US" sz="2500" dirty="0">
                <a:solidFill>
                  <a:schemeClr val="accent2">
                    <a:lumMod val="50000"/>
                  </a:schemeClr>
                </a:solidFill>
                <a:latin typeface="Palatino Linotype" panose="02040502050505030304" pitchFamily="18" charset="0"/>
              </a:rPr>
              <a:t>a) </a:t>
            </a:r>
            <a:r>
              <a:rPr lang="en-US" sz="2500" dirty="0">
                <a:solidFill>
                  <a:prstClr val="black"/>
                </a:solidFill>
                <a:latin typeface="Palatino Linotype" panose="02040502050505030304" pitchFamily="18" charset="0"/>
              </a:rPr>
              <a:t>gathering, housing and disseminating current </a:t>
            </a:r>
            <a:r>
              <a:rPr lang="en-US" sz="2500" dirty="0">
                <a:solidFill>
                  <a:schemeClr val="accent2">
                    <a:lumMod val="50000"/>
                  </a:schemeClr>
                </a:solidFill>
                <a:latin typeface="Palatino Linotype" panose="02040502050505030304" pitchFamily="18" charset="0"/>
              </a:rPr>
              <a:t>b) </a:t>
            </a:r>
            <a:r>
              <a:rPr lang="en-US" sz="2500" dirty="0">
                <a:solidFill>
                  <a:prstClr val="black"/>
                </a:solidFill>
                <a:latin typeface="Palatino Linotype" panose="02040502050505030304" pitchFamily="18" charset="0"/>
              </a:rPr>
              <a:t>stimulating and identifying new approaches, and </a:t>
            </a:r>
            <a:r>
              <a:rPr lang="en-US" sz="2500" dirty="0">
                <a:solidFill>
                  <a:schemeClr val="accent2">
                    <a:lumMod val="50000"/>
                  </a:schemeClr>
                </a:solidFill>
                <a:latin typeface="Palatino Linotype" panose="02040502050505030304" pitchFamily="18" charset="0"/>
              </a:rPr>
              <a:t>c) </a:t>
            </a:r>
            <a:r>
              <a:rPr lang="en-US" sz="2500" dirty="0">
                <a:solidFill>
                  <a:prstClr val="black"/>
                </a:solidFill>
                <a:latin typeface="Palatino Linotype" panose="02040502050505030304" pitchFamily="18" charset="0"/>
              </a:rPr>
              <a:t>detecting and addressing gaps in the field.</a:t>
            </a:r>
          </a:p>
          <a:p>
            <a:pPr marL="82296" indent="0" defTabSz="342900">
              <a:lnSpc>
                <a:spcPct val="150000"/>
              </a:lnSpc>
              <a:spcBef>
                <a:spcPct val="20000"/>
              </a:spcBef>
              <a:buNone/>
            </a:pPr>
            <a:endParaRPr lang="en-US" sz="2500" dirty="0">
              <a:solidFill>
                <a:schemeClr val="accent2">
                  <a:lumMod val="50000"/>
                </a:schemeClr>
              </a:solidFill>
              <a:latin typeface="Palatino Linotype" panose="02040502050505030304" pitchFamily="18" charset="0"/>
            </a:endParaRPr>
          </a:p>
        </p:txBody>
      </p:sp>
      <p:sp>
        <p:nvSpPr>
          <p:cNvPr id="2" name="Title 1"/>
          <p:cNvSpPr>
            <a:spLocks noGrp="1"/>
          </p:cNvSpPr>
          <p:nvPr>
            <p:ph type="title"/>
          </p:nvPr>
        </p:nvSpPr>
        <p:spPr>
          <a:xfrm>
            <a:off x="314251" y="54183"/>
            <a:ext cx="10972800" cy="990600"/>
          </a:xfrm>
        </p:spPr>
        <p:txBody>
          <a:bodyPr>
            <a:noAutofit/>
          </a:bodyPr>
          <a:lstStyle/>
          <a:p>
            <a:r>
              <a:rPr lang="en-US" dirty="0"/>
              <a:t>The National Center on Elder Abuse (NCEA)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4054" y="5461243"/>
            <a:ext cx="1142849" cy="42856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2633" b="20726"/>
          <a:stretch/>
        </p:blipFill>
        <p:spPr>
          <a:xfrm>
            <a:off x="9729540" y="5017106"/>
            <a:ext cx="2090992" cy="888274"/>
          </a:xfrm>
          <a:prstGeom prst="rect">
            <a:avLst/>
          </a:prstGeom>
        </p:spPr>
      </p:pic>
      <p:sp>
        <p:nvSpPr>
          <p:cNvPr id="12" name="TextBox 11"/>
          <p:cNvSpPr txBox="1"/>
          <p:nvPr/>
        </p:nvSpPr>
        <p:spPr>
          <a:xfrm>
            <a:off x="730911" y="4166719"/>
            <a:ext cx="10748987" cy="1077218"/>
          </a:xfrm>
          <a:prstGeom prst="rect">
            <a:avLst/>
          </a:prstGeom>
          <a:noFill/>
        </p:spPr>
        <p:txBody>
          <a:bodyPr wrap="square" rtlCol="0">
            <a:spAutoFit/>
          </a:bodyPr>
          <a:lstStyle/>
          <a:p>
            <a:pPr algn="ctr"/>
            <a:r>
              <a:rPr lang="en-US" sz="2300" dirty="0">
                <a:solidFill>
                  <a:prstClr val="black"/>
                </a:solidFill>
                <a:latin typeface="Palatino Linotype" panose="02040502050505030304" pitchFamily="18" charset="0"/>
              </a:rPr>
              <a:t> </a:t>
            </a:r>
            <a:r>
              <a:rPr lang="en-US" sz="2300" dirty="0">
                <a:solidFill>
                  <a:schemeClr val="accent2">
                    <a:lumMod val="50000"/>
                  </a:schemeClr>
                </a:solidFill>
                <a:latin typeface="Palatino Linotype" panose="02040502050505030304" pitchFamily="18" charset="0"/>
              </a:rPr>
              <a:t>The NCEA disseminates resources, provides expert technical assistance and participates in nationwide training. </a:t>
            </a:r>
          </a:p>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734" y="6122686"/>
            <a:ext cx="1523799" cy="571424"/>
          </a:xfrm>
          <a:prstGeom prst="rect">
            <a:avLst/>
          </a:prstGeom>
        </p:spPr>
      </p:pic>
    </p:spTree>
    <p:extLst>
      <p:ext uri="{BB962C8B-B14F-4D97-AF65-F5344CB8AC3E}">
        <p14:creationId xmlns:p14="http://schemas.microsoft.com/office/powerpoint/2010/main" val="17535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973199" y="1306287"/>
            <a:ext cx="4356447" cy="4253195"/>
          </a:xfrm>
          <a:prstGeom prst="rect">
            <a:avLst/>
          </a:prstGeom>
          <a:effectLst>
            <a:glow rad="101600">
              <a:schemeClr val="accent2">
                <a:satMod val="175000"/>
                <a:alpha val="40000"/>
              </a:schemeClr>
            </a:glow>
            <a:outerShdw blurRad="63500" sx="102000" sy="102000" algn="ctr" rotWithShape="0">
              <a:prstClr val="black">
                <a:alpha val="40000"/>
              </a:prstClr>
            </a:outerShdw>
          </a:effectLst>
        </p:spPr>
      </p:pic>
      <p:sp>
        <p:nvSpPr>
          <p:cNvPr id="3" name="Title 2"/>
          <p:cNvSpPr>
            <a:spLocks noGrp="1"/>
          </p:cNvSpPr>
          <p:nvPr>
            <p:ph type="title"/>
          </p:nvPr>
        </p:nvSpPr>
        <p:spPr/>
        <p:txBody>
          <a:bodyPr>
            <a:normAutofit/>
          </a:bodyPr>
          <a:lstStyle/>
          <a:p>
            <a:r>
              <a:rPr lang="en-US" sz="2800" dirty="0"/>
              <a:t>A Priority Area of Focus: Opioid Pain Medicine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734" y="6122686"/>
            <a:ext cx="1523799" cy="571424"/>
          </a:xfrm>
          <a:prstGeom prst="rect">
            <a:avLst/>
          </a:prstGeom>
        </p:spPr>
      </p:pic>
      <p:pic>
        <p:nvPicPr>
          <p:cNvPr id="7" name="Picture 6"/>
          <p:cNvPicPr>
            <a:picLocks noChangeAspect="1"/>
          </p:cNvPicPr>
          <p:nvPr/>
        </p:nvPicPr>
        <p:blipFill>
          <a:blip r:embed="rId4"/>
          <a:stretch>
            <a:fillRect/>
          </a:stretch>
        </p:blipFill>
        <p:spPr>
          <a:xfrm>
            <a:off x="6096000" y="1277273"/>
            <a:ext cx="4393683" cy="4282209"/>
          </a:xfrm>
          <a:prstGeom prst="rect">
            <a:avLst/>
          </a:prstGeom>
          <a:effectLst>
            <a:glow rad="101600">
              <a:schemeClr val="accent2">
                <a:satMod val="175000"/>
                <a:alpha val="40000"/>
              </a:schemeClr>
            </a:glow>
            <a:outerShdw blurRad="63500" sx="102000" sy="102000" algn="ctr"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3905" y="5143311"/>
            <a:ext cx="1144264" cy="644948"/>
          </a:xfrm>
          <a:prstGeom prst="rect">
            <a:avLst/>
          </a:prstGeom>
        </p:spPr>
      </p:pic>
    </p:spTree>
    <p:extLst>
      <p:ext uri="{BB962C8B-B14F-4D97-AF65-F5344CB8AC3E}">
        <p14:creationId xmlns:p14="http://schemas.microsoft.com/office/powerpoint/2010/main" val="412071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219200"/>
            <a:ext cx="10972800" cy="4648200"/>
          </a:xfrm>
        </p:spPr>
        <p:txBody>
          <a:bodyPr>
            <a:normAutofit/>
          </a:bodyPr>
          <a:lstStyle/>
          <a:p>
            <a:pPr marL="0" lvl="0" indent="0">
              <a:buNone/>
            </a:pPr>
            <a:r>
              <a:rPr lang="en-US" sz="2500" dirty="0">
                <a:solidFill>
                  <a:prstClr val="black"/>
                </a:solidFill>
                <a:latin typeface="Palatino Linotype" panose="02040502050505030304" pitchFamily="18" charset="0"/>
              </a:rPr>
              <a:t>Useful and </a:t>
            </a:r>
            <a:r>
              <a:rPr lang="en-US" sz="2500" b="1" dirty="0">
                <a:solidFill>
                  <a:schemeClr val="accent2">
                    <a:lumMod val="50000"/>
                  </a:schemeClr>
                </a:solidFill>
                <a:latin typeface="Palatino Linotype" panose="02040502050505030304" pitchFamily="18" charset="0"/>
                <a:cs typeface="+mn-cs"/>
              </a:rPr>
              <a:t>FREE</a:t>
            </a:r>
            <a:r>
              <a:rPr lang="en-US" sz="2500" b="1" dirty="0">
                <a:solidFill>
                  <a:prstClr val="black"/>
                </a:solidFill>
                <a:latin typeface="Palatino Linotype" panose="02040502050505030304" pitchFamily="18" charset="0"/>
              </a:rPr>
              <a:t> </a:t>
            </a:r>
            <a:r>
              <a:rPr lang="en-US" sz="2500" dirty="0">
                <a:solidFill>
                  <a:prstClr val="black"/>
                </a:solidFill>
                <a:latin typeface="Palatino Linotype" panose="02040502050505030304" pitchFamily="18" charset="0"/>
              </a:rPr>
              <a:t>web based tools:</a:t>
            </a:r>
          </a:p>
          <a:p>
            <a:pPr lvl="0"/>
            <a:endParaRPr lang="en-US" sz="2500" dirty="0">
              <a:solidFill>
                <a:prstClr val="black"/>
              </a:solidFill>
              <a:latin typeface="Palatino Linotype" panose="02040502050505030304" pitchFamily="18" charset="0"/>
            </a:endParaRPr>
          </a:p>
          <a:p>
            <a:pPr lvl="1">
              <a:buFont typeface="Courier New" panose="02070309020205020404" pitchFamily="49" charset="0"/>
              <a:buChar char="o"/>
            </a:pPr>
            <a:r>
              <a:rPr lang="en-US" sz="2500" dirty="0">
                <a:solidFill>
                  <a:prstClr val="black"/>
                </a:solidFill>
                <a:latin typeface="Palatino Linotype" panose="02040502050505030304" pitchFamily="18" charset="0"/>
              </a:rPr>
              <a:t>National Center on Elder Abuse (</a:t>
            </a:r>
            <a:r>
              <a:rPr lang="en-US" sz="2500" dirty="0">
                <a:solidFill>
                  <a:prstClr val="black"/>
                </a:solidFill>
                <a:latin typeface="Palatino Linotype" panose="02040502050505030304" pitchFamily="18" charset="0"/>
                <a:hlinkClick r:id="rId3"/>
              </a:rPr>
              <a:t>NCEA</a:t>
            </a:r>
            <a:r>
              <a:rPr lang="en-US" sz="2500" dirty="0">
                <a:solidFill>
                  <a:prstClr val="black"/>
                </a:solidFill>
                <a:latin typeface="Palatino Linotype" panose="02040502050505030304" pitchFamily="18" charset="0"/>
              </a:rPr>
              <a:t>)</a:t>
            </a:r>
          </a:p>
          <a:p>
            <a:pPr lvl="1">
              <a:buFont typeface="Courier New" panose="02070309020205020404" pitchFamily="49" charset="0"/>
              <a:buChar char="o"/>
            </a:pPr>
            <a:r>
              <a:rPr lang="en-US" sz="2500" dirty="0">
                <a:solidFill>
                  <a:prstClr val="black"/>
                </a:solidFill>
                <a:latin typeface="Palatino Linotype" panose="02040502050505030304" pitchFamily="18" charset="0"/>
              </a:rPr>
              <a:t>USC Center on Elder Mistreatment (</a:t>
            </a:r>
            <a:r>
              <a:rPr lang="en-US" sz="2500" dirty="0">
                <a:solidFill>
                  <a:prstClr val="black"/>
                </a:solidFill>
                <a:latin typeface="Palatino Linotype" panose="02040502050505030304" pitchFamily="18" charset="0"/>
                <a:hlinkClick r:id="rId4"/>
              </a:rPr>
              <a:t>USC CEM</a:t>
            </a:r>
            <a:r>
              <a:rPr lang="en-US" sz="2500" dirty="0">
                <a:solidFill>
                  <a:prstClr val="black"/>
                </a:solidFill>
                <a:latin typeface="Palatino Linotype" panose="02040502050505030304" pitchFamily="18" charset="0"/>
              </a:rPr>
              <a:t>)</a:t>
            </a:r>
          </a:p>
          <a:p>
            <a:pPr lvl="2">
              <a:buFont typeface="Wingdings" panose="05000000000000000000" pitchFamily="2" charset="2"/>
              <a:buChar char="§"/>
            </a:pPr>
            <a:r>
              <a:rPr lang="en-US" sz="2500" dirty="0">
                <a:solidFill>
                  <a:prstClr val="black"/>
                </a:solidFill>
                <a:latin typeface="Palatino Linotype" panose="02040502050505030304" pitchFamily="18" charset="0"/>
              </a:rPr>
              <a:t>Supports and Tools for Elder Abuse Prevention (</a:t>
            </a:r>
            <a:r>
              <a:rPr lang="en-US" sz="2500" dirty="0">
                <a:solidFill>
                  <a:prstClr val="black"/>
                </a:solidFill>
                <a:latin typeface="Palatino Linotype" panose="02040502050505030304" pitchFamily="18" charset="0"/>
                <a:hlinkClick r:id="rId5"/>
              </a:rPr>
              <a:t>STEAP</a:t>
            </a:r>
            <a:r>
              <a:rPr lang="en-US" sz="2500" dirty="0">
                <a:solidFill>
                  <a:prstClr val="black"/>
                </a:solidFill>
                <a:latin typeface="Palatino Linotype" panose="02040502050505030304" pitchFamily="18" charset="0"/>
              </a:rPr>
              <a:t>)</a:t>
            </a:r>
          </a:p>
          <a:p>
            <a:pPr lvl="2">
              <a:buFont typeface="Wingdings" panose="05000000000000000000" pitchFamily="2" charset="2"/>
              <a:buChar char="§"/>
            </a:pPr>
            <a:r>
              <a:rPr lang="en-US" sz="2500" dirty="0">
                <a:solidFill>
                  <a:prstClr val="black"/>
                </a:solidFill>
                <a:latin typeface="Palatino Linotype" panose="02040502050505030304" pitchFamily="18" charset="0"/>
              </a:rPr>
              <a:t>Reframing Elder Abuse (</a:t>
            </a:r>
            <a:r>
              <a:rPr lang="en-US" sz="2500" dirty="0">
                <a:solidFill>
                  <a:prstClr val="black"/>
                </a:solidFill>
                <a:latin typeface="Palatino Linotype" panose="02040502050505030304" pitchFamily="18" charset="0"/>
                <a:hlinkClick r:id="rId6"/>
              </a:rPr>
              <a:t>Frameworks</a:t>
            </a:r>
            <a:r>
              <a:rPr lang="en-US" sz="2500" dirty="0">
                <a:solidFill>
                  <a:prstClr val="black"/>
                </a:solidFill>
                <a:latin typeface="Palatino Linotype" panose="02040502050505030304" pitchFamily="18" charset="0"/>
              </a:rPr>
              <a:t>)</a:t>
            </a:r>
          </a:p>
          <a:p>
            <a:pPr lvl="1">
              <a:buFont typeface="Courier New" panose="02070309020205020404" pitchFamily="49" charset="0"/>
              <a:buChar char="o"/>
            </a:pPr>
            <a:r>
              <a:rPr lang="en-US" sz="2500" dirty="0">
                <a:solidFill>
                  <a:prstClr val="black"/>
                </a:solidFill>
                <a:latin typeface="Palatino Linotype" panose="02040502050505030304" pitchFamily="18" charset="0"/>
              </a:rPr>
              <a:t>Training Resources on Elder Abuse (</a:t>
            </a:r>
            <a:r>
              <a:rPr lang="en-US" sz="2500" dirty="0">
                <a:solidFill>
                  <a:prstClr val="black"/>
                </a:solidFill>
                <a:latin typeface="Palatino Linotype" panose="02040502050505030304" pitchFamily="18" charset="0"/>
                <a:hlinkClick r:id="rId7"/>
              </a:rPr>
              <a:t>TREA</a:t>
            </a:r>
            <a:r>
              <a:rPr lang="en-US" sz="2500" dirty="0">
                <a:solidFill>
                  <a:prstClr val="black"/>
                </a:solidFill>
                <a:latin typeface="Palatino Linotype" panose="02040502050505030304" pitchFamily="18" charset="0"/>
              </a:rPr>
              <a:t>)</a:t>
            </a:r>
          </a:p>
          <a:p>
            <a:pPr lvl="1">
              <a:buFont typeface="Courier New" panose="02070309020205020404" pitchFamily="49" charset="0"/>
              <a:buChar char="o"/>
            </a:pPr>
            <a:r>
              <a:rPr lang="en-US" sz="2500" dirty="0">
                <a:solidFill>
                  <a:prstClr val="black"/>
                </a:solidFill>
                <a:latin typeface="Palatino Linotype" panose="02040502050505030304" pitchFamily="18" charset="0"/>
              </a:rPr>
              <a:t>Elder Abuse Guide for Law Enforcement (</a:t>
            </a:r>
            <a:r>
              <a:rPr lang="en-US" sz="2500" dirty="0">
                <a:solidFill>
                  <a:prstClr val="black"/>
                </a:solidFill>
                <a:latin typeface="Palatino Linotype" panose="02040502050505030304" pitchFamily="18" charset="0"/>
                <a:hlinkClick r:id="rId8"/>
              </a:rPr>
              <a:t>EAGLE</a:t>
            </a:r>
            <a:r>
              <a:rPr lang="en-US" sz="2500" dirty="0">
                <a:solidFill>
                  <a:prstClr val="black"/>
                </a:solidFill>
                <a:latin typeface="Palatino Linotype" panose="02040502050505030304" pitchFamily="18" charset="0"/>
              </a:rPr>
              <a:t>)</a:t>
            </a:r>
            <a:endParaRPr lang="en-US" sz="2500" dirty="0">
              <a:latin typeface="Palatino Linotype" panose="02040502050505030304" pitchFamily="18" charset="0"/>
            </a:endParaRPr>
          </a:p>
        </p:txBody>
      </p:sp>
      <p:sp>
        <p:nvSpPr>
          <p:cNvPr id="3" name="Title 2"/>
          <p:cNvSpPr>
            <a:spLocks noGrp="1"/>
          </p:cNvSpPr>
          <p:nvPr>
            <p:ph type="title"/>
          </p:nvPr>
        </p:nvSpPr>
        <p:spPr/>
        <p:txBody>
          <a:bodyPr>
            <a:normAutofit/>
          </a:bodyPr>
          <a:lstStyle/>
          <a:p>
            <a:r>
              <a:rPr lang="en-US" dirty="0"/>
              <a:t>Web-based Resources</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12101" y="6126029"/>
            <a:ext cx="1523799" cy="571424"/>
          </a:xfrm>
          <a:prstGeom prst="rect">
            <a:avLst/>
          </a:prstGeom>
        </p:spPr>
      </p:pic>
    </p:spTree>
    <p:extLst>
      <p:ext uri="{BB962C8B-B14F-4D97-AF65-F5344CB8AC3E}">
        <p14:creationId xmlns:p14="http://schemas.microsoft.com/office/powerpoint/2010/main" val="3281540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4067</TotalTime>
  <Words>2510</Words>
  <Application>Microsoft Office PowerPoint</Application>
  <PresentationFormat>Widescreen</PresentationFormat>
  <Paragraphs>315</Paragraphs>
  <Slides>40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Palatino Linotype</vt:lpstr>
      <vt:lpstr>Wingdings</vt:lpstr>
      <vt:lpstr>Clarity</vt:lpstr>
      <vt:lpstr>The effects of the opioid crisis on residents: points of advocacy</vt:lpstr>
      <vt:lpstr>The Consumer Voice</vt:lpstr>
      <vt:lpstr>Opioid Crisis in the U.S.</vt:lpstr>
      <vt:lpstr>Opioid Use in Older Adults</vt:lpstr>
      <vt:lpstr>Opioid Use in Long-Term Care (LTC) Facilities</vt:lpstr>
      <vt:lpstr>NORC-Consumer Voice Project</vt:lpstr>
      <vt:lpstr>The National Center on Elder Abuse (NCEA)</vt:lpstr>
      <vt:lpstr>A Priority Area of Focus: Opioid Pain Medicine</vt:lpstr>
      <vt:lpstr>Web-based Resources</vt:lpstr>
      <vt:lpstr>Opioid Use and Long-Term Care LTCOP Questionnaire Findings</vt:lpstr>
      <vt:lpstr>Primary Findings</vt:lpstr>
      <vt:lpstr>Complaints Received Involving Opioid Misuse</vt:lpstr>
      <vt:lpstr>Most Common Opioid Related Misuse Complaint</vt:lpstr>
      <vt:lpstr>Inadequate Pain Treatment</vt:lpstr>
      <vt:lpstr>Residents Reporting Concerns</vt:lpstr>
      <vt:lpstr>Effects of Efforts to Reduce Opioid Use</vt:lpstr>
      <vt:lpstr>Alternatives to Opioids to Manage Pain</vt:lpstr>
      <vt:lpstr>Opioid Addiction and Facility Admission</vt:lpstr>
      <vt:lpstr>Training and Education</vt:lpstr>
      <vt:lpstr>Opioid Crisis and Long-Term Care Resident Dialogue Findings</vt:lpstr>
      <vt:lpstr>Resident Dialogues</vt:lpstr>
      <vt:lpstr>Lack of Information</vt:lpstr>
      <vt:lpstr>Lack of Information</vt:lpstr>
      <vt:lpstr>Changing Pain Medications</vt:lpstr>
      <vt:lpstr>Non-Opioid Treatments</vt:lpstr>
      <vt:lpstr>Are Residents Getting Pain Medication When Needed?</vt:lpstr>
      <vt:lpstr>Concerns about Opioid Misuse in the Facility</vt:lpstr>
      <vt:lpstr>Drug Diversion Concerns (diversion by staff)</vt:lpstr>
      <vt:lpstr>Supporting Residents</vt:lpstr>
      <vt:lpstr>Themes </vt:lpstr>
      <vt:lpstr>Points of Advocacy</vt:lpstr>
      <vt:lpstr>Points of Advocacy</vt:lpstr>
      <vt:lpstr>What Tools do Residents Want?</vt:lpstr>
      <vt:lpstr>What Tools do Residents Want?</vt:lpstr>
      <vt:lpstr>Words of Wisdom from Residents</vt:lpstr>
      <vt:lpstr>Questions?</vt:lpstr>
      <vt:lpstr>resources</vt:lpstr>
      <vt:lpstr>Additional Information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Alejandra Ona</cp:lastModifiedBy>
  <cp:revision>129</cp:revision>
  <dcterms:created xsi:type="dcterms:W3CDTF">2017-08-16T20:53:38Z</dcterms:created>
  <dcterms:modified xsi:type="dcterms:W3CDTF">2019-11-19T15:27:10Z</dcterms:modified>
</cp:coreProperties>
</file>