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258" r:id="rId3"/>
    <p:sldId id="274" r:id="rId4"/>
    <p:sldId id="310" r:id="rId5"/>
    <p:sldId id="280" r:id="rId6"/>
    <p:sldId id="302" r:id="rId7"/>
    <p:sldId id="276" r:id="rId8"/>
    <p:sldId id="259" r:id="rId9"/>
    <p:sldId id="291" r:id="rId10"/>
    <p:sldId id="279" r:id="rId11"/>
    <p:sldId id="287" r:id="rId12"/>
    <p:sldId id="260" r:id="rId13"/>
    <p:sldId id="282" r:id="rId14"/>
    <p:sldId id="308" r:id="rId15"/>
    <p:sldId id="311" r:id="rId16"/>
    <p:sldId id="281" r:id="rId17"/>
    <p:sldId id="275" r:id="rId18"/>
    <p:sldId id="284" r:id="rId19"/>
    <p:sldId id="261" r:id="rId20"/>
    <p:sldId id="304" r:id="rId21"/>
    <p:sldId id="303" r:id="rId22"/>
    <p:sldId id="262" r:id="rId23"/>
    <p:sldId id="299" r:id="rId24"/>
    <p:sldId id="263" r:id="rId25"/>
    <p:sldId id="264" r:id="rId26"/>
    <p:sldId id="265" r:id="rId27"/>
    <p:sldId id="266" r:id="rId28"/>
    <p:sldId id="267" r:id="rId29"/>
    <p:sldId id="306" r:id="rId30"/>
    <p:sldId id="268" r:id="rId31"/>
    <p:sldId id="289" r:id="rId32"/>
    <p:sldId id="290" r:id="rId33"/>
    <p:sldId id="269" r:id="rId34"/>
    <p:sldId id="271" r:id="rId35"/>
    <p:sldId id="283" r:id="rId36"/>
    <p:sldId id="273" r:id="rId37"/>
    <p:sldId id="295" r:id="rId38"/>
    <p:sldId id="277" r:id="rId39"/>
    <p:sldId id="278" r:id="rId40"/>
    <p:sldId id="301" r:id="rId41"/>
    <p:sldId id="313" r:id="rId42"/>
    <p:sldId id="307" r:id="rId43"/>
    <p:sldId id="270" r:id="rId44"/>
    <p:sldId id="286" r:id="rId45"/>
    <p:sldId id="285" r:id="rId46"/>
    <p:sldId id="300" r:id="rId47"/>
    <p:sldId id="305" r:id="rId48"/>
    <p:sldId id="298" r:id="rId49"/>
    <p:sldId id="297" r:id="rId50"/>
    <p:sldId id="293" r:id="rId51"/>
    <p:sldId id="29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67" d="100"/>
          <a:sy n="67" d="100"/>
        </p:scale>
        <p:origin x="-1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783F1-167F-054D-A40E-4080292E110F}" type="datetimeFigureOut">
              <a:rPr lang="en-US" smtClean="0"/>
              <a:t>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DCE9B-C55B-614C-A6FB-720388923CFD}" type="slidenum">
              <a:rPr lang="en-US" smtClean="0"/>
              <a:t>‹#›</a:t>
            </a:fld>
            <a:endParaRPr lang="en-US"/>
          </a:p>
        </p:txBody>
      </p:sp>
    </p:spTree>
    <p:extLst>
      <p:ext uri="{BB962C8B-B14F-4D97-AF65-F5344CB8AC3E}">
        <p14:creationId xmlns:p14="http://schemas.microsoft.com/office/powerpoint/2010/main" val="2613491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inyurl.com/mrl5ltz" TargetMode="External"/><Relationship Id="rId4" Type="http://schemas.openxmlformats.org/officeDocument/2006/relationships/hyperlink" Target="http://safecarebc.ca/violence-prevention-course/"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link.springer.com/article/10.1007/s11126-007-9058-7%23/page-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notes: x y </a:t>
            </a:r>
            <a:r>
              <a:rPr lang="en-US" dirty="0" smtClean="0"/>
              <a:t>z + The poster should</a:t>
            </a:r>
            <a:r>
              <a:rPr lang="en-US" baseline="0" dirty="0" smtClean="0"/>
              <a:t> be uploaded to the conference website…</a:t>
            </a:r>
          </a:p>
          <a:p>
            <a:endParaRPr lang="en-US" baseline="0" dirty="0" smtClean="0"/>
          </a:p>
          <a:p>
            <a:r>
              <a:rPr lang="en-US" baseline="0" dirty="0" smtClean="0"/>
              <a:t> </a:t>
            </a:r>
            <a:endParaRPr lang="en-US" dirty="0"/>
          </a:p>
          <a:p>
            <a:endParaRPr lang="en-US" dirty="0"/>
          </a:p>
          <a:p>
            <a:r>
              <a:rPr lang="en-US" dirty="0"/>
              <a:t>Then share the story…</a:t>
            </a:r>
          </a:p>
          <a:p>
            <a:r>
              <a:rPr lang="en-US" dirty="0"/>
              <a:t>On Sep 11</a:t>
            </a:r>
            <a:r>
              <a:rPr lang="en-US" baseline="30000" dirty="0"/>
              <a:t>th</a:t>
            </a:r>
            <a:r>
              <a:rPr lang="en-US" dirty="0"/>
              <a:t> 2008 after 9:00pm </a:t>
            </a:r>
            <a:r>
              <a:rPr lang="en-US" b="1" dirty="0"/>
              <a:t>Dwayne E. Walls</a:t>
            </a:r>
            <a:r>
              <a:rPr lang="en-US" dirty="0"/>
              <a:t>, a Korean War Veteran with Alzheimer’s disease, walked into another resident’s bedroom and climbed into his bed. Moments later a resident with dementia whose bed was invaded walked into the bedroom and beat him repeatedly with his cane. Dwayne was found severely injured, bleeding, and unconscious in a fetal position on the floor with the man still beating him. Dwayne died a week later.</a:t>
            </a:r>
            <a:endParaRPr lang="en-US" baseline="0" dirty="0" smtClean="0"/>
          </a:p>
          <a:p>
            <a:pPr defTabSz="457186">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685949-309C-1942-A440-BF9868607892}" type="slidenum">
              <a:rPr lang="en-US" smtClean="0"/>
              <a:t>1</a:t>
            </a:fld>
            <a:endParaRPr lang="en-US"/>
          </a:p>
        </p:txBody>
      </p:sp>
    </p:spTree>
    <p:extLst>
      <p:ext uri="{BB962C8B-B14F-4D97-AF65-F5344CB8AC3E}">
        <p14:creationId xmlns:p14="http://schemas.microsoft.com/office/powerpoint/2010/main" val="311653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less serious issues like these were addressed early</a:t>
            </a:r>
            <a:r>
              <a:rPr lang="en-US" baseline="0" dirty="0" smtClean="0"/>
              <a:t> on, individuals might not be seriously harmed in subsequent incidents.” – MDH </a:t>
            </a:r>
          </a:p>
          <a:p>
            <a:endParaRPr lang="en-US" baseline="0" dirty="0" smtClean="0"/>
          </a:p>
          <a:p>
            <a:r>
              <a:rPr lang="en-US" baseline="0" dirty="0" smtClean="0"/>
              <a:t>OLA MN found and expressed major concern in 2005 Audit report that </a:t>
            </a:r>
            <a:r>
              <a:rPr lang="en-US" u="sng" baseline="0" dirty="0" smtClean="0"/>
              <a:t>lower level </a:t>
            </a:r>
            <a:r>
              <a:rPr lang="en-US" baseline="0" dirty="0" smtClean="0"/>
              <a:t>deficiency citations are not examined to inform prevention…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13</a:t>
            </a:fld>
            <a:endParaRPr lang="en-US"/>
          </a:p>
        </p:txBody>
      </p:sp>
    </p:spTree>
    <p:extLst>
      <p:ext uri="{BB962C8B-B14F-4D97-AF65-F5344CB8AC3E}">
        <p14:creationId xmlns:p14="http://schemas.microsoft.com/office/powerpoint/2010/main" val="393834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Mild to serious consequences… </a:t>
            </a:r>
          </a:p>
          <a:p>
            <a:endParaRPr lang="en-US" b="1" dirty="0" smtClean="0"/>
          </a:p>
          <a:p>
            <a:r>
              <a:rPr lang="en-US" b="1" dirty="0" smtClean="0"/>
              <a:t>Cost implications</a:t>
            </a:r>
            <a:r>
              <a:rPr lang="en-US" dirty="0" smtClean="0"/>
              <a:t>:</a:t>
            </a:r>
          </a:p>
          <a:p>
            <a:r>
              <a:rPr lang="en-US" dirty="0" smtClean="0"/>
              <a:t>Expensive emergency</a:t>
            </a:r>
            <a:r>
              <a:rPr lang="en-US" baseline="0" dirty="0" smtClean="0"/>
              <a:t> room visits, injuries (medical care; hip replacements), psychotropic meds, liability, </a:t>
            </a:r>
            <a:r>
              <a:rPr lang="en-US" sz="1200" b="1" u="sng" kern="1200" dirty="0" smtClean="0">
                <a:solidFill>
                  <a:schemeClr val="tx1"/>
                </a:solidFill>
                <a:effectLst/>
                <a:latin typeface="+mn-lt"/>
                <a:ea typeface="+mn-ea"/>
                <a:cs typeface="+mn-cs"/>
              </a:rPr>
              <a:t>higher insurance premiums</a:t>
            </a:r>
            <a:r>
              <a:rPr lang="en-US" sz="1200" b="1" kern="1200" dirty="0" smtClean="0">
                <a:solidFill>
                  <a:schemeClr val="tx1"/>
                </a:solidFill>
                <a:effectLst/>
                <a:latin typeface="+mn-lt"/>
                <a:ea typeface="+mn-ea"/>
                <a:cs typeface="+mn-cs"/>
              </a:rPr>
              <a:t>,</a:t>
            </a:r>
            <a:r>
              <a:rPr lang="en-US" b="1" baseline="0" dirty="0" smtClean="0"/>
              <a:t> </a:t>
            </a:r>
            <a:r>
              <a:rPr lang="en-US" baseline="0" dirty="0" smtClean="0"/>
              <a:t>staff turnover &amp; replacement, absenteeism, loss of productivity, property damage… </a:t>
            </a:r>
          </a:p>
          <a:p>
            <a:endParaRPr lang="en-US" dirty="0" smtClean="0"/>
          </a:p>
          <a:p>
            <a:r>
              <a:rPr lang="en-US" baseline="0" dirty="0" smtClean="0"/>
              <a:t>In the interest of time</a:t>
            </a:r>
            <a:r>
              <a:rPr lang="en-US" dirty="0" smtClean="0"/>
              <a:t> </a:t>
            </a:r>
            <a:r>
              <a:rPr lang="en-US" b="1" dirty="0" smtClean="0"/>
              <a:t>I will focus mostly</a:t>
            </a:r>
            <a:r>
              <a:rPr lang="en-US" b="1" baseline="0" dirty="0" smtClean="0"/>
              <a:t> on consequences for residents involved</a:t>
            </a:r>
            <a:r>
              <a:rPr lang="en-US" baseline="0" dirty="0" smtClean="0"/>
              <a:t>… -- </a:t>
            </a:r>
          </a:p>
          <a:p>
            <a:endParaRPr lang="en-US" baseline="0" dirty="0" smtClean="0"/>
          </a:p>
          <a:p>
            <a:r>
              <a:rPr lang="en-US" baseline="0" dirty="0" smtClean="0"/>
              <a:t>[DASHAL: PREPARE BRIEF KEY EXAMPLES FOR EACH OF THE OTHER GROUPS]</a:t>
            </a:r>
          </a:p>
          <a:p>
            <a:endParaRPr lang="en-US" dirty="0" smtClean="0"/>
          </a:p>
          <a:p>
            <a:r>
              <a:rPr lang="en-US" dirty="0" smtClean="0"/>
              <a:t>[Next slide = Quotations from my study]</a:t>
            </a:r>
            <a:endParaRPr lang="en-US" dirty="0"/>
          </a:p>
        </p:txBody>
      </p:sp>
      <p:sp>
        <p:nvSpPr>
          <p:cNvPr id="4" name="Slide Number Placeholder 3"/>
          <p:cNvSpPr>
            <a:spLocks noGrp="1"/>
          </p:cNvSpPr>
          <p:nvPr>
            <p:ph type="sldNum" sz="quarter" idx="10"/>
          </p:nvPr>
        </p:nvSpPr>
        <p:spPr/>
        <p:txBody>
          <a:bodyPr/>
          <a:lstStyle/>
          <a:p>
            <a:fld id="{9981ED1F-4D81-8042-AB99-8F9BD37BA5A3}" type="slidenum">
              <a:rPr lang="en-US" smtClean="0"/>
              <a:t>14</a:t>
            </a:fld>
            <a:endParaRPr lang="en-US"/>
          </a:p>
        </p:txBody>
      </p:sp>
    </p:spTree>
    <p:extLst>
      <p:ext uri="{BB962C8B-B14F-4D97-AF65-F5344CB8AC3E}">
        <p14:creationId xmlns:p14="http://schemas.microsoft.com/office/powerpoint/2010/main" val="34397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 heard that there</a:t>
            </a:r>
            <a:r>
              <a:rPr lang="en-US" baseline="0" dirty="0" smtClean="0"/>
              <a:t> was another separate fatal RRI leading to $1.2 million settlement…so a total of $3.2 million!!!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15</a:t>
            </a:fld>
            <a:endParaRPr lang="en-US"/>
          </a:p>
        </p:txBody>
      </p:sp>
    </p:spTree>
    <p:extLst>
      <p:ext uri="{BB962C8B-B14F-4D97-AF65-F5344CB8AC3E}">
        <p14:creationId xmlns:p14="http://schemas.microsoft.com/office/powerpoint/2010/main" val="410695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REFLECTION QUESTION: </a:t>
            </a:r>
          </a:p>
          <a:p>
            <a:r>
              <a:rPr lang="en-US" sz="1200" kern="1200" dirty="0" smtClean="0">
                <a:solidFill>
                  <a:schemeClr val="tx1"/>
                </a:solidFill>
                <a:effectLst/>
                <a:latin typeface="+mn-lt"/>
                <a:ea typeface="+mn-ea"/>
                <a:cs typeface="+mn-cs"/>
              </a:rPr>
              <a:t>ANY OTHER CONSEQUENCES OF THESE</a:t>
            </a:r>
            <a:r>
              <a:rPr lang="en-US" sz="1200" kern="1200" baseline="0" dirty="0" smtClean="0">
                <a:solidFill>
                  <a:schemeClr val="tx1"/>
                </a:solidFill>
                <a:effectLst/>
                <a:latin typeface="+mn-lt"/>
                <a:ea typeface="+mn-ea"/>
                <a:cs typeface="+mn-cs"/>
              </a:rPr>
              <a:t> INCIDENTS THAT YOU KNOW OF?</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psychological consequence of being beaten is</a:t>
            </a:r>
            <a:r>
              <a:rPr lang="en-US" sz="1200" kern="1200" baseline="0" dirty="0" smtClean="0">
                <a:solidFill>
                  <a:schemeClr val="tx1"/>
                </a:solidFill>
                <a:effectLst/>
                <a:latin typeface="+mn-lt"/>
                <a:ea typeface="+mn-ea"/>
                <a:cs typeface="+mn-cs"/>
              </a:rPr>
              <a:t> PTSD…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Another direct URL link to </a:t>
            </a:r>
            <a:r>
              <a:rPr lang="en-US" sz="1200" kern="1200" baseline="0" dirty="0" err="1" smtClean="0">
                <a:solidFill>
                  <a:schemeClr val="tx1"/>
                </a:solidFill>
                <a:effectLst/>
                <a:latin typeface="+mn-lt"/>
                <a:ea typeface="+mn-ea"/>
                <a:cs typeface="+mn-cs"/>
              </a:rPr>
              <a:t>Shinoda-Tagawa</a:t>
            </a:r>
            <a:r>
              <a:rPr lang="en-US" sz="1200" kern="1200" baseline="0" dirty="0" smtClean="0">
                <a:solidFill>
                  <a:schemeClr val="tx1"/>
                </a:solidFill>
                <a:effectLst/>
                <a:latin typeface="+mn-lt"/>
                <a:ea typeface="+mn-ea"/>
                <a:cs typeface="+mn-cs"/>
              </a:rPr>
              <a:t> et al. study: http://</a:t>
            </a:r>
            <a:r>
              <a:rPr lang="en-US" sz="1200" kern="1200" baseline="0" dirty="0" err="1" smtClean="0">
                <a:solidFill>
                  <a:schemeClr val="tx1"/>
                </a:solidFill>
                <a:effectLst/>
                <a:latin typeface="+mn-lt"/>
                <a:ea typeface="+mn-ea"/>
                <a:cs typeface="+mn-cs"/>
              </a:rPr>
              <a:t>jama.jamanetwork.com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article.aspx?articleid</a:t>
            </a:r>
            <a:r>
              <a:rPr lang="en-US" sz="1200" kern="1200" baseline="0" dirty="0" smtClean="0">
                <a:solidFill>
                  <a:schemeClr val="tx1"/>
                </a:solidFill>
                <a:effectLst/>
                <a:latin typeface="+mn-lt"/>
                <a:ea typeface="+mn-ea"/>
                <a:cs typeface="+mn-cs"/>
              </a:rPr>
              <a:t>=198137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Falls</a:t>
            </a:r>
          </a:p>
          <a:p>
            <a:r>
              <a:rPr lang="en-US" sz="1200" kern="1200" baseline="0" dirty="0" smtClean="0">
                <a:solidFill>
                  <a:schemeClr val="tx1"/>
                </a:solidFill>
                <a:effectLst/>
                <a:latin typeface="+mn-lt"/>
                <a:ea typeface="+mn-ea"/>
                <a:cs typeface="+mn-cs"/>
              </a:rPr>
              <a:t>One study in 2 LTC homes in Canada using video recordings in common spaces found that </a:t>
            </a:r>
            <a:r>
              <a:rPr lang="en-US" sz="1200" b="1" kern="1200" baseline="0" dirty="0" smtClean="0">
                <a:solidFill>
                  <a:schemeClr val="tx1"/>
                </a:solidFill>
                <a:effectLst/>
                <a:latin typeface="+mn-lt"/>
                <a:ea typeface="+mn-ea"/>
                <a:cs typeface="+mn-cs"/>
              </a:rPr>
              <a:t>9% of the </a:t>
            </a:r>
            <a:r>
              <a:rPr lang="en-US" sz="1200" b="1" u="sng" kern="1200" baseline="0" dirty="0" smtClean="0">
                <a:solidFill>
                  <a:schemeClr val="tx1"/>
                </a:solidFill>
                <a:effectLst/>
                <a:latin typeface="+mn-lt"/>
                <a:ea typeface="+mn-ea"/>
                <a:cs typeface="+mn-cs"/>
              </a:rPr>
              <a:t>falls</a:t>
            </a:r>
            <a:r>
              <a:rPr lang="en-US" sz="1200" b="1" kern="1200" baseline="0" dirty="0" smtClean="0">
                <a:solidFill>
                  <a:schemeClr val="tx1"/>
                </a:solidFill>
                <a:effectLst/>
                <a:latin typeface="+mn-lt"/>
                <a:ea typeface="+mn-ea"/>
                <a:cs typeface="+mn-cs"/>
              </a:rPr>
              <a:t> took place during episodes</a:t>
            </a:r>
            <a:r>
              <a:rPr lang="en-US" sz="1200" kern="1200" baseline="0" dirty="0" smtClean="0">
                <a:solidFill>
                  <a:schemeClr val="tx1"/>
                </a:solidFill>
                <a:effectLst/>
                <a:latin typeface="+mn-lt"/>
                <a:ea typeface="+mn-ea"/>
                <a:cs typeface="+mn-cs"/>
              </a:rPr>
              <a:t> of DHRRI (</a:t>
            </a:r>
            <a:r>
              <a:rPr lang="en-US" sz="1200" kern="1200" baseline="0" dirty="0" err="1" smtClean="0">
                <a:solidFill>
                  <a:schemeClr val="tx1"/>
                </a:solidFill>
                <a:effectLst/>
                <a:latin typeface="+mn-lt"/>
                <a:ea typeface="+mn-ea"/>
                <a:cs typeface="+mn-cs"/>
              </a:rPr>
              <a:t>Robinovitch</a:t>
            </a:r>
            <a:r>
              <a:rPr lang="en-US" sz="1200" kern="1200" baseline="0" dirty="0" smtClean="0">
                <a:solidFill>
                  <a:schemeClr val="tx1"/>
                </a:solidFill>
                <a:effectLst/>
                <a:latin typeface="+mn-lt"/>
                <a:ea typeface="+mn-ea"/>
                <a:cs typeface="+mn-cs"/>
              </a:rPr>
              <a:t> et al. 2013). [Lancet, 381; 47-54]</a:t>
            </a:r>
          </a:p>
          <a:p>
            <a:r>
              <a:rPr lang="en-US" sz="1200" kern="1200" baseline="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Another video-based study </a:t>
            </a:r>
            <a:r>
              <a:rPr lang="en-US" sz="1200" b="0" kern="1200" dirty="0" smtClean="0">
                <a:solidFill>
                  <a:schemeClr val="tx1"/>
                </a:solidFill>
                <a:effectLst/>
                <a:latin typeface="+mn-lt"/>
                <a:ea typeface="+mn-ea"/>
                <a:cs typeface="+mn-cs"/>
              </a:rPr>
              <a:t>on circumstances</a:t>
            </a:r>
            <a:r>
              <a:rPr lang="en-US" sz="1200" b="0" kern="1200" baseline="0" dirty="0" smtClean="0">
                <a:solidFill>
                  <a:schemeClr val="tx1"/>
                </a:solidFill>
                <a:effectLst/>
                <a:latin typeface="+mn-lt"/>
                <a:ea typeface="+mn-ea"/>
                <a:cs typeface="+mn-cs"/>
              </a:rPr>
              <a:t> and causes of imbalance </a:t>
            </a:r>
            <a:r>
              <a:rPr lang="en-US" sz="1200" kern="1200" dirty="0" smtClean="0">
                <a:solidFill>
                  <a:schemeClr val="tx1"/>
                </a:solidFill>
                <a:effectLst/>
                <a:latin typeface="+mn-lt"/>
                <a:ea typeface="+mn-ea"/>
                <a:cs typeface="+mn-cs"/>
              </a:rPr>
              <a:t>found that approximately </a:t>
            </a:r>
            <a:r>
              <a:rPr lang="en-US" sz="1200" b="1" kern="1200" dirty="0" smtClean="0">
                <a:solidFill>
                  <a:schemeClr val="tx1"/>
                </a:solidFill>
                <a:effectLst/>
                <a:latin typeface="+mn-lt"/>
                <a:ea typeface="+mn-ea"/>
                <a:cs typeface="+mn-cs"/>
              </a:rPr>
              <a:t>80% of falls classified</a:t>
            </a:r>
            <a:r>
              <a:rPr lang="en-US" sz="1200" kern="1200" dirty="0" smtClean="0">
                <a:solidFill>
                  <a:schemeClr val="tx1"/>
                </a:solidFill>
                <a:effectLst/>
                <a:latin typeface="+mn-lt"/>
                <a:ea typeface="+mn-ea"/>
                <a:cs typeface="+mn-cs"/>
              </a:rPr>
              <a:t> from video analysis as due to </a:t>
            </a:r>
            <a:r>
              <a:rPr lang="en-US" sz="1200" b="1" kern="1200" dirty="0" smtClean="0">
                <a:solidFill>
                  <a:schemeClr val="tx1"/>
                </a:solidFill>
                <a:effectLst/>
                <a:latin typeface="+mn-lt"/>
                <a:ea typeface="+mn-ea"/>
                <a:cs typeface="+mn-cs"/>
              </a:rPr>
              <a:t>“hit-bump” (44 falls)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a:t>
            </a:r>
            <a:r>
              <a:rPr lang="en-US" sz="1200" b="1" kern="1200" dirty="0" smtClean="0">
                <a:solidFill>
                  <a:schemeClr val="tx1"/>
                </a:solidFill>
                <a:effectLst/>
                <a:latin typeface="+mn-lt"/>
                <a:ea typeface="+mn-ea"/>
                <a:cs typeface="+mn-cs"/>
              </a:rPr>
              <a:t>caused by “aggressive behavior between two residents</a:t>
            </a:r>
            <a:r>
              <a:rPr lang="en-US" sz="1200" kern="1200" dirty="0" smtClean="0">
                <a:solidFill>
                  <a:schemeClr val="tx1"/>
                </a:solidFill>
                <a:effectLst/>
                <a:latin typeface="+mn-lt"/>
                <a:ea typeface="+mn-ea"/>
                <a:cs typeface="+mn-cs"/>
              </a:rPr>
              <a:t>.” The majority of these cases (</a:t>
            </a:r>
            <a:r>
              <a:rPr lang="en-US" sz="1200" b="1" kern="1200" dirty="0" smtClean="0">
                <a:solidFill>
                  <a:schemeClr val="tx1"/>
                </a:solidFill>
                <a:effectLst/>
                <a:latin typeface="+mn-lt"/>
                <a:ea typeface="+mn-ea"/>
                <a:cs typeface="+mn-cs"/>
              </a:rPr>
              <a:t>63%) were not witnessed</a:t>
            </a:r>
            <a:r>
              <a:rPr lang="en-US" sz="1200" kern="1200" dirty="0" smtClean="0">
                <a:solidFill>
                  <a:schemeClr val="tx1"/>
                </a:solidFill>
                <a:effectLst/>
                <a:latin typeface="+mn-lt"/>
                <a:ea typeface="+mn-ea"/>
                <a:cs typeface="+mn-cs"/>
              </a:rPr>
              <a:t>. The researchers stated, “the results illustrate that aggressive behavior between residents is a frequent, and often undetected, cause of falls in LTC” (Yang, Feldman, Leung, Scott, &amp; </a:t>
            </a:r>
            <a:r>
              <a:rPr lang="en-US" sz="1200" kern="1200" dirty="0" err="1" smtClean="0">
                <a:solidFill>
                  <a:schemeClr val="tx1"/>
                </a:solidFill>
                <a:effectLst/>
                <a:latin typeface="+mn-lt"/>
                <a:ea typeface="+mn-ea"/>
                <a:cs typeface="+mn-cs"/>
              </a:rPr>
              <a:t>Robinovitch</a:t>
            </a:r>
            <a:r>
              <a:rPr lang="en-US" sz="1200" kern="1200" dirty="0" smtClean="0">
                <a:solidFill>
                  <a:schemeClr val="tx1"/>
                </a:solidFill>
                <a:effectLst/>
                <a:latin typeface="+mn-lt"/>
                <a:ea typeface="+mn-ea"/>
                <a:cs typeface="+mn-cs"/>
              </a:rPr>
              <a:t>, 2015). </a:t>
            </a:r>
            <a:r>
              <a:rPr lang="en-US" sz="1200" b="1" kern="1200" dirty="0" smtClean="0">
                <a:solidFill>
                  <a:schemeClr val="tx1"/>
                </a:solidFill>
                <a:effectLst/>
                <a:latin typeface="+mn-lt"/>
                <a:ea typeface="+mn-ea"/>
                <a:cs typeface="+mn-cs"/>
              </a:rPr>
              <a:t>Only 26 falls were documented</a:t>
            </a:r>
            <a:r>
              <a:rPr lang="en-US" sz="1200" b="1" kern="1200" baseline="0" dirty="0" smtClean="0">
                <a:solidFill>
                  <a:schemeClr val="tx1"/>
                </a:solidFill>
                <a:effectLst/>
                <a:latin typeface="+mn-lt"/>
                <a:ea typeface="+mn-ea"/>
                <a:cs typeface="+mn-cs"/>
              </a:rPr>
              <a:t> in Incident Reports </a:t>
            </a:r>
            <a:r>
              <a:rPr lang="en-US" sz="1200" kern="1200" baseline="0" dirty="0" smtClean="0">
                <a:solidFill>
                  <a:schemeClr val="tx1"/>
                </a:solidFill>
                <a:effectLst/>
                <a:latin typeface="+mn-lt"/>
                <a:ea typeface="+mn-ea"/>
                <a:cs typeface="+mn-cs"/>
              </a:rPr>
              <a:t>as caused by “hit/bump” compared to 44 falls captured in video recordings (59%). </a:t>
            </a:r>
            <a:r>
              <a:rPr lang="en-US" sz="1200" kern="1200" dirty="0" smtClean="0">
                <a:solidFill>
                  <a:schemeClr val="tx1"/>
                </a:solidFill>
                <a:effectLst/>
                <a:latin typeface="+mn-lt"/>
                <a:ea typeface="+mn-ea"/>
                <a:cs typeface="+mn-cs"/>
              </a:rPr>
              <a:t>While additional research is needed to replicate these findings, the alarming annual falls rates in nursing home may translate these figures into large ones (Nursing Home Abuse Center, 2017).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NOT READ ANY OF THE BELOW [THESE ARE JUST NOTES FOR 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Frank Piccolo</a:t>
            </a:r>
            <a:r>
              <a:rPr lang="en-US" sz="1200" kern="1200" dirty="0" smtClean="0">
                <a:solidFill>
                  <a:schemeClr val="tx1"/>
                </a:solidFill>
                <a:effectLst/>
                <a:latin typeface="+mn-lt"/>
                <a:ea typeface="+mn-ea"/>
                <a:cs typeface="+mn-cs"/>
              </a:rPr>
              <a:t>, in 2012…a elder resident with dementia in care</a:t>
            </a:r>
            <a:r>
              <a:rPr lang="en-US" sz="1200" kern="1200" baseline="0" dirty="0" smtClean="0">
                <a:solidFill>
                  <a:schemeClr val="tx1"/>
                </a:solidFill>
                <a:effectLst/>
                <a:latin typeface="+mn-lt"/>
                <a:ea typeface="+mn-ea"/>
                <a:cs typeface="+mn-cs"/>
              </a:rPr>
              <a:t> home in Toronto</a:t>
            </a:r>
            <a:r>
              <a:rPr lang="en-US" sz="1200" kern="1200" dirty="0" smtClean="0">
                <a:solidFill>
                  <a:schemeClr val="tx1"/>
                </a:solidFill>
                <a:effectLst/>
                <a:latin typeface="+mn-lt"/>
                <a:ea typeface="+mn-ea"/>
                <a:cs typeface="+mn-cs"/>
              </a:rPr>
              <a:t>, was </a:t>
            </a:r>
            <a:r>
              <a:rPr lang="en-US" sz="1200" u="none" kern="1200" dirty="0" smtClean="0">
                <a:solidFill>
                  <a:schemeClr val="tx1"/>
                </a:solidFill>
                <a:effectLst/>
                <a:latin typeface="+mn-lt"/>
                <a:ea typeface="+mn-ea"/>
                <a:cs typeface="+mn-cs"/>
              </a:rPr>
              <a:t>hit violently </a:t>
            </a:r>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repeatedly</a:t>
            </a:r>
            <a:r>
              <a:rPr lang="en-US" sz="1200" kern="1200" dirty="0" smtClean="0">
                <a:solidFill>
                  <a:schemeClr val="tx1"/>
                </a:solidFill>
                <a:effectLst/>
                <a:latin typeface="+mn-lt"/>
                <a:ea typeface="+mn-ea"/>
                <a:cs typeface="+mn-cs"/>
              </a:rPr>
              <a:t> over the face and head with an activity board </a:t>
            </a:r>
            <a:r>
              <a:rPr lang="en-US" sz="1200" u="sng" kern="1200" dirty="0" smtClean="0">
                <a:solidFill>
                  <a:schemeClr val="tx1"/>
                </a:solidFill>
                <a:effectLst/>
                <a:latin typeface="+mn-lt"/>
                <a:ea typeface="+mn-ea"/>
                <a:cs typeface="+mn-cs"/>
              </a:rPr>
              <a:t>by another resident </a:t>
            </a:r>
            <a:r>
              <a:rPr lang="en-US" sz="1200" kern="1200" dirty="0" smtClean="0">
                <a:solidFill>
                  <a:schemeClr val="tx1"/>
                </a:solidFill>
                <a:effectLst/>
                <a:latin typeface="+mn-lt"/>
                <a:ea typeface="+mn-ea"/>
                <a:cs typeface="+mn-cs"/>
              </a:rPr>
              <a:t>with dementia </a:t>
            </a:r>
            <a:r>
              <a:rPr lang="en-US" sz="1200" u="sng" kern="1200" dirty="0" smtClean="0">
                <a:solidFill>
                  <a:schemeClr val="tx1"/>
                </a:solidFill>
                <a:effectLst/>
                <a:latin typeface="+mn-lt"/>
                <a:ea typeface="+mn-ea"/>
                <a:cs typeface="+mn-cs"/>
              </a:rPr>
              <a:t>who entered HIS bedroom after 8:00pm</a:t>
            </a:r>
            <a:r>
              <a:rPr lang="en-US" sz="1200" kern="1200" dirty="0" smtClean="0">
                <a:solidFill>
                  <a:schemeClr val="tx1"/>
                </a:solidFill>
                <a:effectLst/>
                <a:latin typeface="+mn-lt"/>
                <a:ea typeface="+mn-ea"/>
                <a:cs typeface="+mn-cs"/>
              </a:rPr>
              <a:t>. Frank’s physical condition deteriorated after the episode and he </a:t>
            </a:r>
            <a:r>
              <a:rPr lang="en-US" sz="1200" u="sng" kern="1200" dirty="0" smtClean="0">
                <a:solidFill>
                  <a:schemeClr val="tx1"/>
                </a:solidFill>
                <a:effectLst/>
                <a:latin typeface="+mn-lt"/>
                <a:ea typeface="+mn-ea"/>
                <a:cs typeface="+mn-cs"/>
              </a:rPr>
              <a:t>died 3 months later</a:t>
            </a:r>
            <a:r>
              <a:rPr lang="en-US" sz="1200" kern="1200" dirty="0" smtClean="0">
                <a:solidFill>
                  <a:schemeClr val="tx1"/>
                </a:solidFill>
                <a:effectLst/>
                <a:latin typeface="+mn-lt"/>
                <a:ea typeface="+mn-ea"/>
                <a:cs typeface="+mn-cs"/>
              </a:rPr>
              <a:t>. His wife Theresa said: “</a:t>
            </a:r>
            <a:r>
              <a:rPr lang="en-US" sz="1200" u="sng" kern="1200" dirty="0" smtClean="0">
                <a:solidFill>
                  <a:schemeClr val="tx1"/>
                </a:solidFill>
                <a:effectLst/>
                <a:latin typeface="+mn-lt"/>
                <a:ea typeface="+mn-ea"/>
                <a:cs typeface="+mn-cs"/>
              </a:rPr>
              <a:t>My husband couldn’t defend himself or yell for help</a:t>
            </a:r>
            <a:r>
              <a:rPr lang="en-US" sz="1200" kern="1200" dirty="0" smtClean="0">
                <a:solidFill>
                  <a:schemeClr val="tx1"/>
                </a:solidFill>
                <a:effectLst/>
                <a:latin typeface="+mn-lt"/>
                <a:ea typeface="+mn-ea"/>
                <a:cs typeface="+mn-cs"/>
              </a:rPr>
              <a:t>.”</a:t>
            </a:r>
            <a:r>
              <a:rPr lang="en-US" dirty="0" smtClean="0">
                <a:effectLst/>
              </a:rPr>
              <a:t> She added: “They killed [his] desire to live and he stopped eating.”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Special Investigation Division (2001)</a:t>
            </a:r>
            <a:r>
              <a:rPr lang="en-US" sz="1200" kern="1200" baseline="0" dirty="0" smtClean="0">
                <a:solidFill>
                  <a:schemeClr val="tx1"/>
                </a:solidFill>
                <a:effectLst/>
                <a:latin typeface="+mn-lt"/>
                <a:ea typeface="+mn-ea"/>
                <a:cs typeface="+mn-cs"/>
              </a:rPr>
              <a:t> report:</a:t>
            </a:r>
            <a:r>
              <a:rPr lang="en-US" sz="1200" kern="1200" dirty="0" smtClean="0">
                <a:solidFill>
                  <a:schemeClr val="tx1"/>
                </a:solidFill>
                <a:effectLst/>
                <a:latin typeface="+mn-lt"/>
                <a:ea typeface="+mn-ea"/>
                <a:cs typeface="+mn-cs"/>
              </a:rPr>
              <a:t> Abuse of residents is a major problem in U.S. nursing homes. U.S. House of Representatives:</a:t>
            </a:r>
          </a:p>
          <a:p>
            <a:r>
              <a:rPr lang="en-US" sz="1200" kern="1200" dirty="0" smtClean="0">
                <a:solidFill>
                  <a:schemeClr val="tx1"/>
                </a:solidFill>
                <a:effectLst/>
                <a:latin typeface="+mn-lt"/>
                <a:ea typeface="+mn-ea"/>
                <a:cs typeface="+mn-cs"/>
              </a:rPr>
              <a:t>Found</a:t>
            </a:r>
            <a:r>
              <a:rPr lang="en-US" sz="1200" b="1" kern="1200" dirty="0" smtClean="0">
                <a:solidFill>
                  <a:schemeClr val="tx1"/>
                </a:solidFill>
                <a:effectLst/>
                <a:latin typeface="+mn-lt"/>
                <a:ea typeface="+mn-ea"/>
                <a:cs typeface="+mn-cs"/>
              </a:rPr>
              <a:t>: failure of many NHs to protect residents </a:t>
            </a:r>
            <a:r>
              <a:rPr lang="en-US" sz="1200" kern="1200" dirty="0" smtClean="0">
                <a:solidFill>
                  <a:schemeClr val="tx1"/>
                </a:solidFill>
                <a:effectLst/>
                <a:latin typeface="+mn-lt"/>
                <a:ea typeface="+mn-ea"/>
                <a:cs typeface="+mn-cs"/>
              </a:rPr>
              <a:t>from other (abusive) residents.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“Repeated and not addressed RRA may be considered </a:t>
            </a:r>
            <a:r>
              <a:rPr lang="en-US" b="1" dirty="0" smtClean="0"/>
              <a:t>neglect</a:t>
            </a:r>
            <a:r>
              <a:rPr lang="en-US" dirty="0" smtClean="0"/>
              <a:t>” (Lachs, et al. 2007).</a:t>
            </a:r>
            <a:r>
              <a:rPr lang="en-US" baseline="0" dirty="0" smtClean="0"/>
              <a:t> </a:t>
            </a:r>
            <a:r>
              <a:rPr lang="en-US" sz="1200" b="1" kern="1200" dirty="0" smtClean="0">
                <a:solidFill>
                  <a:schemeClr val="tx1"/>
                </a:solidFill>
                <a:effectLst/>
                <a:latin typeface="+mn-lt"/>
                <a:ea typeface="+mn-ea"/>
                <a:cs typeface="+mn-cs"/>
              </a:rPr>
              <a:t>Neglect is </a:t>
            </a:r>
            <a:r>
              <a:rPr lang="en-US" sz="1200" kern="1200" dirty="0" smtClean="0">
                <a:solidFill>
                  <a:schemeClr val="tx1"/>
                </a:solidFill>
                <a:effectLst/>
                <a:latin typeface="+mn-lt"/>
                <a:ea typeface="+mn-ea"/>
                <a:cs typeface="+mn-cs"/>
              </a:rPr>
              <a:t>“the refusal or failure to fulfill any part of a person’s obligation or duties to an older adult” (National Center on Elder Abuse, 2011). +Zhang</a:t>
            </a:r>
            <a:r>
              <a:rPr lang="en-US" sz="1200" kern="1200" baseline="0" dirty="0" smtClean="0">
                <a:solidFill>
                  <a:schemeClr val="tx1"/>
                </a:solidFill>
                <a:effectLst/>
                <a:latin typeface="+mn-lt"/>
                <a:ea typeface="+mn-ea"/>
                <a:cs typeface="+mn-cs"/>
              </a:rPr>
              <a:t> et al. (2011) found: “</a:t>
            </a:r>
            <a:r>
              <a:rPr lang="en-US" sz="1200" b="1" kern="1200" baseline="0" dirty="0" smtClean="0">
                <a:solidFill>
                  <a:schemeClr val="tx1"/>
                </a:solidFill>
                <a:effectLst/>
                <a:latin typeface="+mn-lt"/>
                <a:ea typeface="+mn-ea"/>
                <a:cs typeface="+mn-cs"/>
              </a:rPr>
              <a:t>Residents who were victims of resident-to-resident abuse in the past year are 4 times more likely to be neglected </a:t>
            </a:r>
            <a:r>
              <a:rPr lang="en-US" sz="1200" kern="1200" baseline="0" dirty="0" smtClean="0">
                <a:solidFill>
                  <a:schemeClr val="tx1"/>
                </a:solidFill>
                <a:effectLst/>
                <a:latin typeface="+mn-lt"/>
                <a:ea typeface="+mn-ea"/>
                <a:cs typeface="+mn-cs"/>
              </a:rPr>
              <a:t>than those w/o such mistreatment (as reported by their family members). [Study: Neglect of older adults in Michigan NHs]</a:t>
            </a:r>
            <a:endParaRPr lang="en-US" sz="1200" kern="1200" dirty="0" smtClean="0">
              <a:solidFill>
                <a:schemeClr val="tx1"/>
              </a:solidFill>
              <a:effectLst/>
              <a:latin typeface="+mn-lt"/>
              <a:ea typeface="+mn-ea"/>
              <a:cs typeface="+mn-cs"/>
            </a:endParaRPr>
          </a:p>
          <a:p>
            <a:endParaRPr lang="en-US" dirty="0" smtClean="0"/>
          </a:p>
          <a:p>
            <a:r>
              <a:rPr lang="en-US" baseline="0" dirty="0" smtClean="0"/>
              <a:t>Deaths subsequent to injury and/or health complications after injuries… / Numerous deaths – as documented on my archival blog…</a:t>
            </a:r>
            <a:endParaRPr lang="en-US" dirty="0" smtClean="0"/>
          </a:p>
          <a:p>
            <a:endParaRPr lang="en-US" dirty="0"/>
          </a:p>
        </p:txBody>
      </p:sp>
      <p:sp>
        <p:nvSpPr>
          <p:cNvPr id="4" name="Slide Number Placeholder 3"/>
          <p:cNvSpPr>
            <a:spLocks noGrp="1"/>
          </p:cNvSpPr>
          <p:nvPr>
            <p:ph type="sldNum" sz="quarter" idx="10"/>
          </p:nvPr>
        </p:nvSpPr>
        <p:spPr/>
        <p:txBody>
          <a:bodyPr/>
          <a:lstStyle/>
          <a:p>
            <a:fld id="{9981ED1F-4D81-8042-AB99-8F9BD37BA5A3}" type="slidenum">
              <a:rPr lang="en-US" smtClean="0"/>
              <a:t>16</a:t>
            </a:fld>
            <a:endParaRPr lang="en-US"/>
          </a:p>
        </p:txBody>
      </p:sp>
    </p:spTree>
    <p:extLst>
      <p:ext uri="{BB962C8B-B14F-4D97-AF65-F5344CB8AC3E}">
        <p14:creationId xmlns:p14="http://schemas.microsoft.com/office/powerpoint/2010/main" val="288692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THIS RESONATE WITH</a:t>
            </a:r>
            <a:r>
              <a:rPr lang="en-US" sz="1200" kern="1200" baseline="0" dirty="0" smtClean="0">
                <a:solidFill>
                  <a:schemeClr val="tx1"/>
                </a:solidFill>
                <a:effectLst/>
                <a:latin typeface="+mn-lt"/>
                <a:ea typeface="+mn-ea"/>
                <a:cs typeface="+mn-cs"/>
              </a:rPr>
              <a:t> YOUR EXPERIENCES?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Caspi</a:t>
            </a:r>
            <a:r>
              <a:rPr lang="en-US" sz="1200" kern="1200" dirty="0" smtClean="0">
                <a:solidFill>
                  <a:schemeClr val="tx1"/>
                </a:solidFill>
                <a:effectLst/>
                <a:latin typeface="+mn-lt"/>
                <a:ea typeface="+mn-ea"/>
                <a:cs typeface="+mn-cs"/>
              </a:rPr>
              <a:t>, E. (2015). Aggressive behaviors between residents with dementia in an assisted living residence. </a:t>
            </a:r>
            <a:r>
              <a:rPr lang="en-US" sz="1200" i="1" kern="1200" dirty="0" smtClean="0">
                <a:solidFill>
                  <a:schemeClr val="tx1"/>
                </a:solidFill>
                <a:effectLst/>
                <a:latin typeface="+mn-lt"/>
                <a:ea typeface="+mn-ea"/>
                <a:cs typeface="+mn-cs"/>
              </a:rPr>
              <a:t>Dementia: The International Journal of Social Research and Practice, 14(4), </a:t>
            </a:r>
            <a:r>
              <a:rPr lang="en-US" sz="1200" kern="1200" dirty="0" smtClean="0">
                <a:solidFill>
                  <a:schemeClr val="tx1"/>
                </a:solidFill>
                <a:effectLst/>
                <a:latin typeface="+mn-lt"/>
                <a:ea typeface="+mn-ea"/>
                <a:cs typeface="+mn-cs"/>
              </a:rPr>
              <a:t>528-546. </a:t>
            </a:r>
          </a:p>
          <a:p>
            <a:endParaRPr lang="en-US" dirty="0"/>
          </a:p>
        </p:txBody>
      </p:sp>
      <p:sp>
        <p:nvSpPr>
          <p:cNvPr id="4" name="Slide Number Placeholder 3"/>
          <p:cNvSpPr>
            <a:spLocks noGrp="1"/>
          </p:cNvSpPr>
          <p:nvPr>
            <p:ph type="sldNum" sz="quarter" idx="10"/>
          </p:nvPr>
        </p:nvSpPr>
        <p:spPr/>
        <p:txBody>
          <a:bodyPr/>
          <a:lstStyle/>
          <a:p>
            <a:fld id="{9005AEBD-FDAA-E049-852C-0982A44FF264}" type="slidenum">
              <a:rPr lang="en-US" smtClean="0"/>
              <a:t>18</a:t>
            </a:fld>
            <a:endParaRPr lang="en-US"/>
          </a:p>
        </p:txBody>
      </p:sp>
    </p:spTree>
    <p:extLst>
      <p:ext uri="{BB962C8B-B14F-4D97-AF65-F5344CB8AC3E}">
        <p14:creationId xmlns:p14="http://schemas.microsoft.com/office/powerpoint/2010/main" val="348354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86">
              <a:defRPr/>
            </a:pPr>
            <a:r>
              <a:rPr lang="en-US" b="1" dirty="0" smtClean="0"/>
              <a:t>1</a:t>
            </a:r>
            <a:r>
              <a:rPr lang="en-US" b="1" baseline="30000" dirty="0" smtClean="0"/>
              <a:t>st</a:t>
            </a:r>
            <a:r>
              <a:rPr lang="en-US" b="1" dirty="0" smtClean="0"/>
              <a:t> (and only) </a:t>
            </a:r>
            <a:r>
              <a:rPr lang="en-US" dirty="0" smtClean="0"/>
              <a:t>studies…</a:t>
            </a:r>
          </a:p>
          <a:p>
            <a:pPr defTabSz="457186">
              <a:defRPr/>
            </a:pPr>
            <a:endParaRPr lang="en-US" dirty="0" smtClean="0"/>
          </a:p>
          <a:p>
            <a:pPr defTabSz="457186">
              <a:defRPr/>
            </a:pPr>
            <a:r>
              <a:rPr lang="en-US" dirty="0" err="1" smtClean="0"/>
              <a:t>Monash</a:t>
            </a:r>
            <a:r>
              <a:rPr lang="en-US" baseline="0" dirty="0" smtClean="0"/>
              <a:t> University + Victorian Institute of Forensic Medicine </a:t>
            </a:r>
            <a:endParaRPr lang="en-US" dirty="0" smtClean="0"/>
          </a:p>
          <a:p>
            <a:pPr defTabSz="457186">
              <a:defRPr/>
            </a:pPr>
            <a:endParaRPr lang="en-US" dirty="0" smtClean="0"/>
          </a:p>
          <a:p>
            <a:pPr defTabSz="457186">
              <a:defRPr/>
            </a:pPr>
            <a:r>
              <a:rPr lang="en-US" dirty="0" smtClean="0"/>
              <a:t>Cases were</a:t>
            </a:r>
            <a:r>
              <a:rPr lang="en-US" baseline="0" dirty="0" smtClean="0"/>
              <a:t> identified using </a:t>
            </a:r>
            <a:r>
              <a:rPr lang="en-US" b="1" dirty="0"/>
              <a:t>National Coronial Information System (NCIS) </a:t>
            </a:r>
            <a:r>
              <a:rPr lang="en-US" dirty="0"/>
              <a:t>and data on various factors were collected through review of paper-based coroners’ files. </a:t>
            </a:r>
          </a:p>
          <a:p>
            <a:endParaRPr lang="en-US" dirty="0"/>
          </a:p>
        </p:txBody>
      </p:sp>
      <p:sp>
        <p:nvSpPr>
          <p:cNvPr id="4" name="Slide Number Placeholder 3"/>
          <p:cNvSpPr>
            <a:spLocks noGrp="1"/>
          </p:cNvSpPr>
          <p:nvPr>
            <p:ph type="sldNum" sz="quarter" idx="10"/>
          </p:nvPr>
        </p:nvSpPr>
        <p:spPr/>
        <p:txBody>
          <a:bodyPr/>
          <a:lstStyle/>
          <a:p>
            <a:fld id="{7B685949-309C-1942-A440-BF9868607892}" type="slidenum">
              <a:rPr lang="en-US" smtClean="0"/>
              <a:t>19</a:t>
            </a:fld>
            <a:endParaRPr lang="en-US"/>
          </a:p>
        </p:txBody>
      </p:sp>
    </p:spTree>
    <p:extLst>
      <p:ext uri="{BB962C8B-B14F-4D97-AF65-F5344CB8AC3E}">
        <p14:creationId xmlns:p14="http://schemas.microsoft.com/office/powerpoint/2010/main" val="35078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a:t>
            </a:r>
            <a:r>
              <a:rPr lang="en-US" baseline="0" dirty="0" smtClean="0"/>
              <a:t>’s good amount of focus on violence among youth and in the context of domestic violence…but what about elders’ injuries and deaths in LTC homes…</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20</a:t>
            </a:fld>
            <a:endParaRPr lang="en-US"/>
          </a:p>
        </p:txBody>
      </p:sp>
    </p:spTree>
    <p:extLst>
      <p:ext uri="{BB962C8B-B14F-4D97-AF65-F5344CB8AC3E}">
        <p14:creationId xmlns:p14="http://schemas.microsoft.com/office/powerpoint/2010/main" val="2775908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do let me know if you are aware of a study in the U.S. that examined fatal RRI in LTC homes…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21</a:t>
            </a:fld>
            <a:endParaRPr lang="en-US"/>
          </a:p>
        </p:txBody>
      </p:sp>
    </p:spTree>
    <p:extLst>
      <p:ext uri="{BB962C8B-B14F-4D97-AF65-F5344CB8AC3E}">
        <p14:creationId xmlns:p14="http://schemas.microsoft.com/office/powerpoint/2010/main" val="2689248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of the exploratory study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22</a:t>
            </a:fld>
            <a:endParaRPr lang="en-US"/>
          </a:p>
        </p:txBody>
      </p:sp>
    </p:spTree>
    <p:extLst>
      <p:ext uri="{BB962C8B-B14F-4D97-AF65-F5344CB8AC3E}">
        <p14:creationId xmlns:p14="http://schemas.microsoft.com/office/powerpoint/2010/main" val="324297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was published earlier this summer</a:t>
            </a:r>
            <a:r>
              <a:rPr lang="en-US" baseline="0" dirty="0" smtClean="0"/>
              <a:t> in the Journal of Elder Abuse &amp; Neglect…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23</a:t>
            </a:fld>
            <a:endParaRPr lang="en-US"/>
          </a:p>
        </p:txBody>
      </p:sp>
    </p:spTree>
    <p:extLst>
      <p:ext uri="{BB962C8B-B14F-4D97-AF65-F5344CB8AC3E}">
        <p14:creationId xmlns:p14="http://schemas.microsoft.com/office/powerpoint/2010/main" val="222270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a:t>
            </a:fld>
            <a:endParaRPr lang="en-US"/>
          </a:p>
        </p:txBody>
      </p:sp>
    </p:spTree>
    <p:extLst>
      <p:ext uri="{BB962C8B-B14F-4D97-AF65-F5344CB8AC3E}">
        <p14:creationId xmlns:p14="http://schemas.microsoft.com/office/powerpoint/2010/main" val="1334275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lack of centralized datasets on RRI, I had to rely on a non-traditional data collection approach...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24</a:t>
            </a:fld>
            <a:endParaRPr lang="en-US"/>
          </a:p>
        </p:txBody>
      </p:sp>
    </p:spTree>
    <p:extLst>
      <p:ext uri="{BB962C8B-B14F-4D97-AF65-F5344CB8AC3E}">
        <p14:creationId xmlns:p14="http://schemas.microsoft.com/office/powerpoint/2010/main" val="3158512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now aware of over 150 deaths due to RRI…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25</a:t>
            </a:fld>
            <a:endParaRPr lang="en-US"/>
          </a:p>
        </p:txBody>
      </p:sp>
    </p:spTree>
    <p:extLst>
      <p:ext uri="{BB962C8B-B14F-4D97-AF65-F5344CB8AC3E}">
        <p14:creationId xmlns:p14="http://schemas.microsoft.com/office/powerpoint/2010/main" val="3968299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Interpersonal stressors…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29</a:t>
            </a:fld>
            <a:endParaRPr lang="en-US"/>
          </a:p>
        </p:txBody>
      </p:sp>
    </p:spTree>
    <p:extLst>
      <p:ext uri="{BB962C8B-B14F-4D97-AF65-F5344CB8AC3E}">
        <p14:creationId xmlns:p14="http://schemas.microsoft.com/office/powerpoint/2010/main" val="2450099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QUESTION</a:t>
            </a:r>
          </a:p>
          <a:p>
            <a:r>
              <a:rPr lang="en-US" b="0" dirty="0" smtClean="0">
                <a:effectLst/>
              </a:rPr>
              <a:t>DOES</a:t>
            </a:r>
            <a:r>
              <a:rPr lang="en-US" b="0" baseline="0" dirty="0" smtClean="0">
                <a:effectLst/>
              </a:rPr>
              <a:t> THIS RESONATE WITH YOU?</a:t>
            </a:r>
            <a:endParaRPr lang="en-US" b="0" dirty="0" smtClean="0">
              <a:effectLst/>
            </a:endParaRPr>
          </a:p>
          <a:p>
            <a:endParaRPr lang="en-US" b="0" dirty="0" smtClean="0">
              <a:effectLst/>
            </a:endParaRPr>
          </a:p>
          <a:p>
            <a:r>
              <a:rPr lang="en-US" b="0" dirty="0" smtClean="0">
                <a:effectLst/>
              </a:rPr>
              <a:t>[No</a:t>
            </a:r>
            <a:r>
              <a:rPr lang="en-US" b="0" baseline="0" dirty="0" smtClean="0">
                <a:effectLst/>
              </a:rPr>
              <a:t> notes to read here</a:t>
            </a:r>
            <a:r>
              <a:rPr lang="en-US" b="0" dirty="0" smtClean="0">
                <a:effectLst/>
              </a:rPr>
              <a:t>]</a:t>
            </a:r>
          </a:p>
          <a:p>
            <a:r>
              <a:rPr lang="en-US" b="0" dirty="0" smtClean="0">
                <a:effectLst/>
              </a:rPr>
              <a:t>…</a:t>
            </a:r>
          </a:p>
          <a:p>
            <a:endParaRPr lang="en-US" b="0" dirty="0" smtClean="0">
              <a:effectLst/>
            </a:endParaRPr>
          </a:p>
          <a:p>
            <a:r>
              <a:rPr lang="en-US" b="0" dirty="0" smtClean="0">
                <a:effectLst/>
              </a:rPr>
              <a:t>[“The number of</a:t>
            </a:r>
            <a:r>
              <a:rPr lang="en-US" b="1" dirty="0" smtClean="0">
                <a:effectLst/>
              </a:rPr>
              <a:t> residents </a:t>
            </a:r>
            <a:r>
              <a:rPr lang="en-US" b="0" dirty="0" smtClean="0">
                <a:effectLst/>
              </a:rPr>
              <a:t>who spend </a:t>
            </a:r>
            <a:r>
              <a:rPr lang="en-US" b="1" dirty="0" smtClean="0">
                <a:effectLst/>
              </a:rPr>
              <a:t>less than one-third of their waking time in activities </a:t>
            </a:r>
            <a:r>
              <a:rPr lang="en-US" b="0" dirty="0" smtClean="0">
                <a:effectLst/>
              </a:rPr>
              <a:t>is monitored by</a:t>
            </a:r>
            <a:r>
              <a:rPr lang="en-US" b="0" baseline="0" dirty="0" smtClean="0">
                <a:effectLst/>
              </a:rPr>
              <a:t> the </a:t>
            </a:r>
            <a:r>
              <a:rPr lang="en-US" b="1" baseline="0" dirty="0" smtClean="0">
                <a:effectLst/>
              </a:rPr>
              <a:t>MDS</a:t>
            </a:r>
            <a:r>
              <a:rPr lang="en-US" baseline="0" dirty="0" smtClean="0">
                <a:effectLst/>
              </a:rPr>
              <a:t>” (probably MDS 2.0). =&gt; When we’ll have even one variable in the MDS specifically on RRA, we could examine and perhaps demonstrate that higher level of engagement in activities is associated with lower number and severity of RRA episodes…- beyond the many other large-scale studies that we could conduct to enhance understanding of RRA (risk factors, characteristics, outcomes, and strategies to address these behaviors…]</a:t>
            </a:r>
          </a:p>
          <a:p>
            <a:pPr marL="0" indent="0">
              <a:buFont typeface="Symbol" charset="0"/>
              <a:buNone/>
            </a:pPr>
            <a:endParaRPr lang="en-US" baseline="0" dirty="0" smtClean="0">
              <a:effectLst/>
            </a:endParaRPr>
          </a:p>
        </p:txBody>
      </p:sp>
      <p:sp>
        <p:nvSpPr>
          <p:cNvPr id="4" name="Slide Number Placeholder 3"/>
          <p:cNvSpPr>
            <a:spLocks noGrp="1"/>
          </p:cNvSpPr>
          <p:nvPr>
            <p:ph type="sldNum" sz="quarter" idx="10"/>
          </p:nvPr>
        </p:nvSpPr>
        <p:spPr/>
        <p:txBody>
          <a:bodyPr/>
          <a:lstStyle/>
          <a:p>
            <a:fld id="{9981ED1F-4D81-8042-AB99-8F9BD37BA5A3}" type="slidenum">
              <a:rPr lang="en-US" smtClean="0"/>
              <a:t>31</a:t>
            </a:fld>
            <a:endParaRPr lang="en-US"/>
          </a:p>
        </p:txBody>
      </p:sp>
    </p:spTree>
    <p:extLst>
      <p:ext uri="{BB962C8B-B14F-4D97-AF65-F5344CB8AC3E}">
        <p14:creationId xmlns:p14="http://schemas.microsoft.com/office/powerpoint/2010/main" val="3672493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Dr. </a:t>
            </a:r>
            <a:r>
              <a:rPr lang="en-US" b="1" dirty="0" err="1" smtClean="0"/>
              <a:t>Raia</a:t>
            </a:r>
            <a:r>
              <a:rPr lang="en-US" b="1" baseline="0" dirty="0" smtClean="0"/>
              <a:t> said in the context of RRA in dementia…</a:t>
            </a:r>
          </a:p>
          <a:p>
            <a:endParaRPr lang="en-US" b="1" baseline="0" dirty="0" smtClean="0"/>
          </a:p>
          <a:p>
            <a:r>
              <a:rPr lang="en-US" b="1" baseline="0" dirty="0" smtClean="0"/>
              <a:t>The Baby Boomers are here…they care for their parents, they see the care they receive in NHs,…and they </a:t>
            </a:r>
            <a:r>
              <a:rPr lang="en-US" b="1" i="1" u="sng" baseline="0" dirty="0" smtClean="0"/>
              <a:t>will</a:t>
            </a:r>
            <a:r>
              <a:rPr lang="en-US" b="1" u="sng" baseline="0" dirty="0" smtClean="0"/>
              <a:t> </a:t>
            </a:r>
            <a:r>
              <a:rPr lang="en-US" b="1" baseline="0" dirty="0" smtClean="0"/>
              <a:t>use lawyers…</a:t>
            </a:r>
          </a:p>
          <a:p>
            <a:endParaRPr lang="en-US" b="1" baseline="0" dirty="0" smtClean="0"/>
          </a:p>
          <a:p>
            <a:r>
              <a:rPr lang="en-US" b="1" baseline="0" dirty="0" smtClean="0"/>
              <a:t>Make sure </a:t>
            </a:r>
            <a:r>
              <a:rPr lang="en-US" b="0" baseline="0" dirty="0" smtClean="0"/>
              <a:t>that</a:t>
            </a:r>
            <a:r>
              <a:rPr lang="en-US" b="1" baseline="0" dirty="0" smtClean="0"/>
              <a:t> Recreation Therapy Department have adequate resources and funding to do their critical job as best they can…</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9981ED1F-4D81-8042-AB99-8F9BD37BA5A3}" type="slidenum">
              <a:rPr lang="en-US" smtClean="0"/>
              <a:t>32</a:t>
            </a:fld>
            <a:endParaRPr lang="en-US"/>
          </a:p>
        </p:txBody>
      </p:sp>
    </p:spTree>
    <p:extLst>
      <p:ext uri="{BB962C8B-B14F-4D97-AF65-F5344CB8AC3E}">
        <p14:creationId xmlns:p14="http://schemas.microsoft.com/office/powerpoint/2010/main" val="392632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34</a:t>
            </a:fld>
            <a:endParaRPr lang="en-US"/>
          </a:p>
        </p:txBody>
      </p:sp>
    </p:spTree>
    <p:extLst>
      <p:ext uri="{BB962C8B-B14F-4D97-AF65-F5344CB8AC3E}">
        <p14:creationId xmlns:p14="http://schemas.microsoft.com/office/powerpoint/2010/main" val="1384623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who is serious about addressing this phenomenon needs to read the over 80</a:t>
            </a:r>
            <a:r>
              <a:rPr lang="en-US" baseline="0" dirty="0" smtClean="0"/>
              <a:t> </a:t>
            </a:r>
            <a:r>
              <a:rPr lang="en-US" dirty="0" smtClean="0"/>
              <a:t>recommendations</a:t>
            </a:r>
            <a:r>
              <a:rPr lang="en-US" baseline="0" dirty="0" smtClean="0"/>
              <a:t> contained in this report….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35</a:t>
            </a:fld>
            <a:endParaRPr lang="en-US"/>
          </a:p>
        </p:txBody>
      </p:sp>
    </p:spTree>
    <p:extLst>
      <p:ext uri="{BB962C8B-B14F-4D97-AF65-F5344CB8AC3E}">
        <p14:creationId xmlns:p14="http://schemas.microsoft.com/office/powerpoint/2010/main" val="1405283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second statement</a:t>
            </a:r>
            <a:r>
              <a:rPr lang="en-US" baseline="0" dirty="0" smtClean="0"/>
              <a:t> was made in the general context of “violence” in nursing homes (in a CV webinar on resident-to-resident incidents). </a:t>
            </a:r>
          </a:p>
          <a:p>
            <a:endParaRPr lang="en-US" baseline="0" dirty="0" smtClean="0"/>
          </a:p>
          <a:p>
            <a:endParaRPr lang="en-US" baseline="0" dirty="0" smtClean="0"/>
          </a:p>
          <a:p>
            <a:endParaRPr lang="en-US" baseline="0" dirty="0" smtClean="0"/>
          </a:p>
          <a:p>
            <a:r>
              <a:rPr lang="en-US" baseline="0" dirty="0" err="1" smtClean="0"/>
              <a:t>Pillemer</a:t>
            </a:r>
            <a:r>
              <a:rPr lang="en-US" baseline="0" dirty="0" smtClean="0"/>
              <a:t> also said, “Set baselines and targets, and track progress” – but without data being collected by CMS and in ALR, how would that be possible?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36</a:t>
            </a:fld>
            <a:endParaRPr lang="en-US"/>
          </a:p>
        </p:txBody>
      </p:sp>
    </p:spTree>
    <p:extLst>
      <p:ext uri="{BB962C8B-B14F-4D97-AF65-F5344CB8AC3E}">
        <p14:creationId xmlns:p14="http://schemas.microsoft.com/office/powerpoint/2010/main" val="3518700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NORS – Tracks RRI (two codes) but my understanding</a:t>
            </a:r>
            <a:r>
              <a:rPr lang="en-US" baseline="0" dirty="0" smtClean="0"/>
              <a:t> is that for various reasons </a:t>
            </a:r>
            <a:r>
              <a:rPr lang="en-US" dirty="0" smtClean="0"/>
              <a:t>NORS is not meant to be used for comparison</a:t>
            </a:r>
            <a:r>
              <a:rPr lang="en-US" baseline="0" dirty="0" smtClean="0"/>
              <a:t> b/w states…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38</a:t>
            </a:fld>
            <a:endParaRPr lang="en-US"/>
          </a:p>
        </p:txBody>
      </p:sp>
    </p:spTree>
    <p:extLst>
      <p:ext uri="{BB962C8B-B14F-4D97-AF65-F5344CB8AC3E}">
        <p14:creationId xmlns:p14="http://schemas.microsoft.com/office/powerpoint/2010/main" val="824497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Source:</a:t>
            </a:r>
            <a:r>
              <a:rPr lang="en-US" baseline="0" dirty="0" smtClean="0"/>
              <a:t> </a:t>
            </a:r>
            <a:r>
              <a:rPr lang="en-US" dirty="0" smtClean="0"/>
              <a:t>Wright &amp; </a:t>
            </a:r>
            <a:r>
              <a:rPr lang="en-US" dirty="0" err="1" smtClean="0"/>
              <a:t>Tritz</a:t>
            </a:r>
            <a:r>
              <a:rPr lang="en-US" dirty="0" smtClean="0"/>
              <a:t>, 2016</a:t>
            </a:r>
            <a:r>
              <a:rPr lang="en-US" baseline="0" dirty="0" smtClean="0"/>
              <a:t> during their </a:t>
            </a:r>
            <a:r>
              <a:rPr lang="en-US" baseline="0" dirty="0" err="1" smtClean="0"/>
              <a:t>planery</a:t>
            </a:r>
            <a:r>
              <a:rPr lang="en-US" baseline="0" dirty="0" smtClean="0"/>
              <a:t> session a couple of years ago at Consumer Voice conference…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39</a:t>
            </a:fld>
            <a:endParaRPr lang="en-US"/>
          </a:p>
        </p:txBody>
      </p:sp>
    </p:spTree>
    <p:extLst>
      <p:ext uri="{BB962C8B-B14F-4D97-AF65-F5344CB8AC3E}">
        <p14:creationId xmlns:p14="http://schemas.microsoft.com/office/powerpoint/2010/main" val="232319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REFLECTION QUESTION: </a:t>
            </a:r>
          </a:p>
          <a:p>
            <a:r>
              <a:rPr lang="en-US" b="0" baseline="0" dirty="0" smtClean="0"/>
              <a:t>ANY THOUGHTS ABOUT THAT YOU WANT TO SHARE? + [DO YOU FIND THAT THIS IS NOT THE CASE?]</a:t>
            </a:r>
          </a:p>
          <a:p>
            <a:endParaRPr lang="en-US" b="1" baseline="0" dirty="0" smtClean="0"/>
          </a:p>
          <a:p>
            <a:endParaRPr lang="en-US" b="1" baseline="0" dirty="0" smtClean="0"/>
          </a:p>
          <a:p>
            <a:r>
              <a:rPr lang="en-US" b="1" baseline="0" dirty="0" smtClean="0"/>
              <a:t>When you look closely at these behavioral expressions…what you usually see is… [READ SLIDE]</a:t>
            </a:r>
          </a:p>
          <a:p>
            <a:endParaRPr lang="en-US" b="1" baseline="0" dirty="0" smtClean="0"/>
          </a:p>
          <a:p>
            <a:r>
              <a:rPr lang="en-US" b="1" baseline="0" dirty="0" smtClean="0"/>
              <a:t>Barometers</a:t>
            </a:r>
            <a:r>
              <a:rPr lang="en-US" b="0" baseline="0" dirty="0" smtClean="0"/>
              <a:t> for tolerance to stressful stimuli…</a:t>
            </a:r>
            <a:r>
              <a:rPr lang="en-US" b="1" u="sng" baseline="0" dirty="0" smtClean="0"/>
              <a:t>and therefore can be useful in guiding development of individualized interventions</a:t>
            </a:r>
            <a:r>
              <a:rPr lang="en-US" b="1"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Caspi</a:t>
            </a:r>
            <a:r>
              <a:rPr lang="en-US" sz="1200" b="1" kern="1200" dirty="0" smtClean="0">
                <a:solidFill>
                  <a:schemeClr val="tx1"/>
                </a:solidFill>
                <a:effectLst/>
                <a:latin typeface="+mn-lt"/>
                <a:ea typeface="+mn-ea"/>
                <a:cs typeface="+mn-cs"/>
              </a:rPr>
              <a:t>, E. </a:t>
            </a:r>
            <a:r>
              <a:rPr lang="en-US" sz="1200" kern="1200" dirty="0" smtClean="0">
                <a:solidFill>
                  <a:schemeClr val="tx1"/>
                </a:solidFill>
                <a:effectLst/>
                <a:latin typeface="+mn-lt"/>
                <a:ea typeface="+mn-ea"/>
                <a:cs typeface="+mn-cs"/>
              </a:rPr>
              <a:t>(2013). Time for change: Persons with dementia and “behavioral expressions,” not “behavior symptoms.” </a:t>
            </a:r>
            <a:r>
              <a:rPr lang="en-US" sz="1200" i="1" kern="1200" dirty="0" smtClean="0">
                <a:solidFill>
                  <a:schemeClr val="tx1"/>
                </a:solidFill>
                <a:effectLst/>
                <a:latin typeface="+mn-lt"/>
                <a:ea typeface="+mn-ea"/>
                <a:cs typeface="+mn-cs"/>
              </a:rPr>
              <a:t>Journal of the American Medical Directors Association, 14(10), </a:t>
            </a:r>
            <a:r>
              <a:rPr lang="en-US" sz="1200" kern="1200" dirty="0" smtClean="0">
                <a:solidFill>
                  <a:schemeClr val="tx1"/>
                </a:solidFill>
                <a:effectLst/>
                <a:latin typeface="+mn-lt"/>
                <a:ea typeface="+mn-ea"/>
                <a:cs typeface="+mn-cs"/>
              </a:rPr>
              <a:t>768-769. </a:t>
            </a:r>
            <a:endParaRPr lang="en-US" dirty="0" smtClean="0"/>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role of language and labeling – Beyond my letter to the editor of JAMDA (separate from my Editorial), there are a few great White Papers and other resources on this issue. </a:t>
            </a:r>
            <a:endParaRPr lang="en-US" b="1" baseline="0" dirty="0" smtClean="0"/>
          </a:p>
          <a:p>
            <a:r>
              <a:rPr lang="en-US" b="1" baseline="0" dirty="0" smtClean="0"/>
              <a:t>…</a:t>
            </a:r>
          </a:p>
          <a:p>
            <a:r>
              <a:rPr lang="en-US" b="1" baseline="0" dirty="0" smtClean="0"/>
              <a:t>[Definition of Barometer: </a:t>
            </a:r>
            <a:r>
              <a:rPr lang="en-US" sz="1200" kern="1200" dirty="0" smtClean="0">
                <a:solidFill>
                  <a:schemeClr val="tx1"/>
                </a:solidFill>
                <a:latin typeface="+mn-lt"/>
                <a:ea typeface="+mn-ea"/>
                <a:cs typeface="+mn-cs"/>
              </a:rPr>
              <a:t>an instrument that is used to </a:t>
            </a:r>
            <a:r>
              <a:rPr lang="en-US" sz="1200" b="1" kern="1200" dirty="0" smtClean="0">
                <a:solidFill>
                  <a:schemeClr val="tx1"/>
                </a:solidFill>
                <a:latin typeface="+mn-lt"/>
                <a:ea typeface="+mn-ea"/>
                <a:cs typeface="+mn-cs"/>
              </a:rPr>
              <a:t>measure air pressure </a:t>
            </a: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predict changes in the weather</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something that is </a:t>
            </a:r>
            <a:r>
              <a:rPr lang="en-US" sz="1200" b="1" kern="1200" dirty="0" smtClean="0">
                <a:solidFill>
                  <a:schemeClr val="tx1"/>
                </a:solidFill>
                <a:latin typeface="+mn-lt"/>
                <a:ea typeface="+mn-ea"/>
                <a:cs typeface="+mn-cs"/>
              </a:rPr>
              <a:t>used to </a:t>
            </a:r>
            <a:r>
              <a:rPr lang="en-US" sz="1200" b="0" kern="1200" dirty="0" smtClean="0">
                <a:solidFill>
                  <a:schemeClr val="tx1"/>
                </a:solidFill>
                <a:latin typeface="+mn-lt"/>
                <a:ea typeface="+mn-ea"/>
                <a:cs typeface="+mn-cs"/>
              </a:rPr>
              <a:t>indicate or </a:t>
            </a:r>
            <a:r>
              <a:rPr lang="en-US" sz="1200" b="1" kern="1200" dirty="0" smtClean="0">
                <a:solidFill>
                  <a:schemeClr val="tx1"/>
                </a:solidFill>
                <a:latin typeface="+mn-lt"/>
                <a:ea typeface="+mn-ea"/>
                <a:cs typeface="+mn-cs"/>
              </a:rPr>
              <a:t>predict </a:t>
            </a:r>
            <a:r>
              <a:rPr lang="en-US" sz="1200" kern="1200" dirty="0" smtClean="0">
                <a:solidFill>
                  <a:schemeClr val="tx1"/>
                </a:solidFill>
                <a:latin typeface="+mn-lt"/>
                <a:ea typeface="+mn-ea"/>
                <a:cs typeface="+mn-cs"/>
              </a:rPr>
              <a:t>something</a:t>
            </a:r>
            <a:r>
              <a:rPr lang="en-US" b="1" baseline="0" dirty="0" smtClean="0"/>
              <a:t>]</a:t>
            </a:r>
          </a:p>
          <a:p>
            <a:endParaRPr lang="en-US" i="1" dirty="0" smtClean="0"/>
          </a:p>
          <a:p>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81ED1F-4D81-8042-AB99-8F9BD37BA5A3}" type="slidenum">
              <a:rPr lang="en-US" smtClean="0"/>
              <a:t>5</a:t>
            </a:fld>
            <a:endParaRPr lang="en-US"/>
          </a:p>
        </p:txBody>
      </p:sp>
    </p:spTree>
    <p:extLst>
      <p:ext uri="{BB962C8B-B14F-4D97-AF65-F5344CB8AC3E}">
        <p14:creationId xmlns:p14="http://schemas.microsoft.com/office/powerpoint/2010/main" val="3964133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Pandora box…</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41</a:t>
            </a:fld>
            <a:endParaRPr lang="en-US"/>
          </a:p>
        </p:txBody>
      </p:sp>
    </p:spTree>
    <p:extLst>
      <p:ext uri="{BB962C8B-B14F-4D97-AF65-F5344CB8AC3E}">
        <p14:creationId xmlns:p14="http://schemas.microsoft.com/office/powerpoint/2010/main" val="693547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Committee is regularly asked to review homicides in LTC homes, where one resident causes the death of another.” – </a:t>
            </a:r>
            <a:r>
              <a:rPr lang="en-US" b="1" dirty="0" smtClean="0"/>
              <a:t>Dr. Roger Skinner</a:t>
            </a:r>
          </a:p>
          <a:p>
            <a:endParaRPr lang="en-US" b="1" dirty="0" smtClean="0"/>
          </a:p>
          <a:p>
            <a:r>
              <a:rPr lang="en-US" b="1" dirty="0" smtClean="0"/>
              <a:t>A key next</a:t>
            </a:r>
            <a:r>
              <a:rPr lang="en-US" b="1" baseline="0" dirty="0" smtClean="0"/>
              <a:t> step in examining fatal incidents should be to analyze coroner records on fatal RRI at the state and national levels… </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VIFM = Victorian Institute of Forensic Medicine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Briony</a:t>
            </a:r>
            <a:r>
              <a:rPr lang="en-US" sz="1200" dirty="0" smtClean="0"/>
              <a:t> Murphy (Australia): Told</a:t>
            </a:r>
            <a:r>
              <a:rPr lang="en-US" sz="1200" baseline="0" dirty="0" smtClean="0"/>
              <a:t> me a few days ago that she completed analyzing </a:t>
            </a:r>
            <a:r>
              <a:rPr lang="en-US" sz="1200" b="1" baseline="0" dirty="0" smtClean="0"/>
              <a:t>28 DEATHS </a:t>
            </a:r>
            <a:r>
              <a:rPr lang="en-US" sz="1200" baseline="0" dirty="0" smtClean="0"/>
              <a:t>(due to RRI) that </a:t>
            </a:r>
            <a:r>
              <a:rPr lang="en-US" sz="1200" b="1" baseline="0" dirty="0" smtClean="0"/>
              <a:t>took place OVER 14 YEARS.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[Used Coroner records which are a rich source of information on unnatural deaths]</a:t>
            </a:r>
            <a:endParaRPr lang="en-US" sz="1200" dirty="0" smtClean="0"/>
          </a:p>
          <a:p>
            <a:endParaRPr lang="en-US" b="1" baseline="0" dirty="0" smtClean="0"/>
          </a:p>
          <a:p>
            <a:r>
              <a:rPr lang="en-US" b="1" baseline="0" dirty="0" smtClean="0"/>
              <a:t>Murphy &amp; Ibrahim et al. (2016) [in response to my Editorial in JAMDA]: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research is beginning to address this gap, with a study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identified 7 fatal cases of RRA in the state of Victoria, Australia, over 12 years. We are currently </a:t>
            </a:r>
            <a:r>
              <a:rPr lang="en-US" sz="1200" b="1" kern="1200" dirty="0" smtClean="0">
                <a:solidFill>
                  <a:schemeClr val="tx1"/>
                </a:solidFill>
                <a:effectLst/>
                <a:latin typeface="+mn-lt"/>
                <a:ea typeface="+mn-ea"/>
                <a:cs typeface="+mn-cs"/>
              </a:rPr>
              <a:t>completing the </a:t>
            </a:r>
            <a:r>
              <a:rPr lang="en-US" sz="1200" b="1" u="sng" kern="1200" dirty="0" smtClean="0">
                <a:solidFill>
                  <a:schemeClr val="tx1"/>
                </a:solidFill>
                <a:effectLst/>
                <a:latin typeface="+mn-lt"/>
                <a:ea typeface="+mn-ea"/>
                <a:cs typeface="+mn-cs"/>
              </a:rPr>
              <a:t>first nationwide study </a:t>
            </a:r>
            <a:r>
              <a:rPr lang="en-US" sz="1200" b="1" kern="1200" dirty="0" smtClean="0">
                <a:solidFill>
                  <a:schemeClr val="tx1"/>
                </a:solidFill>
                <a:effectLst/>
                <a:latin typeface="+mn-lt"/>
                <a:ea typeface="+mn-ea"/>
                <a:cs typeface="+mn-cs"/>
              </a:rPr>
              <a:t>in Australia of fatal incidents of RRA </a:t>
            </a:r>
            <a:r>
              <a:rPr lang="en-US" sz="1200" kern="1200" dirty="0" smtClean="0">
                <a:solidFill>
                  <a:schemeClr val="tx1"/>
                </a:solidFill>
                <a:effectLst/>
                <a:latin typeface="+mn-lt"/>
                <a:ea typeface="+mn-ea"/>
                <a:cs typeface="+mn-cs"/>
              </a:rPr>
              <a:t>in nursing homes based on coroners’ records. This study will comprise a detailed examination of the individual, organizational, and systemic factors present and contributory to these deaths, using coronial records. </a:t>
            </a:r>
            <a:r>
              <a:rPr lang="en-US" sz="1200" b="1" u="sng" kern="1200" dirty="0" smtClean="0">
                <a:solidFill>
                  <a:schemeClr val="tx1"/>
                </a:solidFill>
                <a:effectLst/>
                <a:latin typeface="+mn-lt"/>
                <a:ea typeface="+mn-ea"/>
                <a:cs typeface="+mn-cs"/>
              </a:rPr>
              <a:t>Coronial records </a:t>
            </a:r>
            <a:r>
              <a:rPr lang="en-US" sz="1200" b="1" kern="1200" dirty="0" smtClean="0">
                <a:solidFill>
                  <a:schemeClr val="tx1"/>
                </a:solidFill>
                <a:effectLst/>
                <a:latin typeface="+mn-lt"/>
                <a:ea typeface="+mn-ea"/>
                <a:cs typeface="+mn-cs"/>
              </a:rPr>
              <a:t>are </a:t>
            </a:r>
            <a:r>
              <a:rPr lang="en-US" sz="1200" b="1" u="sng" kern="1200" dirty="0" smtClean="0">
                <a:solidFill>
                  <a:schemeClr val="tx1"/>
                </a:solidFill>
                <a:effectLst/>
                <a:latin typeface="+mn-lt"/>
                <a:ea typeface="+mn-ea"/>
                <a:cs typeface="+mn-cs"/>
              </a:rPr>
              <a:t>the richest source of information on unnatural deaths</a:t>
            </a:r>
            <a:r>
              <a:rPr lang="en-US" sz="1200" kern="1200" dirty="0" smtClean="0">
                <a:solidFill>
                  <a:schemeClr val="tx1"/>
                </a:solidFill>
                <a:effectLst/>
                <a:latin typeface="+mn-lt"/>
                <a:ea typeface="+mn-ea"/>
                <a:cs typeface="+mn-cs"/>
              </a:rPr>
              <a:t>, as they </a:t>
            </a:r>
            <a:r>
              <a:rPr lang="en-US" sz="1200" b="1" kern="1200" dirty="0" smtClean="0">
                <a:solidFill>
                  <a:schemeClr val="tx1"/>
                </a:solidFill>
                <a:effectLst/>
                <a:latin typeface="+mn-lt"/>
                <a:ea typeface="+mn-ea"/>
                <a:cs typeface="+mn-cs"/>
              </a:rPr>
              <a:t>include</a:t>
            </a:r>
            <a:r>
              <a:rPr lang="en-US" sz="1200" kern="1200" dirty="0" smtClean="0">
                <a:solidFill>
                  <a:schemeClr val="tx1"/>
                </a:solidFill>
                <a:effectLst/>
                <a:latin typeface="+mn-lt"/>
                <a:ea typeface="+mn-ea"/>
                <a:cs typeface="+mn-cs"/>
              </a:rPr>
              <a:t> witness statements, police reports, autopsy findings, medical and/or nursing home records where available, and the coroner’s finding.</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This approach is a considerable undertaking, </a:t>
            </a:r>
            <a:r>
              <a:rPr lang="en-US" sz="1200" b="1" kern="1200" dirty="0" smtClean="0">
                <a:solidFill>
                  <a:schemeClr val="tx1"/>
                </a:solidFill>
                <a:effectLst/>
                <a:latin typeface="+mn-lt"/>
                <a:ea typeface="+mn-ea"/>
                <a:cs typeface="+mn-cs"/>
              </a:rPr>
              <a:t>requiring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sophisticated search methods to identify cases</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permission from each coronial office </a:t>
            </a:r>
            <a:r>
              <a:rPr lang="en-US" sz="1200" kern="1200" dirty="0" smtClean="0">
                <a:solidFill>
                  <a:schemeClr val="tx1"/>
                </a:solidFill>
                <a:effectLst/>
                <a:latin typeface="+mn-lt"/>
                <a:ea typeface="+mn-ea"/>
                <a:cs typeface="+mn-cs"/>
              </a:rPr>
              <a:t>to </a:t>
            </a:r>
            <a:r>
              <a:rPr lang="en-US" sz="1200" b="1" u="sng" kern="1200" dirty="0" smtClean="0">
                <a:solidFill>
                  <a:schemeClr val="tx1"/>
                </a:solidFill>
                <a:effectLst/>
                <a:latin typeface="+mn-lt"/>
                <a:ea typeface="+mn-ea"/>
                <a:cs typeface="+mn-cs"/>
              </a:rPr>
              <a:t>attend in person to review the records</a:t>
            </a:r>
            <a:r>
              <a:rPr lang="en-US" sz="1200" kern="1200" dirty="0" smtClean="0">
                <a:solidFill>
                  <a:schemeClr val="tx1"/>
                </a:solidFill>
                <a:effectLst/>
                <a:latin typeface="+mn-lt"/>
                <a:ea typeface="+mn-ea"/>
                <a:cs typeface="+mn-cs"/>
              </a:rPr>
              <a:t>, in addition to obtaining </a:t>
            </a:r>
            <a:r>
              <a:rPr lang="en-US" sz="1200" b="1" kern="1200" dirty="0" smtClean="0">
                <a:solidFill>
                  <a:schemeClr val="tx1"/>
                </a:solidFill>
                <a:effectLst/>
                <a:latin typeface="+mn-lt"/>
                <a:ea typeface="+mn-ea"/>
                <a:cs typeface="+mn-cs"/>
              </a:rPr>
              <a:t>human ethics approval</a:t>
            </a:r>
            <a:r>
              <a:rPr lang="en-US" sz="1200" kern="1200" dirty="0" smtClean="0">
                <a:solidFill>
                  <a:schemeClr val="tx1"/>
                </a:solidFill>
                <a:effectLst/>
                <a:latin typeface="+mn-lt"/>
                <a:ea typeface="+mn-ea"/>
                <a:cs typeface="+mn-cs"/>
              </a:rPr>
              <a:t>. Issues surrounding consistency in recorded coronial information and limitations in postmortem testing (e.g. toxicology analysis, medical autopsy) in this population of older adults also must be considered.” [Source: Response to my Editorial in JAMDA]</a:t>
            </a:r>
            <a:endParaRPr lang="en-US" b="1" baseline="0" dirty="0" smtClean="0"/>
          </a:p>
          <a:p>
            <a:endParaRPr lang="en-US" b="1" baseline="0" dirty="0" smtClean="0"/>
          </a:p>
          <a:p>
            <a:r>
              <a:rPr lang="en-US" b="1" baseline="0" dirty="0" smtClean="0"/>
              <a:t>VIFM, </a:t>
            </a:r>
            <a:r>
              <a:rPr lang="en-US" b="1" baseline="0" dirty="0" err="1" smtClean="0"/>
              <a:t>Monash</a:t>
            </a:r>
            <a:r>
              <a:rPr lang="en-US" b="1" baseline="0" dirty="0" smtClean="0"/>
              <a:t> U: </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Doctoral candidates </a:t>
            </a:r>
            <a:r>
              <a:rPr lang="en-US" sz="1200" kern="1200" dirty="0" smtClean="0">
                <a:solidFill>
                  <a:schemeClr val="tx1"/>
                </a:solidFill>
                <a:latin typeface="+mn-lt"/>
                <a:ea typeface="+mn-ea"/>
                <a:cs typeface="+mn-cs"/>
              </a:rPr>
              <a:t>with the Unit are </a:t>
            </a:r>
            <a:r>
              <a:rPr lang="en-US" sz="1200" b="1" kern="1200" dirty="0" smtClean="0">
                <a:solidFill>
                  <a:schemeClr val="tx1"/>
                </a:solidFill>
                <a:latin typeface="+mn-lt"/>
                <a:ea typeface="+mn-ea"/>
                <a:cs typeface="+mn-cs"/>
              </a:rPr>
              <a:t>investigation preventable deaths </a:t>
            </a:r>
            <a:r>
              <a:rPr lang="en-US" sz="1200" kern="1200" dirty="0" smtClean="0">
                <a:solidFill>
                  <a:schemeClr val="tx1"/>
                </a:solidFill>
                <a:latin typeface="+mn-lt"/>
                <a:ea typeface="+mn-ea"/>
                <a:cs typeface="+mn-cs"/>
              </a:rPr>
              <a:t>from suicide and </a:t>
            </a:r>
            <a:r>
              <a:rPr lang="en-US" sz="1200" b="1" kern="1200" dirty="0" smtClean="0">
                <a:solidFill>
                  <a:schemeClr val="tx1"/>
                </a:solidFill>
                <a:latin typeface="+mn-lt"/>
                <a:ea typeface="+mn-ea"/>
                <a:cs typeface="+mn-cs"/>
              </a:rPr>
              <a:t>resident-to-resident aggression</a:t>
            </a:r>
            <a:r>
              <a:rPr lang="en-US" sz="1200" kern="1200" dirty="0" smtClean="0">
                <a:solidFill>
                  <a:schemeClr val="tx1"/>
                </a:solidFill>
                <a:latin typeface="+mn-lt"/>
                <a:ea typeface="+mn-ea"/>
                <a:cs typeface="+mn-cs"/>
              </a:rPr>
              <a:t>; deaths from choking and; barriers to implementing dignity of risk in aged care services. In </a:t>
            </a:r>
            <a:r>
              <a:rPr lang="en-US" sz="1200" b="1" kern="1200" dirty="0" smtClean="0">
                <a:solidFill>
                  <a:schemeClr val="tx1"/>
                </a:solidFill>
                <a:latin typeface="+mn-lt"/>
                <a:ea typeface="+mn-ea"/>
                <a:cs typeface="+mn-cs"/>
              </a:rPr>
              <a:t>2016-17 </a:t>
            </a:r>
            <a:r>
              <a:rPr lang="en-US" sz="1200" kern="1200" dirty="0" smtClean="0">
                <a:solidFill>
                  <a:schemeClr val="tx1"/>
                </a:solidFill>
                <a:latin typeface="+mn-lt"/>
                <a:ea typeface="+mn-ea"/>
                <a:cs typeface="+mn-cs"/>
              </a:rPr>
              <a:t>we anticipate commencing research investigating health care related </a:t>
            </a:r>
            <a:r>
              <a:rPr lang="en-US" sz="1200" b="1" kern="1200" dirty="0" smtClean="0">
                <a:solidFill>
                  <a:schemeClr val="tx1"/>
                </a:solidFill>
                <a:latin typeface="+mn-lt"/>
                <a:ea typeface="+mn-ea"/>
                <a:cs typeface="+mn-cs"/>
              </a:rPr>
              <a:t>premature deaths investigated by the coroner in Australia </a:t>
            </a:r>
            <a:r>
              <a:rPr lang="en-US" sz="1200" b="1" u="sng" kern="1200" dirty="0" smtClean="0">
                <a:solidFill>
                  <a:schemeClr val="tx1"/>
                </a:solidFill>
                <a:latin typeface="+mn-lt"/>
                <a:ea typeface="+mn-ea"/>
                <a:cs typeface="+mn-cs"/>
              </a:rPr>
              <a:t>over</a:t>
            </a:r>
            <a:r>
              <a:rPr lang="en-US" sz="1200" kern="1200" dirty="0" smtClean="0">
                <a:solidFill>
                  <a:schemeClr val="tx1"/>
                </a:solidFill>
                <a:latin typeface="+mn-lt"/>
                <a:ea typeface="+mn-ea"/>
                <a:cs typeface="+mn-cs"/>
              </a:rPr>
              <a:t> the </a:t>
            </a:r>
            <a:r>
              <a:rPr lang="en-US" sz="1200" b="1" u="sng" kern="1200" dirty="0" smtClean="0">
                <a:solidFill>
                  <a:schemeClr val="tx1"/>
                </a:solidFill>
                <a:latin typeface="+mn-lt"/>
                <a:ea typeface="+mn-ea"/>
                <a:cs typeface="+mn-cs"/>
              </a:rPr>
              <a:t>past decade</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[Source: Dr. Ibrahim’s Research</a:t>
            </a:r>
            <a:r>
              <a:rPr lang="en-US" sz="1200" b="0" kern="1200" baseline="0" dirty="0" smtClean="0">
                <a:solidFill>
                  <a:schemeClr val="tx1"/>
                </a:solidFill>
                <a:latin typeface="+mn-lt"/>
                <a:ea typeface="+mn-ea"/>
                <a:cs typeface="+mn-cs"/>
              </a:rPr>
              <a:t> profile webpage] </a:t>
            </a:r>
            <a:endParaRPr lang="en-US" b="0" baseline="0" dirty="0" smtClean="0"/>
          </a:p>
          <a:p>
            <a:endParaRPr lang="en-US" dirty="0" smtClean="0"/>
          </a:p>
          <a:p>
            <a:r>
              <a:rPr lang="en-US" dirty="0" smtClean="0"/>
              <a:t>+ e.g. Ontario Ministry of Health &amp;</a:t>
            </a:r>
            <a:r>
              <a:rPr lang="en-US" baseline="0" dirty="0" smtClean="0"/>
              <a:t> Long-Term Care’s Inspection Reports…</a:t>
            </a:r>
            <a:endParaRPr lang="en-US" dirty="0" smtClean="0"/>
          </a:p>
          <a:p>
            <a:r>
              <a:rPr lang="en-US" dirty="0" smtClean="0"/>
              <a:t>? = I put “?” next to 2 of the databases</a:t>
            </a:r>
            <a:r>
              <a:rPr lang="en-US" baseline="0" dirty="0" smtClean="0"/>
              <a:t> b/c it is unclear at this point if they contain enough information and in good quality re fatal RRI… </a:t>
            </a:r>
          </a:p>
          <a:p>
            <a:pPr marL="171450" indent="-171450">
              <a:buFont typeface="Symbol" charset="0"/>
              <a:buChar char=""/>
            </a:pPr>
            <a:r>
              <a:rPr lang="en-US" baseline="0" dirty="0" smtClean="0"/>
              <a:t>If these datasets do not contain relevant and good quality data on harmful RRI, these data should be developed and added to these and other datasets…</a:t>
            </a:r>
          </a:p>
          <a:p>
            <a:pPr marL="171450" indent="-171450">
              <a:buFont typeface="Symbol" charset="0"/>
              <a:buChar char=""/>
            </a:pPr>
            <a:endParaRPr lang="en-US" baseline="0" dirty="0" smtClean="0"/>
          </a:p>
          <a:p>
            <a:pPr marL="0" indent="0">
              <a:buFont typeface="Symbol" charset="0"/>
              <a:buNone/>
            </a:pPr>
            <a:r>
              <a:rPr lang="en-US" sz="1200" kern="1200" dirty="0" smtClean="0">
                <a:solidFill>
                  <a:schemeClr val="tx1"/>
                </a:solidFill>
                <a:effectLst/>
                <a:latin typeface="+mn-lt"/>
                <a:ea typeface="+mn-ea"/>
                <a:cs typeface="+mn-cs"/>
              </a:rPr>
              <a:t>Recommendation</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Review resident-to-resident homicides in LTC homes in Ontario that occurred in the past 15 years. </a:t>
            </a:r>
          </a:p>
          <a:p>
            <a:pPr marL="0" indent="0">
              <a:buFont typeface="Symbol" charset="0"/>
              <a:buNone/>
            </a:pPr>
            <a:r>
              <a:rPr lang="en-US" sz="1200" u="none" kern="1200" dirty="0" smtClean="0">
                <a:solidFill>
                  <a:schemeClr val="tx1"/>
                </a:solidFill>
                <a:effectLst/>
                <a:latin typeface="+mn-lt"/>
                <a:ea typeface="+mn-ea"/>
                <a:cs typeface="+mn-cs"/>
              </a:rPr>
              <a:t>[Source:</a:t>
            </a:r>
            <a:r>
              <a:rPr lang="en-US" sz="1200" u="none" kern="1200" baseline="0" dirty="0" smtClean="0">
                <a:solidFill>
                  <a:schemeClr val="tx1"/>
                </a:solidFill>
                <a:effectLst/>
                <a:latin typeface="+mn-lt"/>
                <a:ea typeface="+mn-ea"/>
                <a:cs typeface="+mn-cs"/>
              </a:rPr>
              <a:t> R</a:t>
            </a:r>
            <a:r>
              <a:rPr lang="en-US" sz="1200" u="none" kern="1200" dirty="0" smtClean="0">
                <a:solidFill>
                  <a:schemeClr val="tx1"/>
                </a:solidFill>
                <a:effectLst/>
                <a:latin typeface="+mn-lt"/>
                <a:ea typeface="+mn-ea"/>
                <a:cs typeface="+mn-cs"/>
              </a:rPr>
              <a:t>eport by the Office of the </a:t>
            </a:r>
            <a:r>
              <a:rPr lang="en-US" sz="1200" b="1" u="none" kern="1200" dirty="0" smtClean="0">
                <a:solidFill>
                  <a:schemeClr val="tx1"/>
                </a:solidFill>
                <a:effectLst/>
                <a:latin typeface="+mn-lt"/>
                <a:ea typeface="+mn-ea"/>
                <a:cs typeface="+mn-cs"/>
              </a:rPr>
              <a:t>Chief Coroner of Ontario </a:t>
            </a:r>
            <a:r>
              <a:rPr lang="en-US" sz="1200" u="none" kern="1200" dirty="0" smtClean="0">
                <a:solidFill>
                  <a:schemeClr val="tx1"/>
                </a:solidFill>
                <a:effectLst/>
                <a:latin typeface="+mn-lt"/>
                <a:ea typeface="+mn-ea"/>
                <a:cs typeface="+mn-cs"/>
              </a:rPr>
              <a:t>(2015) – Regional Supervising Coroner Dr.  Roger Skinner] </a:t>
            </a:r>
          </a:p>
          <a:p>
            <a:endParaRPr lang="en-US" dirty="0" smtClean="0"/>
          </a:p>
          <a:p>
            <a:r>
              <a:rPr lang="en-US" dirty="0" smtClean="0"/>
              <a:t>+ </a:t>
            </a:r>
            <a:r>
              <a:rPr lang="en-US" b="1" dirty="0" smtClean="0"/>
              <a:t>Inquests</a:t>
            </a:r>
            <a:r>
              <a:rPr lang="en-US" dirty="0" smtClean="0"/>
              <a:t>…e.g.</a:t>
            </a:r>
            <a:r>
              <a:rPr lang="en-US" baseline="0" dirty="0" smtClean="0"/>
              <a:t> </a:t>
            </a:r>
            <a:r>
              <a:rPr lang="en-US" dirty="0" smtClean="0"/>
              <a:t>Chief Coroner of Ontario re the deaths of two residents in one episode – El-</a:t>
            </a:r>
            <a:r>
              <a:rPr lang="en-US" dirty="0" err="1" smtClean="0"/>
              <a:t>Roubi</a:t>
            </a:r>
            <a:r>
              <a:rPr lang="en-US" dirty="0" smtClean="0"/>
              <a:t> &amp; Lopez – by another </a:t>
            </a:r>
            <a:r>
              <a:rPr lang="en-US" dirty="0" err="1" smtClean="0"/>
              <a:t>Pira</a:t>
            </a:r>
            <a:r>
              <a:rPr lang="en-US" dirty="0" smtClean="0"/>
              <a:t> Sing </a:t>
            </a:r>
            <a:r>
              <a:rPr lang="en-US" dirty="0" err="1" smtClean="0"/>
              <a:t>Sandhu</a:t>
            </a:r>
            <a:endParaRPr lang="en-US" dirty="0" smtClean="0"/>
          </a:p>
          <a:p>
            <a:r>
              <a:rPr lang="en-US" dirty="0" smtClean="0"/>
              <a:t>[Inquest =</a:t>
            </a:r>
            <a:r>
              <a:rPr lang="en-US" baseline="0" dirty="0" smtClean="0"/>
              <a:t> </a:t>
            </a:r>
            <a:r>
              <a:rPr lang="en-US" dirty="0" smtClean="0"/>
              <a:t>an inquiry into the deaths of people]</a:t>
            </a:r>
            <a:endParaRPr lang="en-US" dirty="0"/>
          </a:p>
        </p:txBody>
      </p:sp>
      <p:sp>
        <p:nvSpPr>
          <p:cNvPr id="4" name="Slide Number Placeholder 3"/>
          <p:cNvSpPr>
            <a:spLocks noGrp="1"/>
          </p:cNvSpPr>
          <p:nvPr>
            <p:ph type="sldNum" sz="quarter" idx="10"/>
          </p:nvPr>
        </p:nvSpPr>
        <p:spPr/>
        <p:txBody>
          <a:bodyPr/>
          <a:lstStyle/>
          <a:p>
            <a:fld id="{39F34984-A0E9-DC41-B062-B17A7A152475}" type="slidenum">
              <a:rPr lang="en-US" smtClean="0"/>
              <a:t>44</a:t>
            </a:fld>
            <a:endParaRPr lang="en-US"/>
          </a:p>
        </p:txBody>
      </p:sp>
    </p:spTree>
    <p:extLst>
      <p:ext uri="{BB962C8B-B14F-4D97-AF65-F5344CB8AC3E}">
        <p14:creationId xmlns:p14="http://schemas.microsoft.com/office/powerpoint/2010/main" val="1866709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SAY:</a:t>
            </a:r>
            <a:r>
              <a:rPr lang="en-US" sz="1200" kern="1200" baseline="0" dirty="0" smtClean="0">
                <a:solidFill>
                  <a:schemeClr val="tx1"/>
                </a:solidFill>
                <a:effectLst/>
                <a:latin typeface="+mn-lt"/>
                <a:ea typeface="+mn-ea"/>
                <a:cs typeface="+mn-cs"/>
              </a:rPr>
              <a:t> A LOT CAN BE LEARNED FROM INJURIES AND FATAL INCIDENTS…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Fatal incident in Kansas City Missouri. Pearl Booker</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(95 y/o) woman was beaten to death by 84 y/o </a:t>
            </a:r>
            <a:r>
              <a:rPr lang="en-US" sz="1200" b="1" kern="1200" baseline="0" dirty="0" smtClean="0">
                <a:solidFill>
                  <a:schemeClr val="tx1"/>
                </a:solidFill>
                <a:effectLst/>
                <a:latin typeface="+mn-lt"/>
                <a:ea typeface="+mn-ea"/>
                <a:cs typeface="+mn-cs"/>
              </a:rPr>
              <a:t>John Wallace Borden </a:t>
            </a:r>
            <a:r>
              <a:rPr lang="en-US" sz="1200" kern="1200" baseline="0" dirty="0" smtClean="0">
                <a:solidFill>
                  <a:schemeClr val="tx1"/>
                </a:solidFill>
                <a:effectLst/>
                <a:latin typeface="+mn-lt"/>
                <a:ea typeface="+mn-ea"/>
                <a:cs typeface="+mn-cs"/>
              </a:rPr>
              <a:t>who had Alzheimer’s disease. Pearl was found dead in her bed on </a:t>
            </a:r>
            <a:r>
              <a:rPr lang="en-US" sz="1200" b="1" kern="1200" baseline="0" dirty="0" smtClean="0">
                <a:solidFill>
                  <a:schemeClr val="tx1"/>
                </a:solidFill>
                <a:effectLst/>
                <a:latin typeface="+mn-lt"/>
                <a:ea typeface="+mn-ea"/>
                <a:cs typeface="+mn-cs"/>
              </a:rPr>
              <a:t>April 17, 1988</a:t>
            </a:r>
            <a:r>
              <a:rPr lang="en-US" sz="1200" kern="1200" baseline="0" dirty="0" smtClean="0">
                <a:solidFill>
                  <a:schemeClr val="tx1"/>
                </a:solidFill>
                <a:effectLst/>
                <a:latin typeface="+mn-lt"/>
                <a:ea typeface="+mn-ea"/>
                <a:cs typeface="+mn-cs"/>
              </a:rPr>
              <a:t>. Borden was </a:t>
            </a:r>
            <a:r>
              <a:rPr lang="en-US" sz="1200" b="1" kern="1200" baseline="0" dirty="0" smtClean="0">
                <a:solidFill>
                  <a:schemeClr val="tx1"/>
                </a:solidFill>
                <a:effectLst/>
                <a:latin typeface="+mn-lt"/>
                <a:ea typeface="+mn-ea"/>
                <a:cs typeface="+mn-cs"/>
              </a:rPr>
              <a:t>admitted</a:t>
            </a:r>
            <a:r>
              <a:rPr lang="en-US" sz="1200" kern="1200" baseline="0" dirty="0" smtClean="0">
                <a:solidFill>
                  <a:schemeClr val="tx1"/>
                </a:solidFill>
                <a:effectLst/>
                <a:latin typeface="+mn-lt"/>
                <a:ea typeface="+mn-ea"/>
                <a:cs typeface="+mn-cs"/>
              </a:rPr>
              <a:t> to the care home </a:t>
            </a:r>
            <a:r>
              <a:rPr lang="en-US" sz="1200" b="1" kern="1200" baseline="0" dirty="0" smtClean="0">
                <a:solidFill>
                  <a:schemeClr val="tx1"/>
                </a:solidFill>
                <a:effectLst/>
                <a:latin typeface="+mn-lt"/>
                <a:ea typeface="+mn-ea"/>
                <a:cs typeface="+mn-cs"/>
              </a:rPr>
              <a:t>just 5 days earlier </a:t>
            </a:r>
            <a:r>
              <a:rPr lang="en-US" sz="1200" kern="1200" baseline="0" dirty="0" smtClean="0">
                <a:solidFill>
                  <a:schemeClr val="tx1"/>
                </a:solidFill>
                <a:effectLst/>
                <a:latin typeface="+mn-lt"/>
                <a:ea typeface="+mn-ea"/>
                <a:cs typeface="+mn-cs"/>
              </a:rPr>
              <a:t>(April 12, 1988). Warning signs: “The police investigation showed Borden </a:t>
            </a:r>
            <a:r>
              <a:rPr lang="en-US" sz="1200" b="1" kern="1200" baseline="0" dirty="0" smtClean="0">
                <a:solidFill>
                  <a:schemeClr val="tx1"/>
                </a:solidFill>
                <a:effectLst/>
                <a:latin typeface="+mn-lt"/>
                <a:ea typeface="+mn-ea"/>
                <a:cs typeface="+mn-cs"/>
              </a:rPr>
              <a:t>bothered Booker in her </a:t>
            </a:r>
            <a:r>
              <a:rPr lang="en-US" sz="1200" b="0" kern="1200" baseline="0" dirty="0" smtClean="0">
                <a:solidFill>
                  <a:schemeClr val="tx1"/>
                </a:solidFill>
                <a:effectLst/>
                <a:latin typeface="+mn-lt"/>
                <a:ea typeface="+mn-ea"/>
                <a:cs typeface="+mn-cs"/>
              </a:rPr>
              <a:t>adjoining</a:t>
            </a:r>
            <a:r>
              <a:rPr lang="en-US" sz="1200" b="1" kern="1200" baseline="0" dirty="0" smtClean="0">
                <a:solidFill>
                  <a:schemeClr val="tx1"/>
                </a:solidFill>
                <a:effectLst/>
                <a:latin typeface="+mn-lt"/>
                <a:ea typeface="+mn-ea"/>
                <a:cs typeface="+mn-cs"/>
              </a:rPr>
              <a:t> bedroom for 3 straight nights</a:t>
            </a:r>
            <a:r>
              <a:rPr lang="en-US" sz="1200" kern="1200" baseline="0" dirty="0" smtClean="0">
                <a:solidFill>
                  <a:schemeClr val="tx1"/>
                </a:solidFill>
                <a:effectLst/>
                <a:latin typeface="+mn-lt"/>
                <a:ea typeface="+mn-ea"/>
                <a:cs typeface="+mn-cs"/>
              </a:rPr>
              <a:t>. For example, police said that on “His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night there, Borden beat Booker on the legs.” The fatal incident occurred at Blue Hills Centre Nursing Home.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According to the report, Borden may have been </a:t>
            </a:r>
            <a:r>
              <a:rPr lang="en-US" sz="1200" b="1" kern="1200" baseline="0" dirty="0" smtClean="0">
                <a:solidFill>
                  <a:schemeClr val="tx1"/>
                </a:solidFill>
                <a:effectLst/>
                <a:latin typeface="+mn-lt"/>
                <a:ea typeface="+mn-ea"/>
                <a:cs typeface="+mn-cs"/>
              </a:rPr>
              <a:t>the 1</a:t>
            </a:r>
            <a:r>
              <a:rPr lang="en-US" sz="1200" b="1" kern="1200" baseline="30000" dirty="0" smtClean="0">
                <a:solidFill>
                  <a:schemeClr val="tx1"/>
                </a:solidFill>
                <a:effectLst/>
                <a:latin typeface="+mn-lt"/>
                <a:ea typeface="+mn-ea"/>
                <a:cs typeface="+mn-cs"/>
              </a:rPr>
              <a:t>st</a:t>
            </a:r>
            <a:r>
              <a:rPr lang="en-US" sz="1200" b="1" kern="1200" baseline="0" dirty="0" smtClean="0">
                <a:solidFill>
                  <a:schemeClr val="tx1"/>
                </a:solidFill>
                <a:effectLst/>
                <a:latin typeface="+mn-lt"/>
                <a:ea typeface="+mn-ea"/>
                <a:cs typeface="+mn-cs"/>
              </a:rPr>
              <a:t> person with AD to be charged with murder. </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0A1883-42BB-CB4A-AF46-C193EF05A33D}" type="slidenum">
              <a:rPr lang="en-US" smtClean="0"/>
              <a:t>45</a:t>
            </a:fld>
            <a:endParaRPr lang="en-US"/>
          </a:p>
        </p:txBody>
      </p:sp>
    </p:spTree>
    <p:extLst>
      <p:ext uri="{BB962C8B-B14F-4D97-AF65-F5344CB8AC3E}">
        <p14:creationId xmlns:p14="http://schemas.microsoft.com/office/powerpoint/2010/main" val="2251056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as deaths as a result of violence and negligence…</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46</a:t>
            </a:fld>
            <a:endParaRPr lang="en-US"/>
          </a:p>
        </p:txBody>
      </p:sp>
    </p:spTree>
    <p:extLst>
      <p:ext uri="{BB962C8B-B14F-4D97-AF65-F5344CB8AC3E}">
        <p14:creationId xmlns:p14="http://schemas.microsoft.com/office/powerpoint/2010/main" val="148863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AARP. Alzheimer’s Association,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47</a:t>
            </a:fld>
            <a:endParaRPr lang="en-US"/>
          </a:p>
        </p:txBody>
      </p:sp>
    </p:spTree>
    <p:extLst>
      <p:ext uri="{BB962C8B-B14F-4D97-AF65-F5344CB8AC3E}">
        <p14:creationId xmlns:p14="http://schemas.microsoft.com/office/powerpoint/2010/main" val="3935202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open for discussion,</a:t>
            </a:r>
            <a:r>
              <a:rPr lang="en-US" baseline="0" dirty="0" smtClean="0"/>
              <a:t> comments, and questions…</a:t>
            </a:r>
          </a:p>
          <a:p>
            <a:endParaRPr lang="en-US" b="1" baseline="0" dirty="0" smtClean="0"/>
          </a:p>
          <a:p>
            <a:r>
              <a:rPr lang="en-US" b="1" baseline="0" dirty="0" smtClean="0"/>
              <a:t>I hope to learn from you about how all this plays out among Veterans with dementia! </a:t>
            </a:r>
            <a:endParaRPr lang="en-US" b="1" dirty="0"/>
          </a:p>
        </p:txBody>
      </p:sp>
      <p:sp>
        <p:nvSpPr>
          <p:cNvPr id="4" name="Slide Number Placeholder 3"/>
          <p:cNvSpPr>
            <a:spLocks noGrp="1"/>
          </p:cNvSpPr>
          <p:nvPr>
            <p:ph type="sldNum" sz="quarter" idx="10"/>
          </p:nvPr>
        </p:nvSpPr>
        <p:spPr/>
        <p:txBody>
          <a:bodyPr/>
          <a:lstStyle/>
          <a:p>
            <a:fld id="{9981ED1F-4D81-8042-AB99-8F9BD37BA5A3}" type="slidenum">
              <a:rPr lang="en-US" smtClean="0"/>
              <a:t>48</a:t>
            </a:fld>
            <a:endParaRPr lang="en-US"/>
          </a:p>
        </p:txBody>
      </p:sp>
    </p:spTree>
    <p:extLst>
      <p:ext uri="{BB962C8B-B14F-4D97-AF65-F5344CB8AC3E}">
        <p14:creationId xmlns:p14="http://schemas.microsoft.com/office/powerpoint/2010/main" val="694844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Systemic issues (oftentimes) -- …and therefore we need a comprehensive and</a:t>
            </a:r>
            <a:r>
              <a:rPr lang="en-US" baseline="0" dirty="0" smtClean="0"/>
              <a:t> well-orchestrated approach and interventions…</a:t>
            </a:r>
            <a:endParaRPr lang="en-US" dirty="0"/>
          </a:p>
        </p:txBody>
      </p:sp>
      <p:sp>
        <p:nvSpPr>
          <p:cNvPr id="4" name="Slide Number Placeholder 3"/>
          <p:cNvSpPr>
            <a:spLocks noGrp="1"/>
          </p:cNvSpPr>
          <p:nvPr>
            <p:ph type="sldNum" sz="quarter" idx="10"/>
          </p:nvPr>
        </p:nvSpPr>
        <p:spPr/>
        <p:txBody>
          <a:bodyPr/>
          <a:lstStyle/>
          <a:p>
            <a:fld id="{3B0A1883-42BB-CB4A-AF46-C193EF05A33D}" type="slidenum">
              <a:rPr lang="en-US" smtClean="0"/>
              <a:t>49</a:t>
            </a:fld>
            <a:endParaRPr lang="en-US"/>
          </a:p>
        </p:txBody>
      </p:sp>
    </p:spTree>
    <p:extLst>
      <p:ext uri="{BB962C8B-B14F-4D97-AF65-F5344CB8AC3E}">
        <p14:creationId xmlns:p14="http://schemas.microsoft.com/office/powerpoint/2010/main" val="1172063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ABRAT-L = Aggressive Behavior Risk Assessment Tool for newly admitted residents in LTC homes </a:t>
            </a:r>
            <a:r>
              <a:rPr lang="en-US" b="0" baseline="0" dirty="0" smtClean="0"/>
              <a:t>(Kim et al. 2017)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Six items: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History of physical aggression;</a:t>
            </a:r>
            <a:r>
              <a:rPr lang="en-US" sz="120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Physically aggressive/threatening;</a:t>
            </a:r>
            <a:r>
              <a:rPr lang="en-US" sz="1200" kern="1200" baseline="0" dirty="0" smtClean="0">
                <a:solidFill>
                  <a:schemeClr val="tx1"/>
                </a:solidFill>
                <a:effectLst/>
                <a:latin typeface="+mn-lt"/>
                <a:ea typeface="+mn-ea"/>
                <a:cs typeface="+mn-cs"/>
              </a:rPr>
              <a:t> 3. </a:t>
            </a:r>
            <a:r>
              <a:rPr lang="en-US" sz="1200" kern="1200" dirty="0" smtClean="0">
                <a:solidFill>
                  <a:schemeClr val="tx1"/>
                </a:solidFill>
                <a:effectLst/>
                <a:latin typeface="+mn-lt"/>
                <a:ea typeface="+mn-ea"/>
                <a:cs typeface="+mn-cs"/>
              </a:rPr>
              <a:t>Anxiety;</a:t>
            </a:r>
            <a:r>
              <a:rPr lang="en-US" sz="1200" kern="1200" baseline="0" dirty="0" smtClean="0">
                <a:solidFill>
                  <a:schemeClr val="tx1"/>
                </a:solidFill>
                <a:effectLst/>
                <a:latin typeface="+mn-lt"/>
                <a:ea typeface="+mn-ea"/>
                <a:cs typeface="+mn-cs"/>
              </a:rPr>
              <a:t> 4. </a:t>
            </a:r>
            <a:r>
              <a:rPr lang="en-US" sz="1200" kern="1200" dirty="0" smtClean="0">
                <a:solidFill>
                  <a:schemeClr val="tx1"/>
                </a:solidFill>
                <a:effectLst/>
                <a:latin typeface="+mn-lt"/>
                <a:ea typeface="+mn-ea"/>
                <a:cs typeface="+mn-cs"/>
              </a:rPr>
              <a:t>Confusion/Cognitive impairment;</a:t>
            </a:r>
            <a:r>
              <a:rPr lang="en-US" sz="1200" kern="1200" baseline="0" dirty="0" smtClean="0">
                <a:solidFill>
                  <a:schemeClr val="tx1"/>
                </a:solidFill>
                <a:effectLst/>
                <a:latin typeface="+mn-lt"/>
                <a:ea typeface="+mn-ea"/>
                <a:cs typeface="+mn-cs"/>
              </a:rPr>
              <a:t> 5. </a:t>
            </a:r>
            <a:r>
              <a:rPr lang="en-US" sz="1200" kern="1200" dirty="0" smtClean="0">
                <a:solidFill>
                  <a:schemeClr val="tx1"/>
                </a:solidFill>
                <a:effectLst/>
                <a:latin typeface="+mn-lt"/>
                <a:ea typeface="+mn-ea"/>
                <a:cs typeface="+mn-cs"/>
              </a:rPr>
              <a:t>Threatening to leave</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+ 6. </a:t>
            </a:r>
            <a:r>
              <a:rPr lang="en-US" sz="1200" kern="1200" dirty="0" smtClean="0">
                <a:solidFill>
                  <a:schemeClr val="tx1"/>
                </a:solidFill>
                <a:effectLst/>
                <a:latin typeface="+mn-lt"/>
                <a:ea typeface="+mn-ea"/>
                <a:cs typeface="+mn-cs"/>
              </a:rPr>
              <a:t>Age less than 85 y/o</a:t>
            </a:r>
            <a:r>
              <a:rPr lang="en-US" sz="1200" kern="1200" baseline="0" dirty="0" smtClean="0">
                <a:solidFill>
                  <a:schemeClr val="tx1"/>
                </a:solidFill>
                <a:effectLst/>
                <a:latin typeface="+mn-lt"/>
                <a:ea typeface="+mn-ea"/>
                <a:cs typeface="+mn-cs"/>
              </a:rPr>
              <a:t> </a:t>
            </a:r>
            <a:endParaRPr lang="en-US" b="0" baseline="0" dirty="0" smtClean="0"/>
          </a:p>
          <a:p>
            <a:endParaRPr lang="en-US" b="1" baseline="0" dirty="0" smtClean="0"/>
          </a:p>
          <a:p>
            <a:r>
              <a:rPr lang="en-US" b="1" baseline="0" dirty="0" smtClean="0"/>
              <a:t>SAY</a:t>
            </a:r>
          </a:p>
          <a:p>
            <a:r>
              <a:rPr lang="en-US" b="1" baseline="0" dirty="0" smtClean="0"/>
              <a:t>THOSE OF YOU WHO ARE interested IN LEARNING MORE ABOUT THESE TOOLD, JUST EMAIL ME… </a:t>
            </a:r>
          </a:p>
          <a:p>
            <a:endParaRPr lang="en-US" b="1" baseline="0" dirty="0" smtClean="0"/>
          </a:p>
          <a:p>
            <a:r>
              <a:rPr lang="en-US" b="1" baseline="0" dirty="0" smtClean="0"/>
              <a:t>Recognizing early warning signs: 7 domains: </a:t>
            </a:r>
          </a:p>
          <a:p>
            <a:pPr marL="228600" indent="-228600">
              <a:buAutoNum type="arabicPeriod"/>
            </a:pPr>
            <a:r>
              <a:rPr lang="en-US" b="0" baseline="0" dirty="0" smtClean="0"/>
              <a:t>Physiological signs of anxiety; 2. Tense body language; 3. General signs of anxiety; 4. Facial expressions signaling anxiety; </a:t>
            </a:r>
          </a:p>
          <a:p>
            <a:pPr marL="0" indent="0">
              <a:buNone/>
            </a:pPr>
            <a:r>
              <a:rPr lang="en-US" b="0" baseline="0" dirty="0" smtClean="0"/>
              <a:t>5. Hands Signals of anxiety; 6. Signs of anger; 7. Frightened facial expression.  </a:t>
            </a:r>
          </a:p>
          <a:p>
            <a:endParaRPr lang="en-US" b="1" baseline="0" dirty="0" smtClean="0"/>
          </a:p>
          <a:p>
            <a:r>
              <a:rPr lang="en-US" b="1" baseline="0" dirty="0" smtClean="0"/>
              <a:t>Handout: </a:t>
            </a:r>
            <a:endParaRPr lang="en-US" baseline="0" dirty="0" smtClean="0"/>
          </a:p>
          <a:p>
            <a:r>
              <a:rPr lang="en-US" baseline="0" dirty="0" smtClean="0"/>
              <a:t>Interdisciplinary Screening Form – RRA &amp; Dementia-specific – is in late stages of development / work in progress…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Behavior Intervention Plan Form (Dr. Paul </a:t>
            </a:r>
            <a:r>
              <a:rPr lang="en-US" dirty="0" err="1" smtClean="0"/>
              <a:t>Raia</a:t>
            </a:r>
            <a:r>
              <a:rPr lang="en-US" dirty="0" smtClean="0"/>
              <a:t>) = late</a:t>
            </a:r>
            <a:r>
              <a:rPr lang="en-US" baseline="0" dirty="0" smtClean="0"/>
              <a:t> stages of development…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Proactively assess &amp; treat </a:t>
            </a:r>
            <a:r>
              <a:rPr lang="en-US" b="1" dirty="0" smtClean="0"/>
              <a:t>physical discomfort, medical needs </a:t>
            </a:r>
            <a:r>
              <a:rPr lang="en-US" sz="1100" dirty="0" smtClean="0"/>
              <a:t>(UTI; Constipation, etc.) and</a:t>
            </a:r>
            <a:r>
              <a:rPr lang="en-US" dirty="0" smtClean="0"/>
              <a:t> </a:t>
            </a:r>
            <a:r>
              <a:rPr lang="en-US" b="1" dirty="0" smtClean="0"/>
              <a:t>pain</a:t>
            </a:r>
            <a:r>
              <a:rPr lang="en-US" dirty="0" smtClean="0"/>
              <a:t> (assessment tools: </a:t>
            </a:r>
            <a:r>
              <a:rPr lang="en-US" sz="1100" dirty="0" err="1" smtClean="0"/>
              <a:t>Hadjistavropoulos</a:t>
            </a:r>
            <a:r>
              <a:rPr lang="en-US" sz="1100" dirty="0" smtClean="0"/>
              <a:t> et al. 2010) </a:t>
            </a:r>
          </a:p>
          <a:p>
            <a:endParaRPr lang="en-US" dirty="0" smtClean="0">
              <a:solidFill>
                <a:srgbClr val="000000"/>
              </a:solidFill>
            </a:endParaRPr>
          </a:p>
          <a:p>
            <a:pPr>
              <a:lnSpc>
                <a:spcPct val="120000"/>
              </a:lnSpc>
            </a:pPr>
            <a:r>
              <a:rPr lang="en-US" dirty="0" smtClean="0">
                <a:solidFill>
                  <a:srgbClr val="000000"/>
                </a:solidFill>
              </a:rPr>
              <a:t>Assess risk of imminent violence using the 6-item </a:t>
            </a:r>
            <a:r>
              <a:rPr lang="en-US" b="1" dirty="0" err="1" smtClean="0"/>
              <a:t>Brøset</a:t>
            </a:r>
            <a:r>
              <a:rPr lang="en-US" b="1" dirty="0" smtClean="0"/>
              <a:t> Violence Checklist </a:t>
            </a:r>
            <a:r>
              <a:rPr lang="en-US" sz="1100" dirty="0" smtClean="0"/>
              <a:t>(</a:t>
            </a:r>
            <a:r>
              <a:rPr lang="en-US" sz="1100" dirty="0" err="1" smtClean="0">
                <a:solidFill>
                  <a:srgbClr val="000000"/>
                </a:solidFill>
              </a:rPr>
              <a:t>Almvik</a:t>
            </a:r>
            <a:r>
              <a:rPr lang="en-US" sz="1100" dirty="0" smtClean="0">
                <a:solidFill>
                  <a:srgbClr val="000000"/>
                </a:solidFill>
              </a:rPr>
              <a:t> et al. 2007)</a:t>
            </a:r>
          </a:p>
          <a:p>
            <a:pPr marL="0" marR="0" indent="0" algn="l" defTabSz="457200" rtl="0" eaLnBrk="1" fontAlgn="auto" latinLnBrk="0" hangingPunct="1">
              <a:lnSpc>
                <a:spcPct val="120000"/>
              </a:lnSpc>
              <a:spcBef>
                <a:spcPts val="0"/>
              </a:spcBef>
              <a:spcAft>
                <a:spcPts val="0"/>
              </a:spcAft>
              <a:buClrTx/>
              <a:buSzTx/>
              <a:buFontTx/>
              <a:buNone/>
              <a:tabLst/>
              <a:defRPr/>
            </a:pPr>
            <a:r>
              <a:rPr lang="en-US" sz="1100" b="1" baseline="0" dirty="0" smtClean="0"/>
              <a:t>Good prediction </a:t>
            </a:r>
            <a:r>
              <a:rPr lang="en-US" sz="1100" b="0" baseline="0" dirty="0" smtClean="0"/>
              <a:t>of violent behavior </a:t>
            </a:r>
            <a:r>
              <a:rPr lang="en-US" sz="1100" b="1" baseline="0" dirty="0" smtClean="0"/>
              <a:t>within the same shift or next shift…and fairy good within 24 hours…</a:t>
            </a:r>
          </a:p>
          <a:p>
            <a:pPr>
              <a:lnSpc>
                <a:spcPct val="120000"/>
              </a:lnSpc>
            </a:pPr>
            <a:endParaRPr lang="en-US" sz="1100" dirty="0" smtClean="0">
              <a:solidFill>
                <a:srgbClr val="000000"/>
              </a:solidFill>
            </a:endParaRPr>
          </a:p>
          <a:p>
            <a:pPr>
              <a:lnSpc>
                <a:spcPct val="120000"/>
              </a:lnSpc>
            </a:pPr>
            <a:r>
              <a:rPr lang="en-US" dirty="0" smtClean="0"/>
              <a:t>Evaluation of </a:t>
            </a:r>
            <a:r>
              <a:rPr lang="en-US" b="1" dirty="0" smtClean="0"/>
              <a:t>Urgency of DHRRI Form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(Discomfort Scale in Dementia of </a:t>
            </a:r>
            <a:r>
              <a:rPr lang="en-US" sz="1200" dirty="0" err="1" smtClean="0"/>
              <a:t>Alz</a:t>
            </a:r>
            <a:r>
              <a:rPr lang="en-US" sz="1200" dirty="0" smtClean="0"/>
              <a:t> Type – Hurley et al. 1992)</a:t>
            </a:r>
            <a:endParaRPr lang="fr-FR"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Assess &amp; treat </a:t>
            </a:r>
            <a:r>
              <a:rPr lang="en-US" b="1" dirty="0" smtClean="0"/>
              <a:t>pain</a:t>
            </a:r>
            <a:r>
              <a:rPr lang="en-US" dirty="0" smtClean="0"/>
              <a:t> (assessment tools in</a:t>
            </a:r>
            <a:r>
              <a:rPr lang="en-US" b="1" dirty="0" smtClean="0"/>
              <a:t> </a:t>
            </a:r>
            <a:r>
              <a:rPr lang="en-US" dirty="0" smtClean="0"/>
              <a:t>LTC residents with dementia – </a:t>
            </a:r>
            <a:r>
              <a:rPr lang="en-US" sz="1100" dirty="0" err="1" smtClean="0"/>
              <a:t>Hadjistavropoulos</a:t>
            </a:r>
            <a:r>
              <a:rPr lang="en-US" sz="1100" dirty="0" smtClean="0"/>
              <a:t> et al. 2010) </a:t>
            </a:r>
            <a:endParaRPr lang="en-US" baseline="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81ED1F-4D81-8042-AB99-8F9BD37BA5A3}" type="slidenum">
              <a:rPr lang="en-US" smtClean="0"/>
              <a:t>50</a:t>
            </a:fld>
            <a:endParaRPr lang="en-US"/>
          </a:p>
        </p:txBody>
      </p:sp>
    </p:spTree>
    <p:extLst>
      <p:ext uri="{BB962C8B-B14F-4D97-AF65-F5344CB8AC3E}">
        <p14:creationId xmlns:p14="http://schemas.microsoft.com/office/powerpoint/2010/main" val="277330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make the </a:t>
            </a:r>
            <a:r>
              <a:rPr lang="en-US" baseline="0" dirty="0" err="1" smtClean="0"/>
              <a:t>Vimeo</a:t>
            </a:r>
            <a:r>
              <a:rPr lang="en-US" baseline="0" dirty="0" smtClean="0"/>
              <a:t> on prevention available online free of charge soon…</a:t>
            </a:r>
            <a:endParaRPr lang="en-US" dirty="0"/>
          </a:p>
        </p:txBody>
      </p:sp>
      <p:sp>
        <p:nvSpPr>
          <p:cNvPr id="4" name="Slide Number Placeholder 3"/>
          <p:cNvSpPr>
            <a:spLocks noGrp="1"/>
          </p:cNvSpPr>
          <p:nvPr>
            <p:ph type="sldNum" sz="quarter" idx="10"/>
          </p:nvPr>
        </p:nvSpPr>
        <p:spPr/>
        <p:txBody>
          <a:bodyPr/>
          <a:lstStyle/>
          <a:p>
            <a:fld id="{9981ED1F-4D81-8042-AB99-8F9BD37BA5A3}" type="slidenum">
              <a:rPr lang="en-US" smtClean="0"/>
              <a:t>51</a:t>
            </a:fld>
            <a:endParaRPr lang="en-US"/>
          </a:p>
        </p:txBody>
      </p:sp>
    </p:spTree>
    <p:extLst>
      <p:ext uri="{BB962C8B-B14F-4D97-AF65-F5344CB8AC3E}">
        <p14:creationId xmlns:p14="http://schemas.microsoft.com/office/powerpoint/2010/main" val="65723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focusing on this phenomenon for over a decade, I can tell you that in most situations residents are “fighting” with each other in an attempt to preserve their dignity. </a:t>
            </a:r>
            <a:endParaRPr lang="en-US" dirty="0"/>
          </a:p>
        </p:txBody>
      </p:sp>
      <p:sp>
        <p:nvSpPr>
          <p:cNvPr id="4" name="Slide Number Placeholder 3"/>
          <p:cNvSpPr>
            <a:spLocks noGrp="1"/>
          </p:cNvSpPr>
          <p:nvPr>
            <p:ph type="sldNum" sz="quarter" idx="10"/>
          </p:nvPr>
        </p:nvSpPr>
        <p:spPr/>
        <p:txBody>
          <a:bodyPr/>
          <a:lstStyle/>
          <a:p>
            <a:fld id="{288DCE9B-C55B-614C-A6FB-720388923CFD}" type="slidenum">
              <a:rPr lang="en-US" smtClean="0"/>
              <a:t>6</a:t>
            </a:fld>
            <a:endParaRPr lang="en-US"/>
          </a:p>
        </p:txBody>
      </p:sp>
    </p:spTree>
    <p:extLst>
      <p:ext uri="{BB962C8B-B14F-4D97-AF65-F5344CB8AC3E}">
        <p14:creationId xmlns:p14="http://schemas.microsoft.com/office/powerpoint/2010/main" val="405439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a:t>
            </a:r>
            <a:r>
              <a:rPr lang="en-US" baseline="0" dirty="0" smtClean="0"/>
              <a:t> care staff and practitioners who care for residents with dementia know about and cope with these behaviors for decades…Nothing new! </a:t>
            </a:r>
          </a:p>
          <a:p>
            <a:endParaRPr lang="en-US" baseline="0" dirty="0" smtClean="0"/>
          </a:p>
          <a:p>
            <a:r>
              <a:rPr lang="en-US" baseline="0" dirty="0" smtClean="0"/>
              <a:t>REFLECTION QUESTION:</a:t>
            </a:r>
          </a:p>
          <a:p>
            <a:r>
              <a:rPr lang="en-US" baseline="0" dirty="0" smtClean="0"/>
              <a:t>WHO HERE WORKED IN LTC HOMES FOR OVER 10 YEARS? 20 YEARS? 30 YEASRS? </a:t>
            </a:r>
          </a:p>
          <a:p>
            <a:r>
              <a:rPr lang="en-US" baseline="0" dirty="0" smtClean="0"/>
              <a:t>+ DID YOU SEE THESE INCIDENTS BACK THEN? [YES] =&gt; NOTHING NEW…RIGHT? IT IS RESEARCH THAT IS SLOW TO CATCH UP…</a:t>
            </a:r>
            <a:endParaRPr lang="en-US" dirty="0" smtClean="0"/>
          </a:p>
          <a:p>
            <a:endParaRPr lang="en-US" dirty="0" smtClean="0"/>
          </a:p>
          <a:p>
            <a:r>
              <a:rPr lang="en-US" dirty="0" smtClean="0"/>
              <a:t>Say:</a:t>
            </a:r>
            <a:r>
              <a:rPr lang="en-US" baseline="0" dirty="0" smtClean="0"/>
              <a:t> </a:t>
            </a:r>
            <a:r>
              <a:rPr lang="en-US" baseline="0" dirty="0" err="1" smtClean="0"/>
              <a:t>Auguste</a:t>
            </a:r>
            <a:r>
              <a:rPr lang="en-US" baseline="0" dirty="0" smtClean="0"/>
              <a:t> D. is the first person to be diagnosed with Alzheimer’s disease – |||| [She died in Frankfurt on April 8 1906]</a:t>
            </a:r>
          </a:p>
          <a:p>
            <a:r>
              <a:rPr lang="en-US" baseline="0" dirty="0" smtClean="0"/>
              <a:t>…</a:t>
            </a:r>
          </a:p>
          <a:p>
            <a:r>
              <a:rPr lang="en-US" b="1" baseline="0" dirty="0" smtClean="0"/>
              <a:t>Grope </a:t>
            </a:r>
            <a:r>
              <a:rPr lang="en-US" b="0" baseline="0" dirty="0" smtClean="0"/>
              <a:t>(</a:t>
            </a:r>
            <a:r>
              <a:rPr lang="en-US" baseline="0" dirty="0" smtClean="0"/>
              <a:t>Google) = </a:t>
            </a:r>
            <a:r>
              <a:rPr lang="en-US" b="1" baseline="0" dirty="0" smtClean="0"/>
              <a:t>To feel about with the hands or To touch or handle someone… OR </a:t>
            </a:r>
            <a:r>
              <a:rPr lang="en-US" baseline="0" dirty="0" smtClean="0"/>
              <a:t>Webster: 1. To feel about or search for blindly or uncertainly 2. To feel one’s way by groping </a:t>
            </a:r>
            <a:endParaRPr lang="en-US" b="1" dirty="0" smtClean="0"/>
          </a:p>
          <a:p>
            <a:endParaRPr lang="en-US" dirty="0"/>
          </a:p>
        </p:txBody>
      </p:sp>
      <p:sp>
        <p:nvSpPr>
          <p:cNvPr id="4" name="Slide Number Placeholder 3"/>
          <p:cNvSpPr>
            <a:spLocks noGrp="1"/>
          </p:cNvSpPr>
          <p:nvPr>
            <p:ph type="sldNum" sz="quarter" idx="10"/>
          </p:nvPr>
        </p:nvSpPr>
        <p:spPr/>
        <p:txBody>
          <a:bodyPr/>
          <a:lstStyle/>
          <a:p>
            <a:fld id="{9981ED1F-4D81-8042-AB99-8F9BD37BA5A3}" type="slidenum">
              <a:rPr lang="en-US" smtClean="0"/>
              <a:t>7</a:t>
            </a:fld>
            <a:endParaRPr lang="en-US"/>
          </a:p>
        </p:txBody>
      </p:sp>
    </p:spTree>
    <p:extLst>
      <p:ext uri="{BB962C8B-B14F-4D97-AF65-F5344CB8AC3E}">
        <p14:creationId xmlns:p14="http://schemas.microsoft.com/office/powerpoint/2010/main" val="69379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end of slide: </a:t>
            </a:r>
          </a:p>
          <a:p>
            <a:r>
              <a:rPr lang="en-US" dirty="0"/>
              <a:t>Prof Mark </a:t>
            </a:r>
            <a:r>
              <a:rPr lang="en-US" dirty="0" err="1"/>
              <a:t>Lachs</a:t>
            </a:r>
            <a:r>
              <a:rPr lang="en-US" dirty="0"/>
              <a:t>: “</a:t>
            </a:r>
            <a:r>
              <a:rPr lang="en-US" b="1" dirty="0"/>
              <a:t>If someone would enter my office </a:t>
            </a:r>
            <a:r>
              <a:rPr lang="en-US" dirty="0"/>
              <a:t>in Cornell U and say </a:t>
            </a:r>
            <a:r>
              <a:rPr lang="en-US" b="1" dirty="0"/>
              <a:t>‘Mark [blank] you,’ I would have to lie down for two hours</a:t>
            </a:r>
            <a:r>
              <a:rPr lang="en-US" dirty="0"/>
              <a:t>. </a:t>
            </a:r>
            <a:r>
              <a:rPr lang="en-US" b="1" dirty="0"/>
              <a:t>Never mind if the person would lay a hand on me</a:t>
            </a:r>
            <a:r>
              <a:rPr lang="en-US" dirty="0"/>
              <a:t>.” </a:t>
            </a:r>
          </a:p>
          <a:p>
            <a:r>
              <a:rPr lang="en-US" dirty="0"/>
              <a:t>He added: “</a:t>
            </a:r>
            <a:r>
              <a:rPr lang="en-US" b="1" dirty="0"/>
              <a:t>If those events would happen in our homes </a:t>
            </a:r>
            <a:r>
              <a:rPr lang="en-US" dirty="0"/>
              <a:t>and communities, </a:t>
            </a:r>
            <a:r>
              <a:rPr lang="en-US" b="1" dirty="0"/>
              <a:t>we would be horrified</a:t>
            </a:r>
            <a:r>
              <a:rPr lang="en-US" dirty="0"/>
              <a:t>” (</a:t>
            </a:r>
            <a:r>
              <a:rPr lang="en-US" dirty="0" err="1"/>
              <a:t>Lachs</a:t>
            </a:r>
            <a:r>
              <a:rPr lang="en-US" dirty="0"/>
              <a:t>, 2014) </a:t>
            </a:r>
          </a:p>
        </p:txBody>
      </p:sp>
      <p:sp>
        <p:nvSpPr>
          <p:cNvPr id="4" name="Slide Number Placeholder 3"/>
          <p:cNvSpPr>
            <a:spLocks noGrp="1"/>
          </p:cNvSpPr>
          <p:nvPr>
            <p:ph type="sldNum" sz="quarter" idx="10"/>
          </p:nvPr>
        </p:nvSpPr>
        <p:spPr/>
        <p:txBody>
          <a:bodyPr/>
          <a:lstStyle/>
          <a:p>
            <a:fld id="{9005AEBD-FDAA-E049-852C-0982A44FF264}" type="slidenum">
              <a:rPr lang="en-US" smtClean="0"/>
              <a:t>8</a:t>
            </a:fld>
            <a:endParaRPr lang="en-US"/>
          </a:p>
        </p:txBody>
      </p:sp>
    </p:spTree>
    <p:extLst>
      <p:ext uri="{BB962C8B-B14F-4D97-AF65-F5344CB8AC3E}">
        <p14:creationId xmlns:p14="http://schemas.microsoft.com/office/powerpoint/2010/main" val="417988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STAFF MEMBER SAW IT BUT COULDN’T STOP THE BEATING</a:t>
            </a:r>
            <a:r>
              <a:rPr lang="en-US" baseline="0" dirty="0" smtClean="0"/>
              <a:t>…</a:t>
            </a:r>
          </a:p>
          <a:p>
            <a:endParaRPr lang="en-US" baseline="0" dirty="0" smtClean="0"/>
          </a:p>
          <a:p>
            <a:r>
              <a:rPr lang="en-US" b="1" dirty="0" smtClean="0"/>
              <a:t>Mandatory Behavior Emergency Course</a:t>
            </a:r>
            <a:br>
              <a:rPr lang="en-US" b="1" dirty="0" smtClean="0"/>
            </a:br>
            <a:r>
              <a:rPr lang="en-US" b="1" dirty="0" smtClean="0"/>
              <a:t>(Physical De-Escalation Techniques)</a:t>
            </a:r>
            <a:endParaRPr lang="en-US" baseline="0" dirty="0" smtClean="0"/>
          </a:p>
          <a:p>
            <a:pPr marL="0" indent="0">
              <a:buNone/>
            </a:pPr>
            <a:endParaRPr lang="en-US" dirty="0" smtClean="0"/>
          </a:p>
          <a:p>
            <a:r>
              <a:rPr lang="en-US" dirty="0" smtClean="0"/>
              <a:t>Nonviolent Crisis Intervention Training (CPI):</a:t>
            </a:r>
          </a:p>
          <a:p>
            <a:pPr marL="0" indent="0">
              <a:buNone/>
            </a:pPr>
            <a:r>
              <a:rPr lang="en-US" dirty="0" smtClean="0"/>
              <a:t>    </a:t>
            </a:r>
            <a:r>
              <a:rPr lang="en-US" sz="1100" dirty="0" smtClean="0">
                <a:hlinkClick r:id="rId3"/>
              </a:rPr>
              <a:t>http://tinyurl.com/mrl5ltz</a:t>
            </a:r>
            <a:r>
              <a:rPr lang="en-US" sz="1100" dirty="0" smtClean="0"/>
              <a:t> </a:t>
            </a:r>
          </a:p>
          <a:p>
            <a:pPr marL="0" indent="0">
              <a:buNone/>
            </a:pP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Carly </a:t>
            </a:r>
            <a:r>
              <a:rPr lang="en-US" sz="1100" dirty="0" err="1" smtClean="0"/>
              <a:t>Hellen</a:t>
            </a:r>
            <a:r>
              <a:rPr lang="en-US" sz="1100" dirty="0" smtClean="0"/>
              <a:t> &amp; Peter Sternberg (1999). Dealing with Physical Aggression in Caregiving: Physical and Non-Physical Interventions </a:t>
            </a:r>
          </a:p>
          <a:p>
            <a:pPr marL="0" indent="0">
              <a:buNone/>
            </a:pPr>
            <a:endParaRPr lang="en-US" sz="1100" dirty="0" smtClean="0"/>
          </a:p>
          <a:p>
            <a:pPr marL="0" indent="0">
              <a:buNone/>
            </a:pPr>
            <a:r>
              <a:rPr lang="en-US" dirty="0" smtClean="0"/>
              <a:t>  </a:t>
            </a:r>
          </a:p>
          <a:p>
            <a:r>
              <a:rPr lang="en-US" dirty="0" smtClean="0"/>
              <a:t>Violence Prevention Course (</a:t>
            </a:r>
            <a:r>
              <a:rPr lang="en-US" dirty="0" err="1" smtClean="0"/>
              <a:t>SafeCare</a:t>
            </a:r>
            <a:r>
              <a:rPr lang="en-US" dirty="0" smtClean="0"/>
              <a:t> B.C.):</a:t>
            </a:r>
          </a:p>
          <a:p>
            <a:pPr marL="0" indent="0">
              <a:buNone/>
            </a:pPr>
            <a:r>
              <a:rPr lang="en-US" sz="1100" dirty="0" smtClean="0">
                <a:hlinkClick r:id="rId4"/>
              </a:rPr>
              <a:t>http://safecarebc.ca/violence-prevention-course/</a:t>
            </a:r>
            <a:r>
              <a:rPr lang="en-US" sz="1100" dirty="0" smtClean="0"/>
              <a:t> </a:t>
            </a:r>
          </a:p>
          <a:p>
            <a:r>
              <a:rPr lang="en-US" baseline="0" dirty="0" smtClean="0"/>
              <a:t> </a:t>
            </a:r>
            <a:endParaRPr lang="en-US" baseline="0" dirty="0" smtClean="0"/>
          </a:p>
          <a:p>
            <a:endParaRPr lang="en-US" baseline="0" dirty="0" smtClean="0"/>
          </a:p>
          <a:p>
            <a:r>
              <a:rPr lang="en-US" baseline="0" dirty="0" smtClean="0"/>
              <a:t>Both residents were reported to have Alzheimer’s disease ||| (according to police spokesperson). </a:t>
            </a:r>
          </a:p>
          <a:p>
            <a:endParaRPr lang="en-US" baseline="0" dirty="0" smtClean="0"/>
          </a:p>
          <a:p>
            <a:r>
              <a:rPr lang="en-US" baseline="0" dirty="0" smtClean="0"/>
              <a:t>Injuries: Head trauma (bleeding on his brain), black eyes, a fat lip, and a swollen bloody face. </a:t>
            </a:r>
          </a:p>
          <a:p>
            <a:endParaRPr lang="en-US" baseline="0" dirty="0" smtClean="0"/>
          </a:p>
          <a:p>
            <a:r>
              <a:rPr lang="en-US" baseline="0" dirty="0" smtClean="0"/>
              <a:t>The incident took place just a few weeks ago…around 2am on Saturday January 28… </a:t>
            </a:r>
          </a:p>
          <a:p>
            <a:endParaRPr lang="en-US" baseline="0" dirty="0" smtClean="0"/>
          </a:p>
          <a:p>
            <a:r>
              <a:rPr lang="en-US" baseline="0" dirty="0" smtClean="0"/>
              <a:t>! It happened after a staff member watched the other resident walk into James’ </a:t>
            </a:r>
            <a:r>
              <a:rPr lang="en-US" u="sng" baseline="0" dirty="0" smtClean="0"/>
              <a:t>private bedroom </a:t>
            </a:r>
            <a:r>
              <a:rPr lang="en-US" baseline="0" dirty="0" smtClean="0"/>
              <a:t>and attack him (according to president of St. Joseph’s Villa where it took place).</a:t>
            </a:r>
          </a:p>
          <a:p>
            <a:r>
              <a:rPr lang="en-US" baseline="0" dirty="0" smtClean="0"/>
              <a:t>The report in the newspaper article said that </a:t>
            </a:r>
            <a:r>
              <a:rPr lang="en-US" b="1" u="sng" baseline="0" dirty="0" smtClean="0"/>
              <a:t>the staff member tried to stop the attack but wasn’t able to</a:t>
            </a:r>
            <a:r>
              <a:rPr lang="en-US" baseline="0" dirty="0" smtClean="0"/>
              <a:t> </a:t>
            </a:r>
            <a:r>
              <a:rPr lang="en-US" b="1" u="sng" baseline="0" dirty="0" smtClean="0"/>
              <a:t>until police came</a:t>
            </a:r>
            <a:r>
              <a:rPr lang="en-US" b="1" baseline="0" dirty="0" smtClean="0"/>
              <a:t>. !!!</a:t>
            </a:r>
          </a:p>
          <a:p>
            <a:r>
              <a:rPr lang="en-US" baseline="0" dirty="0" smtClean="0"/>
              <a:t>+</a:t>
            </a:r>
          </a:p>
          <a:p>
            <a:r>
              <a:rPr lang="en-US" baseline="0" dirty="0" smtClean="0"/>
              <a:t>Wife: “They saw him walking down the hall, called out his name. They saw him going in, they followed him in and they couldn’t restrain him. James was beaten while kind of they watched because </a:t>
            </a:r>
            <a:r>
              <a:rPr lang="en-US" b="1" baseline="0" dirty="0" smtClean="0"/>
              <a:t>they couldn’t get him off</a:t>
            </a:r>
            <a:r>
              <a:rPr lang="en-US" baseline="0" dirty="0" smtClean="0"/>
              <a:t>, they couldn’t do anything. </a:t>
            </a:r>
            <a:r>
              <a:rPr lang="en-US" b="1" baseline="0" dirty="0" smtClean="0"/>
              <a:t>I don’t know if its lack of training</a:t>
            </a:r>
            <a:r>
              <a:rPr lang="en-US" baseline="0" dirty="0" smtClean="0"/>
              <a:t>, </a:t>
            </a:r>
            <a:r>
              <a:rPr lang="en-US" b="1" baseline="0" dirty="0" smtClean="0"/>
              <a:t>but they were frightful for their lives</a:t>
            </a:r>
            <a:r>
              <a:rPr lang="en-US" baseline="0" dirty="0" smtClean="0"/>
              <a: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Tammy </a:t>
            </a:r>
            <a:r>
              <a:rPr lang="en-US" sz="1200" kern="1200" dirty="0" err="1" smtClean="0">
                <a:solidFill>
                  <a:schemeClr val="tx1"/>
                </a:solidFill>
                <a:effectLst/>
                <a:latin typeface="+mn-lt"/>
                <a:ea typeface="+mn-ea"/>
                <a:cs typeface="+mn-cs"/>
              </a:rPr>
              <a:t>Carbino</a:t>
            </a:r>
            <a:r>
              <a:rPr lang="en-US" sz="1200" kern="1200" dirty="0" smtClean="0">
                <a:solidFill>
                  <a:schemeClr val="tx1"/>
                </a:solidFill>
                <a:effectLst/>
                <a:latin typeface="+mn-lt"/>
                <a:ea typeface="+mn-ea"/>
                <a:cs typeface="+mn-cs"/>
              </a:rPr>
              <a:t>, the daughter of 85 years old James Acker who has Alzheimer’s disease and was injured after being attacked by another resident with Alzheimer’s disease while he was in his own bed in his private bedroom, said she is in shock and added: </a:t>
            </a:r>
            <a:r>
              <a:rPr lang="en-US" sz="1200" b="1" kern="1200" dirty="0" smtClean="0">
                <a:solidFill>
                  <a:schemeClr val="tx1"/>
                </a:solidFill>
                <a:effectLst/>
                <a:latin typeface="+mn-lt"/>
                <a:ea typeface="+mn-ea"/>
                <a:cs typeface="+mn-cs"/>
              </a:rPr>
              <a:t>“If this happened to a child at Sick Kids hospital, people wouldn’t stand for it.” </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26139B-E630-6B40-AAAE-E4E07A681F6A}" type="slidenum">
              <a:rPr lang="en-US" smtClean="0"/>
              <a:t>9</a:t>
            </a:fld>
            <a:endParaRPr lang="en-US"/>
          </a:p>
        </p:txBody>
      </p:sp>
    </p:spTree>
    <p:extLst>
      <p:ext uri="{BB962C8B-B14F-4D97-AF65-F5344CB8AC3E}">
        <p14:creationId xmlns:p14="http://schemas.microsoft.com/office/powerpoint/2010/main" val="66782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1" u="sng" dirty="0" smtClean="0"/>
              <a:t>Complaints received </a:t>
            </a:r>
            <a:r>
              <a:rPr lang="en-US" dirty="0" smtClean="0"/>
              <a:t>in FY 2016 that </a:t>
            </a:r>
            <a:r>
              <a:rPr lang="en-US" b="1" u="sng" dirty="0" smtClean="0"/>
              <a:t>did not result in serious harm</a:t>
            </a:r>
            <a:r>
              <a:rPr lang="en-US" b="1" u="sng" baseline="0" dirty="0" smtClean="0"/>
              <a:t> </a:t>
            </a:r>
            <a:r>
              <a:rPr lang="en-US" baseline="0" dirty="0" smtClean="0"/>
              <a:t>and therefore were not investigated </a:t>
            </a:r>
            <a:r>
              <a:rPr lang="en-US" b="1" dirty="0" smtClean="0"/>
              <a:t>“4,031 resident-to-resident altercations.”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 nursing homes, hospitals, and other state-licensed facilities]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OHFC </a:t>
            </a:r>
            <a:r>
              <a:rPr lang="en-US" b="0" dirty="0" smtClean="0"/>
              <a:t>prioritizes</a:t>
            </a:r>
            <a:r>
              <a:rPr lang="en-US" b="0" baseline="0" dirty="0" smtClean="0"/>
              <a:t> current caseload based on severity of complaints, and is </a:t>
            </a:r>
            <a:r>
              <a:rPr lang="en-US" b="1" baseline="0" dirty="0" smtClean="0"/>
              <a:t>only </a:t>
            </a:r>
            <a:r>
              <a:rPr lang="en-US" b="1" u="sng" baseline="0" dirty="0" smtClean="0"/>
              <a:t>able to investigate </a:t>
            </a:r>
            <a:r>
              <a:rPr lang="en-US" b="1" baseline="0" dirty="0" smtClean="0"/>
              <a:t>complaints </a:t>
            </a:r>
            <a:r>
              <a:rPr lang="en-US" b="1" u="sng" baseline="0" dirty="0" smtClean="0"/>
              <a:t>alleging actual harm </a:t>
            </a:r>
            <a:r>
              <a:rPr lang="en-US" b="0" baseline="0" dirty="0" smtClean="0"/>
              <a:t>due to funding constraints. </a:t>
            </a:r>
            <a:endParaRPr lang="en-US" b="0" dirty="0" smtClean="0"/>
          </a:p>
          <a:p>
            <a:endParaRPr lang="en-US" b="0" dirty="0" smtClean="0"/>
          </a:p>
          <a:p>
            <a:endParaRPr lang="en-US" b="0" dirty="0" smtClean="0"/>
          </a:p>
          <a:p>
            <a:endParaRPr lang="en-US" b="0" dirty="0" smtClean="0"/>
          </a:p>
          <a:p>
            <a:r>
              <a:rPr lang="en-US" b="0" dirty="0" smtClean="0"/>
              <a:t>Underreporting</a:t>
            </a:r>
            <a:r>
              <a:rPr lang="en-US" b="0" baseline="0" dirty="0" smtClean="0"/>
              <a:t> (</a:t>
            </a:r>
            <a:r>
              <a:rPr lang="en-US" b="1" u="sng" baseline="0" dirty="0" smtClean="0"/>
              <a:t>internally and externally</a:t>
            </a:r>
            <a:r>
              <a:rPr lang="en-US" b="0" baseline="0" dirty="0" smtClean="0"/>
              <a:t>) is a major barrier for prevention </a:t>
            </a:r>
            <a:r>
              <a:rPr lang="en-US" baseline="0" dirty="0" smtClean="0"/>
              <a:t>of these behaviors… I’ll talk about it more later…</a:t>
            </a:r>
          </a:p>
          <a:p>
            <a:endParaRPr lang="en-US" baseline="0" dirty="0" smtClean="0"/>
          </a:p>
          <a:p>
            <a:r>
              <a:rPr lang="en-US" b="1" baseline="0" dirty="0" smtClean="0"/>
              <a:t>If we don’t report it, it doesn’t exist. </a:t>
            </a:r>
            <a:r>
              <a:rPr lang="en-US" baseline="0" dirty="0" smtClean="0"/>
              <a:t>=&gt; Not recognizing it as a problem makes it less likely that we’re going to do something about it. It also represents a missed opportunity for prevention. </a:t>
            </a:r>
          </a:p>
          <a:p>
            <a:endParaRPr lang="en-US" baseline="0" dirty="0" smtClean="0"/>
          </a:p>
          <a:p>
            <a:r>
              <a:rPr lang="en-US" baseline="0" dirty="0" smtClean="0"/>
              <a:t>LTC homes must find ways to </a:t>
            </a:r>
            <a:r>
              <a:rPr lang="en-US" b="1" baseline="0" dirty="0" smtClean="0"/>
              <a:t>instill in staff the belief that reporting has tremendous preventative value</a:t>
            </a:r>
            <a:r>
              <a:rPr lang="en-US" baseline="0" dirty="0" smtClean="0"/>
              <a:t>, seeing it as a learning tool…not as a way to judge their performance or use punitive measures against them!  </a:t>
            </a:r>
          </a:p>
          <a:p>
            <a:endParaRPr lang="en-US" baseline="0" dirty="0" smtClean="0"/>
          </a:p>
          <a:p>
            <a:r>
              <a:rPr lang="en-US" sz="1200" kern="1200" dirty="0" smtClean="0">
                <a:solidFill>
                  <a:schemeClr val="tx1"/>
                </a:solidFill>
                <a:effectLst/>
                <a:latin typeface="+mn-lt"/>
                <a:ea typeface="+mn-ea"/>
                <a:cs typeface="+mn-cs"/>
              </a:rPr>
              <a:t>Conclusion: “Improved </a:t>
            </a:r>
            <a:r>
              <a:rPr lang="en-US" sz="1200" b="1" kern="1200" dirty="0" smtClean="0">
                <a:solidFill>
                  <a:schemeClr val="tx1"/>
                </a:solidFill>
                <a:effectLst/>
                <a:latin typeface="+mn-lt"/>
                <a:ea typeface="+mn-ea"/>
                <a:cs typeface="+mn-cs"/>
              </a:rPr>
              <a:t>reporting</a:t>
            </a:r>
            <a:r>
              <a:rPr lang="en-US" sz="1200" kern="1200" dirty="0" smtClean="0">
                <a:solidFill>
                  <a:schemeClr val="tx1"/>
                </a:solidFill>
                <a:effectLst/>
                <a:latin typeface="+mn-lt"/>
                <a:ea typeface="+mn-ea"/>
                <a:cs typeface="+mn-cs"/>
              </a:rPr>
              <a:t> may have the unanticipated </a:t>
            </a:r>
            <a:r>
              <a:rPr lang="en-US" sz="1200" b="1" kern="1200" dirty="0" smtClean="0">
                <a:solidFill>
                  <a:schemeClr val="tx1"/>
                </a:solidFill>
                <a:effectLst/>
                <a:latin typeface="+mn-lt"/>
                <a:ea typeface="+mn-ea"/>
                <a:cs typeface="+mn-cs"/>
              </a:rPr>
              <a:t>benefit</a:t>
            </a:r>
            <a:r>
              <a:rPr lang="en-US" sz="1200" kern="1200" dirty="0" smtClean="0">
                <a:solidFill>
                  <a:schemeClr val="tx1"/>
                </a:solidFill>
                <a:effectLst/>
                <a:latin typeface="+mn-lt"/>
                <a:ea typeface="+mn-ea"/>
                <a:cs typeface="+mn-cs"/>
              </a:rPr>
              <a:t> of reducing physical aggression, perhaps by fostering </a:t>
            </a:r>
            <a:r>
              <a:rPr lang="en-US" sz="1200" b="1" kern="1200" dirty="0" smtClean="0">
                <a:solidFill>
                  <a:schemeClr val="tx1"/>
                </a:solidFill>
                <a:effectLst/>
                <a:latin typeface="+mn-lt"/>
                <a:ea typeface="+mn-ea"/>
                <a:cs typeface="+mn-cs"/>
              </a:rPr>
              <a:t>recognition of and </a:t>
            </a:r>
            <a:r>
              <a:rPr lang="en-US" sz="1200" b="0" kern="1200" dirty="0" smtClean="0">
                <a:solidFill>
                  <a:schemeClr val="tx1"/>
                </a:solidFill>
                <a:effectLst/>
                <a:latin typeface="+mn-lt"/>
                <a:ea typeface="+mn-ea"/>
                <a:cs typeface="+mn-cs"/>
              </a:rPr>
              <a:t>intervention in events that </a:t>
            </a:r>
            <a:r>
              <a:rPr lang="en-US" sz="1200" b="1" kern="1200" dirty="0" smtClean="0">
                <a:solidFill>
                  <a:schemeClr val="tx1"/>
                </a:solidFill>
                <a:effectLst/>
                <a:latin typeface="+mn-lt"/>
                <a:ea typeface="+mn-ea"/>
                <a:cs typeface="+mn-cs"/>
              </a:rPr>
              <a:t>might otherwise escalate into more serious </a:t>
            </a:r>
            <a:r>
              <a:rPr lang="en-US" sz="1200" kern="1200" dirty="0" smtClean="0">
                <a:solidFill>
                  <a:schemeClr val="tx1"/>
                </a:solidFill>
                <a:effectLst/>
                <a:latin typeface="+mn-lt"/>
                <a:ea typeface="+mn-ea"/>
                <a:cs typeface="+mn-cs"/>
              </a:rPr>
              <a:t>aggression.” [Source: </a:t>
            </a:r>
            <a:r>
              <a:rPr lang="en-US" sz="1200" b="0" kern="1200" dirty="0" smtClean="0">
                <a:solidFill>
                  <a:schemeClr val="tx1"/>
                </a:solidFill>
                <a:effectLst/>
                <a:latin typeface="+mn-lt"/>
                <a:ea typeface="+mn-ea"/>
                <a:cs typeface="+mn-cs"/>
              </a:rPr>
              <a:t>Article: Nolan &amp; </a:t>
            </a:r>
            <a:r>
              <a:rPr lang="en-US" sz="1200" b="0" kern="1200" dirty="0" err="1" smtClean="0">
                <a:solidFill>
                  <a:schemeClr val="tx1"/>
                </a:solidFill>
                <a:effectLst/>
                <a:latin typeface="+mn-lt"/>
                <a:ea typeface="+mn-ea"/>
                <a:cs typeface="+mn-cs"/>
              </a:rPr>
              <a:t>Citrome</a:t>
            </a:r>
            <a:r>
              <a:rPr lang="en-US" sz="1200" b="0" kern="1200" dirty="0" smtClean="0">
                <a:solidFill>
                  <a:schemeClr val="tx1"/>
                </a:solidFill>
                <a:effectLst/>
                <a:latin typeface="+mn-lt"/>
                <a:ea typeface="+mn-ea"/>
                <a:cs typeface="+mn-cs"/>
              </a:rPr>
              <a:t> 2007. Reducing inpatient aggression: Does paying attention pay off?]  </a:t>
            </a:r>
            <a:r>
              <a:rPr lang="en-US" sz="1200" kern="1200" dirty="0" smtClean="0">
                <a:solidFill>
                  <a:schemeClr val="tx1"/>
                </a:solidFill>
                <a:effectLst/>
                <a:latin typeface="+mn-lt"/>
                <a:ea typeface="+mn-ea"/>
                <a:cs typeface="+mn-cs"/>
              </a:rPr>
              <a:t>Link: </a:t>
            </a:r>
            <a:r>
              <a:rPr lang="en-US" sz="1200" u="sng" kern="1200" dirty="0" smtClean="0">
                <a:solidFill>
                  <a:schemeClr val="tx1"/>
                </a:solidFill>
                <a:effectLst/>
                <a:latin typeface="+mn-lt"/>
                <a:ea typeface="+mn-ea"/>
                <a:cs typeface="+mn-cs"/>
                <a:hlinkClick r:id="rId3"/>
              </a:rPr>
              <a:t>http://link.springer.com/article/10.1007/s11126-007-9058-7#/page-1</a:t>
            </a:r>
            <a:r>
              <a:rPr lang="en-US" sz="1200" kern="1200" dirty="0" smtClean="0">
                <a:solidFill>
                  <a:schemeClr val="tx1"/>
                </a:solidFill>
                <a:effectLst/>
                <a:latin typeface="+mn-lt"/>
                <a:ea typeface="+mn-ea"/>
                <a:cs typeface="+mn-cs"/>
              </a:rPr>
              <a:t> </a:t>
            </a:r>
          </a:p>
          <a:p>
            <a:r>
              <a:rPr lang="en-US" baseline="0" dirty="0" smtClean="0"/>
              <a:t>…</a:t>
            </a:r>
          </a:p>
          <a:p>
            <a:endParaRPr lang="en-US" baseline="0" dirty="0" smtClean="0"/>
          </a:p>
          <a:p>
            <a:r>
              <a:rPr lang="en-US" baseline="0" dirty="0" smtClean="0"/>
              <a:t>The </a:t>
            </a:r>
            <a:r>
              <a:rPr lang="en-US" b="1" baseline="0" dirty="0" smtClean="0"/>
              <a:t>MDS 3.0 (Behavior E Section) does not </a:t>
            </a:r>
            <a:r>
              <a:rPr lang="en-US" b="0" baseline="0" dirty="0" smtClean="0"/>
              <a:t>include questions that </a:t>
            </a:r>
            <a:r>
              <a:rPr lang="en-US" b="1" baseline="0" dirty="0" smtClean="0"/>
              <a:t>enable</a:t>
            </a:r>
            <a:r>
              <a:rPr lang="en-US" b="0" baseline="0" dirty="0" smtClean="0"/>
              <a:t> </a:t>
            </a:r>
            <a:r>
              <a:rPr lang="en-US" b="1" baseline="0" dirty="0" smtClean="0"/>
              <a:t>to identify the target </a:t>
            </a:r>
            <a:r>
              <a:rPr lang="en-US" baseline="0" dirty="0" smtClean="0"/>
              <a:t>of aggressive behaviors.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Caspi</a:t>
            </a:r>
            <a:r>
              <a:rPr lang="en-US" sz="1200" kern="1200" dirty="0" smtClean="0">
                <a:solidFill>
                  <a:schemeClr val="tx1"/>
                </a:solidFill>
                <a:effectLst/>
                <a:latin typeface="+mn-lt"/>
                <a:ea typeface="+mn-ea"/>
                <a:cs typeface="+mn-cs"/>
              </a:rPr>
              <a:t>, E. (2013e). M.D.S. 3.0 – A giant step forward but what about items on resident-to-resident aggression? [Letter to the Editor]. </a:t>
            </a:r>
            <a:r>
              <a:rPr lang="en-US" sz="1200" i="1" kern="1200" dirty="0" smtClean="0">
                <a:solidFill>
                  <a:schemeClr val="tx1"/>
                </a:solidFill>
                <a:effectLst/>
                <a:latin typeface="+mn-lt"/>
                <a:ea typeface="+mn-ea"/>
                <a:cs typeface="+mn-cs"/>
              </a:rPr>
              <a:t>Journal of the American Medical Directors Association, 14(8), </a:t>
            </a:r>
            <a:r>
              <a:rPr lang="en-US" sz="1200" kern="1200" dirty="0" smtClean="0">
                <a:solidFill>
                  <a:schemeClr val="tx1"/>
                </a:solidFill>
                <a:effectLst/>
                <a:latin typeface="+mn-lt"/>
                <a:ea typeface="+mn-ea"/>
                <a:cs typeface="+mn-cs"/>
              </a:rPr>
              <a:t>624-625. </a:t>
            </a:r>
            <a:r>
              <a:rPr lang="en-US" sz="1200" i="1"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I</a:t>
            </a:r>
            <a:r>
              <a:rPr lang="en-US" sz="1200" i="0" kern="1200" baseline="0" dirty="0" smtClean="0">
                <a:solidFill>
                  <a:schemeClr val="tx1"/>
                </a:solidFill>
                <a:effectLst/>
                <a:latin typeface="+mn-lt"/>
                <a:ea typeface="+mn-ea"/>
                <a:cs typeface="+mn-cs"/>
              </a:rPr>
              <a:t> also developed a draft of new MDS 3.0 Items on DHRRI…which will be published in my book… I can share these with those interested, would love feedback, and we need to test it first…</a:t>
            </a:r>
            <a:endParaRPr lang="en-US" sz="1200" i="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9005AEBD-FDAA-E049-852C-0982A44FF264}" type="slidenum">
              <a:rPr lang="en-US" smtClean="0"/>
              <a:t>10</a:t>
            </a:fld>
            <a:endParaRPr lang="en-US"/>
          </a:p>
        </p:txBody>
      </p:sp>
    </p:spTree>
    <p:extLst>
      <p:ext uri="{BB962C8B-B14F-4D97-AF65-F5344CB8AC3E}">
        <p14:creationId xmlns:p14="http://schemas.microsoft.com/office/powerpoint/2010/main" val="342519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86">
              <a:defRPr/>
            </a:pPr>
            <a:r>
              <a:rPr lang="en-US" b="1" dirty="0" smtClean="0"/>
              <a:t>To my knowledge,</a:t>
            </a:r>
            <a:r>
              <a:rPr lang="en-US" b="1" baseline="0" dirty="0" smtClean="0"/>
              <a:t> no study has looked at fatal RRI in dementia in LTC homes in North America.  </a:t>
            </a:r>
          </a:p>
          <a:p>
            <a:pPr defTabSz="457186">
              <a:defRPr/>
            </a:pPr>
            <a:r>
              <a:rPr lang="en-US" b="1" baseline="0" dirty="0" smtClean="0"/>
              <a:t>+ A group of researchers at </a:t>
            </a:r>
            <a:r>
              <a:rPr lang="en-US" b="1" baseline="0" dirty="0" err="1" smtClean="0"/>
              <a:t>Monash</a:t>
            </a:r>
            <a:r>
              <a:rPr lang="en-US" b="1" baseline="0" dirty="0" smtClean="0"/>
              <a:t> University just published in JAGS the 1</a:t>
            </a:r>
            <a:r>
              <a:rPr lang="en-US" b="1" baseline="30000" dirty="0" smtClean="0"/>
              <a:t>st</a:t>
            </a:r>
            <a:r>
              <a:rPr lang="en-US" b="1" baseline="0" dirty="0" smtClean="0"/>
              <a:t> nationwide study on 28 fatal RRI in Australia. </a:t>
            </a:r>
            <a:endParaRPr lang="en-US" b="1" dirty="0" smtClean="0"/>
          </a:p>
          <a:p>
            <a:pPr defTabSz="457186">
              <a:defRPr/>
            </a:pPr>
            <a:endParaRPr lang="en-US" b="1" dirty="0" smtClean="0"/>
          </a:p>
          <a:p>
            <a:pPr defTabSz="457186">
              <a:defRPr/>
            </a:pPr>
            <a:r>
              <a:rPr lang="en-US" b="1" dirty="0" smtClean="0"/>
              <a:t>[DO NOT go over each of the 3 sources. ONLY SAY]</a:t>
            </a:r>
            <a:r>
              <a:rPr lang="en-US" b="1" baseline="0" dirty="0" smtClean="0"/>
              <a:t>: Two large studies </a:t>
            </a:r>
            <a:r>
              <a:rPr lang="en-US" b="1" u="sng" baseline="0" dirty="0" smtClean="0"/>
              <a:t>and </a:t>
            </a:r>
            <a:r>
              <a:rPr lang="en-US" b="1" baseline="0" dirty="0" smtClean="0"/>
              <a:t>one literature review found that the prevalence and incidence of RRNI is high! </a:t>
            </a:r>
            <a:endParaRPr lang="en-US" b="1" dirty="0" smtClean="0"/>
          </a:p>
          <a:p>
            <a:pPr defTabSz="457186">
              <a:defRPr/>
            </a:pPr>
            <a:endParaRPr lang="en-US" b="1" dirty="0" smtClean="0"/>
          </a:p>
          <a:p>
            <a:pPr defTabSz="457186">
              <a:defRPr/>
            </a:pPr>
            <a:r>
              <a:rPr lang="en-US" b="1" dirty="0" smtClean="0"/>
              <a:t>Non dementia-specific figures</a:t>
            </a:r>
            <a:r>
              <a:rPr lang="en-US" dirty="0" smtClean="0"/>
              <a:t>…but we</a:t>
            </a:r>
            <a:r>
              <a:rPr lang="en-US" baseline="0" dirty="0" smtClean="0"/>
              <a:t> know that the majority of residents in NHs have dementia ||||| (and the majority of the residents in these studies had dementia…). </a:t>
            </a:r>
          </a:p>
          <a:p>
            <a:endParaRPr lang="en-US" b="0" dirty="0" smtClean="0"/>
          </a:p>
          <a:p>
            <a:r>
              <a:rPr lang="en-US" b="0" dirty="0" smtClean="0"/>
              <a:t>Add: [</a:t>
            </a:r>
            <a:r>
              <a:rPr lang="en-US" dirty="0" smtClean="0"/>
              <a:t>Re </a:t>
            </a:r>
            <a:r>
              <a:rPr lang="en-US" b="1" dirty="0" smtClean="0"/>
              <a:t>Cornell</a:t>
            </a:r>
            <a:r>
              <a:rPr lang="en-US" b="1" baseline="0" dirty="0" smtClean="0"/>
              <a:t> study </a:t>
            </a:r>
            <a:r>
              <a:rPr lang="en-US" dirty="0" smtClean="0"/>
              <a:t>prevalence findings]: “</a:t>
            </a:r>
            <a:r>
              <a:rPr lang="en-US" b="1" dirty="0" smtClean="0"/>
              <a:t>Highly conservative estimate.</a:t>
            </a:r>
            <a:r>
              <a:rPr lang="en-US" dirty="0" smtClean="0"/>
              <a:t>” </a:t>
            </a:r>
          </a:p>
          <a:p>
            <a:r>
              <a:rPr lang="en-US" dirty="0" smtClean="0"/>
              <a:t>+</a:t>
            </a:r>
          </a:p>
          <a:p>
            <a:r>
              <a:rPr lang="en-US" dirty="0" smtClean="0"/>
              <a:t>“</a:t>
            </a:r>
            <a:r>
              <a:rPr lang="en-US" b="1" dirty="0" smtClean="0"/>
              <a:t>Other” category </a:t>
            </a:r>
            <a:r>
              <a:rPr lang="en-US" dirty="0" smtClean="0"/>
              <a:t>=</a:t>
            </a:r>
            <a:r>
              <a:rPr lang="en-US" baseline="0" dirty="0" smtClean="0"/>
              <a:t> e.g. taunting = “remark made in order to anger or </a:t>
            </a:r>
            <a:r>
              <a:rPr lang="en-US" b="1" baseline="0" dirty="0" smtClean="0"/>
              <a:t>provoke</a:t>
            </a:r>
            <a:r>
              <a:rPr lang="en-US" baseline="0" dirty="0" smtClean="0"/>
              <a:t> someone.” [dictionary]</a:t>
            </a:r>
          </a:p>
          <a:p>
            <a:endParaRPr lang="en-US" baseline="0" dirty="0" smtClean="0"/>
          </a:p>
          <a:p>
            <a:r>
              <a:rPr lang="en-US" baseline="0" dirty="0" smtClean="0"/>
              <a:t>McDonald et al. (in press). In most situations </a:t>
            </a:r>
            <a:r>
              <a:rPr lang="en-US" b="1" baseline="0" dirty="0" smtClean="0"/>
              <a:t>we should not use the term abuse in </a:t>
            </a:r>
            <a:r>
              <a:rPr lang="en-US" b="0" baseline="0" dirty="0" smtClean="0"/>
              <a:t>the context of residents with </a:t>
            </a:r>
            <a:r>
              <a:rPr lang="en-US" b="1" baseline="0" dirty="0" smtClean="0"/>
              <a:t>dementia. </a:t>
            </a:r>
            <a:endParaRPr lang="en-US" b="1" dirty="0" smtClean="0"/>
          </a:p>
          <a:p>
            <a:r>
              <a:rPr lang="en-US" dirty="0" smtClean="0"/>
              <a:t>…</a:t>
            </a:r>
            <a:endParaRPr lang="en-US" baseline="0" dirty="0" smtClean="0"/>
          </a:p>
          <a:p>
            <a:r>
              <a:rPr lang="en-US" b="1" baseline="0" dirty="0" smtClean="0"/>
              <a:t>Scale</a:t>
            </a:r>
            <a:r>
              <a:rPr lang="en-US" baseline="0" dirty="0" smtClean="0"/>
              <a:t> = “</a:t>
            </a:r>
            <a:r>
              <a:rPr lang="en-US" b="1" baseline="0" dirty="0" smtClean="0"/>
              <a:t>the number of </a:t>
            </a:r>
            <a:r>
              <a:rPr lang="en-US" baseline="0" dirty="0" smtClean="0"/>
              <a:t>resident-to-resident abuse </a:t>
            </a:r>
            <a:r>
              <a:rPr lang="en-US" b="1" baseline="0" dirty="0" smtClean="0"/>
              <a:t>cases</a:t>
            </a:r>
            <a:r>
              <a:rPr lang="en-US" baseline="0" dirty="0" smtClean="0"/>
              <a:t> in nursing homes.”</a:t>
            </a:r>
          </a:p>
          <a:p>
            <a:r>
              <a:rPr lang="en-US" baseline="0" dirty="0" smtClean="0"/>
              <a:t>Scope = “the number of nursing homes with any resident-to-resident abuse.” </a:t>
            </a:r>
          </a:p>
          <a:p>
            <a:endParaRPr lang="en-US" dirty="0"/>
          </a:p>
        </p:txBody>
      </p:sp>
      <p:sp>
        <p:nvSpPr>
          <p:cNvPr id="4" name="Slide Number Placeholder 3"/>
          <p:cNvSpPr>
            <a:spLocks noGrp="1"/>
          </p:cNvSpPr>
          <p:nvPr>
            <p:ph type="sldNum" sz="quarter" idx="10"/>
          </p:nvPr>
        </p:nvSpPr>
        <p:spPr/>
        <p:txBody>
          <a:bodyPr/>
          <a:lstStyle/>
          <a:p>
            <a:fld id="{9981ED1F-4D81-8042-AB99-8F9BD37BA5A3}" type="slidenum">
              <a:rPr lang="en-US" smtClean="0"/>
              <a:t>12</a:t>
            </a:fld>
            <a:endParaRPr lang="en-US"/>
          </a:p>
        </p:txBody>
      </p:sp>
    </p:spTree>
    <p:extLst>
      <p:ext uri="{BB962C8B-B14F-4D97-AF65-F5344CB8AC3E}">
        <p14:creationId xmlns:p14="http://schemas.microsoft.com/office/powerpoint/2010/main" val="76654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0EF9C-60E0-2844-A165-1D110E2A2700}"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372876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0EF9C-60E0-2844-A165-1D110E2A2700}"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211653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0EF9C-60E0-2844-A165-1D110E2A2700}"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29487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0EF9C-60E0-2844-A165-1D110E2A2700}"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271428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0EF9C-60E0-2844-A165-1D110E2A2700}"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27076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0EF9C-60E0-2844-A165-1D110E2A2700}" type="datetimeFigureOut">
              <a:rPr lang="en-US" smtClean="0"/>
              <a:t>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107524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0EF9C-60E0-2844-A165-1D110E2A2700}" type="datetimeFigureOut">
              <a:rPr lang="en-US" smtClean="0"/>
              <a:t>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227068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0EF9C-60E0-2844-A165-1D110E2A2700}" type="datetimeFigureOut">
              <a:rPr lang="en-US" smtClean="0"/>
              <a:t>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421441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0EF9C-60E0-2844-A165-1D110E2A2700}" type="datetimeFigureOut">
              <a:rPr lang="en-US" smtClean="0"/>
              <a:t>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37898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0EF9C-60E0-2844-A165-1D110E2A2700}" type="datetimeFigureOut">
              <a:rPr lang="en-US" smtClean="0"/>
              <a:t>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17990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0EF9C-60E0-2844-A165-1D110E2A2700}" type="datetimeFigureOut">
              <a:rPr lang="en-US" smtClean="0"/>
              <a:t>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24CC0-24FB-D944-ACD8-2C553AC45936}" type="slidenum">
              <a:rPr lang="en-US" smtClean="0"/>
              <a:t>‹#›</a:t>
            </a:fld>
            <a:endParaRPr lang="en-US"/>
          </a:p>
        </p:txBody>
      </p:sp>
    </p:spTree>
    <p:extLst>
      <p:ext uri="{BB962C8B-B14F-4D97-AF65-F5344CB8AC3E}">
        <p14:creationId xmlns:p14="http://schemas.microsoft.com/office/powerpoint/2010/main" val="922767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0EF9C-60E0-2844-A165-1D110E2A2700}" type="datetimeFigureOut">
              <a:rPr lang="en-US" smtClean="0"/>
              <a:t>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24CC0-24FB-D944-ACD8-2C553AC45936}" type="slidenum">
              <a:rPr lang="en-US" smtClean="0"/>
              <a:t>‹#›</a:t>
            </a:fld>
            <a:endParaRPr lang="en-US"/>
          </a:p>
        </p:txBody>
      </p:sp>
    </p:spTree>
    <p:extLst>
      <p:ext uri="{BB962C8B-B14F-4D97-AF65-F5344CB8AC3E}">
        <p14:creationId xmlns:p14="http://schemas.microsoft.com/office/powerpoint/2010/main" val="309218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tinyurl.com/yaryrho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tinyurl.com/y9s8qf5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hyperlink" Target="https://jamanetwork.com/journals/jama/fullarticle/198137" TargetMode="External"/><Relationship Id="rId4" Type="http://schemas.openxmlformats.org/officeDocument/2006/relationships/hyperlink" Target="http://onlinelibrary.wiley.com/doi/10.1111/jgs.15051/full"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tinyurl.com/ybrj7de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tinyurl.com/j2lc5f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tinyurl.com/zh68jl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inyurl.com/yaf3zdgg"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hangingaging.org/dementia/buried-not-foreve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bc.net.au/news/2018-09-28/sa-coroner-oakden/10315934?pfmredir=s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tinyurl.com/y96l689w"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hyperlink" Target="mailto:eiloncaspi@gmail.com" TargetMode="External"/><Relationship Id="rId4" Type="http://schemas.openxmlformats.org/officeDocument/2006/relationships/hyperlink" Target="http://dementiabehaviorconsulting.com" TargetMode="External"/><Relationship Id="rId5" Type="http://schemas.openxmlformats.org/officeDocument/2006/relationships/hyperlink" Target="https://www.nursing.umn.edu/bio/faculty-staff/eilon-caspi" TargetMode="External"/><Relationship Id="rId6" Type="http://schemas.openxmlformats.org/officeDocument/2006/relationships/hyperlink" Target="http://eiloncaspiabbr.tumblr.com"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81000"/>
            <a:ext cx="8261265" cy="1995797"/>
          </a:xfrm>
        </p:spPr>
        <p:txBody>
          <a:bodyPr>
            <a:normAutofit/>
          </a:bodyPr>
          <a:lstStyle/>
          <a:p>
            <a:r>
              <a:rPr lang="en-US" sz="2800" dirty="0" smtClean="0"/>
              <a:t>The Circumstances Surrounding the Death of 105 Elders as a Result of Resident-to-Resident Incidents (RRI)        in Dementia in Long-Term Care Homes: </a:t>
            </a:r>
            <a:br>
              <a:rPr lang="en-US" sz="2800" dirty="0" smtClean="0"/>
            </a:br>
            <a:r>
              <a:rPr lang="en-US" sz="2800" dirty="0" smtClean="0"/>
              <a:t>A Pilot Exploratory Study</a:t>
            </a:r>
            <a:endParaRPr lang="en-US" sz="2800" dirty="0"/>
          </a:p>
        </p:txBody>
      </p:sp>
      <p:sp>
        <p:nvSpPr>
          <p:cNvPr id="3" name="Subtitle 2"/>
          <p:cNvSpPr>
            <a:spLocks noGrp="1"/>
          </p:cNvSpPr>
          <p:nvPr>
            <p:ph type="subTitle" idx="1"/>
          </p:nvPr>
        </p:nvSpPr>
        <p:spPr>
          <a:xfrm>
            <a:off x="1162563" y="4724400"/>
            <a:ext cx="7190000" cy="1355363"/>
          </a:xfrm>
        </p:spPr>
        <p:txBody>
          <a:bodyPr>
            <a:normAutofit fontScale="85000" lnSpcReduction="10000"/>
          </a:bodyPr>
          <a:lstStyle/>
          <a:p>
            <a:r>
              <a:rPr lang="en-US" sz="2200" dirty="0" err="1" smtClean="0">
                <a:solidFill>
                  <a:srgbClr val="000000"/>
                </a:solidFill>
              </a:rPr>
              <a:t>Eilon</a:t>
            </a:r>
            <a:r>
              <a:rPr lang="en-US" sz="2200" dirty="0" smtClean="0">
                <a:solidFill>
                  <a:srgbClr val="000000"/>
                </a:solidFill>
              </a:rPr>
              <a:t> </a:t>
            </a:r>
            <a:r>
              <a:rPr lang="en-US" sz="2200" dirty="0" err="1" smtClean="0">
                <a:solidFill>
                  <a:srgbClr val="000000"/>
                </a:solidFill>
              </a:rPr>
              <a:t>Caspi</a:t>
            </a:r>
            <a:r>
              <a:rPr lang="en-US" sz="2200" dirty="0" smtClean="0">
                <a:solidFill>
                  <a:srgbClr val="000000"/>
                </a:solidFill>
              </a:rPr>
              <a:t> PhD</a:t>
            </a:r>
          </a:p>
          <a:p>
            <a:r>
              <a:rPr lang="en-US" sz="2200" dirty="0" smtClean="0">
                <a:solidFill>
                  <a:srgbClr val="000000"/>
                </a:solidFill>
              </a:rPr>
              <a:t>Research Associate, School of Nursing, University of Minnesota</a:t>
            </a:r>
          </a:p>
          <a:p>
            <a:endParaRPr lang="en-US" sz="2200" dirty="0" smtClean="0">
              <a:solidFill>
                <a:srgbClr val="000000"/>
              </a:solidFill>
            </a:endParaRPr>
          </a:p>
          <a:p>
            <a:r>
              <a:rPr lang="en-US" sz="2200" dirty="0" smtClean="0">
                <a:solidFill>
                  <a:srgbClr val="000000"/>
                </a:solidFill>
              </a:rPr>
              <a:t>National Consumer Voice for Quality LTC Conference</a:t>
            </a:r>
            <a:r>
              <a:rPr lang="en-US" sz="2200" dirty="0" smtClean="0">
                <a:solidFill>
                  <a:srgbClr val="000000"/>
                </a:solidFill>
              </a:rPr>
              <a:t>, </a:t>
            </a:r>
            <a:r>
              <a:rPr lang="en-US" sz="2200" dirty="0" smtClean="0">
                <a:solidFill>
                  <a:srgbClr val="000000"/>
                </a:solidFill>
              </a:rPr>
              <a:t>October 23</a:t>
            </a:r>
            <a:r>
              <a:rPr lang="en-US" sz="2200" dirty="0" smtClean="0">
                <a:solidFill>
                  <a:srgbClr val="000000"/>
                </a:solidFill>
              </a:rPr>
              <a:t> </a:t>
            </a:r>
            <a:r>
              <a:rPr lang="en-US" sz="2200" dirty="0" smtClean="0">
                <a:solidFill>
                  <a:srgbClr val="000000"/>
                </a:solidFill>
              </a:rPr>
              <a:t>2018</a:t>
            </a:r>
            <a:endParaRPr lang="en-US" sz="2200" dirty="0">
              <a:solidFill>
                <a:srgbClr val="000000"/>
              </a:solidFill>
            </a:endParaRPr>
          </a:p>
        </p:txBody>
      </p:sp>
      <p:sp>
        <p:nvSpPr>
          <p:cNvPr id="6" name="TextBox 5"/>
          <p:cNvSpPr txBox="1"/>
          <p:nvPr/>
        </p:nvSpPr>
        <p:spPr>
          <a:xfrm>
            <a:off x="4757563" y="4990889"/>
            <a:ext cx="184666" cy="369332"/>
          </a:xfrm>
          <a:prstGeom prst="rect">
            <a:avLst/>
          </a:prstGeom>
          <a:noFill/>
        </p:spPr>
        <p:txBody>
          <a:bodyPr wrap="none" rtlCol="0">
            <a:spAutoFit/>
          </a:bodyPr>
          <a:lstStyle/>
          <a:p>
            <a:endParaRPr lang="en-US" dirty="0"/>
          </a:p>
        </p:txBody>
      </p:sp>
      <p:sp>
        <p:nvSpPr>
          <p:cNvPr id="7" name="TextBox 6"/>
          <p:cNvSpPr txBox="1"/>
          <p:nvPr/>
        </p:nvSpPr>
        <p:spPr>
          <a:xfrm>
            <a:off x="6248399" y="3144546"/>
            <a:ext cx="1960105" cy="923330"/>
          </a:xfrm>
          <a:prstGeom prst="rect">
            <a:avLst/>
          </a:prstGeom>
          <a:noFill/>
        </p:spPr>
        <p:txBody>
          <a:bodyPr wrap="square" rtlCol="0">
            <a:spAutoFit/>
          </a:bodyPr>
          <a:lstStyle/>
          <a:p>
            <a:pPr algn="ctr"/>
            <a:r>
              <a:rPr lang="en-US" dirty="0" smtClean="0"/>
              <a:t>Dwayne E. Walls </a:t>
            </a:r>
          </a:p>
          <a:p>
            <a:pPr algn="ctr"/>
            <a:r>
              <a:rPr lang="en-US" dirty="0" smtClean="0"/>
              <a:t>&amp;</a:t>
            </a:r>
          </a:p>
          <a:p>
            <a:pPr algn="ctr"/>
            <a:r>
              <a:rPr lang="en-US" dirty="0" smtClean="0"/>
              <a:t> Judy Hand</a:t>
            </a:r>
            <a:endParaRPr lang="en-US" dirty="0"/>
          </a:p>
        </p:txBody>
      </p:sp>
      <p:sp>
        <p:nvSpPr>
          <p:cNvPr id="8" name="TextBox 7"/>
          <p:cNvSpPr txBox="1"/>
          <p:nvPr/>
        </p:nvSpPr>
        <p:spPr>
          <a:xfrm>
            <a:off x="656736" y="5965561"/>
            <a:ext cx="7985529" cy="861774"/>
          </a:xfrm>
          <a:prstGeom prst="rect">
            <a:avLst/>
          </a:prstGeom>
          <a:noFill/>
        </p:spPr>
        <p:txBody>
          <a:bodyPr wrap="none" rtlCol="0">
            <a:spAutoFit/>
          </a:bodyPr>
          <a:lstStyle/>
          <a:p>
            <a:r>
              <a:rPr lang="en-US" dirty="0" smtClean="0">
                <a:solidFill>
                  <a:srgbClr val="000000"/>
                </a:solidFill>
              </a:rPr>
              <a:t>* Permission to use the above image was received from Dwayne’s wife Judy Hand </a:t>
            </a:r>
            <a:r>
              <a:rPr lang="en-US" sz="3200" dirty="0" smtClean="0"/>
              <a:t> </a:t>
            </a:r>
          </a:p>
          <a:p>
            <a:endParaRPr lang="en-US" dirty="0"/>
          </a:p>
        </p:txBody>
      </p:sp>
      <p:pic>
        <p:nvPicPr>
          <p:cNvPr id="11" name="Picture 10" descr="Dwayne E Walls &amp; Judy Hand - Trimmed pictur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833" y="2598636"/>
            <a:ext cx="2798926" cy="1917318"/>
          </a:xfrm>
          <a:prstGeom prst="rect">
            <a:avLst/>
          </a:prstGeom>
        </p:spPr>
      </p:pic>
      <p:sp>
        <p:nvSpPr>
          <p:cNvPr id="4" name="Slide Number Placeholder 3"/>
          <p:cNvSpPr>
            <a:spLocks noGrp="1"/>
          </p:cNvSpPr>
          <p:nvPr>
            <p:ph type="sldNum" sz="quarter" idx="12"/>
          </p:nvPr>
        </p:nvSpPr>
        <p:spPr/>
        <p:txBody>
          <a:bodyPr/>
          <a:lstStyle/>
          <a:p>
            <a:fld id="{D409487A-0267-7F4E-B16F-9F6605E60DF2}" type="slidenum">
              <a:rPr lang="en-US" smtClean="0"/>
              <a:t>1</a:t>
            </a:fld>
            <a:endParaRPr lang="en-US"/>
          </a:p>
        </p:txBody>
      </p:sp>
      <p:pic>
        <p:nvPicPr>
          <p:cNvPr id="10" name="Picture 2" descr="Example of Block 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47524"/>
            <a:ext cx="1225216" cy="8585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University of Minnesota Driven to Discover exam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98" y="2806070"/>
            <a:ext cx="1579734" cy="407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 color - Final cop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923" y="3507589"/>
            <a:ext cx="1252600" cy="1216811"/>
          </a:xfrm>
          <a:prstGeom prst="rect">
            <a:avLst/>
          </a:prstGeom>
        </p:spPr>
      </p:pic>
    </p:spTree>
    <p:extLst>
      <p:ext uri="{BB962C8B-B14F-4D97-AF65-F5344CB8AC3E}">
        <p14:creationId xmlns:p14="http://schemas.microsoft.com/office/powerpoint/2010/main" val="17312257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765"/>
            <a:ext cx="8229600" cy="1143000"/>
          </a:xfrm>
        </p:spPr>
        <p:txBody>
          <a:bodyPr/>
          <a:lstStyle/>
          <a:p>
            <a:r>
              <a:rPr lang="en-US" b="1" dirty="0" smtClean="0"/>
              <a:t>Underreporting</a:t>
            </a:r>
            <a:endParaRPr lang="en-US" b="1" dirty="0"/>
          </a:p>
        </p:txBody>
      </p:sp>
      <p:sp>
        <p:nvSpPr>
          <p:cNvPr id="3" name="Content Placeholder 2"/>
          <p:cNvSpPr>
            <a:spLocks noGrp="1"/>
          </p:cNvSpPr>
          <p:nvPr>
            <p:ph idx="1"/>
          </p:nvPr>
        </p:nvSpPr>
        <p:spPr>
          <a:xfrm>
            <a:off x="160970" y="1600200"/>
            <a:ext cx="8983029" cy="5121275"/>
          </a:xfrm>
        </p:spPr>
        <p:txBody>
          <a:bodyPr>
            <a:normAutofit/>
          </a:bodyPr>
          <a:lstStyle/>
          <a:p>
            <a:pPr marL="0" indent="0">
              <a:buNone/>
            </a:pPr>
            <a:r>
              <a:rPr lang="en-US" dirty="0" smtClean="0"/>
              <a:t>“</a:t>
            </a:r>
            <a:r>
              <a:rPr lang="en-US" b="1" dirty="0" smtClean="0"/>
              <a:t>The </a:t>
            </a:r>
            <a:r>
              <a:rPr lang="en-US" b="1" dirty="0"/>
              <a:t>majority </a:t>
            </a:r>
            <a:r>
              <a:rPr lang="en-US" dirty="0"/>
              <a:t>of resident-to-resident mistreatment incidents are </a:t>
            </a:r>
            <a:r>
              <a:rPr lang="en-US" b="1" dirty="0"/>
              <a:t>not reported</a:t>
            </a:r>
            <a:r>
              <a:rPr lang="en-US" dirty="0"/>
              <a:t> in most nursing </a:t>
            </a:r>
            <a:r>
              <a:rPr lang="en-US" dirty="0" smtClean="0"/>
              <a:t>homes”           </a:t>
            </a:r>
            <a:r>
              <a:rPr lang="en-US" sz="2600" dirty="0" smtClean="0"/>
              <a:t>- Professor Jeanne </a:t>
            </a:r>
            <a:r>
              <a:rPr lang="en-US" sz="2600" dirty="0" err="1" smtClean="0"/>
              <a:t>Teresi</a:t>
            </a:r>
            <a:r>
              <a:rPr lang="en-US" sz="2600" dirty="0" smtClean="0"/>
              <a:t> </a:t>
            </a:r>
          </a:p>
          <a:p>
            <a:pPr marL="0" indent="0">
              <a:buNone/>
            </a:pPr>
            <a:endParaRPr lang="en-US" dirty="0"/>
          </a:p>
          <a:p>
            <a:pPr marL="0" indent="0">
              <a:buNone/>
            </a:pPr>
            <a:r>
              <a:rPr lang="en-US" b="1" dirty="0"/>
              <a:t>L</a:t>
            </a:r>
            <a:r>
              <a:rPr lang="en-US" b="1" dirty="0" smtClean="0"/>
              <a:t>ow or poor quality documentation and reporting </a:t>
            </a:r>
          </a:p>
          <a:p>
            <a:pPr marL="0" indent="0">
              <a:buNone/>
            </a:pPr>
            <a:endParaRPr lang="en-US" b="1" dirty="0" smtClean="0"/>
          </a:p>
          <a:p>
            <a:pPr marL="0" indent="0">
              <a:buNone/>
            </a:pPr>
            <a:r>
              <a:rPr lang="en-US" b="1" dirty="0" smtClean="0"/>
              <a:t>Under investigated – Internally and externally…</a:t>
            </a:r>
          </a:p>
          <a:p>
            <a:pPr marL="0" indent="0">
              <a:buNone/>
            </a:pPr>
            <a:endParaRPr lang="en-US" b="1" dirty="0"/>
          </a:p>
          <a:p>
            <a:pPr marL="0" indent="0" algn="ctr">
              <a:buNone/>
            </a:pPr>
            <a:r>
              <a:rPr lang="en-US" dirty="0"/>
              <a:t> </a:t>
            </a:r>
            <a:r>
              <a:rPr lang="en-US" b="1" dirty="0" smtClean="0"/>
              <a:t>Barriers</a:t>
            </a:r>
            <a:r>
              <a:rPr lang="en-US" dirty="0" smtClean="0"/>
              <a:t> </a:t>
            </a:r>
            <a:r>
              <a:rPr lang="en-US" dirty="0" smtClean="0"/>
              <a:t>for </a:t>
            </a:r>
            <a:r>
              <a:rPr lang="en-US" dirty="0" smtClean="0"/>
              <a:t>learning and prevention…</a:t>
            </a:r>
            <a:endParaRPr lang="en-US" dirty="0" smtClean="0"/>
          </a:p>
          <a:p>
            <a:pPr marL="0" indent="0">
              <a:buNone/>
            </a:pPr>
            <a:endParaRPr lang="en-US" dirty="0"/>
          </a:p>
          <a:p>
            <a:pPr marL="0" indent="0">
              <a:buNone/>
            </a:pPr>
            <a:endParaRPr lang="en-US" dirty="0"/>
          </a:p>
          <a:p>
            <a:pPr marL="0" indent="0">
              <a:buNone/>
            </a:pPr>
            <a:endParaRPr lang="en-US" sz="2600" dirty="0"/>
          </a:p>
        </p:txBody>
      </p:sp>
      <p:sp>
        <p:nvSpPr>
          <p:cNvPr id="4" name="Slide Number Placeholder 3"/>
          <p:cNvSpPr>
            <a:spLocks noGrp="1"/>
          </p:cNvSpPr>
          <p:nvPr>
            <p:ph type="sldNum" sz="quarter" idx="12"/>
          </p:nvPr>
        </p:nvSpPr>
        <p:spPr/>
        <p:txBody>
          <a:bodyPr/>
          <a:lstStyle/>
          <a:p>
            <a:fld id="{17232CB1-F206-4F44-B404-AB24A8561C6A}" type="slidenum">
              <a:rPr lang="en-US" smtClean="0"/>
              <a:t>10</a:t>
            </a:fld>
            <a:endParaRPr lang="en-US"/>
          </a:p>
        </p:txBody>
      </p:sp>
    </p:spTree>
    <p:extLst>
      <p:ext uri="{BB962C8B-B14F-4D97-AF65-F5344CB8AC3E}">
        <p14:creationId xmlns:p14="http://schemas.microsoft.com/office/powerpoint/2010/main" val="3009961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Unwitnessed</a:t>
            </a:r>
            <a:endParaRPr lang="en-US" b="1" dirty="0"/>
          </a:p>
        </p:txBody>
      </p:sp>
      <p:sp>
        <p:nvSpPr>
          <p:cNvPr id="3" name="Content Placeholder 2"/>
          <p:cNvSpPr>
            <a:spLocks noGrp="1"/>
          </p:cNvSpPr>
          <p:nvPr>
            <p:ph idx="1"/>
          </p:nvPr>
        </p:nvSpPr>
        <p:spPr>
          <a:xfrm>
            <a:off x="0" y="1600200"/>
            <a:ext cx="8970348" cy="4525963"/>
          </a:xfrm>
        </p:spPr>
        <p:txBody>
          <a:bodyPr/>
          <a:lstStyle/>
          <a:p>
            <a:r>
              <a:rPr lang="en-US" dirty="0" smtClean="0"/>
              <a:t>“Nearly </a:t>
            </a:r>
            <a:r>
              <a:rPr lang="en-US" b="1" dirty="0" smtClean="0"/>
              <a:t>40%</a:t>
            </a:r>
            <a:r>
              <a:rPr lang="en-US" dirty="0" smtClean="0"/>
              <a:t> of ‘resident-to-resident physical aggressive’ incidents </a:t>
            </a:r>
            <a:r>
              <a:rPr lang="en-US" b="1" dirty="0" smtClean="0"/>
              <a:t>not witnessed </a:t>
            </a:r>
            <a:r>
              <a:rPr lang="en-US" dirty="0" smtClean="0"/>
              <a:t>by staff</a:t>
            </a:r>
            <a:r>
              <a:rPr lang="en-US" sz="2400" dirty="0" smtClean="0"/>
              <a:t>”                       – </a:t>
            </a:r>
            <a:r>
              <a:rPr lang="en-US" sz="2400" dirty="0" err="1" smtClean="0"/>
              <a:t>Bharucha</a:t>
            </a:r>
            <a:r>
              <a:rPr lang="en-US" sz="2400" dirty="0" smtClean="0"/>
              <a:t> et al. (2008)</a:t>
            </a:r>
          </a:p>
          <a:p>
            <a:endParaRPr lang="en-US" sz="2400" dirty="0" smtClean="0"/>
          </a:p>
          <a:p>
            <a:r>
              <a:rPr lang="en-US" b="1" dirty="0" smtClean="0"/>
              <a:t>Majority of entries into </a:t>
            </a:r>
            <a:r>
              <a:rPr lang="en-US" dirty="0" smtClean="0"/>
              <a:t>other residents’ </a:t>
            </a:r>
            <a:r>
              <a:rPr lang="en-US" b="1" dirty="0" smtClean="0"/>
              <a:t>bedrooms </a:t>
            </a:r>
            <a:r>
              <a:rPr lang="en-US" dirty="0" smtClean="0"/>
              <a:t>were </a:t>
            </a:r>
            <a:r>
              <a:rPr lang="en-US" b="1" dirty="0" smtClean="0"/>
              <a:t>not witnessed </a:t>
            </a:r>
            <a:r>
              <a:rPr lang="en-US" dirty="0" smtClean="0"/>
              <a:t>by direct care staff  </a:t>
            </a:r>
            <a:r>
              <a:rPr lang="en-US" sz="2400" dirty="0" smtClean="0"/>
              <a:t>– MacAndrew (2016)</a:t>
            </a:r>
          </a:p>
          <a:p>
            <a:pPr marL="0" indent="0">
              <a:buNone/>
            </a:pPr>
            <a:endParaRPr lang="en-US" dirty="0"/>
          </a:p>
        </p:txBody>
      </p:sp>
    </p:spTree>
    <p:extLst>
      <p:ext uri="{BB962C8B-B14F-4D97-AF65-F5344CB8AC3E}">
        <p14:creationId xmlns:p14="http://schemas.microsoft.com/office/powerpoint/2010/main" val="38195773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274638"/>
            <a:ext cx="8974667" cy="1143000"/>
          </a:xfrm>
        </p:spPr>
        <p:txBody>
          <a:bodyPr>
            <a:normAutofit/>
          </a:bodyPr>
          <a:lstStyle/>
          <a:p>
            <a:r>
              <a:rPr lang="en-US" b="1" dirty="0" smtClean="0"/>
              <a:t>High Prevalence </a:t>
            </a:r>
            <a:r>
              <a:rPr lang="en-US" b="1" dirty="0"/>
              <a:t>&amp;</a:t>
            </a:r>
            <a:r>
              <a:rPr lang="en-US" b="1" dirty="0" smtClean="0"/>
              <a:t> Incidence </a:t>
            </a:r>
            <a:r>
              <a:rPr lang="en-US" b="1" dirty="0"/>
              <a:t>of </a:t>
            </a:r>
            <a:r>
              <a:rPr lang="en-US" b="1" dirty="0" smtClean="0"/>
              <a:t>RRI</a:t>
            </a:r>
            <a:endParaRPr lang="en-US" dirty="0"/>
          </a:p>
        </p:txBody>
      </p:sp>
      <p:sp>
        <p:nvSpPr>
          <p:cNvPr id="3" name="Content Placeholder 2"/>
          <p:cNvSpPr>
            <a:spLocks noGrp="1"/>
          </p:cNvSpPr>
          <p:nvPr>
            <p:ph idx="1"/>
          </p:nvPr>
        </p:nvSpPr>
        <p:spPr>
          <a:xfrm>
            <a:off x="169334" y="1600200"/>
            <a:ext cx="8837897" cy="5121275"/>
          </a:xfrm>
        </p:spPr>
        <p:txBody>
          <a:bodyPr>
            <a:normAutofit fontScale="85000" lnSpcReduction="20000"/>
          </a:bodyPr>
          <a:lstStyle/>
          <a:p>
            <a:pPr marL="0" indent="0">
              <a:buNone/>
            </a:pPr>
            <a:endParaRPr lang="en-US" u="sng" dirty="0" smtClean="0"/>
          </a:p>
          <a:p>
            <a:pPr marL="0" indent="0">
              <a:buNone/>
            </a:pPr>
            <a:r>
              <a:rPr lang="en-US" u="sng" dirty="0" err="1" smtClean="0"/>
              <a:t>Lachs</a:t>
            </a:r>
            <a:r>
              <a:rPr lang="en-US" u="sng" dirty="0" smtClean="0"/>
              <a:t> </a:t>
            </a:r>
            <a:r>
              <a:rPr lang="en-US" u="sng" dirty="0"/>
              <a:t>et al. (</a:t>
            </a:r>
            <a:r>
              <a:rPr lang="en-US" u="sng" dirty="0" smtClean="0"/>
              <a:t>2016</a:t>
            </a:r>
            <a:r>
              <a:rPr lang="en-US" dirty="0" smtClean="0"/>
              <a:t>)</a:t>
            </a:r>
            <a:r>
              <a:rPr lang="en-US" dirty="0"/>
              <a:t>: </a:t>
            </a:r>
            <a:r>
              <a:rPr lang="en-US" i="1" dirty="0"/>
              <a:t>n</a:t>
            </a:r>
            <a:r>
              <a:rPr lang="en-US" dirty="0"/>
              <a:t>= 2011 residents; </a:t>
            </a:r>
            <a:r>
              <a:rPr lang="en-US" dirty="0">
                <a:solidFill>
                  <a:srgbClr val="000000"/>
                </a:solidFill>
              </a:rPr>
              <a:t>10 </a:t>
            </a:r>
            <a:r>
              <a:rPr lang="en-US" dirty="0"/>
              <a:t>NHs in NY; </a:t>
            </a:r>
          </a:p>
          <a:p>
            <a:pPr marL="0" indent="0">
              <a:buNone/>
            </a:pPr>
            <a:r>
              <a:rPr lang="en-US" dirty="0"/>
              <a:t>Resident &amp; staff interviews, chart reviews, direct observation</a:t>
            </a:r>
          </a:p>
          <a:p>
            <a:pPr marL="0" indent="0">
              <a:buNone/>
            </a:pPr>
            <a:r>
              <a:rPr lang="en-US" b="1" dirty="0" smtClean="0"/>
              <a:t>1-month prevalence of residents “involved” in R-REM = 20% </a:t>
            </a:r>
            <a:r>
              <a:rPr lang="en-US" dirty="0" smtClean="0"/>
              <a:t>(</a:t>
            </a:r>
            <a:r>
              <a:rPr lang="en-US" dirty="0"/>
              <a:t>Verbal = 16%; Physical = 6%; Sexual = 1%; Other = 11%)</a:t>
            </a:r>
          </a:p>
          <a:p>
            <a:pPr marL="0" indent="0">
              <a:buNone/>
            </a:pPr>
            <a:endParaRPr lang="en-US" dirty="0"/>
          </a:p>
          <a:p>
            <a:pPr marL="0" indent="0">
              <a:buNone/>
            </a:pPr>
            <a:r>
              <a:rPr lang="en-US" u="sng" dirty="0" smtClean="0">
                <a:solidFill>
                  <a:srgbClr val="000000"/>
                </a:solidFill>
              </a:rPr>
              <a:t>Castle</a:t>
            </a:r>
            <a:r>
              <a:rPr lang="en-US" u="sng" dirty="0">
                <a:solidFill>
                  <a:srgbClr val="000000"/>
                </a:solidFill>
              </a:rPr>
              <a:t>, </a:t>
            </a:r>
            <a:r>
              <a:rPr lang="en-US" u="sng" dirty="0" smtClean="0">
                <a:solidFill>
                  <a:srgbClr val="000000"/>
                </a:solidFill>
              </a:rPr>
              <a:t>(2012)</a:t>
            </a:r>
            <a:r>
              <a:rPr lang="en-US" dirty="0" smtClean="0">
                <a:solidFill>
                  <a:srgbClr val="000000"/>
                </a:solidFill>
              </a:rPr>
              <a:t>: </a:t>
            </a:r>
            <a:r>
              <a:rPr lang="en-US" dirty="0" smtClean="0"/>
              <a:t>249 </a:t>
            </a:r>
            <a:r>
              <a:rPr lang="en-US" dirty="0"/>
              <a:t>NHs in 10 </a:t>
            </a:r>
            <a:r>
              <a:rPr lang="en-US" dirty="0" smtClean="0"/>
              <a:t>states;</a:t>
            </a:r>
          </a:p>
          <a:p>
            <a:pPr marL="0" indent="0">
              <a:buNone/>
            </a:pPr>
            <a:r>
              <a:rPr lang="en-US" dirty="0" smtClean="0"/>
              <a:t> Mail </a:t>
            </a:r>
            <a:r>
              <a:rPr lang="en-US" dirty="0"/>
              <a:t>questionnaire: n = 4,451 nurse aides; past 3 </a:t>
            </a:r>
            <a:r>
              <a:rPr lang="en-US" dirty="0" smtClean="0"/>
              <a:t>months</a:t>
            </a:r>
            <a:endParaRPr lang="en-US" dirty="0"/>
          </a:p>
          <a:p>
            <a:pPr marL="0" indent="0">
              <a:buNone/>
            </a:pPr>
            <a:r>
              <a:rPr lang="en-US" b="1" dirty="0" smtClean="0"/>
              <a:t>The number of</a:t>
            </a:r>
            <a:r>
              <a:rPr lang="en-US" dirty="0" smtClean="0"/>
              <a:t> </a:t>
            </a:r>
            <a:r>
              <a:rPr lang="en-US" b="1" dirty="0"/>
              <a:t>resident-to-resident </a:t>
            </a:r>
            <a:r>
              <a:rPr lang="en-US" b="1" dirty="0" smtClean="0"/>
              <a:t>“abuse” cases is high</a:t>
            </a:r>
            <a:endParaRPr lang="en-US" dirty="0" smtClean="0"/>
          </a:p>
          <a:p>
            <a:pPr marL="0" indent="0">
              <a:buNone/>
            </a:pPr>
            <a:endParaRPr lang="en-US" dirty="0" smtClean="0"/>
          </a:p>
          <a:p>
            <a:pPr marL="0" indent="0">
              <a:buNone/>
            </a:pPr>
            <a:r>
              <a:rPr lang="en-US" u="sng" dirty="0" smtClean="0">
                <a:solidFill>
                  <a:srgbClr val="000000"/>
                </a:solidFill>
              </a:rPr>
              <a:t>McDonald </a:t>
            </a:r>
            <a:r>
              <a:rPr lang="en-US" u="sng" dirty="0">
                <a:solidFill>
                  <a:srgbClr val="000000"/>
                </a:solidFill>
              </a:rPr>
              <a:t>et al. </a:t>
            </a:r>
            <a:r>
              <a:rPr lang="en-US" u="sng" dirty="0" smtClean="0">
                <a:solidFill>
                  <a:srgbClr val="000000"/>
                </a:solidFill>
              </a:rPr>
              <a:t>(2015</a:t>
            </a:r>
            <a:r>
              <a:rPr lang="en-US" dirty="0" smtClean="0">
                <a:solidFill>
                  <a:srgbClr val="000000"/>
                </a:solidFill>
              </a:rPr>
              <a:t>)</a:t>
            </a:r>
            <a:r>
              <a:rPr lang="en-US" dirty="0">
                <a:solidFill>
                  <a:srgbClr val="000000"/>
                </a:solidFill>
              </a:rPr>
              <a:t>: R</a:t>
            </a:r>
            <a:r>
              <a:rPr lang="en-US" dirty="0" smtClean="0"/>
              <a:t>eview found </a:t>
            </a:r>
            <a:r>
              <a:rPr lang="en-US" b="1" dirty="0" smtClean="0"/>
              <a:t>high incidence: </a:t>
            </a:r>
          </a:p>
          <a:p>
            <a:pPr marL="0" indent="0">
              <a:buNone/>
            </a:pPr>
            <a:r>
              <a:rPr lang="en-US" b="1" dirty="0" smtClean="0">
                <a:solidFill>
                  <a:srgbClr val="000000"/>
                </a:solidFill>
              </a:rPr>
              <a:t>One</a:t>
            </a:r>
            <a:r>
              <a:rPr lang="en-US" b="1" dirty="0">
                <a:solidFill>
                  <a:srgbClr val="000000"/>
                </a:solidFill>
              </a:rPr>
              <a:t>-third of all cases </a:t>
            </a:r>
            <a:r>
              <a:rPr lang="en-US" b="1" dirty="0" smtClean="0">
                <a:solidFill>
                  <a:srgbClr val="000000"/>
                </a:solidFill>
              </a:rPr>
              <a:t>of “abuse” </a:t>
            </a:r>
            <a:r>
              <a:rPr lang="en-US" dirty="0">
                <a:solidFill>
                  <a:srgbClr val="000000"/>
                </a:solidFill>
              </a:rPr>
              <a:t>in LTC </a:t>
            </a:r>
            <a:r>
              <a:rPr lang="en-US" dirty="0" smtClean="0">
                <a:solidFill>
                  <a:srgbClr val="000000"/>
                </a:solidFill>
              </a:rPr>
              <a:t>homes</a:t>
            </a:r>
            <a:endParaRPr lang="en-US" dirty="0">
              <a:solidFill>
                <a:srgbClr val="000000"/>
              </a:solidFill>
            </a:endParaRPr>
          </a:p>
          <a:p>
            <a:pPr marL="0" indent="0">
              <a:buNone/>
            </a:pP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32CB1-F206-4F44-B404-AB24A8561C6A}" type="slidenum">
              <a:rPr lang="en-US" smtClean="0"/>
              <a:t>12</a:t>
            </a:fld>
            <a:endParaRPr lang="en-US"/>
          </a:p>
        </p:txBody>
      </p:sp>
    </p:spTree>
    <p:extLst>
      <p:ext uri="{BB962C8B-B14F-4D97-AF65-F5344CB8AC3E}">
        <p14:creationId xmlns:p14="http://schemas.microsoft.com/office/powerpoint/2010/main" val="29443255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Prevalent in Minnesota </a:t>
            </a:r>
            <a:endParaRPr lang="en-US" b="1" dirty="0"/>
          </a:p>
        </p:txBody>
      </p:sp>
      <p:sp>
        <p:nvSpPr>
          <p:cNvPr id="3" name="Content Placeholder 2"/>
          <p:cNvSpPr>
            <a:spLocks noGrp="1"/>
          </p:cNvSpPr>
          <p:nvPr>
            <p:ph idx="1"/>
          </p:nvPr>
        </p:nvSpPr>
        <p:spPr>
          <a:xfrm>
            <a:off x="274195" y="1600200"/>
            <a:ext cx="8716474" cy="5029200"/>
          </a:xfrm>
        </p:spPr>
        <p:txBody>
          <a:bodyPr>
            <a:normAutofit fontScale="85000" lnSpcReduction="20000"/>
          </a:bodyPr>
          <a:lstStyle/>
          <a:p>
            <a:pPr marL="0" indent="0">
              <a:buNone/>
            </a:pPr>
            <a:r>
              <a:rPr lang="en-US" dirty="0" smtClean="0"/>
              <a:t>4,031 complaints related to RRI (that did not result in serious harm) were not investigated on-site by MDH during FY 2016: </a:t>
            </a:r>
          </a:p>
          <a:p>
            <a:pPr marL="0" indent="0">
              <a:buNone/>
            </a:pPr>
            <a:endParaRPr lang="en-US" dirty="0" smtClean="0"/>
          </a:p>
          <a:p>
            <a:pPr marL="0" indent="0">
              <a:buNone/>
            </a:pPr>
            <a:r>
              <a:rPr lang="en-US" dirty="0" smtClean="0"/>
              <a:t>Star Tribune article: When Senior Home Residents are the Abusers, State Rarely Investigates (November 14, 2018): </a:t>
            </a:r>
            <a:r>
              <a:rPr lang="en-US" sz="2800" u="sng" dirty="0" smtClean="0">
                <a:hlinkClick r:id="rId3"/>
              </a:rPr>
              <a:t>https</a:t>
            </a:r>
            <a:r>
              <a:rPr lang="en-US" sz="2800" u="sng" dirty="0">
                <a:hlinkClick r:id="rId3"/>
              </a:rPr>
              <a:t>://tinyurl.com/yaryrhoh</a:t>
            </a:r>
            <a:r>
              <a:rPr lang="en-US" sz="2800" dirty="0"/>
              <a:t> </a:t>
            </a:r>
          </a:p>
          <a:p>
            <a:pPr marL="0" indent="0">
              <a:buNone/>
            </a:pPr>
            <a:endParaRPr lang="en-US" dirty="0"/>
          </a:p>
          <a:p>
            <a:pPr marL="0" indent="0">
              <a:buNone/>
            </a:pPr>
            <a:r>
              <a:rPr lang="en-US" b="1" dirty="0" smtClean="0"/>
              <a:t>Second highest only after Falls with 4,128 complaints!</a:t>
            </a:r>
          </a:p>
          <a:p>
            <a:pPr marL="0" indent="0">
              <a:buNone/>
            </a:pPr>
            <a:endParaRPr lang="en-US" dirty="0"/>
          </a:p>
          <a:p>
            <a:pPr marL="0" indent="0">
              <a:buNone/>
            </a:pPr>
            <a:r>
              <a:rPr lang="en-US" dirty="0" smtClean="0"/>
              <a:t>“Thousands of complaints are not investigated so maltreatment continues, and less severe issues may escalate to more serious harm” </a:t>
            </a:r>
          </a:p>
          <a:p>
            <a:pPr marL="0" indent="0">
              <a:buNone/>
            </a:pPr>
            <a:r>
              <a:rPr lang="en-US" dirty="0" smtClean="0"/>
              <a:t>                                 </a:t>
            </a:r>
            <a:r>
              <a:rPr lang="en-US" sz="2800" dirty="0" smtClean="0"/>
              <a:t> – Minnesota Department of Health (2017) </a:t>
            </a:r>
          </a:p>
          <a:p>
            <a:pPr marL="0" indent="0">
              <a:buNone/>
            </a:pPr>
            <a:endParaRPr lang="en-US" dirty="0"/>
          </a:p>
        </p:txBody>
      </p:sp>
    </p:spTree>
    <p:extLst>
      <p:ext uri="{BB962C8B-B14F-4D97-AF65-F5344CB8AC3E}">
        <p14:creationId xmlns:p14="http://schemas.microsoft.com/office/powerpoint/2010/main" val="9964419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Consequences</a:t>
            </a:r>
            <a:endParaRPr lang="en-US" b="1" dirty="0"/>
          </a:p>
        </p:txBody>
      </p:sp>
      <p:sp>
        <p:nvSpPr>
          <p:cNvPr id="3" name="Content Placeholder 2"/>
          <p:cNvSpPr>
            <a:spLocks noGrp="1"/>
          </p:cNvSpPr>
          <p:nvPr>
            <p:ph idx="1"/>
          </p:nvPr>
        </p:nvSpPr>
        <p:spPr>
          <a:xfrm>
            <a:off x="457200" y="1600200"/>
            <a:ext cx="8229600" cy="5047718"/>
          </a:xfrm>
        </p:spPr>
        <p:txBody>
          <a:bodyPr>
            <a:normAutofit fontScale="85000" lnSpcReduction="20000"/>
          </a:bodyPr>
          <a:lstStyle/>
          <a:p>
            <a:pPr marL="0" indent="0">
              <a:buNone/>
            </a:pPr>
            <a:r>
              <a:rPr lang="en-US" dirty="0"/>
              <a:t>R</a:t>
            </a:r>
            <a:r>
              <a:rPr lang="en-US" dirty="0" smtClean="0"/>
              <a:t>esident on the receiving end </a:t>
            </a:r>
            <a:r>
              <a:rPr lang="en-US" dirty="0" smtClean="0">
                <a:latin typeface="Wingdings"/>
                <a:ea typeface="Wingdings"/>
                <a:cs typeface="Wingdings"/>
              </a:rPr>
              <a:t></a:t>
            </a:r>
            <a:endParaRPr lang="en-US" dirty="0" smtClean="0">
              <a:latin typeface="Wingdings"/>
              <a:ea typeface="Wingdings"/>
              <a:cs typeface="Wingdings"/>
            </a:endParaRPr>
          </a:p>
          <a:p>
            <a:pPr marL="0" indent="0">
              <a:buNone/>
            </a:pPr>
            <a:endParaRPr lang="en-US" dirty="0" smtClean="0"/>
          </a:p>
          <a:p>
            <a:pPr marL="0" indent="0">
              <a:buNone/>
            </a:pPr>
            <a:r>
              <a:rPr lang="en-US" dirty="0" smtClean="0"/>
              <a:t>Resident exhibiting the </a:t>
            </a:r>
            <a:r>
              <a:rPr lang="en-US" dirty="0" smtClean="0"/>
              <a:t>behavioral expression</a:t>
            </a:r>
            <a:endParaRPr lang="en-US" dirty="0" smtClean="0"/>
          </a:p>
          <a:p>
            <a:pPr marL="0" indent="0">
              <a:buNone/>
            </a:pPr>
            <a:endParaRPr lang="en-US" dirty="0" smtClean="0"/>
          </a:p>
          <a:p>
            <a:pPr marL="0" indent="0">
              <a:buNone/>
            </a:pPr>
            <a:r>
              <a:rPr lang="en-US" dirty="0" smtClean="0"/>
              <a:t>Residents witnessing</a:t>
            </a:r>
          </a:p>
          <a:p>
            <a:pPr marL="0" indent="0">
              <a:buNone/>
            </a:pPr>
            <a:r>
              <a:rPr lang="en-US" dirty="0" smtClean="0"/>
              <a:t>Care staff</a:t>
            </a:r>
            <a:r>
              <a:rPr lang="en-US" dirty="0" smtClean="0"/>
              <a:t> members </a:t>
            </a:r>
            <a:endParaRPr lang="en-US" dirty="0" smtClean="0"/>
          </a:p>
          <a:p>
            <a:pPr marL="0" indent="0">
              <a:buNone/>
            </a:pPr>
            <a:r>
              <a:rPr lang="en-US" dirty="0" smtClean="0"/>
              <a:t>Family members</a:t>
            </a:r>
          </a:p>
          <a:p>
            <a:pPr marL="0" indent="0">
              <a:buNone/>
            </a:pPr>
            <a:r>
              <a:rPr lang="en-US" dirty="0" smtClean="0"/>
              <a:t>Visitors</a:t>
            </a:r>
          </a:p>
          <a:p>
            <a:pPr marL="0" indent="0">
              <a:buNone/>
            </a:pPr>
            <a:r>
              <a:rPr lang="en-US" dirty="0" smtClean="0"/>
              <a:t>LTC home </a:t>
            </a:r>
          </a:p>
          <a:p>
            <a:pPr marL="0" indent="0">
              <a:buNone/>
            </a:pPr>
            <a:r>
              <a:rPr lang="en-US" dirty="0" smtClean="0"/>
              <a:t>Society  </a:t>
            </a:r>
          </a:p>
          <a:p>
            <a:pPr marL="0" indent="0">
              <a:buNone/>
            </a:pPr>
            <a:r>
              <a:rPr lang="en-US" dirty="0" smtClean="0"/>
              <a:t>                                         </a:t>
            </a:r>
          </a:p>
          <a:p>
            <a:pPr marL="0" indent="0">
              <a:buNone/>
            </a:pPr>
            <a:r>
              <a:rPr lang="en-US" dirty="0" smtClean="0"/>
              <a:t>+ Substantial cost implications…</a:t>
            </a:r>
            <a:endParaRPr lang="en-US" dirty="0"/>
          </a:p>
        </p:txBody>
      </p:sp>
      <p:sp>
        <p:nvSpPr>
          <p:cNvPr id="4" name="Slide Number Placeholder 3"/>
          <p:cNvSpPr>
            <a:spLocks noGrp="1"/>
          </p:cNvSpPr>
          <p:nvPr>
            <p:ph type="sldNum" sz="quarter" idx="12"/>
          </p:nvPr>
        </p:nvSpPr>
        <p:spPr/>
        <p:txBody>
          <a:bodyPr/>
          <a:lstStyle/>
          <a:p>
            <a:fld id="{17232CB1-F206-4F44-B404-AB24A8561C6A}" type="slidenum">
              <a:rPr lang="en-US" smtClean="0"/>
              <a:t>14</a:t>
            </a:fld>
            <a:endParaRPr lang="en-US"/>
          </a:p>
        </p:txBody>
      </p:sp>
    </p:spTree>
    <p:extLst>
      <p:ext uri="{BB962C8B-B14F-4D97-AF65-F5344CB8AC3E}">
        <p14:creationId xmlns:p14="http://schemas.microsoft.com/office/powerpoint/2010/main" val="1986246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63393" cy="1143000"/>
          </a:xfrm>
        </p:spPr>
        <p:txBody>
          <a:bodyPr>
            <a:normAutofit fontScale="90000"/>
          </a:bodyPr>
          <a:lstStyle/>
          <a:p>
            <a:r>
              <a:rPr lang="en-US" b="1" dirty="0" smtClean="0"/>
              <a:t>$1.9 Million Settlement in Oakland, CA</a:t>
            </a:r>
            <a:endParaRPr lang="en-US" b="1" dirty="0"/>
          </a:p>
        </p:txBody>
      </p:sp>
      <p:sp>
        <p:nvSpPr>
          <p:cNvPr id="3" name="Content Placeholder 2"/>
          <p:cNvSpPr>
            <a:spLocks noGrp="1"/>
          </p:cNvSpPr>
          <p:nvPr>
            <p:ph idx="1"/>
          </p:nvPr>
        </p:nvSpPr>
        <p:spPr>
          <a:xfrm>
            <a:off x="457200" y="1600200"/>
            <a:ext cx="8229600" cy="4969682"/>
          </a:xfrm>
        </p:spPr>
        <p:txBody>
          <a:bodyPr>
            <a:normAutofit lnSpcReduction="10000"/>
          </a:bodyPr>
          <a:lstStyle/>
          <a:p>
            <a:pPr marL="0" indent="0">
              <a:buNone/>
            </a:pPr>
            <a:r>
              <a:rPr lang="en-US" dirty="0" smtClean="0"/>
              <a:t>Resident deceased: 88 years old Olivia </a:t>
            </a:r>
            <a:r>
              <a:rPr lang="en-US" dirty="0" err="1" smtClean="0"/>
              <a:t>Deloney</a:t>
            </a:r>
            <a:r>
              <a:rPr lang="en-US" dirty="0" smtClean="0"/>
              <a:t>  </a:t>
            </a:r>
          </a:p>
          <a:p>
            <a:pPr marL="0" indent="0">
              <a:buNone/>
            </a:pPr>
            <a:endParaRPr lang="en-US" dirty="0"/>
          </a:p>
          <a:p>
            <a:pPr marL="0" indent="0">
              <a:buNone/>
            </a:pPr>
            <a:r>
              <a:rPr lang="en-US" dirty="0" smtClean="0"/>
              <a:t>Elder law attorney Felicia Curran against Integral Senior Living LLC / The Point at </a:t>
            </a:r>
            <a:r>
              <a:rPr lang="en-US" dirty="0" err="1" smtClean="0"/>
              <a:t>Rockridge</a:t>
            </a:r>
            <a:r>
              <a:rPr lang="en-US" dirty="0" smtClean="0"/>
              <a:t> (Residential Care Facility) for Negligence (October 16, 2017): </a:t>
            </a:r>
            <a:r>
              <a:rPr lang="en-US" sz="2400" u="sng" dirty="0" smtClean="0">
                <a:hlinkClick r:id="rId3"/>
              </a:rPr>
              <a:t>https</a:t>
            </a:r>
            <a:r>
              <a:rPr lang="en-US" sz="2400" u="sng" dirty="0">
                <a:hlinkClick r:id="rId3"/>
              </a:rPr>
              <a:t>://tinyurl.com/y9s8qf5x</a:t>
            </a:r>
            <a:r>
              <a:rPr lang="en-US" sz="2400" dirty="0"/>
              <a:t> </a:t>
            </a:r>
            <a:endParaRPr lang="en-US" sz="2400" dirty="0" smtClean="0"/>
          </a:p>
          <a:p>
            <a:pPr marL="0" indent="0">
              <a:buNone/>
            </a:pPr>
            <a:endParaRPr lang="en-US" sz="2400" dirty="0"/>
          </a:p>
          <a:p>
            <a:pPr marL="0" indent="0">
              <a:buNone/>
            </a:pPr>
            <a:r>
              <a:rPr lang="en-US" dirty="0" smtClean="0"/>
              <a:t>“We can try to make such conduct too expensive for corporate owners to risk it in another instance with other elders.” </a:t>
            </a:r>
          </a:p>
          <a:p>
            <a:pPr marL="0" indent="0">
              <a:buNone/>
            </a:pPr>
            <a:endParaRPr lang="en-US" dirty="0"/>
          </a:p>
        </p:txBody>
      </p:sp>
    </p:spTree>
    <p:extLst>
      <p:ext uri="{BB962C8B-B14F-4D97-AF65-F5344CB8AC3E}">
        <p14:creationId xmlns:p14="http://schemas.microsoft.com/office/powerpoint/2010/main" val="211050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87" y="274638"/>
            <a:ext cx="8462713" cy="1143000"/>
          </a:xfrm>
        </p:spPr>
        <p:txBody>
          <a:bodyPr>
            <a:normAutofit/>
          </a:bodyPr>
          <a:lstStyle/>
          <a:p>
            <a:r>
              <a:rPr lang="en-US" b="1" dirty="0" smtClean="0"/>
              <a:t>Consequences</a:t>
            </a:r>
            <a:endParaRPr lang="en-US" b="1" dirty="0"/>
          </a:p>
        </p:txBody>
      </p:sp>
      <p:sp>
        <p:nvSpPr>
          <p:cNvPr id="3" name="Content Placeholder 2"/>
          <p:cNvSpPr>
            <a:spLocks noGrp="1"/>
          </p:cNvSpPr>
          <p:nvPr>
            <p:ph idx="1"/>
          </p:nvPr>
        </p:nvSpPr>
        <p:spPr>
          <a:xfrm>
            <a:off x="0" y="1685967"/>
            <a:ext cx="8434586" cy="4525963"/>
          </a:xfrm>
        </p:spPr>
        <p:txBody>
          <a:bodyPr>
            <a:normAutofit fontScale="92500" lnSpcReduction="10000"/>
          </a:bodyPr>
          <a:lstStyle/>
          <a:p>
            <a:r>
              <a:rPr lang="en-US" b="1" dirty="0" smtClean="0"/>
              <a:t>Psychological</a:t>
            </a:r>
            <a:r>
              <a:rPr lang="en-US" dirty="0" smtClean="0"/>
              <a:t>: frustration, anger, anxiety, fear, sadness, depression, </a:t>
            </a:r>
            <a:r>
              <a:rPr lang="en-US" dirty="0" smtClean="0"/>
              <a:t>social </a:t>
            </a:r>
            <a:r>
              <a:rPr lang="en-US" dirty="0" smtClean="0"/>
              <a:t>isolation, avoidance of activities</a:t>
            </a:r>
          </a:p>
          <a:p>
            <a:pPr marL="0" indent="0">
              <a:buNone/>
            </a:pPr>
            <a:endParaRPr lang="en-US" dirty="0" smtClean="0"/>
          </a:p>
          <a:p>
            <a:r>
              <a:rPr lang="en-US" b="1" dirty="0"/>
              <a:t>Physical Injuries</a:t>
            </a:r>
            <a:r>
              <a:rPr lang="en-US" dirty="0"/>
              <a:t>: </a:t>
            </a:r>
            <a:r>
              <a:rPr lang="en-US" u="sng" dirty="0"/>
              <a:t>Falls</a:t>
            </a:r>
            <a:r>
              <a:rPr lang="en-US" dirty="0"/>
              <a:t>, dislocations, bruises or hematomas, reddened areas, lacerations, abrasions, fractures (hip), brain injuries </a:t>
            </a:r>
          </a:p>
          <a:p>
            <a:pPr marL="0" indent="0">
              <a:buNone/>
            </a:pPr>
            <a:r>
              <a:rPr lang="en-US" dirty="0"/>
              <a:t>    </a:t>
            </a:r>
            <a:endParaRPr lang="en-US" sz="2400" dirty="0" smtClean="0"/>
          </a:p>
          <a:p>
            <a:r>
              <a:rPr lang="en-US" b="1" dirty="0" smtClean="0"/>
              <a:t>D</a:t>
            </a:r>
            <a:r>
              <a:rPr lang="en-US" b="1" dirty="0" smtClean="0">
                <a:effectLst/>
              </a:rPr>
              <a:t>eaths</a:t>
            </a:r>
            <a:endParaRPr lang="en-US" dirty="0" smtClean="0">
              <a:effectLst/>
            </a:endParaRPr>
          </a:p>
        </p:txBody>
      </p:sp>
      <p:sp>
        <p:nvSpPr>
          <p:cNvPr id="4" name="Slide Number Placeholder 3"/>
          <p:cNvSpPr>
            <a:spLocks noGrp="1"/>
          </p:cNvSpPr>
          <p:nvPr>
            <p:ph type="sldNum" sz="quarter" idx="12"/>
          </p:nvPr>
        </p:nvSpPr>
        <p:spPr/>
        <p:txBody>
          <a:bodyPr/>
          <a:lstStyle/>
          <a:p>
            <a:fld id="{17232CB1-F206-4F44-B404-AB24A8561C6A}" type="slidenum">
              <a:rPr lang="en-US" smtClean="0"/>
              <a:t>16</a:t>
            </a:fld>
            <a:endParaRPr lang="en-US"/>
          </a:p>
        </p:txBody>
      </p:sp>
      <p:sp>
        <p:nvSpPr>
          <p:cNvPr id="7" name="TextBox 6"/>
          <p:cNvSpPr txBox="1"/>
          <p:nvPr/>
        </p:nvSpPr>
        <p:spPr>
          <a:xfrm>
            <a:off x="846844" y="6211930"/>
            <a:ext cx="7393399" cy="369332"/>
          </a:xfrm>
          <a:prstGeom prst="rect">
            <a:avLst/>
          </a:prstGeom>
          <a:noFill/>
        </p:spPr>
        <p:txBody>
          <a:bodyPr wrap="square" rtlCol="0">
            <a:spAutoFit/>
          </a:bodyPr>
          <a:lstStyle/>
          <a:p>
            <a:r>
              <a:rPr lang="en-US" dirty="0" smtClean="0"/>
              <a:t>Permission to use the image was received from Frank Piccolo’s wife Theresa</a:t>
            </a:r>
            <a:endParaRPr lang="en-US" dirty="0"/>
          </a:p>
        </p:txBody>
      </p:sp>
    </p:spTree>
    <p:extLst>
      <p:ext uri="{BB962C8B-B14F-4D97-AF65-F5344CB8AC3E}">
        <p14:creationId xmlns:p14="http://schemas.microsoft.com/office/powerpoint/2010/main" val="3864627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480"/>
            <a:ext cx="8229600" cy="1143000"/>
          </a:xfrm>
        </p:spPr>
        <p:txBody>
          <a:bodyPr/>
          <a:lstStyle/>
          <a:p>
            <a:r>
              <a:rPr lang="en-US" b="1" dirty="0" smtClean="0"/>
              <a:t>Frank Piccolo</a:t>
            </a:r>
            <a:endParaRPr lang="en-US" b="1" dirty="0"/>
          </a:p>
        </p:txBody>
      </p:sp>
      <p:sp>
        <p:nvSpPr>
          <p:cNvPr id="3" name="Content Placeholder 2"/>
          <p:cNvSpPr>
            <a:spLocks noGrp="1"/>
          </p:cNvSpPr>
          <p:nvPr>
            <p:ph idx="1"/>
          </p:nvPr>
        </p:nvSpPr>
        <p:spPr>
          <a:xfrm>
            <a:off x="457200" y="1600200"/>
            <a:ext cx="6121400" cy="4953000"/>
          </a:xfrm>
        </p:spPr>
        <p:txBody>
          <a:bodyPr>
            <a:normAutofit fontScale="85000" lnSpcReduction="10000"/>
          </a:bodyPr>
          <a:lstStyle/>
          <a:p>
            <a:pPr marL="0" indent="0">
              <a:buNone/>
            </a:pPr>
            <a:r>
              <a:rPr lang="en-US" dirty="0"/>
              <a:t>On February 18 2012 around 8:30pm Frank Piccolo, a resident with dementia in a nursing home in Toronto, was hit repeatedly over the face and head with an activity board by another resident with dementia who entered his bedroom. </a:t>
            </a:r>
            <a:endParaRPr lang="en-US" dirty="0" smtClean="0"/>
          </a:p>
          <a:p>
            <a:pPr marL="0" indent="0">
              <a:buNone/>
            </a:pPr>
            <a:endParaRPr lang="en-US" dirty="0" smtClean="0"/>
          </a:p>
          <a:p>
            <a:pPr marL="0" indent="0">
              <a:buNone/>
            </a:pPr>
            <a:r>
              <a:rPr lang="en-US" dirty="0" smtClean="0"/>
              <a:t>His </a:t>
            </a:r>
            <a:r>
              <a:rPr lang="en-US" dirty="0"/>
              <a:t>physical condition </a:t>
            </a:r>
            <a:r>
              <a:rPr lang="en-US" dirty="0" smtClean="0"/>
              <a:t>deteriorated and </a:t>
            </a:r>
            <a:r>
              <a:rPr lang="en-US" dirty="0"/>
              <a:t>he died 3 months later. </a:t>
            </a:r>
            <a:endParaRPr lang="en-US" dirty="0" smtClean="0"/>
          </a:p>
          <a:p>
            <a:pPr marL="0" indent="0">
              <a:buNone/>
            </a:pPr>
            <a:endParaRPr lang="en-US" dirty="0" smtClean="0"/>
          </a:p>
          <a:p>
            <a:pPr marL="0" indent="0">
              <a:buNone/>
            </a:pPr>
            <a:r>
              <a:rPr lang="en-US" dirty="0"/>
              <a:t>W</a:t>
            </a:r>
            <a:r>
              <a:rPr lang="en-US" dirty="0" smtClean="0"/>
              <a:t>ife Theresa: “</a:t>
            </a:r>
            <a:r>
              <a:rPr lang="en-US" dirty="0"/>
              <a:t>My husband couldn’t defend himself or yell for help.”</a:t>
            </a:r>
            <a:r>
              <a:rPr lang="en-US" dirty="0" smtClean="0">
                <a:effectLst/>
              </a:rPr>
              <a:t> </a:t>
            </a:r>
            <a:endParaRPr lang="en-US" dirty="0"/>
          </a:p>
        </p:txBody>
      </p:sp>
      <p:pic>
        <p:nvPicPr>
          <p:cNvPr id="5" name="Picture 4"/>
          <p:cNvPicPr/>
          <p:nvPr/>
        </p:nvPicPr>
        <p:blipFill>
          <a:blip r:embed="rId2"/>
          <a:stretch>
            <a:fillRect/>
          </a:stretch>
        </p:blipFill>
        <p:spPr>
          <a:xfrm>
            <a:off x="6578600" y="2572702"/>
            <a:ext cx="1803399" cy="2507298"/>
          </a:xfrm>
          <a:prstGeom prst="rect">
            <a:avLst/>
          </a:prstGeom>
        </p:spPr>
      </p:pic>
    </p:spTree>
    <p:extLst>
      <p:ext uri="{BB962C8B-B14F-4D97-AF65-F5344CB8AC3E}">
        <p14:creationId xmlns:p14="http://schemas.microsoft.com/office/powerpoint/2010/main" val="1082860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Quotes</a:t>
            </a:r>
            <a:br>
              <a:rPr lang="en-US" b="1" dirty="0" smtClean="0"/>
            </a:br>
            <a:endParaRPr lang="en-US" sz="2700"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i="1" dirty="0" smtClean="0"/>
              <a:t>This is a matter of </a:t>
            </a:r>
            <a:r>
              <a:rPr lang="en-US" b="1" i="1" dirty="0" smtClean="0">
                <a:solidFill>
                  <a:srgbClr val="FF0000"/>
                </a:solidFill>
              </a:rPr>
              <a:t>serious concern</a:t>
            </a:r>
            <a:r>
              <a:rPr lang="en-US" i="1" dirty="0" smtClean="0"/>
              <a:t>. It happens very often and will be fatal</a:t>
            </a:r>
            <a:r>
              <a:rPr lang="en-US" dirty="0" smtClean="0"/>
              <a:t>.” – Resident</a:t>
            </a:r>
          </a:p>
          <a:p>
            <a:pPr marL="0" indent="0">
              <a:buNone/>
            </a:pPr>
            <a:endParaRPr lang="en-US" dirty="0" smtClean="0"/>
          </a:p>
          <a:p>
            <a:r>
              <a:rPr lang="en-US" dirty="0" smtClean="0"/>
              <a:t>“</a:t>
            </a:r>
            <a:r>
              <a:rPr lang="en-US" i="1" dirty="0" smtClean="0"/>
              <a:t>Some of them really get </a:t>
            </a:r>
            <a:r>
              <a:rPr lang="en-US" b="1" i="1" dirty="0" smtClean="0">
                <a:solidFill>
                  <a:srgbClr val="FF0000"/>
                </a:solidFill>
              </a:rPr>
              <a:t>afraid</a:t>
            </a:r>
            <a:r>
              <a:rPr lang="en-US" i="1" dirty="0" smtClean="0">
                <a:solidFill>
                  <a:srgbClr val="FF0000"/>
                </a:solidFill>
              </a:rPr>
              <a:t> </a:t>
            </a:r>
            <a:r>
              <a:rPr lang="en-US" i="1" dirty="0" smtClean="0"/>
              <a:t>of him, and when I say get afraid…I mean get afraid…When they see him coming, they don’t want to sit in the dining room…</a:t>
            </a:r>
            <a:r>
              <a:rPr lang="en-US" dirty="0" smtClean="0"/>
              <a:t>” – CNA</a:t>
            </a:r>
          </a:p>
          <a:p>
            <a:pPr marL="0" indent="0">
              <a:buNone/>
            </a:pPr>
            <a:endParaRPr lang="en-US" dirty="0" smtClean="0"/>
          </a:p>
          <a:p>
            <a:r>
              <a:rPr lang="en-US" dirty="0" smtClean="0"/>
              <a:t>“</a:t>
            </a:r>
            <a:r>
              <a:rPr lang="en-US" i="1" dirty="0" smtClean="0"/>
              <a:t>I am </a:t>
            </a:r>
            <a:r>
              <a:rPr lang="en-US" b="1" i="1" dirty="0" smtClean="0">
                <a:solidFill>
                  <a:srgbClr val="FF0000"/>
                </a:solidFill>
              </a:rPr>
              <a:t>afraid</a:t>
            </a:r>
            <a:r>
              <a:rPr lang="en-US" i="1" dirty="0" smtClean="0"/>
              <a:t> that he will hurt someone when we don’t see it…especially someone frail whom he can take down with one blow</a:t>
            </a:r>
            <a:r>
              <a:rPr lang="en-US" dirty="0" smtClean="0"/>
              <a:t>.” </a:t>
            </a:r>
            <a:r>
              <a:rPr lang="en-US" i="1" dirty="0" smtClean="0"/>
              <a:t>– </a:t>
            </a:r>
            <a:r>
              <a:rPr lang="en-US" dirty="0" smtClean="0"/>
              <a:t>CNA</a:t>
            </a:r>
          </a:p>
          <a:p>
            <a:endParaRPr lang="en-US" dirty="0"/>
          </a:p>
        </p:txBody>
      </p:sp>
    </p:spTree>
    <p:extLst>
      <p:ext uri="{BB962C8B-B14F-4D97-AF65-F5344CB8AC3E}">
        <p14:creationId xmlns:p14="http://schemas.microsoft.com/office/powerpoint/2010/main" val="27386442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0799"/>
            <a:ext cx="9144000" cy="6517201"/>
          </a:xfrm>
        </p:spPr>
        <p:txBody>
          <a:bodyPr>
            <a:normAutofit fontScale="55000" lnSpcReduction="20000"/>
          </a:bodyPr>
          <a:lstStyle/>
          <a:p>
            <a:pPr marL="0" indent="0">
              <a:buNone/>
            </a:pPr>
            <a:endParaRPr lang="en-US" sz="3700" b="1" dirty="0" smtClean="0"/>
          </a:p>
          <a:p>
            <a:pPr marL="0" indent="0">
              <a:buNone/>
            </a:pPr>
            <a:r>
              <a:rPr lang="en-US" sz="5500" b="1" dirty="0" smtClean="0"/>
              <a:t>1</a:t>
            </a:r>
            <a:r>
              <a:rPr lang="en-US" sz="5500" b="1" baseline="30000" dirty="0" smtClean="0"/>
              <a:t>st</a:t>
            </a:r>
            <a:r>
              <a:rPr lang="en-US" sz="5500" b="1" dirty="0" smtClean="0"/>
              <a:t> study on injurious RRI in nursing home in MA in 2004</a:t>
            </a:r>
          </a:p>
          <a:p>
            <a:pPr marL="0" indent="0">
              <a:buNone/>
            </a:pPr>
            <a:endParaRPr lang="en-US" sz="3700" b="1" dirty="0"/>
          </a:p>
          <a:p>
            <a:pPr marL="0" indent="0">
              <a:buNone/>
            </a:pPr>
            <a:r>
              <a:rPr lang="en-US" sz="3700" dirty="0" smtClean="0"/>
              <a:t>Identified 294 physical injuries during a 1-year </a:t>
            </a:r>
            <a:r>
              <a:rPr lang="en-US" sz="3700" dirty="0" smtClean="0"/>
              <a:t>period !</a:t>
            </a:r>
            <a:endParaRPr lang="en-US" sz="3700" b="1" dirty="0" smtClean="0"/>
          </a:p>
          <a:p>
            <a:pPr marL="0" indent="0">
              <a:buNone/>
            </a:pPr>
            <a:endParaRPr lang="en-US" sz="3700" b="1" dirty="0" smtClean="0"/>
          </a:p>
          <a:p>
            <a:pPr marL="0" indent="0">
              <a:buNone/>
            </a:pPr>
            <a:r>
              <a:rPr lang="en-US" sz="3700" dirty="0" err="1"/>
              <a:t>Shinoda-</a:t>
            </a:r>
            <a:r>
              <a:rPr lang="en-US" sz="3700" dirty="0" err="1" smtClean="0"/>
              <a:t>Tagawa</a:t>
            </a:r>
            <a:r>
              <a:rPr lang="en-US" sz="3700" dirty="0" smtClean="0"/>
              <a:t> </a:t>
            </a:r>
            <a:r>
              <a:rPr lang="en-US" sz="3700" dirty="0" smtClean="0"/>
              <a:t>et al. </a:t>
            </a:r>
            <a:r>
              <a:rPr lang="en-US" sz="3700" dirty="0"/>
              <a:t>(2004). Resident-to-resident violent incidents in nursing homes. </a:t>
            </a:r>
            <a:r>
              <a:rPr lang="en-US" sz="3700" i="1" dirty="0" smtClean="0"/>
              <a:t>JAMA, </a:t>
            </a:r>
            <a:r>
              <a:rPr lang="en-US" sz="3700" i="1" dirty="0"/>
              <a:t>291(5), </a:t>
            </a:r>
            <a:r>
              <a:rPr lang="en-US" sz="3700" dirty="0"/>
              <a:t>591-</a:t>
            </a:r>
            <a:r>
              <a:rPr lang="en-US" sz="3700" dirty="0" smtClean="0"/>
              <a:t>598: </a:t>
            </a:r>
            <a:r>
              <a:rPr lang="en-US" sz="3700" dirty="0" smtClean="0">
                <a:hlinkClick r:id="rId3"/>
              </a:rPr>
              <a:t>https://jamanetwork.com/journals/jama/fullarticle/198137</a:t>
            </a:r>
            <a:r>
              <a:rPr lang="en-US" sz="3700" dirty="0" smtClean="0"/>
              <a:t> </a:t>
            </a:r>
            <a:endParaRPr lang="en-US" sz="3700" dirty="0"/>
          </a:p>
          <a:p>
            <a:pPr marL="0" indent="0">
              <a:buNone/>
            </a:pPr>
            <a:endParaRPr lang="en-US" sz="3700" b="1" dirty="0" smtClean="0"/>
          </a:p>
          <a:p>
            <a:pPr marL="0" indent="0">
              <a:buNone/>
            </a:pPr>
            <a:endParaRPr lang="en-US" sz="3700" b="1" dirty="0" smtClean="0"/>
          </a:p>
          <a:p>
            <a:pPr marL="0" indent="0">
              <a:buNone/>
            </a:pPr>
            <a:r>
              <a:rPr lang="en-US" sz="5500" b="1" dirty="0" smtClean="0"/>
              <a:t>1st </a:t>
            </a:r>
            <a:r>
              <a:rPr lang="en-US" sz="5500" b="1" dirty="0"/>
              <a:t>n</a:t>
            </a:r>
            <a:r>
              <a:rPr lang="en-US" sz="5500" b="1" dirty="0" smtClean="0"/>
              <a:t>ationwide study on fatal RRI in Australia in 2017</a:t>
            </a:r>
          </a:p>
          <a:p>
            <a:pPr marL="0" indent="0">
              <a:buNone/>
            </a:pPr>
            <a:endParaRPr lang="en-US" sz="3700" b="1" dirty="0"/>
          </a:p>
          <a:p>
            <a:pPr marL="0" indent="0">
              <a:buNone/>
            </a:pPr>
            <a:r>
              <a:rPr lang="en-US" sz="3700" dirty="0" smtClean="0"/>
              <a:t>Examined 28 deaths using Coroner records</a:t>
            </a:r>
          </a:p>
          <a:p>
            <a:pPr marL="0" indent="0">
              <a:buNone/>
            </a:pPr>
            <a:endParaRPr lang="en-US" sz="3700" b="1" dirty="0" smtClean="0"/>
          </a:p>
          <a:p>
            <a:pPr marL="0" indent="0">
              <a:buNone/>
            </a:pPr>
            <a:endParaRPr lang="en-US" sz="2600" dirty="0" smtClean="0"/>
          </a:p>
          <a:p>
            <a:pPr marL="0" indent="0">
              <a:buNone/>
            </a:pPr>
            <a:r>
              <a:rPr lang="en-US" sz="3700" dirty="0" smtClean="0"/>
              <a:t>Murphy et al. (2017). Deaths from resident-to-resident aggression in Australian nursing homes. JAGS, “Early View,” Nov 13, 2017: </a:t>
            </a:r>
            <a:r>
              <a:rPr lang="en-US" sz="3700" dirty="0" smtClean="0">
                <a:hlinkClick r:id="rId4"/>
              </a:rPr>
              <a:t>http://onlinelibrary.wiley.com/doi/10.1111/jgs.15051/full</a:t>
            </a:r>
            <a:r>
              <a:rPr lang="en-US" sz="3700" dirty="0" smtClean="0"/>
              <a:t> </a:t>
            </a:r>
          </a:p>
          <a:p>
            <a:endParaRPr lang="en-US" sz="2300" dirty="0"/>
          </a:p>
          <a:p>
            <a:pPr marL="0" indent="0">
              <a:buNone/>
            </a:pPr>
            <a:r>
              <a:rPr lang="en-US" sz="2300" dirty="0" smtClean="0"/>
              <a:t> </a:t>
            </a:r>
          </a:p>
          <a:p>
            <a:pPr marL="0" indent="0">
              <a:buNone/>
            </a:pPr>
            <a:endParaRPr lang="en-US" sz="2300" dirty="0" smtClean="0"/>
          </a:p>
          <a:p>
            <a:pPr marL="0" indent="0">
              <a:buNone/>
            </a:pPr>
            <a:endParaRPr lang="en-US" sz="2300" dirty="0"/>
          </a:p>
          <a:p>
            <a:endParaRPr lang="en-US" sz="2300" dirty="0" smtClean="0"/>
          </a:p>
          <a:p>
            <a:endParaRPr lang="en-US" sz="2300" dirty="0"/>
          </a:p>
          <a:p>
            <a:pPr marL="0" indent="0">
              <a:buNone/>
            </a:pPr>
            <a:endParaRPr lang="en-US" sz="2300" dirty="0"/>
          </a:p>
        </p:txBody>
      </p:sp>
      <p:sp>
        <p:nvSpPr>
          <p:cNvPr id="2" name="Slide Number Placeholder 1"/>
          <p:cNvSpPr>
            <a:spLocks noGrp="1"/>
          </p:cNvSpPr>
          <p:nvPr>
            <p:ph type="sldNum" sz="quarter" idx="12"/>
          </p:nvPr>
        </p:nvSpPr>
        <p:spPr/>
        <p:txBody>
          <a:bodyPr/>
          <a:lstStyle/>
          <a:p>
            <a:fld id="{D409487A-0267-7F4E-B16F-9F6605E60DF2}" type="slidenum">
              <a:rPr lang="en-US" smtClean="0"/>
              <a:t>19</a:t>
            </a:fld>
            <a:endParaRPr lang="en-US"/>
          </a:p>
        </p:txBody>
      </p:sp>
    </p:spTree>
    <p:extLst>
      <p:ext uri="{BB962C8B-B14F-4D97-AF65-F5344CB8AC3E}">
        <p14:creationId xmlns:p14="http://schemas.microsoft.com/office/powerpoint/2010/main" val="39918024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Acknowledgments</a:t>
            </a: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dirty="0" smtClean="0"/>
              <a:t>The study was supported by Theresa Piccolo, wife of Frank Piccolo, Toronto, </a:t>
            </a:r>
            <a:r>
              <a:rPr lang="en-US" dirty="0" smtClean="0"/>
              <a:t>Canada</a:t>
            </a:r>
          </a:p>
          <a:p>
            <a:pPr marL="0" indent="0">
              <a:buNone/>
            </a:pPr>
            <a:endParaRPr lang="en-US" dirty="0"/>
          </a:p>
          <a:p>
            <a:pPr marL="0" indent="0" algn="ctr">
              <a:buNone/>
            </a:pPr>
            <a:r>
              <a:rPr lang="en-US" sz="4400" b="1" dirty="0" smtClean="0"/>
              <a:t>Warning</a:t>
            </a:r>
            <a:r>
              <a:rPr lang="en-US" dirty="0" smtClean="0"/>
              <a:t> </a:t>
            </a:r>
          </a:p>
          <a:p>
            <a:pPr marL="0" indent="0" algn="ctr">
              <a:buNone/>
            </a:pPr>
            <a:endParaRPr lang="en-US" dirty="0"/>
          </a:p>
          <a:p>
            <a:pPr marL="0" indent="0" algn="ctr">
              <a:buNone/>
            </a:pPr>
            <a:r>
              <a:rPr lang="en-US" dirty="0" smtClean="0"/>
              <a:t>Some of the images in this presentation are disturbing and may be hard to watch</a:t>
            </a:r>
          </a:p>
          <a:p>
            <a:pPr marL="0" indent="0" algn="ctr">
              <a:buNone/>
            </a:pPr>
            <a:endParaRPr lang="en-US" dirty="0" smtClean="0"/>
          </a:p>
          <a:p>
            <a:endParaRPr lang="en-US" dirty="0"/>
          </a:p>
        </p:txBody>
      </p:sp>
    </p:spTree>
    <p:extLst>
      <p:ext uri="{BB962C8B-B14F-4D97-AF65-F5344CB8AC3E}">
        <p14:creationId xmlns:p14="http://schemas.microsoft.com/office/powerpoint/2010/main" val="31242056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amount of attention given to phenomena such as resident-to-resident aggression has increased over the last decade…</a:t>
            </a:r>
            <a:r>
              <a:rPr lang="en-US" b="1" dirty="0" smtClean="0"/>
              <a:t>its occurrence produces injuries and wounds identical to those resulting from abuse </a:t>
            </a:r>
            <a:r>
              <a:rPr lang="en-US" dirty="0" smtClean="0"/>
              <a:t>and may </a:t>
            </a:r>
            <a:r>
              <a:rPr lang="en-US" b="1" dirty="0" smtClean="0"/>
              <a:t>result when institutions fail to take action to prevent or manage aggression </a:t>
            </a:r>
            <a:r>
              <a:rPr lang="en-US" dirty="0" smtClean="0"/>
              <a:t>or take actions that are not sufficient to assure resident health and safety”</a:t>
            </a:r>
          </a:p>
          <a:p>
            <a:pPr marL="0" indent="0">
              <a:buNone/>
            </a:pPr>
            <a:endParaRPr lang="en-US" dirty="0" smtClean="0"/>
          </a:p>
          <a:p>
            <a:pPr marL="0" indent="0">
              <a:buNone/>
            </a:pPr>
            <a:r>
              <a:rPr lang="en-US" dirty="0" smtClean="0"/>
              <a:t>– CDC Division for Violence Prevention (2016)</a:t>
            </a:r>
            <a:endParaRPr lang="en-US" dirty="0"/>
          </a:p>
        </p:txBody>
      </p:sp>
    </p:spTree>
    <p:extLst>
      <p:ext uri="{BB962C8B-B14F-4D97-AF65-F5344CB8AC3E}">
        <p14:creationId xmlns:p14="http://schemas.microsoft.com/office/powerpoint/2010/main" val="35023944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Gap in Research</a:t>
            </a:r>
            <a:endParaRPr lang="en-US" b="1" dirty="0"/>
          </a:p>
        </p:txBody>
      </p:sp>
      <p:sp>
        <p:nvSpPr>
          <p:cNvPr id="3" name="Content Placeholder 2"/>
          <p:cNvSpPr>
            <a:spLocks noGrp="1"/>
          </p:cNvSpPr>
          <p:nvPr>
            <p:ph idx="1"/>
          </p:nvPr>
        </p:nvSpPr>
        <p:spPr>
          <a:xfrm>
            <a:off x="203810" y="1600200"/>
            <a:ext cx="8779494" cy="4525963"/>
          </a:xfrm>
        </p:spPr>
        <p:txBody>
          <a:bodyPr/>
          <a:lstStyle/>
          <a:p>
            <a:pPr marL="0" indent="0">
              <a:buNone/>
            </a:pPr>
            <a:endParaRPr lang="en-US" b="1" dirty="0" smtClean="0"/>
          </a:p>
          <a:p>
            <a:pPr marL="0" indent="0">
              <a:buNone/>
            </a:pPr>
            <a:endParaRPr lang="en-US" b="1" dirty="0"/>
          </a:p>
          <a:p>
            <a:pPr marL="0" indent="0">
              <a:buNone/>
            </a:pPr>
            <a:r>
              <a:rPr lang="en-US" dirty="0" smtClean="0"/>
              <a:t>No study on </a:t>
            </a:r>
            <a:r>
              <a:rPr lang="en-US" i="1" dirty="0" smtClean="0"/>
              <a:t>fatal</a:t>
            </a:r>
            <a:r>
              <a:rPr lang="en-US" dirty="0" smtClean="0"/>
              <a:t> RRI in dementia in LTC </a:t>
            </a:r>
            <a:r>
              <a:rPr lang="en-US" dirty="0" smtClean="0"/>
              <a:t>homes in </a:t>
            </a:r>
            <a:r>
              <a:rPr lang="en-US" dirty="0" smtClean="0"/>
              <a:t>U.S. </a:t>
            </a:r>
            <a:r>
              <a:rPr lang="en-US" dirty="0"/>
              <a:t>&amp;</a:t>
            </a:r>
            <a:r>
              <a:rPr lang="en-US" dirty="0" smtClean="0"/>
              <a:t> Canada</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8861833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Objectives</a:t>
            </a:r>
            <a:endParaRPr lang="en-US" b="1" dirty="0"/>
          </a:p>
        </p:txBody>
      </p:sp>
      <p:sp>
        <p:nvSpPr>
          <p:cNvPr id="3" name="Content Placeholder 2"/>
          <p:cNvSpPr>
            <a:spLocks noGrp="1"/>
          </p:cNvSpPr>
          <p:nvPr>
            <p:ph idx="1"/>
          </p:nvPr>
        </p:nvSpPr>
        <p:spPr>
          <a:xfrm>
            <a:off x="304800" y="1600200"/>
            <a:ext cx="8686800" cy="5257800"/>
          </a:xfrm>
        </p:spPr>
        <p:txBody>
          <a:bodyPr>
            <a:normAutofit fontScale="85000" lnSpcReduction="20000"/>
          </a:bodyPr>
          <a:lstStyle/>
          <a:p>
            <a:pPr marL="0" indent="0">
              <a:buNone/>
            </a:pPr>
            <a:r>
              <a:rPr lang="en-US" sz="2800" dirty="0" smtClean="0"/>
              <a:t>1. Examine the circumstances surrounding the death of elders as a result of RRI in dementia in LTC homes  </a:t>
            </a:r>
          </a:p>
          <a:p>
            <a:pPr marL="0" indent="0">
              <a:buNone/>
            </a:pPr>
            <a:endParaRPr lang="en-US" sz="2800" dirty="0" smtClean="0"/>
          </a:p>
          <a:p>
            <a:pPr marL="0" indent="0">
              <a:buNone/>
            </a:pPr>
            <a:r>
              <a:rPr lang="en-US" sz="2800" dirty="0" smtClean="0"/>
              <a:t>“In dementia” – </a:t>
            </a:r>
            <a:r>
              <a:rPr lang="en-US" sz="2800" dirty="0"/>
              <a:t>A</a:t>
            </a:r>
            <a:r>
              <a:rPr lang="en-US" sz="2800" dirty="0" smtClean="0"/>
              <a:t>t least one of the residents involved in the incident – either the exhibitor or target – </a:t>
            </a:r>
            <a:r>
              <a:rPr lang="en-US" sz="2800" dirty="0" smtClean="0"/>
              <a:t>was reported to have</a:t>
            </a:r>
            <a:r>
              <a:rPr lang="en-US" sz="2800" dirty="0" smtClean="0"/>
              <a:t> </a:t>
            </a:r>
            <a:r>
              <a:rPr lang="en-US" sz="2800" dirty="0" smtClean="0"/>
              <a:t>dementia</a:t>
            </a:r>
          </a:p>
          <a:p>
            <a:pPr marL="0" indent="0">
              <a:buNone/>
            </a:pPr>
            <a:endParaRPr lang="en-US" sz="2800" dirty="0"/>
          </a:p>
          <a:p>
            <a:pPr marL="0" indent="0">
              <a:buNone/>
            </a:pPr>
            <a:endParaRPr lang="en-US" sz="2800" dirty="0" smtClean="0"/>
          </a:p>
          <a:p>
            <a:pPr marL="0" indent="0">
              <a:buNone/>
            </a:pPr>
            <a:r>
              <a:rPr lang="en-US" sz="2800" dirty="0" smtClean="0"/>
              <a:t>2. Identify practically useful patterns to inform prevention</a:t>
            </a:r>
          </a:p>
          <a:p>
            <a:pPr marL="0" indent="0">
              <a:buNone/>
            </a:pPr>
            <a:endParaRPr lang="en-US" dirty="0" smtClean="0"/>
          </a:p>
          <a:p>
            <a:pPr marL="0" indent="0">
              <a:buNone/>
            </a:pPr>
            <a:endParaRPr lang="en-US" dirty="0" smtClean="0"/>
          </a:p>
          <a:p>
            <a:pPr>
              <a:buFont typeface="Wingdings" panose="05000000000000000000" pitchFamily="2" charset="2"/>
              <a:buChar char="Ø"/>
            </a:pPr>
            <a:r>
              <a:rPr lang="en-US" sz="2800" dirty="0" smtClean="0"/>
              <a:t>The study is </a:t>
            </a:r>
            <a:r>
              <a:rPr lang="en-US" sz="2800" i="1" dirty="0" smtClean="0"/>
              <a:t>Not</a:t>
            </a:r>
            <a:r>
              <a:rPr lang="en-US" sz="2800" dirty="0" smtClean="0"/>
              <a:t> meant to identify the incidence of fatal </a:t>
            </a:r>
            <a:r>
              <a:rPr lang="en-US" sz="2800" dirty="0" smtClean="0"/>
              <a:t>RRI</a:t>
            </a:r>
          </a:p>
          <a:p>
            <a:pPr marL="0" indent="0">
              <a:buNone/>
            </a:pPr>
            <a:endParaRPr lang="en-US" sz="2800" dirty="0" smtClean="0"/>
          </a:p>
          <a:p>
            <a:pPr>
              <a:buFont typeface="Wingdings" panose="05000000000000000000" pitchFamily="2" charset="2"/>
              <a:buChar char="Ø"/>
            </a:pPr>
            <a:r>
              <a:rPr lang="en-US" sz="2800" dirty="0" smtClean="0"/>
              <a:t>The focus of the presentation is </a:t>
            </a:r>
            <a:r>
              <a:rPr lang="en-US" sz="2800" u="sng" dirty="0" smtClean="0"/>
              <a:t>not</a:t>
            </a:r>
            <a:r>
              <a:rPr lang="en-US" sz="2800" dirty="0" smtClean="0"/>
              <a:t> on detailed strategies for prevention and de-escalation of DHRRI </a:t>
            </a:r>
            <a:endParaRPr lang="en-US" sz="2800" dirty="0" smtClean="0"/>
          </a:p>
          <a:p>
            <a:endParaRPr lang="en-US" dirty="0"/>
          </a:p>
        </p:txBody>
      </p:sp>
    </p:spTree>
    <p:extLst>
      <p:ext uri="{BB962C8B-B14F-4D97-AF65-F5344CB8AC3E}">
        <p14:creationId xmlns:p14="http://schemas.microsoft.com/office/powerpoint/2010/main" val="674805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Citation</a:t>
            </a:r>
            <a:endParaRPr lang="en-US" b="1" dirty="0"/>
          </a:p>
        </p:txBody>
      </p:sp>
      <p:sp>
        <p:nvSpPr>
          <p:cNvPr id="3" name="Content Placeholder 2"/>
          <p:cNvSpPr>
            <a:spLocks noGrp="1"/>
          </p:cNvSpPr>
          <p:nvPr>
            <p:ph idx="1"/>
          </p:nvPr>
        </p:nvSpPr>
        <p:spPr/>
        <p:txBody>
          <a:bodyPr/>
          <a:lstStyle/>
          <a:p>
            <a:pPr marL="0" indent="0">
              <a:buNone/>
            </a:pPr>
            <a:r>
              <a:rPr lang="en-US" dirty="0" err="1" smtClean="0"/>
              <a:t>Caspi</a:t>
            </a:r>
            <a:r>
              <a:rPr lang="en-US" dirty="0" smtClean="0"/>
              <a:t>, E. (2018). The circumstances surrounding the death of 105 elders as a result of resident-to-resident incidents in dementia in long-term care homes. </a:t>
            </a:r>
            <a:r>
              <a:rPr lang="en-US" i="1" dirty="0" smtClean="0"/>
              <a:t>Journal of Elder Abuse &amp; Neglect, 30(4)</a:t>
            </a:r>
            <a:r>
              <a:rPr lang="en-US" dirty="0" smtClean="0"/>
              <a:t>, 284-308. </a:t>
            </a:r>
          </a:p>
          <a:p>
            <a:pPr marL="0" indent="0">
              <a:buNone/>
            </a:pPr>
            <a:endParaRPr lang="en-US" dirty="0"/>
          </a:p>
          <a:p>
            <a:pPr marL="0" indent="0">
              <a:buNone/>
            </a:pPr>
            <a:r>
              <a:rPr lang="en-US" dirty="0" smtClean="0"/>
              <a:t>Link to abstract: </a:t>
            </a:r>
            <a:r>
              <a:rPr lang="en-US" sz="2600" b="1" u="sng" dirty="0">
                <a:hlinkClick r:id="rId3"/>
              </a:rPr>
              <a:t>https://tinyurl.com/ybrj7dew</a:t>
            </a:r>
            <a:r>
              <a:rPr lang="en-US" sz="2600" b="1" dirty="0"/>
              <a:t> </a:t>
            </a:r>
            <a:endParaRPr lang="en-US" sz="2600" dirty="0"/>
          </a:p>
          <a:p>
            <a:pPr marL="0" indent="0">
              <a:buNone/>
            </a:pPr>
            <a:endParaRPr lang="en-US" dirty="0"/>
          </a:p>
        </p:txBody>
      </p:sp>
    </p:spTree>
    <p:extLst>
      <p:ext uri="{BB962C8B-B14F-4D97-AF65-F5344CB8AC3E}">
        <p14:creationId xmlns:p14="http://schemas.microsoft.com/office/powerpoint/2010/main" val="35996866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Qualitative Research Methods</a:t>
            </a:r>
            <a:endParaRPr lang="en-US" b="1" dirty="0"/>
          </a:p>
        </p:txBody>
      </p:sp>
      <p:sp>
        <p:nvSpPr>
          <p:cNvPr id="3" name="Content Placeholder 2"/>
          <p:cNvSpPr>
            <a:spLocks noGrp="1"/>
          </p:cNvSpPr>
          <p:nvPr>
            <p:ph idx="1"/>
          </p:nvPr>
        </p:nvSpPr>
        <p:spPr/>
        <p:txBody>
          <a:bodyPr>
            <a:normAutofit fontScale="70000" lnSpcReduction="20000"/>
          </a:bodyPr>
          <a:lstStyle/>
          <a:p>
            <a:r>
              <a:rPr lang="en-US" b="1" dirty="0" smtClean="0"/>
              <a:t>Source of data </a:t>
            </a:r>
            <a:r>
              <a:rPr lang="en-US" dirty="0" smtClean="0"/>
              <a:t>(All publically available information): </a:t>
            </a:r>
          </a:p>
          <a:p>
            <a:pPr marL="571500" indent="-571500"/>
            <a:r>
              <a:rPr lang="en-US" dirty="0" smtClean="0"/>
              <a:t>Newspaper articles published online (over 150)</a:t>
            </a:r>
          </a:p>
          <a:p>
            <a:pPr marL="571500" indent="-571500"/>
            <a:r>
              <a:rPr lang="en-US" dirty="0" smtClean="0"/>
              <a:t>Death Review Reports (GTLCRC to CCO, 1990-2016)</a:t>
            </a:r>
          </a:p>
          <a:p>
            <a:endParaRPr lang="en-US" dirty="0" smtClean="0"/>
          </a:p>
          <a:p>
            <a:r>
              <a:rPr lang="en-US" b="1" dirty="0" smtClean="0"/>
              <a:t> Comprehensive Internet search: </a:t>
            </a:r>
            <a:r>
              <a:rPr lang="en-US" dirty="0" smtClean="0"/>
              <a:t>Spring 2012 – Fall 2017</a:t>
            </a:r>
          </a:p>
          <a:p>
            <a:endParaRPr lang="en-US" dirty="0" smtClean="0"/>
          </a:p>
          <a:p>
            <a:r>
              <a:rPr lang="en-US" b="1" dirty="0" smtClean="0"/>
              <a:t> Data detection and extraction: </a:t>
            </a:r>
            <a:r>
              <a:rPr lang="en-US" dirty="0" smtClean="0"/>
              <a:t>Structured Guide</a:t>
            </a:r>
          </a:p>
          <a:p>
            <a:endParaRPr lang="en-US" dirty="0" smtClean="0"/>
          </a:p>
          <a:p>
            <a:r>
              <a:rPr lang="en-US" b="1" dirty="0" smtClean="0"/>
              <a:t> Data Analysis</a:t>
            </a:r>
            <a:r>
              <a:rPr lang="en-US" dirty="0"/>
              <a:t> </a:t>
            </a:r>
            <a:r>
              <a:rPr lang="en-US" dirty="0" smtClean="0"/>
              <a:t>(Time period: Summer – Fall 2017): </a:t>
            </a:r>
          </a:p>
          <a:p>
            <a:pPr marL="571500" indent="-571500"/>
            <a:r>
              <a:rPr lang="en-US" dirty="0" smtClean="0"/>
              <a:t>Miles &amp; Huberman (1994) approach</a:t>
            </a:r>
          </a:p>
          <a:p>
            <a:pPr marL="571500" indent="-571500"/>
            <a:r>
              <a:rPr lang="en-US" dirty="0" smtClean="0"/>
              <a:t>Qualitative review and abstraction of narratives </a:t>
            </a:r>
          </a:p>
          <a:p>
            <a:pPr marL="571500" indent="-571500"/>
            <a:r>
              <a:rPr lang="en-US" dirty="0" smtClean="0"/>
              <a:t>Complemented with tabulation by aggregation / counts</a:t>
            </a:r>
          </a:p>
          <a:p>
            <a:pPr marL="571500" indent="-571500"/>
            <a:r>
              <a:rPr lang="en-US" dirty="0" smtClean="0"/>
              <a:t>Simple descriptive statistics  </a:t>
            </a:r>
          </a:p>
          <a:p>
            <a:endParaRPr lang="en-US" dirty="0"/>
          </a:p>
        </p:txBody>
      </p:sp>
    </p:spTree>
    <p:extLst>
      <p:ext uri="{BB962C8B-B14F-4D97-AF65-F5344CB8AC3E}">
        <p14:creationId xmlns:p14="http://schemas.microsoft.com/office/powerpoint/2010/main" val="4620895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t>Findings</a:t>
            </a:r>
            <a:br>
              <a:rPr lang="en-US" b="1" dirty="0" smtClean="0"/>
            </a:br>
            <a:r>
              <a:rPr lang="en-US" sz="3300" dirty="0" smtClean="0"/>
              <a:t>n = Number of deaths for which data were available</a:t>
            </a:r>
            <a:endParaRPr lang="en-US" sz="3300" dirty="0"/>
          </a:p>
        </p:txBody>
      </p:sp>
      <p:sp>
        <p:nvSpPr>
          <p:cNvPr id="3" name="Content Placeholder 2"/>
          <p:cNvSpPr>
            <a:spLocks noGrp="1"/>
          </p:cNvSpPr>
          <p:nvPr>
            <p:ph idx="1"/>
          </p:nvPr>
        </p:nvSpPr>
        <p:spPr>
          <a:xfrm>
            <a:off x="0" y="1600200"/>
            <a:ext cx="8991600" cy="4525963"/>
          </a:xfrm>
        </p:spPr>
        <p:txBody>
          <a:bodyPr>
            <a:normAutofit fontScale="77500" lnSpcReduction="20000"/>
          </a:bodyPr>
          <a:lstStyle/>
          <a:p>
            <a:pPr marL="457200" indent="-457200"/>
            <a:endParaRPr lang="en-US" dirty="0" smtClean="0"/>
          </a:p>
          <a:p>
            <a:pPr marL="457200" indent="-457200"/>
            <a:endParaRPr lang="en-US" dirty="0"/>
          </a:p>
          <a:p>
            <a:pPr marL="457200" indent="-457200"/>
            <a:r>
              <a:rPr lang="en-US" dirty="0" smtClean="0"/>
              <a:t>Identified </a:t>
            </a:r>
            <a:r>
              <a:rPr lang="en-US" b="1" dirty="0"/>
              <a:t>105 deaths </a:t>
            </a:r>
            <a:r>
              <a:rPr lang="en-US" dirty="0"/>
              <a:t>of elders (&gt; 60 y/o) as a result of RRI in </a:t>
            </a:r>
            <a:r>
              <a:rPr lang="en-US" dirty="0" smtClean="0"/>
              <a:t>dementia in LTC homes</a:t>
            </a:r>
          </a:p>
          <a:p>
            <a:pPr marL="0" indent="0">
              <a:buNone/>
            </a:pPr>
            <a:endParaRPr lang="en-US" dirty="0"/>
          </a:p>
          <a:p>
            <a:pPr marL="457200" indent="-457200"/>
            <a:r>
              <a:rPr lang="en-US" dirty="0"/>
              <a:t>Time period: Deaths occurred between 1988  - 2017</a:t>
            </a:r>
          </a:p>
          <a:p>
            <a:endParaRPr lang="en-US" dirty="0"/>
          </a:p>
          <a:p>
            <a:pPr marL="457200" indent="-457200"/>
            <a:r>
              <a:rPr lang="en-US" dirty="0"/>
              <a:t>Type of LTC home (n=50): Majority in nursing homes; </a:t>
            </a:r>
            <a:r>
              <a:rPr lang="en-US" dirty="0" smtClean="0"/>
              <a:t>              26</a:t>
            </a:r>
            <a:r>
              <a:rPr lang="en-US" dirty="0"/>
              <a:t>% </a:t>
            </a:r>
            <a:r>
              <a:rPr lang="en-US" dirty="0" smtClean="0"/>
              <a:t>assisted </a:t>
            </a:r>
            <a:r>
              <a:rPr lang="en-US" dirty="0" smtClean="0"/>
              <a:t>living residences  </a:t>
            </a:r>
            <a:endParaRPr lang="en-US" dirty="0"/>
          </a:p>
          <a:p>
            <a:endParaRPr lang="en-US" dirty="0"/>
          </a:p>
          <a:p>
            <a:pPr marL="457200" indent="-457200"/>
            <a:r>
              <a:rPr lang="en-US" dirty="0"/>
              <a:t>Countries: Canada (n=51); USA (n=42); </a:t>
            </a:r>
            <a:r>
              <a:rPr lang="en-US" dirty="0" smtClean="0"/>
              <a:t> </a:t>
            </a:r>
          </a:p>
          <a:p>
            <a:pPr marL="0" indent="0">
              <a:buNone/>
            </a:pPr>
            <a:r>
              <a:rPr lang="en-US" dirty="0"/>
              <a:t> </a:t>
            </a:r>
            <a:r>
              <a:rPr lang="en-US" dirty="0" smtClean="0"/>
              <a:t>      Australia </a:t>
            </a:r>
            <a:r>
              <a:rPr lang="en-US" dirty="0"/>
              <a:t>&amp; New Zealand (n=4 &amp; n=2); UK (n=5); Singapore (n=1) </a:t>
            </a:r>
          </a:p>
          <a:p>
            <a:endParaRPr lang="en-US" dirty="0"/>
          </a:p>
        </p:txBody>
      </p:sp>
    </p:spTree>
    <p:extLst>
      <p:ext uri="{BB962C8B-B14F-4D97-AF65-F5344CB8AC3E}">
        <p14:creationId xmlns:p14="http://schemas.microsoft.com/office/powerpoint/2010/main" val="19478668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Findings</a:t>
            </a:r>
            <a:endParaRPr lang="en-US" b="1" dirty="0"/>
          </a:p>
        </p:txBody>
      </p:sp>
      <p:sp>
        <p:nvSpPr>
          <p:cNvPr id="3" name="Content Placeholder 2"/>
          <p:cNvSpPr>
            <a:spLocks noGrp="1"/>
          </p:cNvSpPr>
          <p:nvPr>
            <p:ph idx="1"/>
          </p:nvPr>
        </p:nvSpPr>
        <p:spPr>
          <a:xfrm>
            <a:off x="173175" y="1600200"/>
            <a:ext cx="8818425" cy="4525963"/>
          </a:xfrm>
        </p:spPr>
        <p:txBody>
          <a:bodyPr>
            <a:normAutofit fontScale="92500"/>
          </a:bodyPr>
          <a:lstStyle/>
          <a:p>
            <a:r>
              <a:rPr lang="en-US" b="1" dirty="0" smtClean="0"/>
              <a:t>Characteristics of Residents</a:t>
            </a:r>
          </a:p>
          <a:p>
            <a:pPr marL="571500" indent="-571500"/>
            <a:r>
              <a:rPr lang="en-US" dirty="0" smtClean="0"/>
              <a:t>Age </a:t>
            </a:r>
            <a:r>
              <a:rPr lang="en-US" dirty="0" smtClean="0"/>
              <a:t>deceased</a:t>
            </a:r>
            <a:r>
              <a:rPr lang="en-US" dirty="0" smtClean="0"/>
              <a:t> </a:t>
            </a:r>
            <a:r>
              <a:rPr lang="en-US" dirty="0" smtClean="0"/>
              <a:t>(n=103): 84.5 years old (average)</a:t>
            </a:r>
          </a:p>
          <a:p>
            <a:pPr marL="571500" indent="-571500"/>
            <a:r>
              <a:rPr lang="en-US" dirty="0" smtClean="0"/>
              <a:t>Age exhibitors (n=76): 75.2 years old (average)</a:t>
            </a:r>
          </a:p>
          <a:p>
            <a:endParaRPr lang="en-US" dirty="0" smtClean="0"/>
          </a:p>
          <a:p>
            <a:pPr marL="571500" indent="-571500"/>
            <a:r>
              <a:rPr lang="en-US" dirty="0" smtClean="0"/>
              <a:t>Gender </a:t>
            </a:r>
            <a:r>
              <a:rPr lang="en-US" dirty="0" smtClean="0"/>
              <a:t>deceased</a:t>
            </a:r>
            <a:r>
              <a:rPr lang="en-US" dirty="0" smtClean="0"/>
              <a:t> </a:t>
            </a:r>
            <a:r>
              <a:rPr lang="en-US" dirty="0" smtClean="0"/>
              <a:t>(n=100): Men 52%;  Women 48%</a:t>
            </a:r>
          </a:p>
          <a:p>
            <a:pPr marL="571500" indent="-571500"/>
            <a:r>
              <a:rPr lang="en-US" dirty="0" smtClean="0"/>
              <a:t>Gender exhibitors (n=99): Men 74%</a:t>
            </a:r>
          </a:p>
          <a:p>
            <a:pPr marL="571500" indent="-571500"/>
            <a:endParaRPr lang="en-US" dirty="0" smtClean="0"/>
          </a:p>
          <a:p>
            <a:pPr marL="571500" indent="-571500"/>
            <a:r>
              <a:rPr lang="en-US" dirty="0" smtClean="0"/>
              <a:t>Newly admitted residents (&lt; 3 months): 23 deaths</a:t>
            </a:r>
          </a:p>
          <a:p>
            <a:endParaRPr lang="en-US" dirty="0"/>
          </a:p>
        </p:txBody>
      </p:sp>
    </p:spTree>
    <p:extLst>
      <p:ext uri="{BB962C8B-B14F-4D97-AF65-F5344CB8AC3E}">
        <p14:creationId xmlns:p14="http://schemas.microsoft.com/office/powerpoint/2010/main" val="21166741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Findings</a:t>
            </a:r>
            <a:endParaRPr lang="en-US" b="1" dirty="0"/>
          </a:p>
        </p:txBody>
      </p:sp>
      <p:sp>
        <p:nvSpPr>
          <p:cNvPr id="3" name="Content Placeholder 2"/>
          <p:cNvSpPr>
            <a:spLocks noGrp="1"/>
          </p:cNvSpPr>
          <p:nvPr>
            <p:ph idx="1"/>
          </p:nvPr>
        </p:nvSpPr>
        <p:spPr>
          <a:xfrm>
            <a:off x="457200" y="1447800"/>
            <a:ext cx="8229600" cy="5105400"/>
          </a:xfrm>
        </p:spPr>
        <p:txBody>
          <a:bodyPr>
            <a:normAutofit fontScale="62500" lnSpcReduction="20000"/>
          </a:bodyPr>
          <a:lstStyle/>
          <a:p>
            <a:pPr marL="0" indent="0">
              <a:buNone/>
            </a:pPr>
            <a:r>
              <a:rPr lang="en-US" sz="4000" b="1" dirty="0" smtClean="0"/>
              <a:t>The Circumstances Surrounding the Deaths: </a:t>
            </a:r>
          </a:p>
          <a:p>
            <a:endParaRPr lang="en-US" dirty="0" smtClean="0"/>
          </a:p>
          <a:p>
            <a:pPr marL="571500" indent="-571500"/>
            <a:r>
              <a:rPr lang="en-US" dirty="0" smtClean="0"/>
              <a:t>Location (n=84): Inside bedrooms (59%)</a:t>
            </a:r>
          </a:p>
          <a:p>
            <a:pPr marL="0" indent="0">
              <a:buNone/>
            </a:pPr>
            <a:endParaRPr lang="en-US" dirty="0" smtClean="0"/>
          </a:p>
          <a:p>
            <a:pPr marL="571500" indent="-571500"/>
            <a:r>
              <a:rPr lang="en-US" dirty="0" smtClean="0"/>
              <a:t>Time of day (n=63): Evening (44%) and Night (14%)</a:t>
            </a:r>
          </a:p>
          <a:p>
            <a:pPr marL="0" indent="0">
              <a:buNone/>
            </a:pPr>
            <a:endParaRPr lang="en-US" dirty="0" smtClean="0"/>
          </a:p>
          <a:p>
            <a:pPr marL="571500" indent="-571500"/>
            <a:r>
              <a:rPr lang="en-US" dirty="0" smtClean="0"/>
              <a:t>Weekend (n=94): 38%</a:t>
            </a:r>
          </a:p>
          <a:p>
            <a:pPr marL="0" indent="0">
              <a:buNone/>
            </a:pPr>
            <a:endParaRPr lang="en-US" dirty="0" smtClean="0"/>
          </a:p>
          <a:p>
            <a:pPr marL="571500" indent="-571500"/>
            <a:r>
              <a:rPr lang="en-US" dirty="0" smtClean="0"/>
              <a:t>Roommates  (n=77): 43%</a:t>
            </a:r>
          </a:p>
          <a:p>
            <a:pPr marL="0" indent="0">
              <a:buNone/>
            </a:pPr>
            <a:endParaRPr lang="en-US" dirty="0" smtClean="0"/>
          </a:p>
          <a:p>
            <a:pPr marL="571500" indent="-571500"/>
            <a:r>
              <a:rPr lang="en-US" dirty="0" smtClean="0"/>
              <a:t>Not witnessed by staff (n=84): 62%</a:t>
            </a:r>
          </a:p>
          <a:p>
            <a:endParaRPr lang="en-US" dirty="0" smtClean="0"/>
          </a:p>
          <a:p>
            <a:pPr marL="571500" indent="-571500"/>
            <a:r>
              <a:rPr lang="en-US" dirty="0" smtClean="0"/>
              <a:t>Nature of physical contact (n=99): </a:t>
            </a:r>
          </a:p>
          <a:p>
            <a:pPr marL="0" indent="0">
              <a:buNone/>
            </a:pPr>
            <a:r>
              <a:rPr lang="en-US" dirty="0"/>
              <a:t> </a:t>
            </a:r>
            <a:r>
              <a:rPr lang="en-US" dirty="0" smtClean="0"/>
              <a:t>          “Push-Fall” incidents (44%); Head and/or face beating (22%)</a:t>
            </a:r>
          </a:p>
          <a:p>
            <a:endParaRPr lang="en-US" dirty="0" smtClean="0"/>
          </a:p>
          <a:p>
            <a:pPr marL="571500" indent="-571500"/>
            <a:r>
              <a:rPr lang="en-US" dirty="0" smtClean="0"/>
              <a:t>Object used against target (n=88): 31%</a:t>
            </a:r>
          </a:p>
          <a:p>
            <a:endParaRPr lang="en-US" dirty="0"/>
          </a:p>
        </p:txBody>
      </p:sp>
    </p:spTree>
    <p:extLst>
      <p:ext uri="{BB962C8B-B14F-4D97-AF65-F5344CB8AC3E}">
        <p14:creationId xmlns:p14="http://schemas.microsoft.com/office/powerpoint/2010/main" val="2319175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Findings</a:t>
            </a:r>
            <a:endParaRPr lang="en-US" b="1" dirty="0"/>
          </a:p>
        </p:txBody>
      </p:sp>
      <p:sp>
        <p:nvSpPr>
          <p:cNvPr id="3" name="Content Placeholder 2"/>
          <p:cNvSpPr>
            <a:spLocks noGrp="1"/>
          </p:cNvSpPr>
          <p:nvPr>
            <p:ph idx="1"/>
          </p:nvPr>
        </p:nvSpPr>
        <p:spPr>
          <a:xfrm>
            <a:off x="457200" y="1600200"/>
            <a:ext cx="8458200" cy="4525963"/>
          </a:xfrm>
        </p:spPr>
        <p:txBody>
          <a:bodyPr>
            <a:normAutofit fontScale="85000" lnSpcReduction="20000"/>
          </a:bodyPr>
          <a:lstStyle/>
          <a:p>
            <a:pPr marL="571500" indent="-571500"/>
            <a:r>
              <a:rPr lang="en-US" b="1" dirty="0" smtClean="0"/>
              <a:t>Nature of physical injury </a:t>
            </a:r>
            <a:r>
              <a:rPr lang="en-US" dirty="0" smtClean="0"/>
              <a:t>(n=79): </a:t>
            </a:r>
          </a:p>
          <a:p>
            <a:pPr marL="0" indent="0">
              <a:buNone/>
            </a:pPr>
            <a:r>
              <a:rPr lang="en-US" dirty="0"/>
              <a:t> </a:t>
            </a:r>
            <a:r>
              <a:rPr lang="en-US" dirty="0" smtClean="0"/>
              <a:t>      Head/face or brain injuries (50%);  Hip fractures (33%)</a:t>
            </a:r>
          </a:p>
          <a:p>
            <a:pPr marL="0" indent="0">
              <a:buNone/>
            </a:pPr>
            <a:endParaRPr lang="en-US" dirty="0" smtClean="0"/>
          </a:p>
          <a:p>
            <a:pPr marL="571500" indent="-571500"/>
            <a:r>
              <a:rPr lang="en-US" b="1" dirty="0" smtClean="0"/>
              <a:t>Cause of death </a:t>
            </a:r>
            <a:r>
              <a:rPr lang="en-US" dirty="0" smtClean="0"/>
              <a:t>(n=69): </a:t>
            </a:r>
          </a:p>
          <a:p>
            <a:pPr marL="0" indent="0">
              <a:buNone/>
            </a:pPr>
            <a:r>
              <a:rPr lang="en-US" dirty="0"/>
              <a:t> </a:t>
            </a:r>
            <a:r>
              <a:rPr lang="en-US" dirty="0" smtClean="0"/>
              <a:t>      Blunt head trauma (29%)</a:t>
            </a:r>
          </a:p>
          <a:p>
            <a:pPr marL="0" indent="0">
              <a:buNone/>
            </a:pPr>
            <a:r>
              <a:rPr lang="en-US" dirty="0"/>
              <a:t> </a:t>
            </a:r>
            <a:r>
              <a:rPr lang="en-US" dirty="0" smtClean="0"/>
              <a:t>      Complications from fractures (20%)</a:t>
            </a:r>
          </a:p>
          <a:p>
            <a:pPr marL="0" indent="0">
              <a:buNone/>
            </a:pPr>
            <a:r>
              <a:rPr lang="en-US" dirty="0"/>
              <a:t> </a:t>
            </a:r>
            <a:r>
              <a:rPr lang="en-US" dirty="0" smtClean="0"/>
              <a:t>      Pneumonia (11%); Strangulation/Suffocation (10%)</a:t>
            </a:r>
          </a:p>
          <a:p>
            <a:endParaRPr lang="en-US" dirty="0" smtClean="0"/>
          </a:p>
          <a:p>
            <a:pPr marL="571500" indent="-571500"/>
            <a:r>
              <a:rPr lang="en-US" b="1" dirty="0" smtClean="0"/>
              <a:t>Time until death </a:t>
            </a:r>
            <a:r>
              <a:rPr lang="en-US" dirty="0" smtClean="0"/>
              <a:t>(n=95): 16 days  (average); </a:t>
            </a:r>
          </a:p>
          <a:p>
            <a:pPr marL="0" indent="0">
              <a:buNone/>
            </a:pPr>
            <a:r>
              <a:rPr lang="en-US" dirty="0"/>
              <a:t> </a:t>
            </a:r>
            <a:r>
              <a:rPr lang="en-US" dirty="0" smtClean="0"/>
              <a:t>       </a:t>
            </a:r>
            <a:r>
              <a:rPr lang="en-US" dirty="0" smtClean="0"/>
              <a:t>One-quarter</a:t>
            </a:r>
            <a:r>
              <a:rPr lang="en-US" dirty="0" smtClean="0"/>
              <a:t> </a:t>
            </a:r>
            <a:r>
              <a:rPr lang="en-US" dirty="0" smtClean="0"/>
              <a:t>died on same day</a:t>
            </a:r>
          </a:p>
          <a:p>
            <a:endParaRPr lang="en-US" dirty="0"/>
          </a:p>
        </p:txBody>
      </p:sp>
    </p:spTree>
    <p:extLst>
      <p:ext uri="{BB962C8B-B14F-4D97-AF65-F5344CB8AC3E}">
        <p14:creationId xmlns:p14="http://schemas.microsoft.com/office/powerpoint/2010/main" val="21623956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Triggers</a:t>
            </a:r>
            <a:endParaRPr lang="en-US" b="1" dirty="0"/>
          </a:p>
        </p:txBody>
      </p:sp>
      <p:sp>
        <p:nvSpPr>
          <p:cNvPr id="3" name="Content Placeholder 2"/>
          <p:cNvSpPr>
            <a:spLocks noGrp="1"/>
          </p:cNvSpPr>
          <p:nvPr>
            <p:ph idx="1"/>
          </p:nvPr>
        </p:nvSpPr>
        <p:spPr/>
        <p:txBody>
          <a:bodyPr>
            <a:normAutofit fontScale="92500"/>
          </a:bodyPr>
          <a:lstStyle/>
          <a:p>
            <a:r>
              <a:rPr lang="en-US" dirty="0" smtClean="0"/>
              <a:t>Invasion of personal space</a:t>
            </a:r>
          </a:p>
          <a:p>
            <a:r>
              <a:rPr lang="en-US" dirty="0" smtClean="0"/>
              <a:t>Unwanted entries into one’s bedroom</a:t>
            </a:r>
          </a:p>
          <a:p>
            <a:r>
              <a:rPr lang="en-US" dirty="0" smtClean="0"/>
              <a:t>Taking personal belongings from others</a:t>
            </a:r>
          </a:p>
          <a:p>
            <a:r>
              <a:rPr lang="en-US" dirty="0" smtClean="0"/>
              <a:t>Reaching a breaking point</a:t>
            </a:r>
          </a:p>
          <a:p>
            <a:r>
              <a:rPr lang="en-US" dirty="0" smtClean="0"/>
              <a:t>Conflicts between roommates</a:t>
            </a:r>
          </a:p>
          <a:p>
            <a:endParaRPr lang="en-US" dirty="0"/>
          </a:p>
          <a:p>
            <a:endParaRPr lang="en-US" dirty="0" smtClean="0"/>
          </a:p>
          <a:p>
            <a:pPr marL="0" indent="0">
              <a:buNone/>
            </a:pPr>
            <a:r>
              <a:rPr lang="en-US" b="1" dirty="0" smtClean="0"/>
              <a:t>Unmet human needs and situational frustrations…</a:t>
            </a:r>
            <a:endParaRPr lang="en-US" b="1" dirty="0"/>
          </a:p>
        </p:txBody>
      </p:sp>
    </p:spTree>
    <p:extLst>
      <p:ext uri="{BB962C8B-B14F-4D97-AF65-F5344CB8AC3E}">
        <p14:creationId xmlns:p14="http://schemas.microsoft.com/office/powerpoint/2010/main" val="24817066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Disclaimer </a:t>
            </a:r>
            <a:endParaRPr lang="en-US" dirty="0"/>
          </a:p>
        </p:txBody>
      </p:sp>
      <p:sp>
        <p:nvSpPr>
          <p:cNvPr id="3" name="Content Placeholder 2"/>
          <p:cNvSpPr>
            <a:spLocks noGrp="1"/>
          </p:cNvSpPr>
          <p:nvPr>
            <p:ph idx="1"/>
          </p:nvPr>
        </p:nvSpPr>
        <p:spPr>
          <a:xfrm>
            <a:off x="457200" y="1417638"/>
            <a:ext cx="8229600" cy="5237162"/>
          </a:xfrm>
        </p:spPr>
        <p:txBody>
          <a:bodyPr>
            <a:normAutofit fontScale="85000" lnSpcReduction="20000"/>
          </a:bodyPr>
          <a:lstStyle/>
          <a:p>
            <a:pPr marL="0" indent="0">
              <a:buNone/>
            </a:pPr>
            <a:r>
              <a:rPr lang="en-US" dirty="0" smtClean="0"/>
              <a:t>The study findings are </a:t>
            </a:r>
            <a:r>
              <a:rPr lang="en-US" dirty="0"/>
              <a:t>not meant to suggest that people with dementia are inherently aggressive or dangerous. Adopting this </a:t>
            </a:r>
            <a:r>
              <a:rPr lang="en-US" dirty="0" smtClean="0"/>
              <a:t>view </a:t>
            </a:r>
            <a:r>
              <a:rPr lang="en-US" dirty="0"/>
              <a:t>would run the risk of reinforcing the </a:t>
            </a:r>
            <a:r>
              <a:rPr lang="en-US" dirty="0" smtClean="0"/>
              <a:t>stigma already experienced by </a:t>
            </a:r>
            <a:r>
              <a:rPr lang="en-US" dirty="0"/>
              <a:t>this </a:t>
            </a:r>
            <a:r>
              <a:rPr lang="en-US" dirty="0" smtClean="0"/>
              <a:t>population</a:t>
            </a:r>
            <a:r>
              <a:rPr lang="en-US" dirty="0"/>
              <a:t>. Rather, the findings suggest that distressing factors in the physical and social environment contribute to </a:t>
            </a:r>
            <a:r>
              <a:rPr lang="en-US" dirty="0" smtClean="0"/>
              <a:t>their </a:t>
            </a:r>
            <a:r>
              <a:rPr lang="en-US" dirty="0"/>
              <a:t>engagement </a:t>
            </a:r>
            <a:r>
              <a:rPr lang="en-US" dirty="0" smtClean="0"/>
              <a:t>in </a:t>
            </a:r>
            <a:r>
              <a:rPr lang="en-US" dirty="0"/>
              <a:t>these incidents. </a:t>
            </a:r>
            <a:endParaRPr lang="en-US" dirty="0" smtClean="0"/>
          </a:p>
          <a:p>
            <a:pPr marL="0" indent="0">
              <a:buNone/>
            </a:pPr>
            <a:endParaRPr lang="en-US" dirty="0" smtClean="0"/>
          </a:p>
          <a:p>
            <a:pPr marL="0" indent="0">
              <a:buNone/>
            </a:pPr>
            <a:r>
              <a:rPr lang="en-US" dirty="0" smtClean="0"/>
              <a:t>The </a:t>
            </a:r>
            <a:r>
              <a:rPr lang="en-US" dirty="0"/>
              <a:t>majority of people with dementia do not engage in serious </a:t>
            </a:r>
            <a:r>
              <a:rPr lang="en-US" dirty="0" smtClean="0"/>
              <a:t>aggressive </a:t>
            </a:r>
            <a:r>
              <a:rPr lang="en-US" dirty="0"/>
              <a:t>behaviors toward others, and those who do typically do so because their human needs and situational frustrations are not met in a timely manner by </a:t>
            </a:r>
            <a:r>
              <a:rPr lang="en-US" dirty="0" smtClean="0"/>
              <a:t>well-meaning but understaffed </a:t>
            </a:r>
            <a:r>
              <a:rPr lang="en-US" dirty="0"/>
              <a:t>and </a:t>
            </a:r>
            <a:r>
              <a:rPr lang="en-US" dirty="0" smtClean="0"/>
              <a:t>under trained </a:t>
            </a:r>
            <a:r>
              <a:rPr lang="en-US" dirty="0"/>
              <a:t>direct care </a:t>
            </a:r>
            <a:r>
              <a:rPr lang="en-US" dirty="0" smtClean="0"/>
              <a:t>staff </a:t>
            </a:r>
            <a:r>
              <a:rPr lang="en-US" dirty="0"/>
              <a:t>(the intersection </a:t>
            </a:r>
            <a:r>
              <a:rPr lang="en-US" dirty="0" smtClean="0"/>
              <a:t>between </a:t>
            </a:r>
            <a:r>
              <a:rPr lang="en-US" dirty="0"/>
              <a:t>unmet needs and </a:t>
            </a:r>
            <a:r>
              <a:rPr lang="en-US" dirty="0" smtClean="0"/>
              <a:t>cognitive </a:t>
            </a:r>
            <a:r>
              <a:rPr lang="en-US" dirty="0"/>
              <a:t>disabilities often contribute to </a:t>
            </a:r>
            <a:r>
              <a:rPr lang="en-US" dirty="0" smtClean="0"/>
              <a:t>these </a:t>
            </a:r>
            <a:r>
              <a:rPr lang="en-US" dirty="0"/>
              <a:t>incidents). </a:t>
            </a:r>
            <a:endParaRPr lang="en-US" dirty="0" smtClean="0"/>
          </a:p>
          <a:p>
            <a:endParaRPr lang="en-US" dirty="0"/>
          </a:p>
        </p:txBody>
      </p:sp>
    </p:spTree>
    <p:extLst>
      <p:ext uri="{BB962C8B-B14F-4D97-AF65-F5344CB8AC3E}">
        <p14:creationId xmlns:p14="http://schemas.microsoft.com/office/powerpoint/2010/main" val="42471758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Practical Implications</a:t>
            </a:r>
            <a:endParaRPr lang="en-US" b="1"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The patterns, gaps in supervision, and vulnerability areas identified could inform efforts to prevent injuries and deaths in similar circumstances.  </a:t>
            </a:r>
          </a:p>
          <a:p>
            <a:endParaRPr lang="en-US" b="1" dirty="0" smtClean="0"/>
          </a:p>
          <a:p>
            <a:pPr marL="0" indent="0">
              <a:buNone/>
            </a:pPr>
            <a:r>
              <a:rPr lang="en-US" b="1" dirty="0" smtClean="0"/>
              <a:t>This could be accomplished through: </a:t>
            </a:r>
          </a:p>
          <a:p>
            <a:endParaRPr lang="en-US" b="1" dirty="0" smtClean="0"/>
          </a:p>
          <a:p>
            <a:r>
              <a:rPr lang="en-US" dirty="0" smtClean="0"/>
              <a:t>Staff training programs (e.g. recognition, prevention, de-escalation).</a:t>
            </a:r>
          </a:p>
          <a:p>
            <a:endParaRPr lang="en-US" dirty="0" smtClean="0"/>
          </a:p>
          <a:p>
            <a:r>
              <a:rPr lang="en-US" dirty="0" smtClean="0"/>
              <a:t>Increase staffing levels/supervision </a:t>
            </a:r>
            <a:r>
              <a:rPr lang="en-US" dirty="0" smtClean="0"/>
              <a:t>– general &amp; during </a:t>
            </a:r>
            <a:r>
              <a:rPr lang="en-US" dirty="0" smtClean="0"/>
              <a:t>vulnerability time periods.</a:t>
            </a:r>
          </a:p>
          <a:p>
            <a:endParaRPr lang="en-US" dirty="0" smtClean="0"/>
          </a:p>
          <a:p>
            <a:r>
              <a:rPr lang="en-US" dirty="0" smtClean="0"/>
              <a:t>Strengthen residents’ meaningful engagement (“activities”) program.   </a:t>
            </a:r>
          </a:p>
          <a:p>
            <a:endParaRPr lang="en-US" dirty="0" smtClean="0"/>
          </a:p>
          <a:p>
            <a:r>
              <a:rPr lang="en-US" dirty="0" smtClean="0"/>
              <a:t>Policies and procedures (e.g. admission; roommates’ assignment; risk assessment).</a:t>
            </a:r>
          </a:p>
          <a:p>
            <a:endParaRPr lang="en-US" dirty="0" smtClean="0"/>
          </a:p>
          <a:p>
            <a:r>
              <a:rPr lang="en-US" dirty="0" smtClean="0"/>
              <a:t>Physical environment (e.g. shift to private bedrooms; floor plan/layout, etc</a:t>
            </a:r>
            <a:r>
              <a:rPr lang="en-US" dirty="0"/>
              <a:t>.</a:t>
            </a:r>
            <a:r>
              <a:rPr lang="en-US" dirty="0" smtClean="0"/>
              <a:t>).  </a:t>
            </a:r>
          </a:p>
          <a:p>
            <a:endParaRPr lang="en-US" dirty="0" smtClean="0"/>
          </a:p>
          <a:p>
            <a:r>
              <a:rPr lang="en-US" dirty="0" smtClean="0"/>
              <a:t>Develop and use assistive technology (e.g., to alert staff in real time).</a:t>
            </a:r>
          </a:p>
          <a:p>
            <a:endParaRPr lang="en-US" dirty="0"/>
          </a:p>
        </p:txBody>
      </p:sp>
    </p:spTree>
    <p:extLst>
      <p:ext uri="{BB962C8B-B14F-4D97-AF65-F5344CB8AC3E}">
        <p14:creationId xmlns:p14="http://schemas.microsoft.com/office/powerpoint/2010/main" val="2841900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1226575"/>
            <a:ext cx="6426200" cy="5494900"/>
          </a:xfrm>
        </p:spPr>
        <p:txBody>
          <a:bodyPr>
            <a:normAutofit fontScale="92500" lnSpcReduction="10000"/>
          </a:bodyPr>
          <a:lstStyle/>
          <a:p>
            <a:pPr marL="0" indent="0">
              <a:buNone/>
            </a:pPr>
            <a:r>
              <a:rPr lang="en-US" b="1" dirty="0"/>
              <a:t>T</a:t>
            </a:r>
            <a:r>
              <a:rPr lang="en-US" b="1" dirty="0" smtClean="0"/>
              <a:t>he </a:t>
            </a:r>
            <a:r>
              <a:rPr lang="en-US" b="1" dirty="0" smtClean="0"/>
              <a:t>reality </a:t>
            </a:r>
            <a:r>
              <a:rPr lang="en-US" dirty="0" smtClean="0"/>
              <a:t>is…</a:t>
            </a:r>
          </a:p>
          <a:p>
            <a:pPr marL="0" indent="0">
              <a:buNone/>
            </a:pPr>
            <a:endParaRPr lang="en-US" dirty="0" smtClean="0"/>
          </a:p>
          <a:p>
            <a:pPr marL="0" indent="0">
              <a:buNone/>
            </a:pPr>
            <a:r>
              <a:rPr lang="en-US" b="1" dirty="0"/>
              <a:t>M</a:t>
            </a:r>
            <a:r>
              <a:rPr lang="en-US" b="1" dirty="0" smtClean="0"/>
              <a:t>ost</a:t>
            </a:r>
            <a:r>
              <a:rPr lang="en-US" dirty="0" smtClean="0"/>
              <a:t> residents are </a:t>
            </a:r>
            <a:r>
              <a:rPr lang="en-US" b="1" dirty="0" smtClean="0"/>
              <a:t>not engaged </a:t>
            </a:r>
            <a:r>
              <a:rPr lang="en-US" dirty="0" smtClean="0"/>
              <a:t>in </a:t>
            </a:r>
            <a:r>
              <a:rPr lang="en-US" b="1" dirty="0" smtClean="0"/>
              <a:t>activities</a:t>
            </a:r>
            <a:r>
              <a:rPr lang="en-US" dirty="0" smtClean="0"/>
              <a:t> </a:t>
            </a:r>
            <a:r>
              <a:rPr lang="en-US" b="1" dirty="0" smtClean="0"/>
              <a:t>most of the time</a:t>
            </a:r>
            <a:r>
              <a:rPr lang="en-US" dirty="0"/>
              <a:t> </a:t>
            </a:r>
            <a:r>
              <a:rPr lang="en-US" dirty="0" smtClean="0"/>
              <a:t>           </a:t>
            </a:r>
          </a:p>
          <a:p>
            <a:pPr marL="0" indent="0">
              <a:buNone/>
            </a:pPr>
            <a:r>
              <a:rPr lang="en-US" sz="1800" dirty="0" smtClean="0"/>
              <a:t>(Cohen</a:t>
            </a:r>
            <a:r>
              <a:rPr lang="en-US" sz="1800" dirty="0"/>
              <a:t>-</a:t>
            </a:r>
            <a:r>
              <a:rPr lang="en-US" sz="1800" dirty="0" smtClean="0"/>
              <a:t>Mansfield</a:t>
            </a:r>
            <a:r>
              <a:rPr lang="en-US" sz="1800" dirty="0"/>
              <a:t> </a:t>
            </a:r>
            <a:r>
              <a:rPr lang="en-US" sz="1800" dirty="0" smtClean="0"/>
              <a:t>et al. 1992; </a:t>
            </a:r>
            <a:r>
              <a:rPr lang="en-US" sz="1800" dirty="0" err="1" smtClean="0"/>
              <a:t>Burgio</a:t>
            </a:r>
            <a:r>
              <a:rPr lang="en-US" sz="1800" dirty="0" smtClean="0"/>
              <a:t> </a:t>
            </a:r>
            <a:r>
              <a:rPr lang="en-US" sz="1800" dirty="0"/>
              <a:t>et al. </a:t>
            </a:r>
            <a:r>
              <a:rPr lang="en-US" sz="1800" dirty="0" smtClean="0"/>
              <a:t>1994; </a:t>
            </a:r>
          </a:p>
          <a:p>
            <a:pPr marL="0" indent="0">
              <a:buNone/>
            </a:pPr>
            <a:r>
              <a:rPr lang="en-US" sz="1800" dirty="0" smtClean="0"/>
              <a:t>Schreiner et al. 2005; Wood et al. 2005)</a:t>
            </a:r>
          </a:p>
          <a:p>
            <a:pPr marL="0" indent="0">
              <a:buNone/>
            </a:pPr>
            <a:endParaRPr lang="en-US" sz="2400" dirty="0"/>
          </a:p>
          <a:p>
            <a:pPr marL="0" indent="0">
              <a:buNone/>
            </a:pPr>
            <a:r>
              <a:rPr lang="en-US" b="1" dirty="0" smtClean="0"/>
              <a:t>Boredom = </a:t>
            </a:r>
            <a:r>
              <a:rPr lang="en-US" b="1" dirty="0"/>
              <a:t>T</a:t>
            </a:r>
            <a:r>
              <a:rPr lang="en-US" b="1" dirty="0" smtClean="0"/>
              <a:t>he enemy of a </a:t>
            </a:r>
            <a:r>
              <a:rPr lang="en-US" b="1" i="1" dirty="0" smtClean="0"/>
              <a:t>subgroup </a:t>
            </a:r>
            <a:r>
              <a:rPr lang="en-US" b="1" dirty="0" smtClean="0"/>
              <a:t>of residents with dementia…</a:t>
            </a:r>
          </a:p>
          <a:p>
            <a:pPr marL="0" indent="0">
              <a:buNone/>
            </a:pPr>
            <a:endParaRPr lang="en-US" b="1" dirty="0" smtClean="0"/>
          </a:p>
          <a:p>
            <a:pPr marL="0" indent="0">
              <a:buNone/>
            </a:pPr>
            <a:r>
              <a:rPr lang="en-US" b="1" dirty="0" smtClean="0"/>
              <a:t>“A resident most at risk of an assault is bored!”</a:t>
            </a:r>
            <a:r>
              <a:rPr lang="en-US" dirty="0" smtClean="0"/>
              <a:t> </a:t>
            </a:r>
            <a:r>
              <a:rPr lang="en-US" sz="2200" dirty="0" smtClean="0"/>
              <a:t>- Administrator of a nursing home</a:t>
            </a:r>
            <a:endParaRPr lang="en-US" sz="2200"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sz="2400" dirty="0"/>
          </a:p>
          <a:p>
            <a:pPr marL="0" indent="0">
              <a:buNone/>
            </a:pPr>
            <a:endParaRPr lang="en-US" sz="2400" dirty="0" smtClean="0"/>
          </a:p>
        </p:txBody>
      </p:sp>
      <p:pic>
        <p:nvPicPr>
          <p:cNvPr id="10" name="Picture 9" descr="Boredom picture - Dor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632" y="2253826"/>
            <a:ext cx="1936168" cy="2581558"/>
          </a:xfrm>
          <a:prstGeom prst="rect">
            <a:avLst/>
          </a:prstGeom>
        </p:spPr>
      </p:pic>
      <p:sp>
        <p:nvSpPr>
          <p:cNvPr id="2" name="Slide Number Placeholder 1"/>
          <p:cNvSpPr>
            <a:spLocks noGrp="1"/>
          </p:cNvSpPr>
          <p:nvPr>
            <p:ph type="sldNum" sz="quarter" idx="12"/>
          </p:nvPr>
        </p:nvSpPr>
        <p:spPr/>
        <p:txBody>
          <a:bodyPr/>
          <a:lstStyle/>
          <a:p>
            <a:fld id="{17232CB1-F206-4F44-B404-AB24A8561C6A}" type="slidenum">
              <a:rPr lang="en-US" smtClean="0"/>
              <a:t>31</a:t>
            </a:fld>
            <a:endParaRPr lang="en-US"/>
          </a:p>
        </p:txBody>
      </p:sp>
      <p:sp>
        <p:nvSpPr>
          <p:cNvPr id="4" name="TextBox 3"/>
          <p:cNvSpPr txBox="1"/>
          <p:nvPr/>
        </p:nvSpPr>
        <p:spPr>
          <a:xfrm>
            <a:off x="2605982" y="416614"/>
            <a:ext cx="4271650" cy="553998"/>
          </a:xfrm>
          <a:prstGeom prst="rect">
            <a:avLst/>
          </a:prstGeom>
          <a:noFill/>
        </p:spPr>
        <p:txBody>
          <a:bodyPr wrap="square" rtlCol="0">
            <a:spAutoFit/>
          </a:bodyPr>
          <a:lstStyle/>
          <a:p>
            <a:r>
              <a:rPr lang="en-US" sz="3000" b="1" dirty="0" smtClean="0"/>
              <a:t>Meaningful Engagement </a:t>
            </a:r>
            <a:endParaRPr lang="en-US" sz="3000" b="1" dirty="0"/>
          </a:p>
        </p:txBody>
      </p:sp>
    </p:spTree>
    <p:extLst>
      <p:ext uri="{BB962C8B-B14F-4D97-AF65-F5344CB8AC3E}">
        <p14:creationId xmlns:p14="http://schemas.microsoft.com/office/powerpoint/2010/main" val="22343250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t>
            </a:r>
            <a:r>
              <a:rPr lang="en-US" dirty="0"/>
              <a:t>A wise lawyer will first approach the activity director and ask: </a:t>
            </a:r>
            <a:r>
              <a:rPr lang="en-US" b="1" dirty="0"/>
              <a:t>‘How did you engage the resident in a way that would have prevented the violence/injury against my client?’”</a:t>
            </a:r>
            <a:r>
              <a:rPr lang="en-US" b="1" dirty="0" smtClean="0">
                <a:effectLst/>
              </a:rPr>
              <a:t> </a:t>
            </a:r>
          </a:p>
          <a:p>
            <a:pPr marL="0" indent="0">
              <a:buNone/>
            </a:pPr>
            <a:endParaRPr lang="en-US" dirty="0" smtClean="0"/>
          </a:p>
          <a:p>
            <a:pPr marL="0" indent="0">
              <a:buNone/>
            </a:pPr>
            <a:r>
              <a:rPr lang="en-US" dirty="0" smtClean="0"/>
              <a:t> – Dr. Paul </a:t>
            </a:r>
            <a:r>
              <a:rPr lang="en-US" dirty="0" err="1" smtClean="0"/>
              <a:t>Raia</a:t>
            </a:r>
            <a:endParaRPr lang="en-US" dirty="0"/>
          </a:p>
        </p:txBody>
      </p:sp>
      <p:sp>
        <p:nvSpPr>
          <p:cNvPr id="4" name="Slide Number Placeholder 3"/>
          <p:cNvSpPr>
            <a:spLocks noGrp="1"/>
          </p:cNvSpPr>
          <p:nvPr>
            <p:ph type="sldNum" sz="quarter" idx="12"/>
          </p:nvPr>
        </p:nvSpPr>
        <p:spPr/>
        <p:txBody>
          <a:bodyPr/>
          <a:lstStyle/>
          <a:p>
            <a:fld id="{17232CB1-F206-4F44-B404-AB24A8561C6A}" type="slidenum">
              <a:rPr lang="en-US" smtClean="0"/>
              <a:t>32</a:t>
            </a:fld>
            <a:endParaRPr lang="en-US"/>
          </a:p>
        </p:txBody>
      </p:sp>
    </p:spTree>
    <p:extLst>
      <p:ext uri="{BB962C8B-B14F-4D97-AF65-F5344CB8AC3E}">
        <p14:creationId xmlns:p14="http://schemas.microsoft.com/office/powerpoint/2010/main" val="32935455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Limitations</a:t>
            </a:r>
            <a:endParaRPr lang="en-US" b="1" dirty="0"/>
          </a:p>
        </p:txBody>
      </p:sp>
      <p:sp>
        <p:nvSpPr>
          <p:cNvPr id="3" name="Content Placeholder 2"/>
          <p:cNvSpPr>
            <a:spLocks noGrp="1"/>
          </p:cNvSpPr>
          <p:nvPr>
            <p:ph idx="1"/>
          </p:nvPr>
        </p:nvSpPr>
        <p:spPr/>
        <p:txBody>
          <a:bodyPr/>
          <a:lstStyle/>
          <a:p>
            <a:r>
              <a:rPr lang="en-US" dirty="0" smtClean="0"/>
              <a:t>Inherent limitations in newspaper articles such as: </a:t>
            </a:r>
          </a:p>
          <a:p>
            <a:pPr>
              <a:buFont typeface="Courier New" panose="02070309020205020404" pitchFamily="49" charset="0"/>
              <a:buChar char="o"/>
            </a:pPr>
            <a:r>
              <a:rPr lang="en-US" dirty="0" smtClean="0"/>
              <a:t>Incomplete data</a:t>
            </a:r>
          </a:p>
          <a:p>
            <a:pPr>
              <a:buFont typeface="Courier New" panose="02070309020205020404" pitchFamily="49" charset="0"/>
              <a:buChar char="o"/>
            </a:pPr>
            <a:r>
              <a:rPr lang="en-US" dirty="0" smtClean="0"/>
              <a:t>Limited ability to verify accuracy of data elements (such as diagnosis of dementia)</a:t>
            </a:r>
          </a:p>
          <a:p>
            <a:pPr marL="0" indent="0">
              <a:buNone/>
            </a:pPr>
            <a:endParaRPr lang="en-US" dirty="0" smtClean="0"/>
          </a:p>
          <a:p>
            <a:r>
              <a:rPr lang="en-US" dirty="0" smtClean="0"/>
              <a:t> </a:t>
            </a:r>
            <a:r>
              <a:rPr lang="en-US" dirty="0"/>
              <a:t>S</a:t>
            </a:r>
            <a:r>
              <a:rPr lang="en-US" dirty="0" smtClean="0"/>
              <a:t>mall sample limiting generalizability</a:t>
            </a:r>
          </a:p>
          <a:p>
            <a:endParaRPr lang="en-US" dirty="0"/>
          </a:p>
        </p:txBody>
      </p:sp>
    </p:spTree>
    <p:extLst>
      <p:ext uri="{BB962C8B-B14F-4D97-AF65-F5344CB8AC3E}">
        <p14:creationId xmlns:p14="http://schemas.microsoft.com/office/powerpoint/2010/main" val="1037895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6" y="274638"/>
            <a:ext cx="8229600" cy="1706562"/>
          </a:xfrm>
        </p:spPr>
        <p:txBody>
          <a:bodyPr>
            <a:normAutofit/>
          </a:bodyPr>
          <a:lstStyle/>
          <a:p>
            <a:r>
              <a:rPr lang="en-US" b="1" dirty="0" smtClean="0"/>
              <a:t>Devastated Family Members Ask…</a:t>
            </a:r>
            <a:endParaRPr lang="en-US" b="1" dirty="0"/>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buNone/>
            </a:pPr>
            <a:endParaRPr lang="en-US" dirty="0" smtClean="0"/>
          </a:p>
          <a:p>
            <a:pPr marL="0" indent="0">
              <a:buNone/>
            </a:pPr>
            <a:r>
              <a:rPr lang="en-US" dirty="0" smtClean="0"/>
              <a:t>“</a:t>
            </a:r>
            <a:r>
              <a:rPr lang="en-US" i="1" dirty="0" smtClean="0"/>
              <a:t>We want to see a solution. We don’t want the death of our father to be in vain….I want to see something done so this doesn’t happen again</a:t>
            </a:r>
            <a:r>
              <a:rPr lang="en-US" dirty="0" smtClean="0"/>
              <a:t>.” </a:t>
            </a:r>
          </a:p>
          <a:p>
            <a:pPr marL="0" indent="0">
              <a:buNone/>
            </a:pPr>
            <a:endParaRPr lang="en-US" dirty="0"/>
          </a:p>
          <a:p>
            <a:pPr marL="0" indent="0">
              <a:buNone/>
            </a:pPr>
            <a:r>
              <a:rPr lang="en-US" dirty="0" smtClean="0"/>
              <a:t>– Son of a resident with </a:t>
            </a:r>
            <a:r>
              <a:rPr lang="en-US" dirty="0" smtClean="0"/>
              <a:t>Alzheimer’s disease </a:t>
            </a:r>
            <a:r>
              <a:rPr lang="en-US" dirty="0" smtClean="0"/>
              <a:t>who died </a:t>
            </a:r>
            <a:r>
              <a:rPr lang="en-US" dirty="0"/>
              <a:t>4</a:t>
            </a:r>
            <a:r>
              <a:rPr lang="en-US" dirty="0" smtClean="0"/>
              <a:t> </a:t>
            </a:r>
            <a:r>
              <a:rPr lang="en-US" dirty="0" smtClean="0"/>
              <a:t>days after being pushed by </a:t>
            </a:r>
            <a:r>
              <a:rPr lang="en-US" dirty="0" smtClean="0"/>
              <a:t>a resident </a:t>
            </a:r>
            <a:r>
              <a:rPr lang="en-US" dirty="0" smtClean="0"/>
              <a:t>with </a:t>
            </a:r>
            <a:r>
              <a:rPr lang="en-US" dirty="0" smtClean="0"/>
              <a:t>dementia</a:t>
            </a:r>
          </a:p>
          <a:p>
            <a:pPr marL="0" indent="0">
              <a:buNone/>
            </a:pPr>
            <a:endParaRPr lang="en-US" dirty="0" smtClean="0"/>
          </a:p>
          <a:p>
            <a:pPr marL="0" indent="0">
              <a:buNone/>
            </a:pPr>
            <a:r>
              <a:rPr lang="en-US" dirty="0" smtClean="0"/>
              <a:t>Inquest (2015): </a:t>
            </a:r>
            <a:r>
              <a:rPr lang="en-US" sz="2200" dirty="0" smtClean="0">
                <a:hlinkClick r:id="rId3"/>
              </a:rPr>
              <a:t>https://tinyurl.com/j2lc5fd</a:t>
            </a:r>
            <a:r>
              <a:rPr lang="en-US" sz="2200" dirty="0" smtClean="0"/>
              <a:t> </a:t>
            </a:r>
            <a:r>
              <a:rPr lang="en-US" dirty="0" smtClean="0"/>
              <a:t>(Winnipeg, MB)</a:t>
            </a:r>
          </a:p>
          <a:p>
            <a:pPr marL="0" indent="0">
              <a:buNone/>
            </a:pPr>
            <a:endParaRPr lang="en-US" dirty="0"/>
          </a:p>
        </p:txBody>
      </p:sp>
    </p:spTree>
    <p:extLst>
      <p:ext uri="{BB962C8B-B14F-4D97-AF65-F5344CB8AC3E}">
        <p14:creationId xmlns:p14="http://schemas.microsoft.com/office/powerpoint/2010/main" val="37416598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Tragic Double Death Incident </a:t>
            </a:r>
            <a:endParaRPr lang="en-US" b="1" dirty="0"/>
          </a:p>
        </p:txBody>
      </p:sp>
      <p:sp>
        <p:nvSpPr>
          <p:cNvPr id="3" name="Content Placeholder 2"/>
          <p:cNvSpPr>
            <a:spLocks noGrp="1"/>
          </p:cNvSpPr>
          <p:nvPr>
            <p:ph idx="1"/>
          </p:nvPr>
        </p:nvSpPr>
        <p:spPr>
          <a:xfrm>
            <a:off x="457200" y="1600200"/>
            <a:ext cx="7753122" cy="4525963"/>
          </a:xfrm>
        </p:spPr>
        <p:txBody>
          <a:bodyPr/>
          <a:lstStyle/>
          <a:p>
            <a:pPr marL="0" indent="0">
              <a:buNone/>
            </a:pPr>
            <a:r>
              <a:rPr lang="en-US" dirty="0" smtClean="0"/>
              <a:t>Casa Verde Inquest, Toronto (2005): </a:t>
            </a:r>
          </a:p>
          <a:p>
            <a:pPr marL="0" indent="0">
              <a:buNone/>
            </a:pPr>
            <a:r>
              <a:rPr lang="en-US" sz="2000" dirty="0" smtClean="0">
                <a:hlinkClick r:id="rId3"/>
              </a:rPr>
              <a:t>https://tinyurl.com/zh68jlu</a:t>
            </a:r>
            <a:r>
              <a:rPr lang="en-US" sz="2000" dirty="0" smtClean="0"/>
              <a:t> </a:t>
            </a:r>
            <a:endParaRPr lang="en-US" dirty="0" smtClean="0"/>
          </a:p>
          <a:p>
            <a:pPr marL="0" indent="0">
              <a:buNone/>
            </a:pPr>
            <a:endParaRPr lang="en-US" dirty="0"/>
          </a:p>
          <a:p>
            <a:pPr marL="0" indent="0">
              <a:buNone/>
            </a:pPr>
            <a:r>
              <a:rPr lang="en-US" dirty="0" smtClean="0"/>
              <a:t>The Inquest contains dozens of potentially life-saving recommendations…</a:t>
            </a:r>
          </a:p>
          <a:p>
            <a:pPr marL="0" indent="0">
              <a:buNone/>
            </a:pPr>
            <a:endParaRPr lang="en-US" dirty="0"/>
          </a:p>
        </p:txBody>
      </p:sp>
    </p:spTree>
    <p:extLst>
      <p:ext uri="{BB962C8B-B14F-4D97-AF65-F5344CB8AC3E}">
        <p14:creationId xmlns:p14="http://schemas.microsoft.com/office/powerpoint/2010/main" val="10349071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Experts’ Recommendation</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en-US" i="1" dirty="0"/>
              <a:t>We talk about violence-free schools. </a:t>
            </a:r>
            <a:r>
              <a:rPr lang="en-US" i="1" dirty="0" smtClean="0"/>
              <a:t>Why </a:t>
            </a:r>
            <a:r>
              <a:rPr lang="en-US" i="1" dirty="0"/>
              <a:t>we don’t talk about violence-free nursing homes? </a:t>
            </a:r>
            <a:r>
              <a:rPr lang="en-US" i="1" dirty="0" smtClean="0"/>
              <a:t>What </a:t>
            </a:r>
            <a:r>
              <a:rPr lang="en-US" i="1" dirty="0"/>
              <a:t>about ending violence in nursing homes as </a:t>
            </a:r>
            <a:r>
              <a:rPr lang="en-US" b="1" i="1" dirty="0"/>
              <a:t>a policy goal</a:t>
            </a:r>
            <a:r>
              <a:rPr lang="en-US" i="1" dirty="0"/>
              <a:t>?” </a:t>
            </a:r>
            <a:endParaRPr lang="en-US" dirty="0"/>
          </a:p>
          <a:p>
            <a:pPr marL="0" indent="0" algn="r">
              <a:buNone/>
            </a:pPr>
            <a:endParaRPr lang="en-US" dirty="0" smtClean="0"/>
          </a:p>
          <a:p>
            <a:pPr marL="0" indent="0">
              <a:buNone/>
            </a:pPr>
            <a:r>
              <a:rPr lang="en-US" dirty="0" smtClean="0"/>
              <a:t>“Develop a comprehensive and data-driven </a:t>
            </a:r>
            <a:r>
              <a:rPr lang="en-US" b="1" dirty="0" smtClean="0"/>
              <a:t>national action plan </a:t>
            </a:r>
            <a:r>
              <a:rPr lang="en-US" dirty="0" smtClean="0"/>
              <a:t>to eliminate violence in nursing homes” </a:t>
            </a:r>
            <a:endParaRPr lang="en-US" dirty="0"/>
          </a:p>
          <a:p>
            <a:pPr marL="0" indent="0" algn="r">
              <a:buNone/>
            </a:pPr>
            <a:r>
              <a:rPr lang="en-US" dirty="0" smtClean="0"/>
              <a:t>– </a:t>
            </a:r>
            <a:r>
              <a:rPr lang="en-US" dirty="0"/>
              <a:t>Professor Karl </a:t>
            </a:r>
            <a:r>
              <a:rPr lang="en-US" dirty="0" err="1" smtClean="0"/>
              <a:t>Pillemer</a:t>
            </a:r>
            <a:r>
              <a:rPr lang="en-US" dirty="0" smtClean="0"/>
              <a:t> (2018)</a:t>
            </a:r>
            <a:endParaRPr lang="en-US" dirty="0"/>
          </a:p>
          <a:p>
            <a:endParaRPr lang="en-US" dirty="0"/>
          </a:p>
        </p:txBody>
      </p:sp>
    </p:spTree>
    <p:extLst>
      <p:ext uri="{BB962C8B-B14F-4D97-AF65-F5344CB8AC3E}">
        <p14:creationId xmlns:p14="http://schemas.microsoft.com/office/powerpoint/2010/main" val="13986031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32218" cy="4940355"/>
          </a:xfrm>
        </p:spPr>
        <p:txBody>
          <a:bodyPr>
            <a:normAutofit lnSpcReduction="10000"/>
          </a:bodyPr>
          <a:lstStyle/>
          <a:p>
            <a:pPr marL="0" indent="0">
              <a:buNone/>
            </a:pPr>
            <a:endParaRPr lang="en-US" dirty="0" smtClean="0"/>
          </a:p>
          <a:p>
            <a:pPr marL="0" indent="0">
              <a:buNone/>
            </a:pPr>
            <a:r>
              <a:rPr lang="en-US" dirty="0" smtClean="0"/>
              <a:t>“If we ever want to deal with this problem, we will need </a:t>
            </a:r>
            <a:r>
              <a:rPr lang="en-US" b="1" dirty="0" smtClean="0"/>
              <a:t>a national strategy</a:t>
            </a:r>
            <a:r>
              <a:rPr lang="en-US" dirty="0" smtClean="0"/>
              <a:t>” </a:t>
            </a:r>
          </a:p>
          <a:p>
            <a:pPr marL="0" indent="0" algn="r">
              <a:buNone/>
            </a:pPr>
            <a:endParaRPr lang="en-US" b="1" dirty="0" smtClean="0"/>
          </a:p>
          <a:p>
            <a:pPr marL="0" indent="0" algn="r">
              <a:buNone/>
            </a:pPr>
            <a:r>
              <a:rPr lang="en-US" dirty="0" smtClean="0"/>
              <a:t>– Professor Lynn McDonald, Toronto </a:t>
            </a:r>
            <a:endParaRPr lang="en-US" dirty="0"/>
          </a:p>
          <a:p>
            <a:pPr marL="0" indent="0" algn="r">
              <a:buNone/>
            </a:pPr>
            <a:endParaRPr lang="en-US" dirty="0" smtClean="0"/>
          </a:p>
          <a:p>
            <a:pPr marL="0" indent="0" algn="r">
              <a:buNone/>
            </a:pPr>
            <a:endParaRPr lang="en-US" dirty="0"/>
          </a:p>
          <a:p>
            <a:pPr marL="0" indent="0">
              <a:buNone/>
            </a:pPr>
            <a:r>
              <a:rPr lang="en-US" sz="2400" dirty="0" err="1" smtClean="0"/>
              <a:t>Caspi</a:t>
            </a:r>
            <a:r>
              <a:rPr lang="en-US" sz="2400" dirty="0" smtClean="0"/>
              <a:t>, E. (2015). Policy recommendation: The National Center for Prevention of Resident-to-Resident Aggression in Dementia. JAMDA, 16, 527-534.</a:t>
            </a:r>
            <a:r>
              <a:rPr lang="en-US" sz="2400" dirty="0" smtClean="0"/>
              <a:t> </a:t>
            </a:r>
          </a:p>
          <a:p>
            <a:endParaRPr lang="en-US" dirty="0"/>
          </a:p>
        </p:txBody>
      </p:sp>
    </p:spTree>
    <p:extLst>
      <p:ext uri="{BB962C8B-B14F-4D97-AF65-F5344CB8AC3E}">
        <p14:creationId xmlns:p14="http://schemas.microsoft.com/office/powerpoint/2010/main" val="18060987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But how can we get there without  </a:t>
            </a:r>
            <a:br>
              <a:rPr lang="en-US" b="1" dirty="0" smtClean="0"/>
            </a:br>
            <a:r>
              <a:rPr lang="en-US" b="1" dirty="0" smtClean="0"/>
              <a:t>a centralized national dataset?</a:t>
            </a:r>
            <a:endParaRPr lang="en-US" b="1" dirty="0"/>
          </a:p>
        </p:txBody>
      </p:sp>
      <p:sp>
        <p:nvSpPr>
          <p:cNvPr id="3" name="Content Placeholder 2"/>
          <p:cNvSpPr>
            <a:spLocks noGrp="1"/>
          </p:cNvSpPr>
          <p:nvPr>
            <p:ph idx="1"/>
          </p:nvPr>
        </p:nvSpPr>
        <p:spPr>
          <a:xfrm>
            <a:off x="457200" y="1600200"/>
            <a:ext cx="8229600" cy="5036188"/>
          </a:xfrm>
        </p:spPr>
        <p:txBody>
          <a:bodyPr>
            <a:normAutofit fontScale="85000" lnSpcReduction="20000"/>
          </a:bodyPr>
          <a:lstStyle/>
          <a:p>
            <a:endParaRPr lang="en-US" dirty="0" smtClean="0"/>
          </a:p>
          <a:p>
            <a:r>
              <a:rPr lang="en-US" dirty="0" smtClean="0"/>
              <a:t>MDS 3.0</a:t>
            </a:r>
          </a:p>
          <a:p>
            <a:r>
              <a:rPr lang="en-US" dirty="0" smtClean="0"/>
              <a:t>F-Tag</a:t>
            </a:r>
            <a:endParaRPr lang="en-US" dirty="0" smtClean="0"/>
          </a:p>
          <a:p>
            <a:r>
              <a:rPr lang="en-US" dirty="0" smtClean="0"/>
              <a:t>Assisted Living</a:t>
            </a:r>
          </a:p>
          <a:p>
            <a:r>
              <a:rPr lang="en-US" dirty="0" smtClean="0"/>
              <a:t>NORS</a:t>
            </a:r>
          </a:p>
          <a:p>
            <a:r>
              <a:rPr lang="en-US" dirty="0" smtClean="0"/>
              <a:t>Tracking at state level?</a:t>
            </a:r>
          </a:p>
          <a:p>
            <a:pPr marL="0" indent="0">
              <a:buNone/>
            </a:pPr>
            <a:r>
              <a:rPr lang="en-US" dirty="0"/>
              <a:t> </a:t>
            </a:r>
            <a:endParaRPr lang="en-US" dirty="0" smtClean="0"/>
          </a:p>
          <a:p>
            <a:pPr marL="0" indent="0">
              <a:buNone/>
            </a:pPr>
            <a:endParaRPr lang="en-US" dirty="0" smtClean="0"/>
          </a:p>
          <a:p>
            <a:pPr marL="0" indent="0">
              <a:buNone/>
            </a:pPr>
            <a:r>
              <a:rPr lang="en-US" sz="2200" dirty="0" err="1" smtClean="0"/>
              <a:t>Caspi</a:t>
            </a:r>
            <a:r>
              <a:rPr lang="en-US" sz="2200" dirty="0" smtClean="0"/>
              <a:t>, E. (2013). MDS 3.0: A giant step forward but what about items on resident-to-resident aggression? JAMDA, 14(8), 624-625. </a:t>
            </a:r>
          </a:p>
          <a:p>
            <a:pPr marL="0" indent="0">
              <a:buNone/>
            </a:pPr>
            <a:endParaRPr lang="en-US" dirty="0">
              <a:solidFill>
                <a:srgbClr val="0000FF"/>
              </a:solidFill>
            </a:endParaRPr>
          </a:p>
          <a:p>
            <a:pPr marL="0" indent="0">
              <a:buNone/>
            </a:pPr>
            <a:r>
              <a:rPr lang="en-US" sz="2200" dirty="0" err="1" smtClean="0"/>
              <a:t>Caspi</a:t>
            </a:r>
            <a:r>
              <a:rPr lang="en-US" sz="2200" dirty="0" smtClean="0"/>
              <a:t>, E. (2017). A federal survey deficiency citation is needed for resident-to-resident aggression in U.S. nursing homes. Journal of Elder Abuse &amp; Neglect, 29(4), 193-212. </a:t>
            </a:r>
            <a:r>
              <a:rPr lang="en-US" sz="2000" dirty="0" smtClean="0"/>
              <a:t>Link to abstract: </a:t>
            </a:r>
            <a:r>
              <a:rPr lang="en-US" sz="2000" u="sng" dirty="0" smtClean="0">
                <a:hlinkClick r:id="rId3"/>
              </a:rPr>
              <a:t>https://tinyurl.com/yaf3zdgg</a:t>
            </a:r>
            <a:r>
              <a:rPr lang="en-US" sz="2000" dirty="0" smtClean="0"/>
              <a:t> </a:t>
            </a:r>
          </a:p>
          <a:p>
            <a:pPr marL="0" indent="0">
              <a:buNone/>
            </a:pPr>
            <a:endParaRPr lang="en-US" sz="2200" dirty="0" smtClean="0"/>
          </a:p>
          <a:p>
            <a:endParaRPr lang="en-US" dirty="0"/>
          </a:p>
        </p:txBody>
      </p:sp>
      <p:pic>
        <p:nvPicPr>
          <p:cNvPr id="4" name="Picture 3"/>
          <p:cNvPicPr>
            <a:picLocks noChangeAspect="1"/>
          </p:cNvPicPr>
          <p:nvPr/>
        </p:nvPicPr>
        <p:blipFill>
          <a:blip r:embed="rId4"/>
          <a:stretch>
            <a:fillRect/>
          </a:stretch>
        </p:blipFill>
        <p:spPr>
          <a:xfrm>
            <a:off x="4836905" y="1689156"/>
            <a:ext cx="3849895" cy="2590124"/>
          </a:xfrm>
          <a:prstGeom prst="rect">
            <a:avLst/>
          </a:prstGeom>
        </p:spPr>
      </p:pic>
    </p:spTree>
    <p:extLst>
      <p:ext uri="{BB962C8B-B14F-4D97-AF65-F5344CB8AC3E}">
        <p14:creationId xmlns:p14="http://schemas.microsoft.com/office/powerpoint/2010/main" val="1474717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83600" cy="4525963"/>
          </a:xfrm>
        </p:spPr>
        <p:txBody>
          <a:bodyPr>
            <a:normAutofit/>
          </a:bodyPr>
          <a:lstStyle/>
          <a:p>
            <a:pPr marL="0" indent="0">
              <a:buNone/>
            </a:pPr>
            <a:r>
              <a:rPr lang="en-US" dirty="0" smtClean="0"/>
              <a:t>“</a:t>
            </a:r>
            <a:r>
              <a:rPr lang="en-US" dirty="0"/>
              <a:t>What are we accomplishing if we find the same deficiencies every year? We should not be the historians of bad things that happen in nursing homes. </a:t>
            </a:r>
            <a:r>
              <a:rPr lang="en-US" b="1" dirty="0"/>
              <a:t>We need to be preventive of bad things from happening…</a:t>
            </a:r>
            <a:r>
              <a:rPr lang="en-US" dirty="0"/>
              <a:t> </a:t>
            </a:r>
            <a:r>
              <a:rPr lang="en-US" b="1" dirty="0"/>
              <a:t>We need more </a:t>
            </a:r>
            <a:r>
              <a:rPr lang="en-US" b="1" dirty="0" smtClean="0"/>
              <a:t>analysis.”</a:t>
            </a:r>
          </a:p>
          <a:p>
            <a:pPr marL="0" indent="0">
              <a:buNone/>
            </a:pPr>
            <a:endParaRPr lang="en-US" dirty="0"/>
          </a:p>
          <a:p>
            <a:pPr marL="0" indent="0">
              <a:buNone/>
            </a:pPr>
            <a:r>
              <a:rPr lang="en-US" dirty="0" smtClean="0"/>
              <a:t>– David Wright, director, Qualit</a:t>
            </a:r>
            <a:r>
              <a:rPr lang="en-US" dirty="0" smtClean="0"/>
              <a:t>y &amp; Safety Oversight </a:t>
            </a:r>
            <a:r>
              <a:rPr lang="en-US" dirty="0" smtClean="0"/>
              <a:t>Group, CMS</a:t>
            </a:r>
            <a:endParaRPr lang="en-US" dirty="0"/>
          </a:p>
          <a:p>
            <a:endParaRPr lang="en-US" dirty="0"/>
          </a:p>
        </p:txBody>
      </p:sp>
      <p:sp>
        <p:nvSpPr>
          <p:cNvPr id="4" name="Title 3"/>
          <p:cNvSpPr>
            <a:spLocks noGrp="1"/>
          </p:cNvSpPr>
          <p:nvPr>
            <p:ph type="title"/>
          </p:nvPr>
        </p:nvSpPr>
        <p:spPr/>
        <p:txBody>
          <a:bodyPr/>
          <a:lstStyle/>
          <a:p>
            <a:r>
              <a:rPr lang="en-US" b="1" dirty="0" smtClean="0"/>
              <a:t>Historians of Bad Care</a:t>
            </a:r>
            <a:endParaRPr lang="en-US" b="1" dirty="0"/>
          </a:p>
        </p:txBody>
      </p:sp>
    </p:spTree>
    <p:extLst>
      <p:ext uri="{BB962C8B-B14F-4D97-AF65-F5344CB8AC3E}">
        <p14:creationId xmlns:p14="http://schemas.microsoft.com/office/powerpoint/2010/main" val="2879974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Disclaimer (Cont.)</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majority of people living with dementia are not inherently dangerous (though a small subset may have lifelong aggressive tendencies that continue or exacerbate after dementia onset). </a:t>
            </a:r>
          </a:p>
          <a:p>
            <a:pPr marL="0" indent="0">
              <a:buNone/>
            </a:pPr>
            <a:endParaRPr lang="en-US" dirty="0" smtClean="0"/>
          </a:p>
          <a:p>
            <a:pPr marL="0" indent="0">
              <a:buNone/>
            </a:pPr>
            <a:r>
              <a:rPr lang="en-US" dirty="0" smtClean="0"/>
              <a:t>The majority are doing their best to cope with distressing situations using their remaining abilities despite cognitive disabilities caused by a brain disease such as Alzheimer’s disease or other forms of dementia. </a:t>
            </a:r>
          </a:p>
          <a:p>
            <a:pPr marL="0" indent="0">
              <a:buNone/>
            </a:pPr>
            <a:endParaRPr lang="en-US" dirty="0"/>
          </a:p>
        </p:txBody>
      </p:sp>
    </p:spTree>
    <p:extLst>
      <p:ext uri="{BB962C8B-B14F-4D97-AF65-F5344CB8AC3E}">
        <p14:creationId xmlns:p14="http://schemas.microsoft.com/office/powerpoint/2010/main" val="2559389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Buried (not) Forever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Buried (not) Forever: A Hidden Source of Injuries and Deaths in Nursing Homes. </a:t>
            </a:r>
            <a:r>
              <a:rPr lang="en-US" i="1" dirty="0" err="1" smtClean="0"/>
              <a:t>ChangingAging</a:t>
            </a:r>
            <a:r>
              <a:rPr lang="en-US" dirty="0"/>
              <a:t> </a:t>
            </a:r>
            <a:r>
              <a:rPr lang="en-US" dirty="0" smtClean="0"/>
              <a:t>Guest Blog Post, August 14, 2018: </a:t>
            </a:r>
          </a:p>
          <a:p>
            <a:pPr marL="0" indent="0">
              <a:buNone/>
            </a:pPr>
            <a:endParaRPr lang="en-US" dirty="0"/>
          </a:p>
          <a:p>
            <a:pPr marL="0" indent="0">
              <a:buNone/>
            </a:pPr>
            <a:r>
              <a:rPr lang="en-US" sz="2400" dirty="0" smtClean="0">
                <a:hlinkClick r:id="rId2"/>
              </a:rPr>
              <a:t>https://changingaging.org/dementia/buried-not-forever/</a:t>
            </a:r>
            <a:r>
              <a:rPr lang="en-US" sz="2400" dirty="0" smtClean="0"/>
              <a:t> </a:t>
            </a:r>
          </a:p>
          <a:p>
            <a:pPr marL="0" indent="0">
              <a:buNone/>
            </a:pPr>
            <a:endParaRPr lang="en-US" sz="2400" dirty="0"/>
          </a:p>
          <a:p>
            <a:pPr marL="0" indent="0">
              <a:buNone/>
            </a:pPr>
            <a:endParaRPr lang="en-US" sz="2400" dirty="0" smtClean="0"/>
          </a:p>
          <a:p>
            <a:pPr marL="0" indent="0">
              <a:buNone/>
            </a:pPr>
            <a:r>
              <a:rPr lang="en-US" sz="2400" dirty="0" smtClean="0"/>
              <a:t>If you don’t track it, it doesn’t exist so you don</a:t>
            </a:r>
            <a:r>
              <a:rPr lang="fr-FR" sz="2400" dirty="0" smtClean="0"/>
              <a:t>’</a:t>
            </a:r>
            <a:r>
              <a:rPr lang="en-US" sz="2400" dirty="0" smtClean="0"/>
              <a:t>t have to do anything to address it…and harm to vulnerable and frail residents continues… </a:t>
            </a:r>
            <a:endParaRPr lang="en-US" sz="2400" dirty="0"/>
          </a:p>
        </p:txBody>
      </p:sp>
    </p:spTree>
    <p:extLst>
      <p:ext uri="{BB962C8B-B14F-4D97-AF65-F5344CB8AC3E}">
        <p14:creationId xmlns:p14="http://schemas.microsoft.com/office/powerpoint/2010/main" val="19519285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d in the Sand Image - Jing 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921" y="346747"/>
            <a:ext cx="4891613" cy="6058598"/>
          </a:xfrm>
          <a:prstGeom prst="rect">
            <a:avLst/>
          </a:prstGeom>
        </p:spPr>
      </p:pic>
    </p:spTree>
    <p:extLst>
      <p:ext uri="{BB962C8B-B14F-4D97-AF65-F5344CB8AC3E}">
        <p14:creationId xmlns:p14="http://schemas.microsoft.com/office/powerpoint/2010/main" val="3199258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South Australia </a:t>
            </a:r>
            <a:endParaRPr lang="en-US" b="1" dirty="0"/>
          </a:p>
        </p:txBody>
      </p:sp>
      <p:sp>
        <p:nvSpPr>
          <p:cNvPr id="3" name="Content Placeholder 2"/>
          <p:cNvSpPr>
            <a:spLocks noGrp="1"/>
          </p:cNvSpPr>
          <p:nvPr>
            <p:ph idx="1"/>
          </p:nvPr>
        </p:nvSpPr>
        <p:spPr/>
        <p:txBody>
          <a:bodyPr/>
          <a:lstStyle/>
          <a:p>
            <a:pPr marL="0" indent="0">
              <a:buNone/>
            </a:pPr>
            <a:r>
              <a:rPr lang="en-US" dirty="0" smtClean="0"/>
              <a:t>Coroner </a:t>
            </a:r>
            <a:r>
              <a:rPr lang="en-US" dirty="0"/>
              <a:t>calls for </a:t>
            </a:r>
            <a:r>
              <a:rPr lang="en-US" b="1" dirty="0" smtClean="0"/>
              <a:t>National Register </a:t>
            </a:r>
            <a:r>
              <a:rPr lang="en-US" dirty="0"/>
              <a:t>of aggressive incidents </a:t>
            </a:r>
            <a:r>
              <a:rPr lang="en-US" dirty="0" smtClean="0"/>
              <a:t>between residents at </a:t>
            </a:r>
            <a:r>
              <a:rPr lang="en-US" dirty="0"/>
              <a:t>aged care homes (</a:t>
            </a:r>
            <a:r>
              <a:rPr lang="en-US" dirty="0" smtClean="0"/>
              <a:t>ABC News, September 28, 2018): </a:t>
            </a:r>
            <a:r>
              <a:rPr lang="en-US" dirty="0"/>
              <a:t/>
            </a:r>
            <a:br>
              <a:rPr lang="en-US" dirty="0"/>
            </a:br>
            <a:r>
              <a:rPr lang="en-US" dirty="0"/>
              <a:t/>
            </a:r>
            <a:br>
              <a:rPr lang="en-US" dirty="0"/>
            </a:br>
            <a:r>
              <a:rPr lang="en-US" sz="2400" dirty="0">
                <a:hlinkClick r:id="rId2"/>
              </a:rPr>
              <a:t>http://www.abc.net.au/news/2018-09-28/sa-coroner-oakden/10315934?pfmredir=sm</a:t>
            </a:r>
            <a:endParaRPr lang="en-US" sz="2400" dirty="0"/>
          </a:p>
          <a:p>
            <a:pPr marL="0" indent="0">
              <a:buNone/>
            </a:pPr>
            <a:endParaRPr lang="en-US" dirty="0"/>
          </a:p>
        </p:txBody>
      </p:sp>
    </p:spTree>
    <p:extLst>
      <p:ext uri="{BB962C8B-B14F-4D97-AF65-F5344CB8AC3E}">
        <p14:creationId xmlns:p14="http://schemas.microsoft.com/office/powerpoint/2010/main" val="35774724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pPr marL="571500" indent="-571500"/>
            <a:r>
              <a:rPr lang="en-US" dirty="0" smtClean="0"/>
              <a:t>Develop a </a:t>
            </a:r>
            <a:r>
              <a:rPr lang="en-US" u="sng" dirty="0" smtClean="0"/>
              <a:t>centralized surveillance </a:t>
            </a:r>
            <a:r>
              <a:rPr lang="en-US" dirty="0" smtClean="0"/>
              <a:t>/ medico-legal dataset </a:t>
            </a:r>
            <a:r>
              <a:rPr lang="en-US" dirty="0" smtClean="0"/>
              <a:t>(CMS &amp; CDC</a:t>
            </a:r>
            <a:r>
              <a:rPr lang="en-US" dirty="0" smtClean="0"/>
              <a:t>).</a:t>
            </a:r>
          </a:p>
          <a:p>
            <a:endParaRPr lang="en-US" dirty="0" smtClean="0"/>
          </a:p>
          <a:p>
            <a:pPr marL="571500" indent="-571500"/>
            <a:r>
              <a:rPr lang="en-US" dirty="0" smtClean="0"/>
              <a:t>Conduct the </a:t>
            </a:r>
            <a:r>
              <a:rPr lang="en-US" u="sng" dirty="0" smtClean="0"/>
              <a:t>first </a:t>
            </a:r>
            <a:r>
              <a:rPr lang="en-US" u="sng" dirty="0" smtClean="0"/>
              <a:t>regional and national </a:t>
            </a:r>
            <a:r>
              <a:rPr lang="en-US" u="sng" dirty="0" smtClean="0"/>
              <a:t>study </a:t>
            </a:r>
            <a:r>
              <a:rPr lang="en-US" dirty="0" smtClean="0"/>
              <a:t>on injurious and fatal RRI  (such as using coroner records and police records).</a:t>
            </a:r>
          </a:p>
          <a:p>
            <a:endParaRPr lang="en-US" dirty="0" smtClean="0"/>
          </a:p>
          <a:p>
            <a:pPr marL="571500" indent="-571500"/>
            <a:r>
              <a:rPr lang="en-US" dirty="0" smtClean="0"/>
              <a:t>Bridge gap in </a:t>
            </a:r>
            <a:r>
              <a:rPr lang="en-US" u="sng" dirty="0" smtClean="0"/>
              <a:t>MDS 3.0 </a:t>
            </a:r>
            <a:r>
              <a:rPr lang="en-US" dirty="0" smtClean="0"/>
              <a:t>Section E Behaviors (</a:t>
            </a:r>
            <a:r>
              <a:rPr lang="en-US" dirty="0" err="1" smtClean="0"/>
              <a:t>Caspi</a:t>
            </a:r>
            <a:r>
              <a:rPr lang="en-US" dirty="0" smtClean="0"/>
              <a:t>, 2013).</a:t>
            </a:r>
          </a:p>
          <a:p>
            <a:pPr marL="0" indent="0">
              <a:buNone/>
            </a:pPr>
            <a:endParaRPr lang="en-US" dirty="0" smtClean="0"/>
          </a:p>
          <a:p>
            <a:pPr marL="571500" indent="-571500"/>
            <a:r>
              <a:rPr lang="en-US" dirty="0" smtClean="0"/>
              <a:t>Develop a </a:t>
            </a:r>
            <a:r>
              <a:rPr lang="en-US" u="sng" dirty="0" smtClean="0"/>
              <a:t>survey deficiency citation </a:t>
            </a:r>
            <a:r>
              <a:rPr lang="en-US" dirty="0" smtClean="0"/>
              <a:t>(F-Tag) for RRI in CMS-certified nursing homes (for 20 reasons </a:t>
            </a:r>
            <a:r>
              <a:rPr lang="en-US" dirty="0" smtClean="0"/>
              <a:t>why it is needed, </a:t>
            </a:r>
            <a:r>
              <a:rPr lang="en-US" dirty="0" smtClean="0"/>
              <a:t>see </a:t>
            </a:r>
            <a:r>
              <a:rPr lang="en-US" dirty="0" err="1" smtClean="0"/>
              <a:t>Caspi</a:t>
            </a:r>
            <a:r>
              <a:rPr lang="en-US" dirty="0" smtClean="0"/>
              <a:t>, 2017).</a:t>
            </a:r>
          </a:p>
          <a:p>
            <a:pPr marL="571500" indent="-571500"/>
            <a:endParaRPr lang="en-US" dirty="0" smtClean="0"/>
          </a:p>
          <a:p>
            <a:pPr marL="571500" indent="-571500"/>
            <a:r>
              <a:rPr lang="en-US" dirty="0" smtClean="0"/>
              <a:t>Conduct research in </a:t>
            </a:r>
            <a:r>
              <a:rPr lang="en-US" u="sng" dirty="0" smtClean="0"/>
              <a:t>assisted living </a:t>
            </a:r>
            <a:r>
              <a:rPr lang="en-US" dirty="0" smtClean="0"/>
              <a:t>residences (</a:t>
            </a:r>
            <a:r>
              <a:rPr lang="en-US" dirty="0" err="1" smtClean="0"/>
              <a:t>Caspi</a:t>
            </a:r>
            <a:r>
              <a:rPr lang="en-US" dirty="0" smtClean="0"/>
              <a:t>, 2015) &amp; </a:t>
            </a:r>
            <a:r>
              <a:rPr lang="en-US" u="sng" dirty="0" smtClean="0"/>
              <a:t>VA LTC </a:t>
            </a:r>
            <a:r>
              <a:rPr lang="en-US" u="sng" dirty="0" smtClean="0"/>
              <a:t>homes</a:t>
            </a:r>
            <a:r>
              <a:rPr lang="en-US" dirty="0" smtClean="0"/>
              <a:t> (CLCs &amp; SVHs).</a:t>
            </a:r>
            <a:endParaRPr lang="en-US" dirty="0" smtClean="0"/>
          </a:p>
          <a:p>
            <a:pPr marL="0" indent="0">
              <a:buNone/>
            </a:pPr>
            <a:endParaRPr lang="en-US" dirty="0" smtClean="0"/>
          </a:p>
          <a:p>
            <a:pPr marL="571500" indent="-571500"/>
            <a:r>
              <a:rPr lang="en-US" b="1" dirty="0" smtClean="0"/>
              <a:t>Evaluate staff training program to demonstrate </a:t>
            </a:r>
            <a:r>
              <a:rPr lang="en-US" b="1" u="sng" dirty="0" smtClean="0"/>
              <a:t>reduction</a:t>
            </a:r>
            <a:r>
              <a:rPr lang="en-US" b="1" dirty="0" smtClean="0"/>
              <a:t> in RRI. </a:t>
            </a:r>
          </a:p>
          <a:p>
            <a:pPr marL="571500" indent="-571500"/>
            <a:endParaRPr lang="en-US" dirty="0"/>
          </a:p>
          <a:p>
            <a:pPr marL="571500" indent="-571500"/>
            <a:r>
              <a:rPr lang="en-US" dirty="0" smtClean="0"/>
              <a:t>Evaluate the healthcare </a:t>
            </a:r>
            <a:r>
              <a:rPr lang="en-US" u="sng" dirty="0" smtClean="0"/>
              <a:t>costs</a:t>
            </a:r>
            <a:r>
              <a:rPr lang="en-US" dirty="0" smtClean="0"/>
              <a:t> of distressing and harmful RRI. </a:t>
            </a:r>
          </a:p>
          <a:p>
            <a:endParaRPr lang="en-US" dirty="0"/>
          </a:p>
        </p:txBody>
      </p:sp>
    </p:spTree>
    <p:extLst>
      <p:ext uri="{BB962C8B-B14F-4D97-AF65-F5344CB8AC3E}">
        <p14:creationId xmlns:p14="http://schemas.microsoft.com/office/powerpoint/2010/main" val="40776529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Next Step</a:t>
            </a:r>
            <a:br>
              <a:rPr lang="en-US" b="1" dirty="0" smtClean="0"/>
            </a:br>
            <a:r>
              <a:rPr lang="en-US" b="1" dirty="0" smtClean="0"/>
              <a:t>Analysis of Medico-Legal Databases</a:t>
            </a:r>
            <a:endParaRPr lang="en-US" b="1" dirty="0"/>
          </a:p>
        </p:txBody>
      </p:sp>
      <p:sp>
        <p:nvSpPr>
          <p:cNvPr id="3" name="Content Placeholder 2"/>
          <p:cNvSpPr>
            <a:spLocks noGrp="1"/>
          </p:cNvSpPr>
          <p:nvPr>
            <p:ph idx="1"/>
          </p:nvPr>
        </p:nvSpPr>
        <p:spPr>
          <a:xfrm>
            <a:off x="137310" y="1600200"/>
            <a:ext cx="8859134" cy="4972497"/>
          </a:xfrm>
        </p:spPr>
        <p:txBody>
          <a:bodyPr>
            <a:normAutofit lnSpcReduction="10000"/>
          </a:bodyPr>
          <a:lstStyle/>
          <a:p>
            <a:pPr marL="0" indent="0">
              <a:buNone/>
            </a:pPr>
            <a:endParaRPr lang="en-US" sz="3000" dirty="0"/>
          </a:p>
          <a:p>
            <a:r>
              <a:rPr lang="en-US" sz="3000" b="1" dirty="0" smtClean="0"/>
              <a:t>National Coronial Information System </a:t>
            </a:r>
            <a:r>
              <a:rPr lang="en-US" sz="3000" dirty="0" smtClean="0"/>
              <a:t>(Australia)</a:t>
            </a:r>
          </a:p>
          <a:p>
            <a:pPr marL="0" indent="0">
              <a:buNone/>
            </a:pPr>
            <a:r>
              <a:rPr lang="en-US" sz="2600" dirty="0" smtClean="0"/>
              <a:t>(Murphy et al. 2016: </a:t>
            </a:r>
            <a:r>
              <a:rPr lang="en-US" sz="2600" dirty="0" err="1" smtClean="0"/>
              <a:t>Monash</a:t>
            </a:r>
            <a:r>
              <a:rPr lang="en-US" sz="2600" dirty="0" smtClean="0"/>
              <a:t> University)</a:t>
            </a:r>
          </a:p>
          <a:p>
            <a:pPr marL="0" indent="0">
              <a:buNone/>
            </a:pPr>
            <a:endParaRPr lang="en-US" sz="3000" dirty="0"/>
          </a:p>
          <a:p>
            <a:r>
              <a:rPr lang="en-US" sz="3000" b="1" dirty="0" smtClean="0"/>
              <a:t>Canadian Coroners </a:t>
            </a:r>
            <a:r>
              <a:rPr lang="en-US" sz="3000" b="1" dirty="0"/>
              <a:t>&amp;</a:t>
            </a:r>
            <a:r>
              <a:rPr lang="en-US" sz="3000" b="1" dirty="0" smtClean="0"/>
              <a:t> Medical Examiner Database </a:t>
            </a:r>
            <a:r>
              <a:rPr lang="en-US" sz="3000" dirty="0" smtClean="0"/>
              <a:t>(Canada)    </a:t>
            </a:r>
            <a:endParaRPr lang="en-US" sz="2600" b="1" dirty="0" smtClean="0"/>
          </a:p>
          <a:p>
            <a:pPr marL="0" indent="0">
              <a:buNone/>
            </a:pPr>
            <a:endParaRPr lang="en-US" sz="3000" dirty="0" smtClean="0"/>
          </a:p>
          <a:p>
            <a:pPr marL="0" indent="0">
              <a:buNone/>
            </a:pPr>
            <a:r>
              <a:rPr lang="en-US" sz="3000" dirty="0" smtClean="0"/>
              <a:t>Review all “</a:t>
            </a:r>
            <a:r>
              <a:rPr lang="en-US" sz="3000" b="1" dirty="0" smtClean="0"/>
              <a:t>resident-related homicides </a:t>
            </a:r>
            <a:r>
              <a:rPr lang="en-US" sz="3000" dirty="0" smtClean="0"/>
              <a:t>in LTC facilities </a:t>
            </a:r>
            <a:r>
              <a:rPr lang="en-US" sz="3000" dirty="0" smtClean="0"/>
              <a:t>in </a:t>
            </a:r>
            <a:r>
              <a:rPr lang="en-US" sz="3000" dirty="0" smtClean="0"/>
              <a:t>the </a:t>
            </a:r>
            <a:r>
              <a:rPr lang="en-US" sz="3000" b="1" dirty="0" smtClean="0"/>
              <a:t>past 15 years” </a:t>
            </a:r>
          </a:p>
          <a:p>
            <a:pPr marL="0" indent="0">
              <a:buNone/>
            </a:pPr>
            <a:r>
              <a:rPr lang="en-US" sz="2600" dirty="0" smtClean="0"/>
              <a:t>– Dr. Roger Skinner,  Office of the Chief Coroner </a:t>
            </a:r>
            <a:r>
              <a:rPr lang="en-US" sz="2600" dirty="0" smtClean="0"/>
              <a:t>of Ontario</a:t>
            </a:r>
            <a:endParaRPr lang="en-US" dirty="0"/>
          </a:p>
          <a:p>
            <a:endParaRPr lang="en-US" dirty="0"/>
          </a:p>
          <a:p>
            <a:endParaRPr lang="en-US" dirty="0"/>
          </a:p>
        </p:txBody>
      </p:sp>
    </p:spTree>
    <p:extLst>
      <p:ext uri="{BB962C8B-B14F-4D97-AF65-F5344CB8AC3E}">
        <p14:creationId xmlns:p14="http://schemas.microsoft.com/office/powerpoint/2010/main" val="28103765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83478"/>
            <a:ext cx="9144000" cy="5542686"/>
          </a:xfrm>
        </p:spPr>
        <p:txBody>
          <a:bodyPr>
            <a:normAutofit/>
          </a:bodyPr>
          <a:lstStyle/>
          <a:p>
            <a:pPr marL="0" indent="0">
              <a:buNone/>
            </a:pPr>
            <a:endParaRPr lang="en-US" b="1" dirty="0" smtClean="0"/>
          </a:p>
          <a:p>
            <a:pPr marL="0" indent="0" algn="ctr">
              <a:buNone/>
            </a:pPr>
            <a:r>
              <a:rPr lang="en-US" sz="2600" b="1" dirty="0" smtClean="0"/>
              <a:t> </a:t>
            </a:r>
            <a:endParaRPr lang="en-US" sz="2600" b="1" dirty="0" smtClean="0"/>
          </a:p>
          <a:p>
            <a:pPr marL="0" indent="0" algn="ctr">
              <a:buNone/>
            </a:pPr>
            <a:r>
              <a:rPr lang="en-US" sz="3000" b="1" dirty="0" smtClean="0"/>
              <a:t>Goal </a:t>
            </a:r>
          </a:p>
          <a:p>
            <a:pPr marL="0" indent="0" algn="ctr">
              <a:buNone/>
            </a:pPr>
            <a:r>
              <a:rPr lang="en-US" sz="3000" b="1" dirty="0" smtClean="0"/>
              <a:t>“</a:t>
            </a:r>
            <a:r>
              <a:rPr lang="en-US" sz="3000" b="1" dirty="0" smtClean="0"/>
              <a:t>Preventing future deaths in similar circumstances” </a:t>
            </a:r>
          </a:p>
          <a:p>
            <a:pPr marL="0" indent="0">
              <a:buNone/>
            </a:pPr>
            <a:r>
              <a:rPr lang="en-US" sz="2600" dirty="0" smtClean="0"/>
              <a:t>    – Dr. Roger Skinner, Office of the Chief Coroner, </a:t>
            </a:r>
            <a:r>
              <a:rPr lang="en-US" sz="2600" dirty="0" smtClean="0"/>
              <a:t>Toronto</a:t>
            </a:r>
          </a:p>
          <a:p>
            <a:pPr marL="0" indent="0">
              <a:buNone/>
            </a:pPr>
            <a:endParaRPr lang="en-US" sz="2600" dirty="0" smtClean="0"/>
          </a:p>
          <a:p>
            <a:pPr marL="0" indent="0">
              <a:buNone/>
            </a:pPr>
            <a:endParaRPr lang="en-US" sz="2600" dirty="0"/>
          </a:p>
          <a:p>
            <a:pPr marL="0" indent="0" algn="ctr">
              <a:buNone/>
            </a:pPr>
            <a:r>
              <a:rPr lang="en-US" sz="2800" b="1" dirty="0" smtClean="0"/>
              <a:t>“We speak for the dead to protect the living” </a:t>
            </a:r>
          </a:p>
          <a:p>
            <a:pPr marL="0" indent="0" algn="ctr">
              <a:buNone/>
            </a:pPr>
            <a:r>
              <a:rPr lang="en-US" sz="2400" dirty="0" smtClean="0"/>
              <a:t>– Thomas D’Arcy McGee (1825-1868)</a:t>
            </a:r>
          </a:p>
          <a:p>
            <a:pPr marL="0" indent="0">
              <a:buNone/>
            </a:pPr>
            <a:endParaRPr lang="en-US" sz="2600" dirty="0" smtClean="0"/>
          </a:p>
          <a:p>
            <a:pPr marL="0" indent="0">
              <a:buNone/>
            </a:pPr>
            <a:endParaRPr lang="en-US" sz="2200" dirty="0" smtClean="0"/>
          </a:p>
          <a:p>
            <a:pPr marL="0" indent="0">
              <a:buNone/>
            </a:pPr>
            <a:endParaRPr lang="en-US" sz="2200" dirty="0" smtClean="0"/>
          </a:p>
        </p:txBody>
      </p:sp>
    </p:spTree>
    <p:extLst>
      <p:ext uri="{BB962C8B-B14F-4D97-AF65-F5344CB8AC3E}">
        <p14:creationId xmlns:p14="http://schemas.microsoft.com/office/powerpoint/2010/main" val="39755441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US" b="1" dirty="0"/>
          </a:p>
        </p:txBody>
      </p:sp>
      <p:sp>
        <p:nvSpPr>
          <p:cNvPr id="3" name="Content Placeholder 2"/>
          <p:cNvSpPr>
            <a:spLocks noGrp="1"/>
          </p:cNvSpPr>
          <p:nvPr>
            <p:ph idx="1"/>
          </p:nvPr>
        </p:nvSpPr>
        <p:spPr>
          <a:xfrm>
            <a:off x="457200" y="1600200"/>
            <a:ext cx="8229600" cy="4891282"/>
          </a:xfrm>
        </p:spPr>
        <p:txBody>
          <a:bodyPr>
            <a:normAutofit fontScale="92500" lnSpcReduction="20000"/>
          </a:bodyPr>
          <a:lstStyle/>
          <a:p>
            <a:r>
              <a:rPr lang="en-US" dirty="0" smtClean="0"/>
              <a:t>Death Review Teams</a:t>
            </a:r>
          </a:p>
          <a:p>
            <a:pPr marL="0" indent="0">
              <a:buNone/>
            </a:pPr>
            <a:endParaRPr lang="en-US" dirty="0" smtClean="0"/>
          </a:p>
          <a:p>
            <a:r>
              <a:rPr lang="en-US" dirty="0" smtClean="0"/>
              <a:t>Geriatric Long-Term Care Review Committee (GLTCRC) Office of the Chief Coroner of Ontario </a:t>
            </a:r>
          </a:p>
          <a:p>
            <a:pPr marL="0" indent="0">
              <a:buNone/>
            </a:pPr>
            <a:endParaRPr lang="en-US" dirty="0"/>
          </a:p>
          <a:p>
            <a:pPr marL="0" indent="0">
              <a:buNone/>
            </a:pPr>
            <a:r>
              <a:rPr lang="en-US" dirty="0"/>
              <a:t>R</a:t>
            </a:r>
            <a:r>
              <a:rPr lang="en-US" dirty="0" smtClean="0"/>
              <a:t>eviews sudden and unexpected deaths – such as due to “violence” – in publicly funded LTC homes in Ontario since early 1990’s (under the Coroners Act)</a:t>
            </a:r>
          </a:p>
          <a:p>
            <a:pPr marL="0" indent="0">
              <a:buNone/>
            </a:pPr>
            <a:endParaRPr lang="en-US" dirty="0" smtClean="0"/>
          </a:p>
          <a:p>
            <a:pPr marL="0" indent="0">
              <a:buNone/>
            </a:pPr>
            <a:r>
              <a:rPr lang="en-US" dirty="0" smtClean="0"/>
              <a:t>…and makes reviews publicly available in Annual Reports: </a:t>
            </a:r>
            <a:r>
              <a:rPr lang="en-US" sz="2600" b="1" u="sng" dirty="0">
                <a:hlinkClick r:id="rId3"/>
              </a:rPr>
              <a:t>https://tinyurl.com/y96l689w</a:t>
            </a:r>
            <a:r>
              <a:rPr lang="en-US" sz="2600" b="1" dirty="0"/>
              <a:t> </a:t>
            </a:r>
            <a:r>
              <a:rPr lang="en-US" sz="2600" b="1" dirty="0" smtClean="0"/>
              <a:t> </a:t>
            </a:r>
            <a:endParaRPr lang="en-US" sz="2600" dirty="0"/>
          </a:p>
        </p:txBody>
      </p:sp>
    </p:spTree>
    <p:extLst>
      <p:ext uri="{BB962C8B-B14F-4D97-AF65-F5344CB8AC3E}">
        <p14:creationId xmlns:p14="http://schemas.microsoft.com/office/powerpoint/2010/main" val="582712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Call for Action</a:t>
            </a:r>
            <a:endParaRPr lang="en-US" b="1" dirty="0"/>
          </a:p>
        </p:txBody>
      </p:sp>
      <p:sp>
        <p:nvSpPr>
          <p:cNvPr id="3" name="Content Placeholder 2"/>
          <p:cNvSpPr>
            <a:spLocks noGrp="1"/>
          </p:cNvSpPr>
          <p:nvPr>
            <p:ph idx="1"/>
          </p:nvPr>
        </p:nvSpPr>
        <p:spPr>
          <a:xfrm>
            <a:off x="457200" y="1600200"/>
            <a:ext cx="8541782" cy="5079441"/>
          </a:xfrm>
        </p:spPr>
        <p:txBody>
          <a:bodyPr>
            <a:normAutofit fontScale="77500" lnSpcReduction="20000"/>
          </a:bodyPr>
          <a:lstStyle/>
          <a:p>
            <a:r>
              <a:rPr lang="en-US" dirty="0" smtClean="0"/>
              <a:t>CMS</a:t>
            </a:r>
          </a:p>
          <a:p>
            <a:r>
              <a:rPr lang="en-US" dirty="0" smtClean="0"/>
              <a:t>CDC Division for Violence Prevention</a:t>
            </a:r>
          </a:p>
          <a:p>
            <a:r>
              <a:rPr lang="en-US" dirty="0" smtClean="0"/>
              <a:t>U.S. OIG</a:t>
            </a:r>
          </a:p>
          <a:p>
            <a:r>
              <a:rPr lang="en-US" dirty="0" smtClean="0"/>
              <a:t>U.S. Government Accountability Office</a:t>
            </a:r>
          </a:p>
          <a:p>
            <a:pPr marL="0" indent="0">
              <a:buNone/>
            </a:pPr>
            <a:endParaRPr lang="en-US" dirty="0" smtClean="0"/>
          </a:p>
          <a:p>
            <a:r>
              <a:rPr lang="en-US" dirty="0" smtClean="0"/>
              <a:t>AARP</a:t>
            </a:r>
          </a:p>
          <a:p>
            <a:r>
              <a:rPr lang="en-US" dirty="0" smtClean="0"/>
              <a:t>Alzheimer’s Association</a:t>
            </a:r>
          </a:p>
          <a:p>
            <a:r>
              <a:rPr lang="en-US" dirty="0" smtClean="0"/>
              <a:t>Argentum (formerly Assisted Living Federation of America)</a:t>
            </a:r>
          </a:p>
          <a:p>
            <a:r>
              <a:rPr lang="en-US" dirty="0" smtClean="0"/>
              <a:t>Department of Veterans Affairs (Geriatrics &amp; Extended Care)</a:t>
            </a:r>
          </a:p>
          <a:p>
            <a:pPr marL="0" indent="0">
              <a:buNone/>
            </a:pPr>
            <a:endParaRPr lang="en-US" dirty="0"/>
          </a:p>
          <a:p>
            <a:pPr marL="0" indent="0">
              <a:buNone/>
            </a:pPr>
            <a:r>
              <a:rPr lang="en-US" dirty="0" smtClean="0"/>
              <a:t>Urgently need to examine and address this phenomenon to ensure that vulnerable and frail residents realize their human and Federal right to live in a safe care environment  </a:t>
            </a:r>
            <a:endParaRPr lang="en-US" dirty="0"/>
          </a:p>
        </p:txBody>
      </p:sp>
    </p:spTree>
    <p:extLst>
      <p:ext uri="{BB962C8B-B14F-4D97-AF65-F5344CB8AC3E}">
        <p14:creationId xmlns:p14="http://schemas.microsoft.com/office/powerpoint/2010/main" val="32098653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Questions</a:t>
            </a:r>
            <a:r>
              <a:rPr lang="en-US" b="1" dirty="0"/>
              <a:t> </a:t>
            </a:r>
            <a:r>
              <a:rPr lang="en-US" b="1" dirty="0" smtClean="0"/>
              <a:t>/ Discussion</a:t>
            </a:r>
            <a:endParaRPr lang="en-US" b="1" dirty="0"/>
          </a:p>
        </p:txBody>
      </p:sp>
      <p:pic>
        <p:nvPicPr>
          <p:cNvPr id="4" name="Content Placeholder 3" descr="Macintosh HD:Users:eiloncaspi:Desktop:תמונות מאלון ענתבי:OBN_1187.jpg"/>
          <p:cNvPicPr>
            <a:picLocks noGrp="1"/>
          </p:cNvPicPr>
          <p:nvPr>
            <p:ph idx="1"/>
          </p:nvPr>
        </p:nvPicPr>
        <p:blipFill>
          <a:blip r:embed="rId3">
            <a:extLst>
              <a:ext uri="{28A0092B-C50C-407E-A947-70E740481C1C}">
                <a14:useLocalDpi xmlns:a14="http://schemas.microsoft.com/office/drawing/2010/main" val="0"/>
              </a:ext>
            </a:extLst>
          </a:blip>
          <a:srcRect t="8893" b="8893"/>
          <a:stretch>
            <a:fillRect/>
          </a:stretch>
        </p:blipFill>
        <p:spPr bwMode="auto">
          <a:xfrm>
            <a:off x="703386" y="1417637"/>
            <a:ext cx="7983414" cy="4541593"/>
          </a:xfrm>
          <a:prstGeom prst="rect">
            <a:avLst/>
          </a:prstGeom>
          <a:noFill/>
          <a:ln>
            <a:noFill/>
          </a:ln>
        </p:spPr>
      </p:pic>
      <p:sp>
        <p:nvSpPr>
          <p:cNvPr id="5" name="TextBox 4"/>
          <p:cNvSpPr txBox="1"/>
          <p:nvPr/>
        </p:nvSpPr>
        <p:spPr>
          <a:xfrm>
            <a:off x="457200" y="6123327"/>
            <a:ext cx="7768492" cy="646331"/>
          </a:xfrm>
          <a:prstGeom prst="rect">
            <a:avLst/>
          </a:prstGeom>
          <a:noFill/>
        </p:spPr>
        <p:txBody>
          <a:bodyPr wrap="square" rtlCol="0">
            <a:spAutoFit/>
          </a:bodyPr>
          <a:lstStyle/>
          <a:p>
            <a:r>
              <a:rPr lang="en-US" dirty="0" smtClean="0"/>
              <a:t>Permission to use this image was received from </a:t>
            </a:r>
            <a:r>
              <a:rPr lang="en-US" dirty="0" err="1" smtClean="0"/>
              <a:t>Ofir</a:t>
            </a:r>
            <a:r>
              <a:rPr lang="en-US" dirty="0" smtClean="0"/>
              <a:t> Ben </a:t>
            </a:r>
            <a:r>
              <a:rPr lang="en-US" dirty="0" err="1" smtClean="0"/>
              <a:t>Natan</a:t>
            </a:r>
            <a:r>
              <a:rPr lang="en-US" dirty="0" smtClean="0"/>
              <a:t>, ESHEL, Israel</a:t>
            </a:r>
          </a:p>
          <a:p>
            <a:endParaRPr lang="en-US" dirty="0"/>
          </a:p>
        </p:txBody>
      </p:sp>
      <p:sp>
        <p:nvSpPr>
          <p:cNvPr id="3" name="Slide Number Placeholder 2"/>
          <p:cNvSpPr>
            <a:spLocks noGrp="1"/>
          </p:cNvSpPr>
          <p:nvPr>
            <p:ph type="sldNum" sz="quarter" idx="12"/>
          </p:nvPr>
        </p:nvSpPr>
        <p:spPr/>
        <p:txBody>
          <a:bodyPr/>
          <a:lstStyle/>
          <a:p>
            <a:fld id="{17232CB1-F206-4F44-B404-AB24A8561C6A}" type="slidenum">
              <a:rPr lang="en-US" smtClean="0"/>
              <a:t>48</a:t>
            </a:fld>
            <a:endParaRPr lang="en-US"/>
          </a:p>
        </p:txBody>
      </p:sp>
    </p:spTree>
    <p:extLst>
      <p:ext uri="{BB962C8B-B14F-4D97-AF65-F5344CB8AC3E}">
        <p14:creationId xmlns:p14="http://schemas.microsoft.com/office/powerpoint/2010/main" val="4420573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7000" y="0"/>
            <a:ext cx="8877049" cy="6858000"/>
          </a:xfrm>
          <a:prstGeom prst="rect">
            <a:avLst/>
          </a:prstGeom>
        </p:spPr>
      </p:pic>
    </p:spTree>
    <p:extLst>
      <p:ext uri="{BB962C8B-B14F-4D97-AF65-F5344CB8AC3E}">
        <p14:creationId xmlns:p14="http://schemas.microsoft.com/office/powerpoint/2010/main" val="2618874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69333"/>
            <a:ext cx="9017000" cy="1436625"/>
          </a:xfrm>
        </p:spPr>
        <p:txBody>
          <a:bodyPr>
            <a:noAutofit/>
          </a:bodyPr>
          <a:lstStyle/>
          <a:p>
            <a:r>
              <a:rPr lang="en-US" sz="3400" b="1" dirty="0" smtClean="0"/>
              <a:t>Behavioral Expressions labeled as “Aggressive” in people with dementia are mostly…</a:t>
            </a:r>
            <a:endParaRPr lang="en-US" sz="3400" b="1" dirty="0"/>
          </a:p>
        </p:txBody>
      </p:sp>
      <p:sp>
        <p:nvSpPr>
          <p:cNvPr id="3" name="Content Placeholder 2"/>
          <p:cNvSpPr>
            <a:spLocks noGrp="1"/>
          </p:cNvSpPr>
          <p:nvPr>
            <p:ph idx="1"/>
          </p:nvPr>
        </p:nvSpPr>
        <p:spPr>
          <a:xfrm>
            <a:off x="127000" y="1605958"/>
            <a:ext cx="9017000" cy="5252042"/>
          </a:xfrm>
        </p:spPr>
        <p:txBody>
          <a:bodyPr>
            <a:normAutofit fontScale="77500" lnSpcReduction="20000"/>
          </a:bodyPr>
          <a:lstStyle/>
          <a:p>
            <a:endParaRPr lang="en-US" dirty="0" smtClean="0"/>
          </a:p>
          <a:p>
            <a:r>
              <a:rPr lang="en-US" b="1" dirty="0"/>
              <a:t>E</a:t>
            </a:r>
            <a:r>
              <a:rPr lang="en-US" b="1" dirty="0" smtClean="0"/>
              <a:t>xpressions of unmet human needs</a:t>
            </a:r>
          </a:p>
          <a:p>
            <a:pPr marL="0" indent="0">
              <a:buNone/>
            </a:pPr>
            <a:endParaRPr lang="en-US" dirty="0" smtClean="0"/>
          </a:p>
          <a:p>
            <a:r>
              <a:rPr lang="en-US" dirty="0"/>
              <a:t>H</a:t>
            </a:r>
            <a:r>
              <a:rPr lang="en-US" dirty="0" smtClean="0"/>
              <a:t>ave </a:t>
            </a:r>
            <a:r>
              <a:rPr lang="en-US" b="1" dirty="0" smtClean="0"/>
              <a:t>meaning, purpose </a:t>
            </a:r>
            <a:r>
              <a:rPr lang="en-US" b="1" dirty="0"/>
              <a:t>&amp;</a:t>
            </a:r>
            <a:r>
              <a:rPr lang="en-US" b="1" dirty="0" smtClean="0"/>
              <a:t> function </a:t>
            </a:r>
            <a:r>
              <a:rPr lang="en-US" i="1" dirty="0" smtClean="0"/>
              <a:t>to the person…  </a:t>
            </a:r>
          </a:p>
          <a:p>
            <a:pPr marL="0" indent="0">
              <a:buNone/>
            </a:pPr>
            <a:endParaRPr lang="en-US" dirty="0"/>
          </a:p>
          <a:p>
            <a:r>
              <a:rPr lang="en-US" dirty="0" smtClean="0"/>
              <a:t>Attempts at </a:t>
            </a:r>
            <a:r>
              <a:rPr lang="en-US" b="1" dirty="0" smtClean="0"/>
              <a:t>communication </a:t>
            </a:r>
            <a:r>
              <a:rPr lang="en-US" dirty="0" smtClean="0"/>
              <a:t>that need be explored with validation </a:t>
            </a:r>
            <a:r>
              <a:rPr lang="en-US" sz="2400" dirty="0" smtClean="0"/>
              <a:t>– Judy Berry, president, Dementia Specialist Consulting  </a:t>
            </a:r>
          </a:p>
          <a:p>
            <a:pPr marL="0" indent="0">
              <a:buNone/>
            </a:pPr>
            <a:endParaRPr lang="en-US" dirty="0"/>
          </a:p>
          <a:p>
            <a:r>
              <a:rPr lang="en-US" dirty="0" smtClean="0"/>
              <a:t>Attempts at </a:t>
            </a:r>
            <a:r>
              <a:rPr lang="en-US" b="1" dirty="0" smtClean="0"/>
              <a:t>gaining control </a:t>
            </a:r>
            <a:r>
              <a:rPr lang="en-US" dirty="0" smtClean="0"/>
              <a:t>over unwanted, frustrating</a:t>
            </a:r>
            <a:r>
              <a:rPr lang="en-US" dirty="0"/>
              <a:t>,</a:t>
            </a:r>
            <a:r>
              <a:rPr lang="en-US" dirty="0" smtClean="0"/>
              <a:t> frightening or threatening situations</a:t>
            </a:r>
          </a:p>
          <a:p>
            <a:pPr marL="0" indent="0">
              <a:buNone/>
            </a:pPr>
            <a:endParaRPr lang="en-US" dirty="0" smtClean="0"/>
          </a:p>
          <a:p>
            <a:r>
              <a:rPr lang="en-US" dirty="0" smtClean="0"/>
              <a:t>Attempts at </a:t>
            </a:r>
            <a:r>
              <a:rPr lang="en-US" b="1" dirty="0" smtClean="0"/>
              <a:t>preserving identity &amp; dignity</a:t>
            </a:r>
            <a:endParaRPr lang="en-US" dirty="0"/>
          </a:p>
          <a:p>
            <a:endParaRPr lang="en-US" b="1" dirty="0" smtClean="0"/>
          </a:p>
          <a:p>
            <a:pPr marL="0" indent="0">
              <a:buNone/>
            </a:pPr>
            <a:r>
              <a:rPr lang="en-US" b="1" dirty="0" smtClean="0"/>
              <a:t>=&gt; BAROMETERS for resident’s tolerance to stressful stimuli…  </a:t>
            </a:r>
            <a:endParaRPr lang="en-US" sz="2600" dirty="0" smtClean="0">
              <a:solidFill>
                <a:srgbClr val="000000"/>
              </a:solidFill>
            </a:endParaRPr>
          </a:p>
          <a:p>
            <a:endParaRPr lang="en-US" dirty="0" smtClean="0"/>
          </a:p>
          <a:p>
            <a:pPr marL="0" indent="0">
              <a:buNone/>
            </a:pPr>
            <a:endParaRPr lang="en-US" dirty="0" smtClean="0"/>
          </a:p>
          <a:p>
            <a:endParaRPr lang="en-US" dirty="0" smtClean="0"/>
          </a:p>
          <a:p>
            <a:endParaRPr lang="en-US" dirty="0"/>
          </a:p>
        </p:txBody>
      </p:sp>
      <p:pic>
        <p:nvPicPr>
          <p:cNvPr id="6" name="Picture 5"/>
          <p:cNvPicPr>
            <a:picLocks noChangeAspect="1"/>
          </p:cNvPicPr>
          <p:nvPr/>
        </p:nvPicPr>
        <p:blipFill>
          <a:blip r:embed="rId3"/>
          <a:stretch>
            <a:fillRect/>
          </a:stretch>
        </p:blipFill>
        <p:spPr>
          <a:xfrm>
            <a:off x="7490042" y="4986190"/>
            <a:ext cx="1371316" cy="1374797"/>
          </a:xfrm>
          <a:prstGeom prst="rect">
            <a:avLst/>
          </a:prstGeom>
        </p:spPr>
      </p:pic>
    </p:spTree>
    <p:extLst>
      <p:ext uri="{BB962C8B-B14F-4D97-AF65-F5344CB8AC3E}">
        <p14:creationId xmlns:p14="http://schemas.microsoft.com/office/powerpoint/2010/main" val="2937925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3423" cy="1143000"/>
          </a:xfrm>
        </p:spPr>
        <p:txBody>
          <a:bodyPr>
            <a:normAutofit fontScale="90000"/>
          </a:bodyPr>
          <a:lstStyle/>
          <a:p>
            <a:pPr marL="0" indent="0"/>
            <a:r>
              <a:rPr lang="en-US" sz="4000" dirty="0" smtClean="0"/>
              <a:t/>
            </a:r>
            <a:br>
              <a:rPr lang="en-US" sz="4000" dirty="0" smtClean="0"/>
            </a:br>
            <a:r>
              <a:rPr lang="en-US" b="1" dirty="0" smtClean="0"/>
              <a:t>Assessment-based </a:t>
            </a:r>
            <a:br>
              <a:rPr lang="en-US" b="1" dirty="0" smtClean="0"/>
            </a:br>
            <a:r>
              <a:rPr lang="en-US" b="1" dirty="0" smtClean="0"/>
              <a:t>“Anticipatory Care Approach” </a:t>
            </a:r>
            <a:br>
              <a:rPr lang="en-US" b="1" dirty="0" smtClean="0"/>
            </a:br>
            <a:r>
              <a:rPr lang="en-US" sz="2200" dirty="0" smtClean="0"/>
              <a:t>(Professor Christine Kovach) </a:t>
            </a:r>
            <a:r>
              <a:rPr lang="en-US" dirty="0" smtClean="0"/>
              <a:t/>
            </a:r>
            <a:br>
              <a:rPr lang="en-US" dirty="0" smtClean="0"/>
            </a:br>
            <a:r>
              <a:rPr lang="en-US" b="1" dirty="0" smtClean="0"/>
              <a:t> </a:t>
            </a:r>
            <a:endParaRPr lang="en-US" b="1" dirty="0"/>
          </a:p>
        </p:txBody>
      </p:sp>
      <p:sp>
        <p:nvSpPr>
          <p:cNvPr id="3" name="Content Placeholder 2"/>
          <p:cNvSpPr>
            <a:spLocks noGrp="1"/>
          </p:cNvSpPr>
          <p:nvPr>
            <p:ph idx="1"/>
          </p:nvPr>
        </p:nvSpPr>
        <p:spPr>
          <a:xfrm>
            <a:off x="0" y="1600200"/>
            <a:ext cx="9144000" cy="5121275"/>
          </a:xfrm>
        </p:spPr>
        <p:txBody>
          <a:bodyPr>
            <a:normAutofit fontScale="77500" lnSpcReduction="20000"/>
          </a:bodyPr>
          <a:lstStyle/>
          <a:p>
            <a:pPr marL="0" indent="0" algn="ctr">
              <a:buNone/>
            </a:pPr>
            <a:endParaRPr lang="en-US" sz="2400" b="1" dirty="0" smtClean="0"/>
          </a:p>
          <a:p>
            <a:pPr marL="0" indent="0">
              <a:buNone/>
            </a:pPr>
            <a:r>
              <a:rPr lang="en-US" b="1" dirty="0" smtClean="0"/>
              <a:t>    What’s in your quiver? </a:t>
            </a:r>
          </a:p>
          <a:p>
            <a:pPr>
              <a:buFontTx/>
              <a:buChar char="•"/>
            </a:pPr>
            <a:r>
              <a:rPr lang="en-US" dirty="0" smtClean="0"/>
              <a:t>Recognizing Early Warning Signs of Distress (</a:t>
            </a:r>
            <a:r>
              <a:rPr lang="en-US" dirty="0" err="1" smtClean="0"/>
              <a:t>Caspi</a:t>
            </a:r>
            <a:r>
              <a:rPr lang="en-US" dirty="0" smtClean="0"/>
              <a:t>)</a:t>
            </a:r>
          </a:p>
          <a:p>
            <a:pPr>
              <a:buFontTx/>
              <a:buChar char="•"/>
            </a:pPr>
            <a:r>
              <a:rPr lang="en-US" dirty="0" smtClean="0"/>
              <a:t>Behavioral Expressions Log (</a:t>
            </a:r>
            <a:r>
              <a:rPr lang="en-US" dirty="0" err="1" smtClean="0"/>
              <a:t>Caspi</a:t>
            </a:r>
            <a:r>
              <a:rPr lang="en-US" dirty="0" smtClean="0"/>
              <a:t>)</a:t>
            </a:r>
          </a:p>
          <a:p>
            <a:pPr>
              <a:buFontTx/>
              <a:buChar char="•"/>
            </a:pPr>
            <a:r>
              <a:rPr lang="en-US" dirty="0" smtClean="0"/>
              <a:t>R-REM Instrument (</a:t>
            </a:r>
            <a:r>
              <a:rPr lang="en-US" dirty="0" err="1" smtClean="0"/>
              <a:t>Teresi</a:t>
            </a:r>
            <a:r>
              <a:rPr lang="en-US" dirty="0" smtClean="0"/>
              <a:t> et al. 2013)</a:t>
            </a:r>
          </a:p>
          <a:p>
            <a:pPr>
              <a:buFontTx/>
              <a:buChar char="•"/>
            </a:pPr>
            <a:r>
              <a:rPr lang="en-US" dirty="0" smtClean="0"/>
              <a:t>ABRAT-L for </a:t>
            </a:r>
            <a:r>
              <a:rPr lang="en-US" u="sng" dirty="0" smtClean="0"/>
              <a:t>newly admitted residents </a:t>
            </a:r>
            <a:r>
              <a:rPr lang="en-US" dirty="0" smtClean="0"/>
              <a:t>(Kim et al. 2017)</a:t>
            </a:r>
          </a:p>
          <a:p>
            <a:pPr>
              <a:buFontTx/>
              <a:buChar char="•"/>
            </a:pPr>
            <a:r>
              <a:rPr lang="en-US" dirty="0" err="1" smtClean="0"/>
              <a:t>Brøset</a:t>
            </a:r>
            <a:r>
              <a:rPr lang="en-US" dirty="0" smtClean="0"/>
              <a:t> Violence Checklist (</a:t>
            </a:r>
            <a:r>
              <a:rPr lang="en-US" dirty="0" err="1" smtClean="0"/>
              <a:t>Almvik</a:t>
            </a:r>
            <a:r>
              <a:rPr lang="en-US" dirty="0" smtClean="0"/>
              <a:t> et al. 2007)          </a:t>
            </a:r>
          </a:p>
          <a:p>
            <a:pPr>
              <a:buFontTx/>
              <a:buChar char="•"/>
            </a:pPr>
            <a:r>
              <a:rPr lang="en-US" dirty="0"/>
              <a:t>Evaluation of Urgency of </a:t>
            </a:r>
            <a:r>
              <a:rPr lang="en-US" dirty="0" smtClean="0"/>
              <a:t>DHRRI Form (</a:t>
            </a:r>
            <a:r>
              <a:rPr lang="en-US" dirty="0" err="1" smtClean="0"/>
              <a:t>Caspi</a:t>
            </a:r>
            <a:r>
              <a:rPr lang="en-US" dirty="0" smtClean="0"/>
              <a:t>) </a:t>
            </a:r>
          </a:p>
          <a:p>
            <a:pPr marL="0" indent="0">
              <a:buNone/>
            </a:pPr>
            <a:endParaRPr lang="en-US" dirty="0" smtClean="0"/>
          </a:p>
          <a:p>
            <a:pPr>
              <a:buFontTx/>
              <a:buChar char="•"/>
            </a:pPr>
            <a:r>
              <a:rPr lang="en-US" dirty="0" smtClean="0"/>
              <a:t>Interdisciplinary Screening Form (DHRRI &amp; dementia-specific) (</a:t>
            </a:r>
            <a:r>
              <a:rPr lang="en-US" dirty="0" err="1" smtClean="0"/>
              <a:t>Caspi</a:t>
            </a:r>
            <a:r>
              <a:rPr lang="en-US" dirty="0"/>
              <a:t>)</a:t>
            </a:r>
            <a:endParaRPr lang="en-US" dirty="0" smtClean="0"/>
          </a:p>
          <a:p>
            <a:pPr marL="0" indent="0">
              <a:buNone/>
            </a:pPr>
            <a:endParaRPr lang="en-US" dirty="0" smtClean="0"/>
          </a:p>
          <a:p>
            <a:pPr>
              <a:buFontTx/>
              <a:buChar char="•"/>
            </a:pPr>
            <a:r>
              <a:rPr lang="en-US" dirty="0" smtClean="0"/>
              <a:t>Behavior Intervention Plan Form (adapted from Dr. Paul </a:t>
            </a:r>
            <a:r>
              <a:rPr lang="en-US" dirty="0" err="1" smtClean="0"/>
              <a:t>Raia</a:t>
            </a:r>
            <a:r>
              <a:rPr lang="en-US" dirty="0" smtClean="0"/>
              <a:t>)</a:t>
            </a:r>
          </a:p>
          <a:p>
            <a:endParaRPr lang="en-US" dirty="0"/>
          </a:p>
        </p:txBody>
      </p:sp>
      <p:sp>
        <p:nvSpPr>
          <p:cNvPr id="4" name="Slide Number Placeholder 3"/>
          <p:cNvSpPr>
            <a:spLocks noGrp="1"/>
          </p:cNvSpPr>
          <p:nvPr>
            <p:ph type="sldNum" sz="quarter" idx="12"/>
          </p:nvPr>
        </p:nvSpPr>
        <p:spPr/>
        <p:txBody>
          <a:bodyPr/>
          <a:lstStyle/>
          <a:p>
            <a:fld id="{17232CB1-F206-4F44-B404-AB24A8561C6A}" type="slidenum">
              <a:rPr lang="en-US" smtClean="0"/>
              <a:t>50</a:t>
            </a:fld>
            <a:endParaRPr lang="en-US"/>
          </a:p>
        </p:txBody>
      </p:sp>
      <p:pic>
        <p:nvPicPr>
          <p:cNvPr id="5" name="Picture 6" descr="mongel_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629" y="2019266"/>
            <a:ext cx="14239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6027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934"/>
            <a:ext cx="8229600" cy="1143000"/>
          </a:xfrm>
        </p:spPr>
        <p:txBody>
          <a:bodyPr/>
          <a:lstStyle/>
          <a:p>
            <a:r>
              <a:rPr lang="en-US" b="1" dirty="0" smtClean="0"/>
              <a:t>Contact Information </a:t>
            </a:r>
            <a:endParaRPr lang="en-US" b="1" dirty="0"/>
          </a:p>
        </p:txBody>
      </p:sp>
      <p:sp>
        <p:nvSpPr>
          <p:cNvPr id="3" name="Content Placeholder 2"/>
          <p:cNvSpPr>
            <a:spLocks noGrp="1"/>
          </p:cNvSpPr>
          <p:nvPr>
            <p:ph idx="1"/>
          </p:nvPr>
        </p:nvSpPr>
        <p:spPr>
          <a:xfrm>
            <a:off x="0" y="1423934"/>
            <a:ext cx="9143999" cy="5292143"/>
          </a:xfrm>
        </p:spPr>
        <p:txBody>
          <a:bodyPr>
            <a:normAutofit fontScale="77500" lnSpcReduction="20000"/>
          </a:bodyPr>
          <a:lstStyle/>
          <a:p>
            <a:pPr marL="0" indent="0" algn="ctr">
              <a:buNone/>
            </a:pPr>
            <a:endParaRPr lang="en-US" sz="2800" b="1" dirty="0" smtClean="0"/>
          </a:p>
          <a:p>
            <a:pPr marL="0" indent="0" algn="ctr">
              <a:buNone/>
            </a:pPr>
            <a:endParaRPr lang="en-US" sz="2800" b="1" dirty="0"/>
          </a:p>
          <a:p>
            <a:pPr marL="0" indent="0" algn="ctr">
              <a:buNone/>
            </a:pPr>
            <a:r>
              <a:rPr lang="en-US" sz="2800" b="1" dirty="0" smtClean="0"/>
              <a:t>Email</a:t>
            </a:r>
            <a:r>
              <a:rPr lang="en-US" dirty="0"/>
              <a:t>: </a:t>
            </a:r>
            <a:r>
              <a:rPr lang="en-US" dirty="0">
                <a:hlinkClick r:id="rId3"/>
              </a:rPr>
              <a:t>eiloncaspi@gmail.com</a:t>
            </a:r>
            <a:r>
              <a:rPr lang="en-US" dirty="0"/>
              <a:t> </a:t>
            </a:r>
            <a:endParaRPr lang="en-US" dirty="0" smtClean="0"/>
          </a:p>
          <a:p>
            <a:pPr marL="0" indent="0" algn="ctr">
              <a:buNone/>
            </a:pPr>
            <a:endParaRPr lang="en-US" sz="2800" b="1" dirty="0" smtClean="0"/>
          </a:p>
          <a:p>
            <a:pPr marL="0" indent="0" algn="ctr">
              <a:buNone/>
            </a:pPr>
            <a:endParaRPr lang="en-US" sz="2800" b="1" dirty="0" smtClean="0"/>
          </a:p>
          <a:p>
            <a:pPr marL="0" indent="0" algn="ctr">
              <a:buNone/>
            </a:pPr>
            <a:r>
              <a:rPr lang="en-US" sz="2800" b="1" dirty="0" smtClean="0"/>
              <a:t>Website</a:t>
            </a:r>
            <a:r>
              <a:rPr lang="en-US" dirty="0" smtClean="0"/>
              <a:t>: </a:t>
            </a:r>
            <a:r>
              <a:rPr lang="en-US" dirty="0" smtClean="0">
                <a:hlinkClick r:id="rId4"/>
              </a:rPr>
              <a:t>http://dementiabehaviorconsulting.com</a:t>
            </a:r>
            <a:r>
              <a:rPr lang="en-US" dirty="0" smtClean="0"/>
              <a:t> </a:t>
            </a:r>
            <a:endParaRPr lang="en-US" dirty="0" smtClean="0"/>
          </a:p>
          <a:p>
            <a:pPr marL="0" indent="0" algn="ctr">
              <a:buNone/>
            </a:pPr>
            <a:endParaRPr lang="en-US" sz="2800" b="1" dirty="0"/>
          </a:p>
          <a:p>
            <a:pPr marL="0" indent="0" algn="ctr">
              <a:buNone/>
            </a:pPr>
            <a:r>
              <a:rPr lang="en-US" sz="2800" b="1" dirty="0" smtClean="0"/>
              <a:t>Webpage at University of Minnesota: </a:t>
            </a:r>
            <a:r>
              <a:rPr lang="en-US" sz="2800" b="1" dirty="0" smtClean="0">
                <a:solidFill>
                  <a:srgbClr val="FF0000"/>
                </a:solidFill>
              </a:rPr>
              <a:t> </a:t>
            </a:r>
            <a:endParaRPr lang="en-US" sz="2800" b="1" dirty="0" smtClean="0">
              <a:solidFill>
                <a:srgbClr val="FF0000"/>
              </a:solidFill>
            </a:endParaRPr>
          </a:p>
          <a:p>
            <a:pPr marL="0" indent="0" algn="ctr">
              <a:buNone/>
            </a:pPr>
            <a:r>
              <a:rPr lang="en-US" sz="2400" u="sng" dirty="0">
                <a:hlinkClick r:id="rId5"/>
              </a:rPr>
              <a:t>https://www.nursing.umn.edu/bio/faculty-staff/eilon-caspi</a:t>
            </a:r>
            <a:r>
              <a:rPr lang="en-US" sz="2400" dirty="0"/>
              <a:t> </a:t>
            </a:r>
          </a:p>
          <a:p>
            <a:pPr marL="0" indent="0" algn="ctr">
              <a:buNone/>
            </a:pPr>
            <a:endParaRPr lang="en-US" sz="2800" b="1" dirty="0" smtClean="0"/>
          </a:p>
          <a:p>
            <a:pPr marL="0" indent="0" algn="ctr">
              <a:buNone/>
            </a:pPr>
            <a:r>
              <a:rPr lang="en-US" sz="2800" b="1" dirty="0" smtClean="0"/>
              <a:t>Archival Blog </a:t>
            </a:r>
            <a:r>
              <a:rPr lang="en-US" sz="2800" dirty="0" smtClean="0"/>
              <a:t>(Since April 2012): </a:t>
            </a:r>
          </a:p>
          <a:p>
            <a:pPr marL="0" indent="0" algn="ctr">
              <a:buNone/>
            </a:pPr>
            <a:r>
              <a:rPr lang="en-US" sz="2800" b="1" dirty="0" smtClean="0"/>
              <a:t>The International Center for Prevention of DHRRI in dementia in LTC Homes: </a:t>
            </a:r>
          </a:p>
          <a:p>
            <a:pPr marL="0" indent="0" algn="ctr">
              <a:buNone/>
            </a:pPr>
            <a:r>
              <a:rPr lang="en-US" dirty="0" smtClean="0">
                <a:hlinkClick r:id="rId6"/>
              </a:rPr>
              <a:t>http</a:t>
            </a:r>
            <a:r>
              <a:rPr lang="en-US" dirty="0">
                <a:hlinkClick r:id="rId6"/>
              </a:rPr>
              <a:t>://eiloncaspiabbr.tumblr.com</a:t>
            </a:r>
            <a:r>
              <a:rPr lang="en-US" dirty="0"/>
              <a:t> </a:t>
            </a:r>
          </a:p>
          <a:p>
            <a:pPr marL="0" indent="0" algn="ctr">
              <a:buNone/>
            </a:pPr>
            <a:r>
              <a:rPr lang="en-US" b="1" dirty="0" smtClean="0"/>
              <a:t> </a:t>
            </a:r>
            <a:endParaRPr lang="en-US" dirty="0" smtClean="0"/>
          </a:p>
          <a:p>
            <a:endParaRPr lang="en-US" dirty="0"/>
          </a:p>
        </p:txBody>
      </p:sp>
      <p:sp>
        <p:nvSpPr>
          <p:cNvPr id="5" name="Slide Number Placeholder 4"/>
          <p:cNvSpPr>
            <a:spLocks noGrp="1"/>
          </p:cNvSpPr>
          <p:nvPr>
            <p:ph type="sldNum" sz="quarter" idx="12"/>
          </p:nvPr>
        </p:nvSpPr>
        <p:spPr/>
        <p:txBody>
          <a:bodyPr/>
          <a:lstStyle/>
          <a:p>
            <a:fld id="{17232CB1-F206-4F44-B404-AB24A8561C6A}" type="slidenum">
              <a:rPr lang="en-US" smtClean="0"/>
              <a:t>51</a:t>
            </a:fld>
            <a:endParaRPr lang="en-US"/>
          </a:p>
        </p:txBody>
      </p:sp>
    </p:spTree>
    <p:extLst>
      <p:ext uri="{BB962C8B-B14F-4D97-AF65-F5344CB8AC3E}">
        <p14:creationId xmlns:p14="http://schemas.microsoft.com/office/powerpoint/2010/main" val="19995335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b="1" dirty="0" smtClean="0"/>
              <a:t>Fighting for Dignity </a:t>
            </a:r>
          </a:p>
          <a:p>
            <a:pPr marL="0" indent="0" algn="ctr">
              <a:buNone/>
            </a:pPr>
            <a:endParaRPr lang="en-US" sz="4000" dirty="0"/>
          </a:p>
          <a:p>
            <a:pPr marL="0" indent="0" algn="ctr">
              <a:buNone/>
            </a:pPr>
            <a:r>
              <a:rPr lang="en-US" sz="4000" dirty="0" smtClean="0"/>
              <a:t>Dignity: </a:t>
            </a:r>
            <a:r>
              <a:rPr lang="en-US" sz="4000" dirty="0"/>
              <a:t>“The quality or state of being worthy, </a:t>
            </a:r>
            <a:r>
              <a:rPr lang="en-US" sz="4000" dirty="0" smtClean="0"/>
              <a:t>honored </a:t>
            </a:r>
            <a:r>
              <a:rPr lang="en-US" sz="4000" dirty="0"/>
              <a:t>or </a:t>
            </a:r>
            <a:r>
              <a:rPr lang="en-US" sz="4000" dirty="0" smtClean="0"/>
              <a:t>esteemed” </a:t>
            </a:r>
          </a:p>
          <a:p>
            <a:pPr marL="0" indent="0" algn="ctr">
              <a:buNone/>
            </a:pPr>
            <a:r>
              <a:rPr lang="en-US" sz="2400" dirty="0" smtClean="0"/>
              <a:t>(</a:t>
            </a:r>
            <a:r>
              <a:rPr lang="en-US" sz="2400" dirty="0"/>
              <a:t>Webster Dictionary)</a:t>
            </a:r>
          </a:p>
          <a:p>
            <a:pPr marL="0" indent="0" algn="ctr">
              <a:buNone/>
            </a:pPr>
            <a:endParaRPr lang="en-US" sz="4000" dirty="0"/>
          </a:p>
        </p:txBody>
      </p:sp>
    </p:spTree>
    <p:extLst>
      <p:ext uri="{BB962C8B-B14F-4D97-AF65-F5344CB8AC3E}">
        <p14:creationId xmlns:p14="http://schemas.microsoft.com/office/powerpoint/2010/main" val="376440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5" y="249246"/>
            <a:ext cx="8752843" cy="1143000"/>
          </a:xfrm>
        </p:spPr>
        <p:txBody>
          <a:bodyPr>
            <a:normAutofit/>
          </a:bodyPr>
          <a:lstStyle/>
          <a:p>
            <a:r>
              <a:rPr lang="en-US" sz="3600" b="1" dirty="0"/>
              <a:t>O</a:t>
            </a:r>
            <a:r>
              <a:rPr lang="en-US" sz="3600" b="1" dirty="0" smtClean="0"/>
              <a:t>ver </a:t>
            </a:r>
            <a:r>
              <a:rPr lang="en-US" sz="3600" b="1" smtClean="0"/>
              <a:t>a </a:t>
            </a:r>
            <a:r>
              <a:rPr lang="en-US" sz="3600" b="1" smtClean="0"/>
              <a:t>Century-</a:t>
            </a:r>
            <a:r>
              <a:rPr lang="en-US" sz="3600" b="1" dirty="0" smtClean="0"/>
              <a:t>long Problem</a:t>
            </a:r>
            <a:endParaRPr lang="en-US" sz="3600" dirty="0"/>
          </a:p>
        </p:txBody>
      </p:sp>
      <p:sp>
        <p:nvSpPr>
          <p:cNvPr id="3" name="Content Placeholder 2"/>
          <p:cNvSpPr>
            <a:spLocks noGrp="1"/>
          </p:cNvSpPr>
          <p:nvPr>
            <p:ph idx="1"/>
          </p:nvPr>
        </p:nvSpPr>
        <p:spPr>
          <a:xfrm>
            <a:off x="457199" y="1600200"/>
            <a:ext cx="4758225" cy="4909088"/>
          </a:xfrm>
        </p:spPr>
        <p:txBody>
          <a:bodyPr>
            <a:normAutofit fontScale="55000" lnSpcReduction="20000"/>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sz="5700" dirty="0" smtClean="0"/>
              <a:t>"…when walking about </a:t>
            </a:r>
            <a:r>
              <a:rPr lang="en-US" sz="5700" b="1" dirty="0" smtClean="0"/>
              <a:t>groped the faces </a:t>
            </a:r>
            <a:r>
              <a:rPr lang="en-US" sz="5700" dirty="0" smtClean="0"/>
              <a:t>of other patients, and was often </a:t>
            </a:r>
            <a:r>
              <a:rPr lang="en-US" sz="5700" b="1" dirty="0" smtClean="0"/>
              <a:t>struck </a:t>
            </a:r>
            <a:r>
              <a:rPr lang="en-US" sz="5700" dirty="0" smtClean="0"/>
              <a:t>by them </a:t>
            </a:r>
            <a:r>
              <a:rPr lang="en-US" sz="5700" b="1" dirty="0" smtClean="0"/>
              <a:t>in return."</a:t>
            </a:r>
            <a:r>
              <a:rPr lang="en-US" b="1" dirty="0" smtClean="0"/>
              <a:t> </a:t>
            </a:r>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endParaRPr lang="en-US" dirty="0" smtClean="0"/>
          </a:p>
          <a:p>
            <a:pPr marL="0" indent="0">
              <a:buNone/>
            </a:pPr>
            <a:r>
              <a:rPr lang="en-US" sz="2900" dirty="0" smtClean="0"/>
              <a:t>Book: Lock (2013). The Alzheimer’s Conundrum: Entanglements of Dementia and Aging.</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887380" y="2012462"/>
            <a:ext cx="1693543" cy="2286000"/>
          </a:xfrm>
          <a:prstGeom prst="rect">
            <a:avLst/>
          </a:prstGeom>
          <a:noFill/>
          <a:ln>
            <a:noFill/>
          </a:ln>
        </p:spPr>
      </p:pic>
      <p:sp>
        <p:nvSpPr>
          <p:cNvPr id="5" name="TextBox 4"/>
          <p:cNvSpPr txBox="1"/>
          <p:nvPr/>
        </p:nvSpPr>
        <p:spPr>
          <a:xfrm>
            <a:off x="5672456" y="4537730"/>
            <a:ext cx="3014344" cy="369332"/>
          </a:xfrm>
          <a:prstGeom prst="rect">
            <a:avLst/>
          </a:prstGeom>
          <a:noFill/>
        </p:spPr>
        <p:txBody>
          <a:bodyPr wrap="square" rtlCol="0">
            <a:spAutoFit/>
          </a:bodyPr>
          <a:lstStyle/>
          <a:p>
            <a:r>
              <a:rPr lang="en-US" b="1" dirty="0" err="1" smtClean="0"/>
              <a:t>Auguste</a:t>
            </a:r>
            <a:r>
              <a:rPr lang="en-US" b="1" dirty="0" smtClean="0"/>
              <a:t> D. Year: 1901 </a:t>
            </a:r>
            <a:endParaRPr lang="en-US" dirty="0"/>
          </a:p>
        </p:txBody>
      </p:sp>
      <p:sp>
        <p:nvSpPr>
          <p:cNvPr id="6" name="Slide Number Placeholder 5"/>
          <p:cNvSpPr>
            <a:spLocks noGrp="1"/>
          </p:cNvSpPr>
          <p:nvPr>
            <p:ph type="sldNum" sz="quarter" idx="12"/>
          </p:nvPr>
        </p:nvSpPr>
        <p:spPr/>
        <p:txBody>
          <a:bodyPr/>
          <a:lstStyle/>
          <a:p>
            <a:fld id="{17232CB1-F206-4F44-B404-AB24A8561C6A}" type="slidenum">
              <a:rPr lang="en-US" smtClean="0"/>
              <a:t>7</a:t>
            </a:fld>
            <a:endParaRPr lang="en-US"/>
          </a:p>
        </p:txBody>
      </p:sp>
    </p:spTree>
    <p:extLst>
      <p:ext uri="{BB962C8B-B14F-4D97-AF65-F5344CB8AC3E}">
        <p14:creationId xmlns:p14="http://schemas.microsoft.com/office/powerpoint/2010/main" val="29382968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8"/>
            <a:ext cx="8483600" cy="766762"/>
          </a:xfrm>
        </p:spPr>
        <p:txBody>
          <a:bodyPr>
            <a:noAutofit/>
          </a:bodyPr>
          <a:lstStyle/>
          <a:p>
            <a:r>
              <a:rPr lang="en-US" sz="3600" b="1" dirty="0" smtClean="0"/>
              <a:t/>
            </a:r>
            <a:br>
              <a:rPr lang="en-US" sz="3600" b="1" dirty="0" smtClean="0"/>
            </a:br>
            <a:r>
              <a:rPr lang="en-US" sz="3600" b="1" dirty="0" smtClean="0"/>
              <a:t>Definition of RRI</a:t>
            </a:r>
            <a:r>
              <a:rPr lang="en-US" sz="3600" b="1" i="1" dirty="0" smtClean="0"/>
              <a:t/>
            </a:r>
            <a:br>
              <a:rPr lang="en-US" sz="3600" b="1" i="1" dirty="0" smtClean="0"/>
            </a:br>
            <a:endParaRPr lang="en-US" sz="3600" dirty="0"/>
          </a:p>
        </p:txBody>
      </p:sp>
      <p:sp>
        <p:nvSpPr>
          <p:cNvPr id="3" name="Content Placeholder 2"/>
          <p:cNvSpPr>
            <a:spLocks noGrp="1"/>
          </p:cNvSpPr>
          <p:nvPr>
            <p:ph idx="1"/>
          </p:nvPr>
        </p:nvSpPr>
        <p:spPr>
          <a:xfrm>
            <a:off x="457200" y="1676399"/>
            <a:ext cx="8483600" cy="5045075"/>
          </a:xfrm>
        </p:spPr>
        <p:txBody>
          <a:bodyPr>
            <a:normAutofit fontScale="85000" lnSpcReduction="10000"/>
          </a:bodyPr>
          <a:lstStyle/>
          <a:p>
            <a:pPr marL="0" indent="0">
              <a:lnSpc>
                <a:spcPct val="160000"/>
              </a:lnSpc>
              <a:buNone/>
            </a:pPr>
            <a:r>
              <a:rPr lang="en-US" dirty="0" smtClean="0"/>
              <a:t>“Negative, aggressive and intrusive </a:t>
            </a:r>
            <a:r>
              <a:rPr lang="en-US" b="1" dirty="0" smtClean="0"/>
              <a:t>verbal, physical, material, and sexual</a:t>
            </a:r>
            <a:r>
              <a:rPr lang="en-US" dirty="0" smtClean="0"/>
              <a:t> interactions between LTC residents that </a:t>
            </a:r>
            <a:r>
              <a:rPr lang="en-US" u="sng" dirty="0" smtClean="0"/>
              <a:t>in a community setting</a:t>
            </a:r>
            <a:r>
              <a:rPr lang="en-US" dirty="0" smtClean="0"/>
              <a:t> would likely be unwelcome and potentially </a:t>
            </a:r>
            <a:r>
              <a:rPr lang="en-US" b="1" dirty="0" smtClean="0"/>
              <a:t>cause physical or psychological distress or harm </a:t>
            </a:r>
            <a:r>
              <a:rPr lang="en-US" dirty="0" smtClean="0"/>
              <a:t>in the recipient.” </a:t>
            </a:r>
          </a:p>
          <a:p>
            <a:pPr marL="0" indent="0">
              <a:buNone/>
            </a:pPr>
            <a:r>
              <a:rPr lang="en-US" sz="2400" dirty="0" smtClean="0"/>
              <a:t>(Rosen, </a:t>
            </a:r>
            <a:r>
              <a:rPr lang="en-US" sz="2400" dirty="0" err="1" smtClean="0"/>
              <a:t>Pillemer</a:t>
            </a:r>
            <a:r>
              <a:rPr lang="en-US" sz="2400" dirty="0" smtClean="0"/>
              <a:t>, &amp; </a:t>
            </a:r>
            <a:r>
              <a:rPr lang="en-US" sz="2400" dirty="0" err="1" smtClean="0"/>
              <a:t>Lachs</a:t>
            </a:r>
            <a:r>
              <a:rPr lang="en-US" sz="2400" dirty="0" smtClean="0"/>
              <a:t>, 2008; McDonald et al. 2014</a:t>
            </a:r>
            <a:r>
              <a:rPr lang="en-US" sz="2400" dirty="0" smtClean="0"/>
              <a:t>)</a:t>
            </a:r>
          </a:p>
          <a:p>
            <a:pPr marL="0" indent="0">
              <a:buNone/>
            </a:pPr>
            <a:endParaRPr lang="en-US" sz="2400" dirty="0" smtClean="0"/>
          </a:p>
          <a:p>
            <a:pPr marL="0" indent="0">
              <a:buNone/>
            </a:pPr>
            <a:endParaRPr lang="en-US" sz="2400" dirty="0"/>
          </a:p>
          <a:p>
            <a:pPr marL="0" indent="0">
              <a:buNone/>
            </a:pPr>
            <a:r>
              <a:rPr lang="en-US" sz="3000" b="1" dirty="0" smtClean="0"/>
              <a:t>Dangerous normalization of these incidents in LTC homes… </a:t>
            </a:r>
            <a:endParaRPr lang="en-US" sz="3000" b="1"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7232CB1-F206-4F44-B404-AB24A8561C6A}" type="slidenum">
              <a:rPr lang="en-US" smtClean="0"/>
              <a:t>8</a:t>
            </a:fld>
            <a:endParaRPr lang="en-US"/>
          </a:p>
        </p:txBody>
      </p:sp>
    </p:spTree>
    <p:extLst>
      <p:ext uri="{BB962C8B-B14F-4D97-AF65-F5344CB8AC3E}">
        <p14:creationId xmlns:p14="http://schemas.microsoft.com/office/powerpoint/2010/main" val="2358312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274638"/>
            <a:ext cx="8741833" cy="1143530"/>
          </a:xfrm>
        </p:spPr>
        <p:txBody>
          <a:bodyPr>
            <a:normAutofit fontScale="90000"/>
          </a:bodyPr>
          <a:lstStyle/>
          <a:p>
            <a:r>
              <a:rPr lang="en-US" dirty="0"/>
              <a:t/>
            </a:r>
            <a:br>
              <a:rPr lang="en-US" dirty="0"/>
            </a:br>
            <a:r>
              <a:rPr lang="en-US" dirty="0" smtClean="0"/>
              <a:t/>
            </a:r>
            <a:br>
              <a:rPr lang="en-US" dirty="0" smtClean="0"/>
            </a:br>
            <a:r>
              <a:rPr lang="en-US" sz="3800" dirty="0" smtClean="0"/>
              <a:t>“If this happened to a child at Sick Kids hospital, people wouldn’t stand for it” – Daughter </a:t>
            </a:r>
            <a:br>
              <a:rPr lang="en-US" sz="3800" dirty="0" smtClean="0"/>
            </a:br>
            <a:r>
              <a:rPr lang="en-US" dirty="0" smtClean="0"/>
              <a:t/>
            </a:r>
            <a:br>
              <a:rPr lang="en-US" dirty="0" smtClean="0"/>
            </a:br>
            <a:endParaRPr lang="en-US" dirty="0"/>
          </a:p>
        </p:txBody>
      </p:sp>
      <p:pic>
        <p:nvPicPr>
          <p:cNvPr id="5" name="Picture 4"/>
          <p:cNvPicPr>
            <a:picLocks noChangeAspect="1"/>
          </p:cNvPicPr>
          <p:nvPr/>
        </p:nvPicPr>
        <p:blipFill>
          <a:blip r:embed="rId3"/>
          <a:stretch>
            <a:fillRect/>
          </a:stretch>
        </p:blipFill>
        <p:spPr>
          <a:xfrm>
            <a:off x="6371167" y="2177474"/>
            <a:ext cx="2036618" cy="3212302"/>
          </a:xfrm>
          <a:prstGeom prst="rect">
            <a:avLst/>
          </a:prstGeom>
        </p:spPr>
      </p:pic>
      <p:sp>
        <p:nvSpPr>
          <p:cNvPr id="6" name="TextBox 5"/>
          <p:cNvSpPr txBox="1"/>
          <p:nvPr/>
        </p:nvSpPr>
        <p:spPr>
          <a:xfrm>
            <a:off x="613833" y="4825999"/>
            <a:ext cx="4550834" cy="923330"/>
          </a:xfrm>
          <a:prstGeom prst="rect">
            <a:avLst/>
          </a:prstGeom>
          <a:noFill/>
        </p:spPr>
        <p:txBody>
          <a:bodyPr wrap="square" rtlCol="0">
            <a:spAutoFit/>
          </a:bodyPr>
          <a:lstStyle/>
          <a:p>
            <a:pPr algn="ctr"/>
            <a:r>
              <a:rPr lang="en-US" dirty="0" smtClean="0"/>
              <a:t>85 years old </a:t>
            </a:r>
            <a:r>
              <a:rPr lang="en-US" b="1" dirty="0" smtClean="0"/>
              <a:t>James Acker</a:t>
            </a:r>
          </a:p>
          <a:p>
            <a:r>
              <a:rPr lang="en-US" dirty="0" smtClean="0"/>
              <a:t>Attacked in his bed on Saturday after 2am by a resident with dementia in </a:t>
            </a:r>
            <a:r>
              <a:rPr lang="en-US" dirty="0" err="1" smtClean="0"/>
              <a:t>Dundas</a:t>
            </a:r>
            <a:r>
              <a:rPr lang="en-US" dirty="0" smtClean="0"/>
              <a:t>, ON </a:t>
            </a:r>
            <a:endParaRPr lang="en-US" dirty="0"/>
          </a:p>
        </p:txBody>
      </p:sp>
      <p:sp>
        <p:nvSpPr>
          <p:cNvPr id="7" name="TextBox 6"/>
          <p:cNvSpPr txBox="1"/>
          <p:nvPr/>
        </p:nvSpPr>
        <p:spPr>
          <a:xfrm>
            <a:off x="457201" y="6223000"/>
            <a:ext cx="4707466" cy="369332"/>
          </a:xfrm>
          <a:prstGeom prst="rect">
            <a:avLst/>
          </a:prstGeom>
          <a:noFill/>
        </p:spPr>
        <p:txBody>
          <a:bodyPr wrap="square" rtlCol="0">
            <a:spAutoFit/>
          </a:bodyPr>
          <a:lstStyle/>
          <a:p>
            <a:r>
              <a:rPr lang="en-US" dirty="0" smtClean="0"/>
              <a:t>Source: McLaughlin (Feb 3, 2017).  CBC News  </a:t>
            </a:r>
            <a:endParaRPr lang="en-US" dirty="0"/>
          </a:p>
        </p:txBody>
      </p:sp>
      <p:sp>
        <p:nvSpPr>
          <p:cNvPr id="9" name="TextBox 8"/>
          <p:cNvSpPr txBox="1"/>
          <p:nvPr/>
        </p:nvSpPr>
        <p:spPr>
          <a:xfrm>
            <a:off x="6532804" y="5737845"/>
            <a:ext cx="1690938" cy="369332"/>
          </a:xfrm>
          <a:prstGeom prst="rect">
            <a:avLst/>
          </a:prstGeom>
          <a:noFill/>
        </p:spPr>
        <p:txBody>
          <a:bodyPr wrap="none" rtlCol="0">
            <a:spAutoFit/>
          </a:bodyPr>
          <a:lstStyle/>
          <a:p>
            <a:r>
              <a:rPr lang="en-US" dirty="0" smtClean="0"/>
              <a:t>With wife Diane</a:t>
            </a:r>
            <a:endParaRPr lang="en-US" dirty="0"/>
          </a:p>
        </p:txBody>
      </p:sp>
      <p:pic>
        <p:nvPicPr>
          <p:cNvPr id="8" name="Content Placeholder 7"/>
          <p:cNvPicPr>
            <a:picLocks noGrp="1" noChangeAspect="1"/>
          </p:cNvPicPr>
          <p:nvPr>
            <p:ph idx="1"/>
          </p:nvPr>
        </p:nvPicPr>
        <p:blipFill>
          <a:blip r:embed="rId4"/>
          <a:srcRect t="1150" b="1150"/>
          <a:stretch>
            <a:fillRect/>
          </a:stretch>
        </p:blipFill>
        <p:spPr>
          <a:xfrm>
            <a:off x="1293092" y="2177474"/>
            <a:ext cx="3597312" cy="1978383"/>
          </a:xfrm>
        </p:spPr>
      </p:pic>
    </p:spTree>
    <p:extLst>
      <p:ext uri="{BB962C8B-B14F-4D97-AF65-F5344CB8AC3E}">
        <p14:creationId xmlns:p14="http://schemas.microsoft.com/office/powerpoint/2010/main" val="9414998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3489</TotalTime>
  <Words>6876</Words>
  <Application>Microsoft Macintosh PowerPoint</Application>
  <PresentationFormat>On-screen Show (4:3)</PresentationFormat>
  <Paragraphs>707</Paragraphs>
  <Slides>51</Slides>
  <Notes>38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The Circumstances Surrounding the Death of 105 Elders as a Result of Resident-to-Resident Incidents (RRI)        in Dementia in Long-Term Care Homes:  A Pilot Exploratory Study</vt:lpstr>
      <vt:lpstr>Acknowledgments</vt:lpstr>
      <vt:lpstr>Disclaimer </vt:lpstr>
      <vt:lpstr>Disclaimer (Cont.)</vt:lpstr>
      <vt:lpstr>Behavioral Expressions labeled as “Aggressive” in people with dementia are mostly…</vt:lpstr>
      <vt:lpstr>PowerPoint Presentation</vt:lpstr>
      <vt:lpstr>Over a Century-long Problem</vt:lpstr>
      <vt:lpstr> Definition of RRI </vt:lpstr>
      <vt:lpstr>  “If this happened to a child at Sick Kids hospital, people wouldn’t stand for it” – Daughter   </vt:lpstr>
      <vt:lpstr>Underreporting</vt:lpstr>
      <vt:lpstr>Unwitnessed</vt:lpstr>
      <vt:lpstr>High Prevalence &amp; Incidence of RRI</vt:lpstr>
      <vt:lpstr>Prevalent in Minnesota </vt:lpstr>
      <vt:lpstr>Consequences</vt:lpstr>
      <vt:lpstr>$1.9 Million Settlement in Oakland, CA</vt:lpstr>
      <vt:lpstr>Consequences</vt:lpstr>
      <vt:lpstr>Frank Piccolo</vt:lpstr>
      <vt:lpstr>Quotes </vt:lpstr>
      <vt:lpstr>PowerPoint Presentation</vt:lpstr>
      <vt:lpstr>PowerPoint Presentation</vt:lpstr>
      <vt:lpstr>Gap in Research</vt:lpstr>
      <vt:lpstr>Study Objectives</vt:lpstr>
      <vt:lpstr>Study Citation</vt:lpstr>
      <vt:lpstr>Qualitative Research Methods</vt:lpstr>
      <vt:lpstr>Findings n = Number of deaths for which data were available</vt:lpstr>
      <vt:lpstr>Findings</vt:lpstr>
      <vt:lpstr>Findings</vt:lpstr>
      <vt:lpstr>Findings</vt:lpstr>
      <vt:lpstr>Common Triggers</vt:lpstr>
      <vt:lpstr>Practical Implications</vt:lpstr>
      <vt:lpstr>PowerPoint Presentation</vt:lpstr>
      <vt:lpstr>PowerPoint Presentation</vt:lpstr>
      <vt:lpstr>Study Limitations</vt:lpstr>
      <vt:lpstr>Devastated Family Members Ask…</vt:lpstr>
      <vt:lpstr>Tragic Double Death Incident </vt:lpstr>
      <vt:lpstr>Experts’ Recommendation</vt:lpstr>
      <vt:lpstr>PowerPoint Presentation</vt:lpstr>
      <vt:lpstr>But how can we get there without   a centralized national dataset?</vt:lpstr>
      <vt:lpstr>Historians of Bad Care</vt:lpstr>
      <vt:lpstr>Buried (not) Forever</vt:lpstr>
      <vt:lpstr>PowerPoint Presentation</vt:lpstr>
      <vt:lpstr>South Australia </vt:lpstr>
      <vt:lpstr>Next Steps</vt:lpstr>
      <vt:lpstr>Next Step Analysis of Medico-Legal Databases</vt:lpstr>
      <vt:lpstr>PowerPoint Presentation</vt:lpstr>
      <vt:lpstr>Recommendation</vt:lpstr>
      <vt:lpstr>Call for Action</vt:lpstr>
      <vt:lpstr>Questions / Discussion</vt:lpstr>
      <vt:lpstr>PowerPoint Presentation</vt:lpstr>
      <vt:lpstr> Assessment-based  “Anticipatory Care Approach”  (Professor Christine Kovach)   </vt:lpstr>
      <vt:lpstr>Contact Information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EILON CASPI</dc:creator>
  <cp:lastModifiedBy>EILON CASPI</cp:lastModifiedBy>
  <cp:revision>209</cp:revision>
  <dcterms:created xsi:type="dcterms:W3CDTF">2018-10-21T02:26:44Z</dcterms:created>
  <dcterms:modified xsi:type="dcterms:W3CDTF">2018-10-23T12:36:25Z</dcterms:modified>
</cp:coreProperties>
</file>