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92" r:id="rId32"/>
    <p:sldId id="285" r:id="rId33"/>
    <p:sldId id="293" r:id="rId34"/>
    <p:sldId id="294" r:id="rId35"/>
    <p:sldId id="289" r:id="rId36"/>
    <p:sldId id="290" r:id="rId37"/>
    <p:sldId id="295" r:id="rId38"/>
    <p:sldId id="291" r:id="rId39"/>
  </p:sldIdLst>
  <p:sldSz cx="9144000" cy="5143500" type="screen16x9"/>
  <p:notesSz cx="6858000" cy="9144000"/>
  <p:embeddedFontLst>
    <p:embeddedFont>
      <p:font typeface="Century Gothic" panose="020B0502020202020204" pitchFamily="34" charset="0"/>
      <p:regular r:id="rId41"/>
      <p:bold r:id="rId42"/>
      <p:italic r:id="rId43"/>
      <p:boldItalic r:id="rId44"/>
    </p:embeddedFont>
    <p:embeddedFont>
      <p:font typeface="Garamond" panose="02020404030301010803" pitchFamily="18" charset="0"/>
      <p:regular r:id="rId45"/>
      <p:bold r:id="rId46"/>
      <p:italic r:id="rId47"/>
      <p:boldItalic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3781517f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3781517f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3af2c6b35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3af2c6b35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inspectors can impose CMP’s for violations of federal regulations.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2bf23302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2bf23302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does all this matter? We have a right to sue when someone breaches a duty and it causes us damages.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d31b947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d31b947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very heart of the matter we are dealing with. Public awareness.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3781517f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3781517f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objective in a negligence suit is monetary compensation. We can’t undo a harm, we can’t bring back the dead.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3781517f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3781517f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monetary compensation there is public awareness </a:t>
            </a:r>
            <a:endParaRPr/>
          </a:p>
          <a:p>
            <a:pPr marL="0" lvl="0" indent="0" algn="l" rtl="0">
              <a:spcBef>
                <a:spcPts val="0"/>
              </a:spcBef>
              <a:spcAft>
                <a:spcPts val="0"/>
              </a:spcAft>
              <a:buNone/>
            </a:pPr>
            <a:r>
              <a:rPr lang="en"/>
              <a:t>All these people will know what the nursing home did.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2bf2330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2bf2330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three terms you may hear when people discuss lawsuits. Litigation is the actual process of proceeding with a lawsuit. Arbitration is an alternative to litigation. Mediation is simply the process by which two parties use a third party to help them settle the case. The big difference in these three terms is that litigation seeks to have a jury trial. Both Mediation and Arbitration are known as Alternative Dispute Resolution.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ffb631e9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ffb631e9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Arbitration and Mediation are ADR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bf23302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2bf2330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0d31b94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0d31b9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ffb631e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ffb631e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Daytime Judge shows are Arbitration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Fifty thousand foot view of arbitration in nursing home contracts so you have the necessary knowledge and understanding to discuss this issue with lawmakers both locally and on the federal level </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905247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905247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3781517f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3781517f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what the clause looks like.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3781517f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3781517f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monetary compensation there is public awareness </a:t>
            </a:r>
            <a:endParaRPr/>
          </a:p>
          <a:p>
            <a:pPr marL="0" lvl="0" indent="0" algn="l" rtl="0">
              <a:spcBef>
                <a:spcPts val="0"/>
              </a:spcBef>
              <a:spcAft>
                <a:spcPts val="0"/>
              </a:spcAft>
              <a:buNone/>
            </a:pPr>
            <a:r>
              <a:rPr lang="en"/>
              <a:t>All these people will know what the nursing home did.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3af2c6b35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3af2c6b35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2003 under HHS Secretary Tommy Johnson of the Bush administration CMS addressed the issue of pre-dispute arbitration agreements and left it to the residents and the states.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3af2c6b35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3af2c6b35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CMS received 10k comments regarding their proposed reforms. 1k of which were related to arbitration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2bf23302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2bf23302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3781517f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3781517f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something happened in 2016</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384f31d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384f31d7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Sought prelim injunction to prevent HHS and CMS from implementing rule on arbitration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3af2c6b3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3af2c6b3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Appealed Kentucky court’s ruling that extra measure was required to waive right to 7th amendment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3af2c6b35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3af2c6b35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we now.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3781517f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3781517f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LAWYERS OF COURSE WE HAVE FINE PRINT AND A DISCLAIMER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905247b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905247b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0d31b94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0d31b94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nursing home industry says arbitration is good for residents.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costs money to hire arbitration judges. It also pays out less money than a jury trial. </a:t>
            </a:r>
          </a:p>
        </p:txBody>
      </p:sp>
    </p:spTree>
    <p:extLst>
      <p:ext uri="{BB962C8B-B14F-4D97-AF65-F5344CB8AC3E}">
        <p14:creationId xmlns:p14="http://schemas.microsoft.com/office/powerpoint/2010/main" val="289805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0d31b947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0d31b947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$36000 a month but not enough money for staffing?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3af2c6b35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3af2c6b35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3781517f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3781517f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384f31d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384f31d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3781517f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3781517f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talk about arbitration we have to discuss torts. What is a tort?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3781517f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3781517f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781517f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781517f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781517f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781517f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DUTY is imposed by government regulations and guidelines, state regulations and guidelines, and by principals of common law.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3af2c6b35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3af2c6b35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1845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43878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64478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968546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57512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702072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29849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7549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3798276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2441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58469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90554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0682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2445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0823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539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82388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7121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10/8/2018</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80593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6K1HgGMbu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679425" y="428625"/>
            <a:ext cx="5715000" cy="428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CIVIL MONETARY PENALTIES </a:t>
            </a:r>
            <a:endParaRPr>
              <a:latin typeface="Garamond"/>
              <a:ea typeface="Garamond"/>
              <a:cs typeface="Garamond"/>
              <a:sym typeface="Garamond"/>
            </a:endParaRPr>
          </a:p>
        </p:txBody>
      </p:sp>
      <p:sp>
        <p:nvSpPr>
          <p:cNvPr id="108" name="Google Shape;108;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9" name="Google Shape;109;p22"/>
          <p:cNvPicPr preferRelativeResize="0"/>
          <p:nvPr/>
        </p:nvPicPr>
        <p:blipFill>
          <a:blip r:embed="rId3">
            <a:alphaModFix/>
          </a:blip>
          <a:stretch>
            <a:fillRect/>
          </a:stretch>
        </p:blipFill>
        <p:spPr>
          <a:xfrm>
            <a:off x="311700" y="1152475"/>
            <a:ext cx="4003600" cy="3464350"/>
          </a:xfrm>
          <a:prstGeom prst="rect">
            <a:avLst/>
          </a:prstGeom>
          <a:noFill/>
          <a:ln>
            <a:noFill/>
          </a:ln>
        </p:spPr>
      </p:pic>
      <p:pic>
        <p:nvPicPr>
          <p:cNvPr id="110" name="Google Shape;110;p22"/>
          <p:cNvPicPr preferRelativeResize="0"/>
          <p:nvPr/>
        </p:nvPicPr>
        <p:blipFill>
          <a:blip r:embed="rId4">
            <a:alphaModFix/>
          </a:blip>
          <a:stretch>
            <a:fillRect/>
          </a:stretch>
        </p:blipFill>
        <p:spPr>
          <a:xfrm>
            <a:off x="4366725" y="1152475"/>
            <a:ext cx="4551575" cy="3557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3"/>
          <p:cNvPicPr preferRelativeResize="0"/>
          <p:nvPr/>
        </p:nvPicPr>
        <p:blipFill>
          <a:blip r:embed="rId3">
            <a:alphaModFix/>
          </a:blip>
          <a:stretch>
            <a:fillRect/>
          </a:stretch>
        </p:blipFill>
        <p:spPr>
          <a:xfrm>
            <a:off x="890825" y="77450"/>
            <a:ext cx="6615275" cy="491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152400" y="152400"/>
            <a:ext cx="8210550" cy="461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1922788" y="1440800"/>
            <a:ext cx="5298425" cy="2819650"/>
          </a:xfrm>
          <a:prstGeom prst="rect">
            <a:avLst/>
          </a:prstGeom>
          <a:noFill/>
          <a:ln>
            <a:noFill/>
          </a:ln>
        </p:spPr>
      </p:pic>
      <p:sp>
        <p:nvSpPr>
          <p:cNvPr id="126" name="Google Shape;126;p25"/>
          <p:cNvSpPr txBox="1"/>
          <p:nvPr/>
        </p:nvSpPr>
        <p:spPr>
          <a:xfrm>
            <a:off x="1425300" y="519000"/>
            <a:ext cx="5910300" cy="68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Garamond"/>
                <a:ea typeface="Garamond"/>
                <a:cs typeface="Garamond"/>
                <a:sym typeface="Garamond"/>
              </a:rPr>
              <a:t>DAMAGES </a:t>
            </a:r>
            <a:endParaRPr sz="3000">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6"/>
          <p:cNvPicPr preferRelativeResize="0"/>
          <p:nvPr/>
        </p:nvPicPr>
        <p:blipFill>
          <a:blip r:embed="rId3">
            <a:alphaModFix/>
          </a:blip>
          <a:stretch>
            <a:fillRect/>
          </a:stretch>
        </p:blipFill>
        <p:spPr>
          <a:xfrm>
            <a:off x="152400" y="152400"/>
            <a:ext cx="8210550" cy="4610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p:nvPr/>
        </p:nvSpPr>
        <p:spPr>
          <a:xfrm>
            <a:off x="1290025" y="331350"/>
            <a:ext cx="7666500" cy="4743600"/>
          </a:xfrm>
          <a:prstGeom prst="rect">
            <a:avLst/>
          </a:prstGeom>
          <a:noFill/>
          <a:ln>
            <a:noFill/>
          </a:ln>
        </p:spPr>
        <p:txBody>
          <a:bodyPr spcFirstLastPara="1" wrap="square" lIns="91425" tIns="91425" rIns="91425" bIns="91425" anchor="t" anchorCtr="0">
            <a:noAutofit/>
          </a:bodyPr>
          <a:lstStyle/>
          <a:p>
            <a:pPr marL="457200" lvl="0" indent="-533400" algn="l" rtl="0">
              <a:lnSpc>
                <a:spcPct val="200000"/>
              </a:lnSpc>
              <a:spcBef>
                <a:spcPts val="0"/>
              </a:spcBef>
              <a:spcAft>
                <a:spcPts val="0"/>
              </a:spcAft>
              <a:buSzPts val="4800"/>
              <a:buFont typeface="Garamond"/>
              <a:buChar char="●"/>
            </a:pPr>
            <a:r>
              <a:rPr lang="en" sz="4800">
                <a:latin typeface="Garamond"/>
                <a:ea typeface="Garamond"/>
                <a:cs typeface="Garamond"/>
                <a:sym typeface="Garamond"/>
              </a:rPr>
              <a:t>LITIGATION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 sz="4800">
                <a:latin typeface="Garamond"/>
                <a:ea typeface="Garamond"/>
                <a:cs typeface="Garamond"/>
                <a:sym typeface="Garamond"/>
              </a:rPr>
              <a:t>MEDIATION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 sz="4800">
                <a:latin typeface="Garamond"/>
                <a:ea typeface="Garamond"/>
                <a:cs typeface="Garamond"/>
                <a:sym typeface="Garamond"/>
              </a:rPr>
              <a:t>ARBITRATION </a:t>
            </a:r>
            <a:endParaRPr sz="480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11700" y="423525"/>
            <a:ext cx="8520600" cy="128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Garamond"/>
                <a:ea typeface="Garamond"/>
                <a:cs typeface="Garamond"/>
                <a:sym typeface="Garamond"/>
              </a:rPr>
              <a:t>ADR- Alternative Dispute Resolution </a:t>
            </a:r>
            <a:endParaRPr dirty="0">
              <a:latin typeface="Garamond"/>
              <a:ea typeface="Garamond"/>
              <a:cs typeface="Garamond"/>
              <a:sym typeface="Garamond"/>
            </a:endParaRPr>
          </a:p>
          <a:p>
            <a:pPr marL="0" lvl="0" indent="0" algn="ctr" rtl="0">
              <a:spcBef>
                <a:spcPts val="0"/>
              </a:spcBef>
              <a:spcAft>
                <a:spcPts val="0"/>
              </a:spcAft>
              <a:buNone/>
            </a:pPr>
            <a:r>
              <a:rPr lang="en" dirty="0">
                <a:latin typeface="Garamond"/>
                <a:ea typeface="Garamond"/>
                <a:cs typeface="Garamond"/>
                <a:sym typeface="Garamond"/>
              </a:rPr>
              <a:t>Arbitration v. Mediation</a:t>
            </a:r>
            <a:r>
              <a:rPr lang="en" dirty="0"/>
              <a:t> </a:t>
            </a:r>
            <a:endParaRPr dirty="0"/>
          </a:p>
          <a:p>
            <a:pPr marL="0" lvl="0" indent="0" algn="ctr" rtl="0">
              <a:spcBef>
                <a:spcPts val="0"/>
              </a:spcBef>
              <a:spcAft>
                <a:spcPts val="0"/>
              </a:spcAft>
              <a:buNone/>
            </a:pPr>
            <a:endParaRPr dirty="0">
              <a:solidFill>
                <a:srgbClr val="000000"/>
              </a:solidFill>
              <a:latin typeface="Garamond"/>
              <a:ea typeface="Garamond"/>
              <a:cs typeface="Garamond"/>
              <a:sym typeface="Garamond"/>
            </a:endParaRPr>
          </a:p>
        </p:txBody>
      </p:sp>
      <p:sp>
        <p:nvSpPr>
          <p:cNvPr id="142" name="Google Shape;142;p28"/>
          <p:cNvSpPr txBox="1">
            <a:spLocks noGrp="1"/>
          </p:cNvSpPr>
          <p:nvPr>
            <p:ph type="body" idx="1"/>
          </p:nvPr>
        </p:nvSpPr>
        <p:spPr>
          <a:xfrm>
            <a:off x="311700" y="1817250"/>
            <a:ext cx="8520600" cy="275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tx1"/>
                </a:solidFill>
                <a:latin typeface="Garamond"/>
                <a:ea typeface="Garamond"/>
                <a:cs typeface="Garamond"/>
                <a:sym typeface="Garamond"/>
              </a:rPr>
              <a:t>Mediation -&gt; Let’s try and work this out </a:t>
            </a:r>
            <a:r>
              <a:rPr lang="en" sz="1800" b="1" u="sng" dirty="0">
                <a:solidFill>
                  <a:schemeClr val="tx1"/>
                </a:solidFill>
                <a:latin typeface="Garamond"/>
                <a:ea typeface="Garamond"/>
                <a:cs typeface="Garamond"/>
                <a:sym typeface="Garamond"/>
              </a:rPr>
              <a:t>BEFORE</a:t>
            </a:r>
            <a:r>
              <a:rPr lang="en" sz="1800" b="1" dirty="0">
                <a:solidFill>
                  <a:schemeClr val="tx1"/>
                </a:solidFill>
                <a:latin typeface="Garamond"/>
                <a:ea typeface="Garamond"/>
                <a:cs typeface="Garamond"/>
                <a:sym typeface="Garamond"/>
              </a:rPr>
              <a:t> we go to trial. </a:t>
            </a:r>
            <a:endParaRPr sz="1800" b="1" dirty="0">
              <a:solidFill>
                <a:schemeClr val="tx1"/>
              </a:solidFill>
              <a:latin typeface="Garamond"/>
              <a:ea typeface="Garamond"/>
              <a:cs typeface="Garamond"/>
              <a:sym typeface="Garamond"/>
            </a:endParaRPr>
          </a:p>
          <a:p>
            <a:pPr marL="0" lvl="0" indent="0" algn="ctr" rtl="0">
              <a:spcBef>
                <a:spcPts val="1600"/>
              </a:spcBef>
              <a:spcAft>
                <a:spcPts val="1600"/>
              </a:spcAft>
              <a:buNone/>
            </a:pPr>
            <a:r>
              <a:rPr lang="en" sz="1800" b="1" dirty="0">
                <a:solidFill>
                  <a:schemeClr val="tx1"/>
                </a:solidFill>
                <a:latin typeface="Garamond"/>
                <a:ea typeface="Garamond"/>
                <a:cs typeface="Garamond"/>
                <a:sym typeface="Garamond"/>
              </a:rPr>
              <a:t>Arbitration -&gt; Let’s work this out </a:t>
            </a:r>
            <a:r>
              <a:rPr lang="en" sz="1800" b="1" u="sng" dirty="0">
                <a:solidFill>
                  <a:schemeClr val="tx1"/>
                </a:solidFill>
                <a:latin typeface="Garamond"/>
                <a:ea typeface="Garamond"/>
                <a:cs typeface="Garamond"/>
                <a:sym typeface="Garamond"/>
              </a:rPr>
              <a:t>INSTEAD</a:t>
            </a:r>
            <a:r>
              <a:rPr lang="en" sz="1800" b="1" dirty="0">
                <a:solidFill>
                  <a:schemeClr val="tx1"/>
                </a:solidFill>
                <a:latin typeface="Garamond"/>
                <a:ea typeface="Garamond"/>
                <a:cs typeface="Garamond"/>
                <a:sym typeface="Garamond"/>
              </a:rPr>
              <a:t> of trial. </a:t>
            </a:r>
            <a:endParaRPr sz="1800" b="1" dirty="0">
              <a:solidFill>
                <a:schemeClr val="tx1"/>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aramond" panose="02020404030301010803" pitchFamily="18" charset="0"/>
              </a:rPr>
              <a:t>Plaintiff                     Mediator     </a:t>
            </a:r>
            <a:r>
              <a:rPr lang="en-US" dirty="0">
                <a:latin typeface="Garamond" panose="02020404030301010803" pitchFamily="18" charset="0"/>
              </a:rPr>
              <a:t>DEFENDANT </a:t>
            </a:r>
            <a:r>
              <a:rPr lang="en" dirty="0">
                <a:latin typeface="Garamond" panose="02020404030301010803" pitchFamily="18" charset="0"/>
              </a:rPr>
              <a:t>         </a:t>
            </a:r>
            <a:r>
              <a:rPr lang="en" dirty="0"/>
              <a:t>Defendant </a:t>
            </a:r>
            <a:endParaRPr dirty="0"/>
          </a:p>
        </p:txBody>
      </p:sp>
      <p:sp>
        <p:nvSpPr>
          <p:cNvPr id="148" name="Google Shape;148;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9" name="Google Shape;149;p29"/>
          <p:cNvPicPr preferRelativeResize="0"/>
          <p:nvPr/>
        </p:nvPicPr>
        <p:blipFill>
          <a:blip r:embed="rId3">
            <a:alphaModFix/>
          </a:blip>
          <a:stretch>
            <a:fillRect/>
          </a:stretch>
        </p:blipFill>
        <p:spPr>
          <a:xfrm>
            <a:off x="139425" y="956475"/>
            <a:ext cx="8776500" cy="407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700" y="429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ARBITRATION v. JURY TRIAL 	</a:t>
            </a:r>
            <a:endParaRPr>
              <a:latin typeface="Garamond"/>
              <a:ea typeface="Garamond"/>
              <a:cs typeface="Garamond"/>
              <a:sym typeface="Garamond"/>
            </a:endParaRPr>
          </a:p>
        </p:txBody>
      </p:sp>
      <p:sp>
        <p:nvSpPr>
          <p:cNvPr id="155" name="Google Shape;155;p3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lnSpc>
                <a:spcPct val="200000"/>
              </a:lnSpc>
              <a:spcBef>
                <a:spcPts val="1000"/>
              </a:spcBef>
              <a:spcAft>
                <a:spcPts val="0"/>
              </a:spcAft>
              <a:buClr>
                <a:srgbClr val="000000"/>
              </a:buClr>
              <a:buSzPts val="1800"/>
              <a:buFont typeface="Garamond"/>
              <a:buAutoNum type="arabicPeriod"/>
            </a:pPr>
            <a:r>
              <a:rPr lang="en" dirty="0">
                <a:solidFill>
                  <a:schemeClr val="tx1"/>
                </a:solidFill>
                <a:latin typeface="Garamond"/>
                <a:ea typeface="Garamond"/>
                <a:cs typeface="Garamond"/>
                <a:sym typeface="Garamond"/>
              </a:rPr>
              <a:t>Arbitration -  Arbitrator listens to both sides and makes decision. Arbitrator or a panel of arbitrators, sits as both judge and jury.  </a:t>
            </a:r>
            <a:endParaRPr dirty="0">
              <a:solidFill>
                <a:schemeClr val="tx1"/>
              </a:solidFill>
              <a:latin typeface="Garamond"/>
              <a:ea typeface="Garamond"/>
              <a:cs typeface="Garamond"/>
              <a:sym typeface="Garamond"/>
            </a:endParaRPr>
          </a:p>
          <a:p>
            <a:pPr marL="457200" lvl="0" indent="-342900" algn="l" rtl="0">
              <a:lnSpc>
                <a:spcPct val="150000"/>
              </a:lnSpc>
              <a:spcBef>
                <a:spcPts val="1600"/>
              </a:spcBef>
              <a:spcAft>
                <a:spcPts val="0"/>
              </a:spcAft>
              <a:buClr>
                <a:srgbClr val="000000"/>
              </a:buClr>
              <a:buSzPts val="1800"/>
              <a:buFont typeface="Garamond"/>
              <a:buAutoNum type="arabicPeriod"/>
            </a:pPr>
            <a:r>
              <a:rPr lang="en" dirty="0">
                <a:solidFill>
                  <a:schemeClr val="tx1"/>
                </a:solidFill>
                <a:latin typeface="Garamond"/>
                <a:ea typeface="Garamond"/>
                <a:cs typeface="Garamond"/>
                <a:sym typeface="Garamond"/>
              </a:rPr>
              <a:t>Jury Trial -   A group of local citizens hear evidence from both sides and determine whether the defendant is liable and if so what, if any, money is owed to the plaintiff. </a:t>
            </a:r>
            <a:endParaRPr dirty="0">
              <a:solidFill>
                <a:schemeClr val="tx1"/>
              </a:solidFill>
              <a:latin typeface="Garamond"/>
              <a:ea typeface="Garamond"/>
              <a:cs typeface="Garamond"/>
              <a:sym typeface="Garamond"/>
            </a:endParaRPr>
          </a:p>
          <a:p>
            <a:pPr marL="0" lvl="0" indent="0" algn="l" rtl="0">
              <a:spcBef>
                <a:spcPts val="1600"/>
              </a:spcBef>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270875" y="436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litigants are real...</a:t>
            </a:r>
            <a:endParaRPr/>
          </a:p>
        </p:txBody>
      </p:sp>
      <p:pic>
        <p:nvPicPr>
          <p:cNvPr id="161" name="Google Shape;161;p31" descr="Of course we all love Judge Marilyn Milian, but those of us who were around in the 1980's will always remember Judge Wapner who ruled over afternoon TV for years and years. As you can see from this 1987 clip, the show really hasn't changed all that much, you can see Harvey Levin's name in the credits even back then!" title="The People's Court (1987) Opening and closing moments.">
            <a:hlinkClick r:id="rId3"/>
          </p:cNvPr>
          <p:cNvPicPr preferRelativeResize="0"/>
          <p:nvPr/>
        </p:nvPicPr>
        <p:blipFill>
          <a:blip r:embed="rId4">
            <a:alphaModFix/>
          </a:blip>
          <a:stretch>
            <a:fillRect/>
          </a:stretch>
        </p:blipFill>
        <p:spPr>
          <a:xfrm>
            <a:off x="2170575" y="1239300"/>
            <a:ext cx="4945300" cy="333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714500" y="428625"/>
            <a:ext cx="5715000" cy="428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2"/>
          <p:cNvPicPr preferRelativeResize="0"/>
          <p:nvPr/>
        </p:nvPicPr>
        <p:blipFill>
          <a:blip r:embed="rId3">
            <a:alphaModFix/>
          </a:blip>
          <a:stretch>
            <a:fillRect/>
          </a:stretch>
        </p:blipFill>
        <p:spPr>
          <a:xfrm>
            <a:off x="152400" y="152400"/>
            <a:ext cx="8210550" cy="4610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body" idx="1"/>
          </p:nvPr>
        </p:nvSpPr>
        <p:spPr>
          <a:xfrm>
            <a:off x="233825" y="320700"/>
            <a:ext cx="8520600" cy="44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Garamond"/>
                <a:ea typeface="Garamond"/>
                <a:cs typeface="Garamond"/>
                <a:sym typeface="Garamond"/>
              </a:rPr>
              <a:t>Except as prohibited by applicable law, pursuant to the Federal Arbitration Act, </a:t>
            </a:r>
            <a:r>
              <a:rPr lang="en" b="1" u="sng" dirty="0">
                <a:solidFill>
                  <a:schemeClr val="tx1"/>
                </a:solidFill>
                <a:latin typeface="Garamond"/>
                <a:ea typeface="Garamond"/>
                <a:cs typeface="Garamond"/>
                <a:sym typeface="Garamond"/>
              </a:rPr>
              <a:t>any action, dispute, claim, or controversy of any kind (e.g., whether in contract or in tort, statutory or common law, legal or equitable, or otherwise</a:t>
            </a:r>
            <a:r>
              <a:rPr lang="en" b="1" dirty="0">
                <a:solidFill>
                  <a:schemeClr val="tx1"/>
                </a:solidFill>
                <a:latin typeface="Garamond"/>
                <a:ea typeface="Garamond"/>
                <a:cs typeface="Garamond"/>
                <a:sym typeface="Garamond"/>
              </a:rPr>
              <a:t>)</a:t>
            </a:r>
            <a:r>
              <a:rPr lang="en" dirty="0">
                <a:solidFill>
                  <a:schemeClr val="tx1"/>
                </a:solidFill>
                <a:latin typeface="Garamond"/>
                <a:ea typeface="Garamond"/>
                <a:cs typeface="Garamond"/>
                <a:sym typeface="Garamond"/>
              </a:rPr>
              <a:t> now existing or hereafter arising between the parties in any way arising out of, pertaining to or in connection with the provision of health care services, any agreement between the parties, the provision of any other goods or services by the health care center or other transactions, contracts or agreements of any kind whatsoever, any past, present or future incidents, omissions, acts, errors, practices or occurrence causing injury to either party whereby the other party or its agents, employees or representatives may be liable, in whole or in part, or any other aspect of the past, present, or future relationships between the parties </a:t>
            </a:r>
            <a:r>
              <a:rPr lang="en" b="1" u="sng" dirty="0">
                <a:solidFill>
                  <a:schemeClr val="tx1"/>
                </a:solidFill>
                <a:latin typeface="Garamond"/>
                <a:ea typeface="Garamond"/>
                <a:cs typeface="Garamond"/>
                <a:sym typeface="Garamond"/>
              </a:rPr>
              <a:t>shall be resolved by binding arbitration</a:t>
            </a:r>
            <a:r>
              <a:rPr lang="en" dirty="0">
                <a:solidFill>
                  <a:schemeClr val="tx1"/>
                </a:solidFill>
                <a:latin typeface="Garamond"/>
                <a:ea typeface="Garamond"/>
                <a:cs typeface="Garamond"/>
                <a:sym typeface="Garamond"/>
              </a:rPr>
              <a:t> administered by the National Health Lawyers Association ( the “NHLA”)</a:t>
            </a:r>
            <a:endParaRPr dirty="0">
              <a:solidFill>
                <a:schemeClr val="tx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4"/>
          <p:cNvPicPr preferRelativeResize="0"/>
          <p:nvPr/>
        </p:nvPicPr>
        <p:blipFill>
          <a:blip r:embed="rId3">
            <a:alphaModFix/>
          </a:blip>
          <a:stretch>
            <a:fillRect/>
          </a:stretch>
        </p:blipFill>
        <p:spPr>
          <a:xfrm>
            <a:off x="152400" y="152400"/>
            <a:ext cx="8210550" cy="4610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5"/>
          <p:cNvPicPr preferRelativeResize="0"/>
          <p:nvPr/>
        </p:nvPicPr>
        <p:blipFill>
          <a:blip r:embed="rId3">
            <a:alphaModFix/>
          </a:blip>
          <a:stretch>
            <a:fillRect/>
          </a:stretch>
        </p:blipFill>
        <p:spPr>
          <a:xfrm>
            <a:off x="1529800" y="152400"/>
            <a:ext cx="5423597" cy="4838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6"/>
          <p:cNvPicPr preferRelativeResize="0"/>
          <p:nvPr/>
        </p:nvPicPr>
        <p:blipFill>
          <a:blip r:embed="rId3">
            <a:alphaModFix/>
          </a:blip>
          <a:stretch>
            <a:fillRect/>
          </a:stretch>
        </p:blipFill>
        <p:spPr>
          <a:xfrm>
            <a:off x="213425" y="0"/>
            <a:ext cx="8844375" cy="2362200"/>
          </a:xfrm>
          <a:prstGeom prst="rect">
            <a:avLst/>
          </a:prstGeom>
          <a:noFill/>
          <a:ln>
            <a:noFill/>
          </a:ln>
        </p:spPr>
      </p:pic>
      <p:pic>
        <p:nvPicPr>
          <p:cNvPr id="187" name="Google Shape;187;p36"/>
          <p:cNvPicPr preferRelativeResize="0"/>
          <p:nvPr/>
        </p:nvPicPr>
        <p:blipFill>
          <a:blip r:embed="rId4">
            <a:alphaModFix/>
          </a:blip>
          <a:stretch>
            <a:fillRect/>
          </a:stretch>
        </p:blipFill>
        <p:spPr>
          <a:xfrm>
            <a:off x="213425" y="2571750"/>
            <a:ext cx="2676525" cy="2305050"/>
          </a:xfrm>
          <a:prstGeom prst="rect">
            <a:avLst/>
          </a:prstGeom>
          <a:noFill/>
          <a:ln>
            <a:noFill/>
          </a:ln>
        </p:spPr>
      </p:pic>
      <p:pic>
        <p:nvPicPr>
          <p:cNvPr id="188" name="Google Shape;188;p36"/>
          <p:cNvPicPr preferRelativeResize="0"/>
          <p:nvPr/>
        </p:nvPicPr>
        <p:blipFill>
          <a:blip r:embed="rId5">
            <a:alphaModFix/>
          </a:blip>
          <a:stretch>
            <a:fillRect/>
          </a:stretch>
        </p:blipFill>
        <p:spPr>
          <a:xfrm>
            <a:off x="3617725" y="2723825"/>
            <a:ext cx="4419600" cy="1695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SEPTEMBER 2016</a:t>
            </a:r>
            <a:endParaRPr>
              <a:latin typeface="Garamond"/>
              <a:ea typeface="Garamond"/>
              <a:cs typeface="Garamond"/>
              <a:sym typeface="Garamond"/>
            </a:endParaRPr>
          </a:p>
        </p:txBody>
      </p:sp>
      <p:sp>
        <p:nvSpPr>
          <p:cNvPr id="194" name="Google Shape;194;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tx1"/>
                </a:solidFill>
                <a:latin typeface="Garamond"/>
                <a:ea typeface="Garamond"/>
                <a:cs typeface="Garamond"/>
                <a:sym typeface="Garamond"/>
              </a:rPr>
              <a:t>CMS issued a Final Rule that beginning November 28, 2016, nursing homes and other covered facilities </a:t>
            </a:r>
            <a:r>
              <a:rPr lang="en" sz="3000" b="1" dirty="0">
                <a:solidFill>
                  <a:schemeClr val="tx1"/>
                </a:solidFill>
                <a:latin typeface="Garamond"/>
                <a:ea typeface="Garamond"/>
                <a:cs typeface="Garamond"/>
                <a:sym typeface="Garamond"/>
              </a:rPr>
              <a:t>can no longer require or even ask residents</a:t>
            </a:r>
            <a:r>
              <a:rPr lang="en" sz="3000" dirty="0">
                <a:solidFill>
                  <a:schemeClr val="tx1"/>
                </a:solidFill>
                <a:latin typeface="Garamond"/>
                <a:ea typeface="Garamond"/>
                <a:cs typeface="Garamond"/>
                <a:sym typeface="Garamond"/>
              </a:rPr>
              <a:t> to sign agreements to submit future disputes to negotiation</a:t>
            </a:r>
            <a:endParaRPr sz="3000" dirty="0">
              <a:solidFill>
                <a:schemeClr val="tx1"/>
              </a:solidFill>
              <a:latin typeface="Garamond"/>
              <a:ea typeface="Garamond"/>
              <a:cs typeface="Garamond"/>
              <a:sym typeface="Garamond"/>
            </a:endParaRPr>
          </a:p>
          <a:p>
            <a:pPr marL="0" lvl="0" indent="0" algn="l" rtl="0">
              <a:spcBef>
                <a:spcPts val="1600"/>
              </a:spcBef>
              <a:spcAft>
                <a:spcPts val="0"/>
              </a:spcAft>
              <a:buNone/>
            </a:pPr>
            <a:r>
              <a:rPr lang="en" sz="1000" b="1" u="sng" dirty="0">
                <a:solidFill>
                  <a:srgbClr val="333333"/>
                </a:solidFill>
                <a:highlight>
                  <a:srgbClr val="FFFFFF"/>
                </a:highlight>
                <a:latin typeface="Garamond"/>
                <a:ea typeface="Garamond"/>
                <a:cs typeface="Garamond"/>
                <a:sym typeface="Garamond"/>
              </a:rPr>
              <a:t>The regulations were published in the Federal Register on October 4, 2016. 81 Fed. Reg. 68688 (Oct. 4, 2016)</a:t>
            </a:r>
            <a:endParaRPr sz="1000" b="1" u="sng" dirty="0">
              <a:solidFill>
                <a:srgbClr val="000000"/>
              </a:solidFill>
              <a:latin typeface="Garamond"/>
              <a:ea typeface="Garamond"/>
              <a:cs typeface="Garamond"/>
              <a:sym typeface="Garamond"/>
            </a:endParaRPr>
          </a:p>
          <a:p>
            <a:pPr marL="0" lvl="0" indent="0" algn="l" rtl="0">
              <a:spcBef>
                <a:spcPts val="1600"/>
              </a:spcBef>
              <a:spcAft>
                <a:spcPts val="16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8"/>
          <p:cNvPicPr preferRelativeResize="0"/>
          <p:nvPr/>
        </p:nvPicPr>
        <p:blipFill>
          <a:blip r:embed="rId3">
            <a:alphaModFix/>
          </a:blip>
          <a:stretch>
            <a:fillRect/>
          </a:stretch>
        </p:blipFill>
        <p:spPr>
          <a:xfrm>
            <a:off x="1146045" y="0"/>
            <a:ext cx="685191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healthcare industry fought back...</a:t>
            </a:r>
            <a:endParaRPr/>
          </a:p>
        </p:txBody>
      </p:sp>
      <p:pic>
        <p:nvPicPr>
          <p:cNvPr id="205" name="Google Shape;205;p39"/>
          <p:cNvPicPr preferRelativeResize="0"/>
          <p:nvPr/>
        </p:nvPicPr>
        <p:blipFill>
          <a:blip r:embed="rId3">
            <a:alphaModFix/>
          </a:blip>
          <a:stretch>
            <a:fillRect/>
          </a:stretch>
        </p:blipFill>
        <p:spPr>
          <a:xfrm>
            <a:off x="935875" y="1068525"/>
            <a:ext cx="7272250" cy="3844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0"/>
          <p:cNvPicPr preferRelativeResize="0"/>
          <p:nvPr/>
        </p:nvPicPr>
        <p:blipFill>
          <a:blip r:embed="rId3">
            <a:alphaModFix/>
          </a:blip>
          <a:stretch>
            <a:fillRect/>
          </a:stretch>
        </p:blipFill>
        <p:spPr>
          <a:xfrm>
            <a:off x="2266950" y="152400"/>
            <a:ext cx="4610100" cy="3848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1"/>
          <p:cNvPicPr preferRelativeResize="0"/>
          <p:nvPr/>
        </p:nvPicPr>
        <p:blipFill>
          <a:blip r:embed="rId3">
            <a:alphaModFix/>
          </a:blip>
          <a:stretch>
            <a:fillRect/>
          </a:stretch>
        </p:blipFill>
        <p:spPr>
          <a:xfrm>
            <a:off x="152400" y="152400"/>
            <a:ext cx="8839200" cy="47269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Garamond"/>
                <a:ea typeface="Garamond"/>
                <a:cs typeface="Garamond"/>
                <a:sym typeface="Garamond"/>
              </a:rPr>
              <a:t>YOU KNEW WE’D HAVE A DISCLAIMER! </a:t>
            </a:r>
            <a:endParaRPr dirty="0">
              <a:latin typeface="Garamond"/>
              <a:ea typeface="Garamond"/>
              <a:cs typeface="Garamond"/>
              <a:sym typeface="Garamond"/>
            </a:endParaRPr>
          </a:p>
        </p:txBody>
      </p:sp>
      <p:sp>
        <p:nvSpPr>
          <p:cNvPr id="65" name="Google Shape;65;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lnSpc>
                <a:spcPct val="250000"/>
              </a:lnSpc>
              <a:spcBef>
                <a:spcPts val="0"/>
              </a:spcBef>
              <a:spcAft>
                <a:spcPts val="0"/>
              </a:spcAft>
              <a:buClr>
                <a:srgbClr val="000000"/>
              </a:buClr>
              <a:buSzPts val="1800"/>
              <a:buFont typeface="Garamond"/>
              <a:buChar char="●"/>
            </a:pPr>
            <a:r>
              <a:rPr lang="en" b="1" dirty="0">
                <a:solidFill>
                  <a:schemeClr val="tx1"/>
                </a:solidFill>
                <a:latin typeface="Garamond"/>
                <a:ea typeface="Garamond"/>
                <a:cs typeface="Garamond"/>
                <a:sym typeface="Garamond"/>
              </a:rPr>
              <a:t>This is not legal advice nor is it meant to be an in depth discussion of litigation or arbitration. </a:t>
            </a:r>
            <a:endParaRPr b="1" dirty="0">
              <a:solidFill>
                <a:schemeClr val="tx1"/>
              </a:solidFill>
              <a:latin typeface="Garamond"/>
              <a:ea typeface="Garamond"/>
              <a:cs typeface="Garamond"/>
              <a:sym typeface="Garamond"/>
            </a:endParaRPr>
          </a:p>
          <a:p>
            <a:pPr marL="457200" lvl="0" indent="-342900" algn="l" rtl="0">
              <a:lnSpc>
                <a:spcPct val="250000"/>
              </a:lnSpc>
              <a:spcBef>
                <a:spcPts val="0"/>
              </a:spcBef>
              <a:spcAft>
                <a:spcPts val="0"/>
              </a:spcAft>
              <a:buClr>
                <a:srgbClr val="000000"/>
              </a:buClr>
              <a:buSzPts val="1800"/>
              <a:buFont typeface="Garamond"/>
              <a:buChar char="●"/>
            </a:pPr>
            <a:r>
              <a:rPr lang="en" b="1" dirty="0">
                <a:solidFill>
                  <a:schemeClr val="tx1"/>
                </a:solidFill>
                <a:latin typeface="Garamond"/>
                <a:ea typeface="Garamond"/>
                <a:cs typeface="Garamond"/>
                <a:sym typeface="Garamond"/>
              </a:rPr>
              <a:t>Each state has different laws and regulations regarding civil litigation and arbitration. </a:t>
            </a:r>
            <a:endParaRPr b="1" dirty="0">
              <a:solidFill>
                <a:schemeClr val="tx1"/>
              </a:solidFill>
              <a:latin typeface="Garamond"/>
              <a:ea typeface="Garamond"/>
              <a:cs typeface="Garamond"/>
              <a:sym typeface="Garamond"/>
            </a:endParaRPr>
          </a:p>
          <a:p>
            <a:pPr marL="457200" lvl="0" indent="-342900" algn="l" rtl="0">
              <a:lnSpc>
                <a:spcPct val="250000"/>
              </a:lnSpc>
              <a:spcBef>
                <a:spcPts val="0"/>
              </a:spcBef>
              <a:spcAft>
                <a:spcPts val="0"/>
              </a:spcAft>
              <a:buClr>
                <a:srgbClr val="000000"/>
              </a:buClr>
              <a:buSzPts val="1800"/>
              <a:buFont typeface="Garamond"/>
              <a:buChar char="●"/>
            </a:pPr>
            <a:r>
              <a:rPr lang="en" b="1" dirty="0">
                <a:solidFill>
                  <a:schemeClr val="tx1"/>
                </a:solidFill>
                <a:latin typeface="Garamond"/>
                <a:ea typeface="Garamond"/>
                <a:cs typeface="Garamond"/>
                <a:sym typeface="Garamond"/>
              </a:rPr>
              <a:t>If a resident or a family member has legal questions you should always refer them to a local attorney in your state. </a:t>
            </a:r>
            <a:endParaRPr b="1" dirty="0">
              <a:solidFill>
                <a:schemeClr val="tx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1000" fill="hold"/>
                                        <p:tgtEl>
                                          <p:spTgt spid="6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9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title"/>
          </p:nvPr>
        </p:nvSpPr>
        <p:spPr>
          <a:xfrm>
            <a:off x="311700" y="271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aramond"/>
                <a:ea typeface="Garamond"/>
                <a:cs typeface="Garamond"/>
                <a:sym typeface="Garamond"/>
              </a:rPr>
              <a:t>New Proposed rules on pre-dispute arbitration agreements</a:t>
            </a:r>
            <a:r>
              <a:rPr lang="en"/>
              <a:t> </a:t>
            </a:r>
            <a:endParaRPr/>
          </a:p>
        </p:txBody>
      </p:sp>
      <p:sp>
        <p:nvSpPr>
          <p:cNvPr id="240" name="Google Shape;240;p45"/>
          <p:cNvSpPr txBox="1">
            <a:spLocks noGrp="1"/>
          </p:cNvSpPr>
          <p:nvPr>
            <p:ph type="body" idx="1"/>
          </p:nvPr>
        </p:nvSpPr>
        <p:spPr>
          <a:xfrm>
            <a:off x="311700" y="1152475"/>
            <a:ext cx="8520600" cy="3905100"/>
          </a:xfrm>
          <a:prstGeom prst="rect">
            <a:avLst/>
          </a:prstGeom>
        </p:spPr>
        <p:txBody>
          <a:bodyPr spcFirstLastPara="1" wrap="square" lIns="91425" tIns="91425" rIns="91425" bIns="91425" anchor="t" anchorCtr="0">
            <a:noAutofit/>
          </a:bodyPr>
          <a:lstStyle/>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The prohibition on pre-dispute binding arbitration agreements is removed.</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All agreements for binding arbitration must be in plain language.</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If signing the agreement for binding arbitration is a condition of admission into the facility, the language of the agreement must be in plain writing and in the admissions contract.</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The agreement must be explained to the resident and his or her representative in a form and manner they understand, including that it must be in a language they understand.</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The resident must acknowledge that he or she understands the agreement.</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The agreement must not contain any language that prohibits or discourages the resident or anyone else from communicating with federal, state, or local officials, including federal and state surveyors, other federal or state</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health department employees, or representatives of the State Long-Term Care Ombudsman.</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If a facility resolves a dispute with a resident through arbitration, it must retain a copy of the signed agreement for binding arbitration and the arbitrator’s final decision so it can be inspected by CMS or its designee.</a:t>
            </a:r>
            <a:endParaRPr sz="1200" dirty="0">
              <a:solidFill>
                <a:schemeClr val="tx1"/>
              </a:solidFill>
              <a:latin typeface="Garamond"/>
              <a:ea typeface="Garamond"/>
              <a:cs typeface="Garamond"/>
              <a:sym typeface="Garamond"/>
            </a:endParaRPr>
          </a:p>
          <a:p>
            <a:pPr marL="323850" indent="-171450">
              <a:lnSpc>
                <a:spcPct val="150000"/>
              </a:lnSpc>
              <a:buClr>
                <a:srgbClr val="323A45"/>
              </a:buClr>
              <a:buSzPts val="1200"/>
            </a:pPr>
            <a:r>
              <a:rPr lang="en" sz="1200" dirty="0">
                <a:solidFill>
                  <a:schemeClr val="tx1"/>
                </a:solidFill>
                <a:latin typeface="Garamond"/>
                <a:ea typeface="Garamond"/>
                <a:cs typeface="Garamond"/>
                <a:sym typeface="Garamond"/>
              </a:rPr>
              <a:t>The facility must post a notice regarding its use of binding arbitration in an area that is visible to both residents and visitors.</a:t>
            </a:r>
            <a:endParaRPr sz="1200" dirty="0">
              <a:solidFill>
                <a:schemeClr val="tx1"/>
              </a:solidFill>
              <a:latin typeface="Garamond"/>
              <a:ea typeface="Garamond"/>
              <a:cs typeface="Garamond"/>
              <a:sym typeface="Garamond"/>
            </a:endParaRPr>
          </a:p>
          <a:p>
            <a:pPr marL="457200" lvl="0" indent="0" algn="l" rtl="0">
              <a:lnSpc>
                <a:spcPct val="100000"/>
              </a:lnSpc>
              <a:spcBef>
                <a:spcPts val="0"/>
              </a:spcBef>
              <a:spcAft>
                <a:spcPts val="0"/>
              </a:spcAft>
              <a:buNone/>
            </a:pPr>
            <a:endParaRPr sz="1200" dirty="0">
              <a:solidFill>
                <a:srgbClr val="323A45"/>
              </a:solidFill>
            </a:endParaRPr>
          </a:p>
          <a:p>
            <a:pPr marL="0" lvl="0" indent="0" algn="l" rtl="0">
              <a:spcBef>
                <a:spcPts val="0"/>
              </a:spcBef>
              <a:spcAft>
                <a:spcPts val="16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D20D-611E-47E9-B5D0-3D4ACFAD7404}"/>
              </a:ext>
            </a:extLst>
          </p:cNvPr>
          <p:cNvSpPr>
            <a:spLocks noGrp="1"/>
          </p:cNvSpPr>
          <p:nvPr>
            <p:ph type="title"/>
          </p:nvPr>
        </p:nvSpPr>
        <p:spPr/>
        <p:txBody>
          <a:bodyPr>
            <a:normAutofit fontScale="90000"/>
          </a:bodyPr>
          <a:lstStyle/>
          <a:p>
            <a:pPr algn="ctr"/>
            <a:r>
              <a:rPr lang="en-US" dirty="0">
                <a:latin typeface="Garamond" panose="02020404030301010803" pitchFamily="18" charset="0"/>
              </a:rPr>
              <a:t>Good, Bad, and the Ugly </a:t>
            </a:r>
          </a:p>
        </p:txBody>
      </p:sp>
      <p:pic>
        <p:nvPicPr>
          <p:cNvPr id="5" name="Picture 4">
            <a:extLst>
              <a:ext uri="{FF2B5EF4-FFF2-40B4-BE49-F238E27FC236}">
                <a16:creationId xmlns:a16="http://schemas.microsoft.com/office/drawing/2014/main" id="{D94A62A8-B71D-438A-81B8-C20CA038DC5C}"/>
              </a:ext>
            </a:extLst>
          </p:cNvPr>
          <p:cNvPicPr>
            <a:picLocks noChangeAspect="1"/>
          </p:cNvPicPr>
          <p:nvPr/>
        </p:nvPicPr>
        <p:blipFill>
          <a:blip r:embed="rId2"/>
          <a:stretch>
            <a:fillRect/>
          </a:stretch>
        </p:blipFill>
        <p:spPr>
          <a:xfrm>
            <a:off x="1714500" y="1352550"/>
            <a:ext cx="5715000" cy="2438400"/>
          </a:xfrm>
          <a:prstGeom prst="rect">
            <a:avLst/>
          </a:prstGeom>
        </p:spPr>
      </p:pic>
    </p:spTree>
    <p:extLst>
      <p:ext uri="{BB962C8B-B14F-4D97-AF65-F5344CB8AC3E}">
        <p14:creationId xmlns:p14="http://schemas.microsoft.com/office/powerpoint/2010/main" val="97870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Garamond"/>
                <a:ea typeface="Garamond"/>
                <a:cs typeface="Garamond"/>
                <a:sym typeface="Garamond"/>
              </a:rPr>
              <a:t>Why they say it’s good for residents </a:t>
            </a:r>
            <a:endParaRPr dirty="0">
              <a:latin typeface="Garamond"/>
              <a:ea typeface="Garamond"/>
              <a:cs typeface="Garamond"/>
              <a:sym typeface="Garamond"/>
            </a:endParaRPr>
          </a:p>
          <a:p>
            <a:pPr marL="0" lvl="0" indent="0" algn="l" rtl="0">
              <a:spcBef>
                <a:spcPts val="0"/>
              </a:spcBef>
              <a:spcAft>
                <a:spcPts val="0"/>
              </a:spcAft>
              <a:buNone/>
            </a:pPr>
            <a:r>
              <a:rPr lang="en" dirty="0"/>
              <a:t>	</a:t>
            </a:r>
            <a:endParaRPr dirty="0"/>
          </a:p>
        </p:txBody>
      </p:sp>
      <p:sp>
        <p:nvSpPr>
          <p:cNvPr id="221" name="Google Shape;221;p42"/>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Garamond"/>
              <a:ea typeface="Garamond"/>
              <a:cs typeface="Garamond"/>
              <a:sym typeface="Garamond"/>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222" name="Google Shape;222;p42"/>
          <p:cNvPicPr preferRelativeResize="0"/>
          <p:nvPr/>
        </p:nvPicPr>
        <p:blipFill>
          <a:blip r:embed="rId3">
            <a:alphaModFix/>
          </a:blip>
          <a:stretch>
            <a:fillRect/>
          </a:stretch>
        </p:blipFill>
        <p:spPr>
          <a:xfrm>
            <a:off x="1728977" y="1039834"/>
            <a:ext cx="5133176" cy="370444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EB8C-4BE3-4708-B156-B87EED499F6E}"/>
              </a:ext>
            </a:extLst>
          </p:cNvPr>
          <p:cNvSpPr>
            <a:spLocks noGrp="1"/>
          </p:cNvSpPr>
          <p:nvPr>
            <p:ph type="title"/>
          </p:nvPr>
        </p:nvSpPr>
        <p:spPr/>
        <p:txBody>
          <a:bodyPr>
            <a:normAutofit fontScale="90000"/>
          </a:bodyPr>
          <a:lstStyle/>
          <a:p>
            <a:pPr algn="ctr"/>
            <a:r>
              <a:rPr lang="en-US" sz="4000" dirty="0">
                <a:latin typeface="Garamond" panose="02020404030301010803" pitchFamily="18" charset="0"/>
              </a:rPr>
              <a:t>The bad  </a:t>
            </a:r>
          </a:p>
        </p:txBody>
      </p:sp>
      <p:pic>
        <p:nvPicPr>
          <p:cNvPr id="4" name="Picture 3">
            <a:extLst>
              <a:ext uri="{FF2B5EF4-FFF2-40B4-BE49-F238E27FC236}">
                <a16:creationId xmlns:a16="http://schemas.microsoft.com/office/drawing/2014/main" id="{61DF8201-2949-4675-BE94-6DB259C07EAA}"/>
              </a:ext>
            </a:extLst>
          </p:cNvPr>
          <p:cNvPicPr>
            <a:picLocks noChangeAspect="1"/>
          </p:cNvPicPr>
          <p:nvPr/>
        </p:nvPicPr>
        <p:blipFill>
          <a:blip r:embed="rId3"/>
          <a:stretch>
            <a:fillRect/>
          </a:stretch>
        </p:blipFill>
        <p:spPr>
          <a:xfrm>
            <a:off x="207497" y="1078723"/>
            <a:ext cx="2828789" cy="3493311"/>
          </a:xfrm>
          <a:prstGeom prst="rect">
            <a:avLst/>
          </a:prstGeom>
        </p:spPr>
      </p:pic>
      <p:pic>
        <p:nvPicPr>
          <p:cNvPr id="5" name="Picture 4">
            <a:extLst>
              <a:ext uri="{FF2B5EF4-FFF2-40B4-BE49-F238E27FC236}">
                <a16:creationId xmlns:a16="http://schemas.microsoft.com/office/drawing/2014/main" id="{5239D904-A515-4FD0-8B8E-780CE87F6AEC}"/>
              </a:ext>
            </a:extLst>
          </p:cNvPr>
          <p:cNvPicPr>
            <a:picLocks noChangeAspect="1"/>
          </p:cNvPicPr>
          <p:nvPr/>
        </p:nvPicPr>
        <p:blipFill>
          <a:blip r:embed="rId4"/>
          <a:stretch>
            <a:fillRect/>
          </a:stretch>
        </p:blipFill>
        <p:spPr>
          <a:xfrm>
            <a:off x="3974439" y="1457393"/>
            <a:ext cx="4572396" cy="2575783"/>
          </a:xfrm>
          <a:prstGeom prst="rect">
            <a:avLst/>
          </a:prstGeom>
        </p:spPr>
      </p:pic>
    </p:spTree>
    <p:extLst>
      <p:ext uri="{BB962C8B-B14F-4D97-AF65-F5344CB8AC3E}">
        <p14:creationId xmlns:p14="http://schemas.microsoft.com/office/powerpoint/2010/main" val="96540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F0A3-DC86-4115-A82A-59CD73FFF764}"/>
              </a:ext>
            </a:extLst>
          </p:cNvPr>
          <p:cNvSpPr>
            <a:spLocks noGrp="1"/>
          </p:cNvSpPr>
          <p:nvPr>
            <p:ph type="title"/>
          </p:nvPr>
        </p:nvSpPr>
        <p:spPr/>
        <p:txBody>
          <a:bodyPr>
            <a:normAutofit fontScale="90000"/>
          </a:bodyPr>
          <a:lstStyle/>
          <a:p>
            <a:pPr algn="ctr"/>
            <a:r>
              <a:rPr lang="en-US" dirty="0">
                <a:latin typeface="Garamond" panose="02020404030301010803" pitchFamily="18" charset="0"/>
              </a:rPr>
              <a:t>The Ugly </a:t>
            </a:r>
          </a:p>
        </p:txBody>
      </p:sp>
      <p:pic>
        <p:nvPicPr>
          <p:cNvPr id="5" name="Picture 4">
            <a:extLst>
              <a:ext uri="{FF2B5EF4-FFF2-40B4-BE49-F238E27FC236}">
                <a16:creationId xmlns:a16="http://schemas.microsoft.com/office/drawing/2014/main" id="{DE134CA7-BAA2-4E3D-8C54-E0D7994C0FA1}"/>
              </a:ext>
            </a:extLst>
          </p:cNvPr>
          <p:cNvPicPr>
            <a:picLocks noChangeAspect="1"/>
          </p:cNvPicPr>
          <p:nvPr/>
        </p:nvPicPr>
        <p:blipFill>
          <a:blip r:embed="rId2"/>
          <a:stretch>
            <a:fillRect/>
          </a:stretch>
        </p:blipFill>
        <p:spPr>
          <a:xfrm>
            <a:off x="0" y="1236107"/>
            <a:ext cx="9143999" cy="3907393"/>
          </a:xfrm>
          <a:prstGeom prst="rect">
            <a:avLst/>
          </a:prstGeom>
        </p:spPr>
      </p:pic>
    </p:spTree>
    <p:extLst>
      <p:ext uri="{BB962C8B-B14F-4D97-AF65-F5344CB8AC3E}">
        <p14:creationId xmlns:p14="http://schemas.microsoft.com/office/powerpoint/2010/main" val="88752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7" name="Google Shape;247;p46"/>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Garamond"/>
                <a:ea typeface="Garamond"/>
                <a:cs typeface="Garamond"/>
                <a:sym typeface="Garamond"/>
              </a:rPr>
              <a:t>Office of Inspector General 2014</a:t>
            </a:r>
            <a:endParaRPr sz="3000">
              <a:latin typeface="Garamond"/>
              <a:ea typeface="Garamond"/>
              <a:cs typeface="Garamond"/>
              <a:sym typeface="Garamond"/>
            </a:endParaRPr>
          </a:p>
        </p:txBody>
      </p:sp>
      <p:sp>
        <p:nvSpPr>
          <p:cNvPr id="253" name="Google Shape;253;p4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tx1"/>
                </a:solidFill>
                <a:latin typeface="Garamond"/>
                <a:ea typeface="Garamond"/>
                <a:cs typeface="Garamond"/>
                <a:sym typeface="Garamond"/>
              </a:rPr>
              <a:t>22% of Medicare beneficiaries experienced abuse </a:t>
            </a:r>
            <a:endParaRPr sz="3000" dirty="0">
              <a:solidFill>
                <a:schemeClr val="tx1"/>
              </a:solidFill>
              <a:latin typeface="Garamond"/>
              <a:ea typeface="Garamond"/>
              <a:cs typeface="Garamond"/>
              <a:sym typeface="Garamond"/>
            </a:endParaRPr>
          </a:p>
          <a:p>
            <a:pPr marL="0" lvl="0" indent="0" algn="l" rtl="0">
              <a:spcBef>
                <a:spcPts val="1600"/>
              </a:spcBef>
              <a:spcAft>
                <a:spcPts val="0"/>
              </a:spcAft>
              <a:buNone/>
            </a:pPr>
            <a:r>
              <a:rPr lang="en" sz="3000" dirty="0">
                <a:solidFill>
                  <a:schemeClr val="tx1"/>
                </a:solidFill>
                <a:latin typeface="Garamond"/>
                <a:ea typeface="Garamond"/>
                <a:cs typeface="Garamond"/>
                <a:sym typeface="Garamond"/>
              </a:rPr>
              <a:t>11% Experienced harm </a:t>
            </a:r>
            <a:endParaRPr sz="3000" dirty="0">
              <a:solidFill>
                <a:schemeClr val="tx1"/>
              </a:solidFill>
              <a:latin typeface="Garamond"/>
              <a:ea typeface="Garamond"/>
              <a:cs typeface="Garamond"/>
              <a:sym typeface="Garamond"/>
            </a:endParaRPr>
          </a:p>
          <a:p>
            <a:pPr marL="0" lvl="0" indent="0" algn="l" rtl="0">
              <a:spcBef>
                <a:spcPts val="1600"/>
              </a:spcBef>
              <a:spcAft>
                <a:spcPts val="1600"/>
              </a:spcAft>
              <a:buNone/>
            </a:pPr>
            <a:r>
              <a:rPr lang="en" sz="3000" dirty="0">
                <a:solidFill>
                  <a:schemeClr val="tx1"/>
                </a:solidFill>
                <a:latin typeface="Garamond"/>
                <a:ea typeface="Garamond"/>
                <a:cs typeface="Garamond"/>
                <a:sym typeface="Garamond"/>
              </a:rPr>
              <a:t>$2.8 Billion spent on hospital treatment for harm caused in 2011</a:t>
            </a:r>
            <a:endParaRPr sz="3000" dirty="0">
              <a:solidFill>
                <a:schemeClr val="tx1"/>
              </a:solidFill>
              <a:latin typeface="Garamond"/>
              <a:ea typeface="Garamond"/>
              <a:cs typeface="Garamond"/>
              <a:sym typeface="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327-8E95-4888-8DB4-8B1360F6E3E2}"/>
              </a:ext>
            </a:extLst>
          </p:cNvPr>
          <p:cNvSpPr>
            <a:spLocks noGrp="1"/>
          </p:cNvSpPr>
          <p:nvPr>
            <p:ph type="title"/>
          </p:nvPr>
        </p:nvSpPr>
        <p:spPr/>
        <p:txBody>
          <a:bodyPr>
            <a:normAutofit fontScale="90000"/>
          </a:bodyPr>
          <a:lstStyle/>
          <a:p>
            <a:pPr algn="ctr"/>
            <a:r>
              <a:rPr lang="en-US" dirty="0">
                <a:latin typeface="Garamond" panose="02020404030301010803" pitchFamily="18" charset="0"/>
              </a:rPr>
              <a:t>Know this…….</a:t>
            </a:r>
          </a:p>
        </p:txBody>
      </p:sp>
      <p:sp>
        <p:nvSpPr>
          <p:cNvPr id="3" name="Text Placeholder 2">
            <a:extLst>
              <a:ext uri="{FF2B5EF4-FFF2-40B4-BE49-F238E27FC236}">
                <a16:creationId xmlns:a16="http://schemas.microsoft.com/office/drawing/2014/main" id="{E98428C6-8517-421F-898D-CEE98169206B}"/>
              </a:ext>
            </a:extLst>
          </p:cNvPr>
          <p:cNvSpPr>
            <a:spLocks noGrp="1"/>
          </p:cNvSpPr>
          <p:nvPr>
            <p:ph type="body" idx="1"/>
          </p:nvPr>
        </p:nvSpPr>
        <p:spPr/>
        <p:txBody>
          <a:bodyPr/>
          <a:lstStyle/>
          <a:p>
            <a:pPr>
              <a:lnSpc>
                <a:spcPct val="200000"/>
              </a:lnSpc>
            </a:pPr>
            <a:r>
              <a:rPr lang="en-US" dirty="0">
                <a:solidFill>
                  <a:schemeClr val="tx1"/>
                </a:solidFill>
              </a:rPr>
              <a:t>Contracts of Adhesion </a:t>
            </a:r>
          </a:p>
          <a:p>
            <a:pPr>
              <a:lnSpc>
                <a:spcPct val="200000"/>
              </a:lnSpc>
            </a:pPr>
            <a:r>
              <a:rPr lang="en-US" dirty="0">
                <a:solidFill>
                  <a:schemeClr val="tx1"/>
                </a:solidFill>
              </a:rPr>
              <a:t>CMS is reimbursed in successful LTC lawsuits by plaintiffs </a:t>
            </a:r>
          </a:p>
          <a:p>
            <a:pPr>
              <a:lnSpc>
                <a:spcPct val="200000"/>
              </a:lnSpc>
            </a:pPr>
            <a:r>
              <a:rPr lang="en-US" dirty="0">
                <a:solidFill>
                  <a:schemeClr val="tx1"/>
                </a:solidFill>
              </a:rPr>
              <a:t>There is no SCOTUS rule against CMS prohibition </a:t>
            </a:r>
          </a:p>
          <a:p>
            <a:pPr>
              <a:lnSpc>
                <a:spcPct val="200000"/>
              </a:lnSpc>
            </a:pPr>
            <a:r>
              <a:rPr lang="en-US" dirty="0">
                <a:solidFill>
                  <a:schemeClr val="tx1"/>
                </a:solidFill>
              </a:rPr>
              <a:t>Congress may still make a law prohibiting them</a:t>
            </a:r>
          </a:p>
          <a:p>
            <a:pPr>
              <a:lnSpc>
                <a:spcPct val="200000"/>
              </a:lnSpc>
            </a:pPr>
            <a:r>
              <a:rPr lang="en-US" dirty="0">
                <a:solidFill>
                  <a:schemeClr val="tx1"/>
                </a:solidFill>
              </a:rPr>
              <a:t>Arbitration agreements are still subject to state contract laws. </a:t>
            </a:r>
          </a:p>
          <a:p>
            <a:pPr>
              <a:lnSpc>
                <a:spcPct val="200000"/>
              </a:lnSpc>
            </a:pPr>
            <a:r>
              <a:rPr lang="en-US" dirty="0">
                <a:solidFill>
                  <a:schemeClr val="tx1"/>
                </a:solidFill>
              </a:rPr>
              <a:t>Residents do not “have to” sign them, period. </a:t>
            </a:r>
          </a:p>
        </p:txBody>
      </p:sp>
    </p:spTree>
    <p:extLst>
      <p:ext uri="{BB962C8B-B14F-4D97-AF65-F5344CB8AC3E}">
        <p14:creationId xmlns:p14="http://schemas.microsoft.com/office/powerpoint/2010/main" val="2988761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8"/>
          <p:cNvPicPr preferRelativeResize="0"/>
          <p:nvPr/>
        </p:nvPicPr>
        <p:blipFill>
          <a:blip r:embed="rId3">
            <a:alphaModFix/>
          </a:blip>
          <a:stretch>
            <a:fillRect/>
          </a:stretch>
        </p:blipFill>
        <p:spPr>
          <a:xfrm>
            <a:off x="1763625" y="428625"/>
            <a:ext cx="5715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1657425" y="625850"/>
            <a:ext cx="64482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Font typeface="Garamond"/>
              <a:buAutoNum type="arabicPeriod"/>
            </a:pPr>
            <a:r>
              <a:rPr lang="en" sz="1800" dirty="0">
                <a:solidFill>
                  <a:schemeClr val="tx1"/>
                </a:solidFill>
                <a:latin typeface="Garamond"/>
                <a:ea typeface="Garamond"/>
                <a:cs typeface="Garamond"/>
                <a:sym typeface="Garamond"/>
              </a:rPr>
              <a:t>What is Arbitration? </a:t>
            </a:r>
            <a:endParaRPr sz="1800" dirty="0">
              <a:solidFill>
                <a:schemeClr val="tx1"/>
              </a:solidFill>
              <a:latin typeface="Garamond"/>
              <a:ea typeface="Garamond"/>
              <a:cs typeface="Garamond"/>
              <a:sym typeface="Garamond"/>
            </a:endParaRPr>
          </a:p>
          <a:p>
            <a:pPr marL="457200" lvl="0" indent="-342900" algn="l" rtl="0">
              <a:lnSpc>
                <a:spcPct val="200000"/>
              </a:lnSpc>
              <a:spcBef>
                <a:spcPts val="0"/>
              </a:spcBef>
              <a:spcAft>
                <a:spcPts val="0"/>
              </a:spcAft>
              <a:buClr>
                <a:srgbClr val="000000"/>
              </a:buClr>
              <a:buSzPts val="1800"/>
              <a:buFont typeface="Garamond"/>
              <a:buAutoNum type="arabicPeriod"/>
            </a:pPr>
            <a:r>
              <a:rPr lang="en" sz="1800" dirty="0">
                <a:solidFill>
                  <a:schemeClr val="tx1"/>
                </a:solidFill>
                <a:latin typeface="Garamond"/>
                <a:ea typeface="Garamond"/>
                <a:cs typeface="Garamond"/>
                <a:sym typeface="Garamond"/>
              </a:rPr>
              <a:t>What are the benefits? </a:t>
            </a:r>
            <a:endParaRPr sz="1800" dirty="0">
              <a:solidFill>
                <a:schemeClr val="tx1"/>
              </a:solidFill>
              <a:latin typeface="Garamond"/>
              <a:ea typeface="Garamond"/>
              <a:cs typeface="Garamond"/>
              <a:sym typeface="Garamond"/>
            </a:endParaRPr>
          </a:p>
          <a:p>
            <a:pPr marL="457200" lvl="0" indent="-342900" algn="l" rtl="0">
              <a:lnSpc>
                <a:spcPct val="200000"/>
              </a:lnSpc>
              <a:spcBef>
                <a:spcPts val="0"/>
              </a:spcBef>
              <a:spcAft>
                <a:spcPts val="0"/>
              </a:spcAft>
              <a:buClr>
                <a:srgbClr val="000000"/>
              </a:buClr>
              <a:buSzPts val="1800"/>
              <a:buFont typeface="Garamond"/>
              <a:buAutoNum type="arabicPeriod"/>
            </a:pPr>
            <a:r>
              <a:rPr lang="en" sz="1800" dirty="0">
                <a:solidFill>
                  <a:schemeClr val="tx1"/>
                </a:solidFill>
                <a:latin typeface="Garamond"/>
                <a:ea typeface="Garamond"/>
                <a:cs typeface="Garamond"/>
                <a:sym typeface="Garamond"/>
              </a:rPr>
              <a:t>What are the problems with it? </a:t>
            </a:r>
            <a:endParaRPr sz="1800" dirty="0">
              <a:solidFill>
                <a:schemeClr val="tx1"/>
              </a:solidFill>
              <a:latin typeface="Garamond"/>
              <a:ea typeface="Garamond"/>
              <a:cs typeface="Garamond"/>
              <a:sym typeface="Garamond"/>
            </a:endParaRPr>
          </a:p>
          <a:p>
            <a:pPr marL="457200" lvl="0" indent="-342900" algn="l" rtl="0">
              <a:lnSpc>
                <a:spcPct val="200000"/>
              </a:lnSpc>
              <a:spcBef>
                <a:spcPts val="0"/>
              </a:spcBef>
              <a:spcAft>
                <a:spcPts val="0"/>
              </a:spcAft>
              <a:buClr>
                <a:srgbClr val="000000"/>
              </a:buClr>
              <a:buSzPts val="1800"/>
              <a:buFont typeface="Garamond"/>
              <a:buAutoNum type="arabicPeriod"/>
            </a:pPr>
            <a:r>
              <a:rPr lang="en" sz="1800" dirty="0">
                <a:solidFill>
                  <a:schemeClr val="tx1"/>
                </a:solidFill>
                <a:latin typeface="Garamond"/>
                <a:ea typeface="Garamond"/>
                <a:cs typeface="Garamond"/>
                <a:sym typeface="Garamond"/>
              </a:rPr>
              <a:t>What is the current CMS rule on Arbitration Clauses? </a:t>
            </a:r>
            <a:endParaRPr sz="1800" dirty="0">
              <a:solidFill>
                <a:schemeClr val="tx1"/>
              </a:solidFill>
              <a:latin typeface="Garamond"/>
              <a:ea typeface="Garamond"/>
              <a:cs typeface="Garamond"/>
              <a:sym typeface="Garamond"/>
            </a:endParaRPr>
          </a:p>
          <a:p>
            <a:pPr marL="457200" lvl="0" indent="-342900" algn="l" rtl="0">
              <a:lnSpc>
                <a:spcPct val="200000"/>
              </a:lnSpc>
              <a:spcBef>
                <a:spcPts val="0"/>
              </a:spcBef>
              <a:spcAft>
                <a:spcPts val="0"/>
              </a:spcAft>
              <a:buClr>
                <a:srgbClr val="000000"/>
              </a:buClr>
              <a:buSzPts val="1800"/>
              <a:buFont typeface="Garamond"/>
              <a:buAutoNum type="arabicPeriod"/>
            </a:pPr>
            <a:r>
              <a:rPr lang="en" sz="1800" dirty="0">
                <a:solidFill>
                  <a:schemeClr val="tx1"/>
                </a:solidFill>
                <a:latin typeface="Garamond"/>
                <a:ea typeface="Garamond"/>
                <a:cs typeface="Garamond"/>
                <a:sym typeface="Garamond"/>
              </a:rPr>
              <a:t>What rights do residents have with Arbitration Clauses? </a:t>
            </a:r>
            <a:endParaRPr sz="1800" dirty="0">
              <a:solidFill>
                <a:schemeClr val="tx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66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TORT </a:t>
            </a:r>
            <a:endParaRPr/>
          </a:p>
        </p:txBody>
      </p:sp>
      <p:pic>
        <p:nvPicPr>
          <p:cNvPr id="76" name="Google Shape;76;p17"/>
          <p:cNvPicPr preferRelativeResize="0"/>
          <p:nvPr/>
        </p:nvPicPr>
        <p:blipFill>
          <a:blip r:embed="rId3">
            <a:alphaModFix/>
          </a:blip>
          <a:stretch>
            <a:fillRect/>
          </a:stretch>
        </p:blipFill>
        <p:spPr>
          <a:xfrm>
            <a:off x="1662600" y="1152475"/>
            <a:ext cx="5429250" cy="361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aramond"/>
                <a:ea typeface="Garamond"/>
                <a:cs typeface="Garamond"/>
                <a:sym typeface="Garamond"/>
              </a:rPr>
              <a:t>TORT </a:t>
            </a:r>
            <a:endParaRPr dirty="0">
              <a:latin typeface="Garamond"/>
              <a:ea typeface="Garamond"/>
              <a:cs typeface="Garamond"/>
              <a:sym typeface="Garamond"/>
            </a:endParaRPr>
          </a:p>
          <a:p>
            <a:pPr marL="0" lvl="0" indent="0" algn="l" rtl="0">
              <a:spcBef>
                <a:spcPts val="0"/>
              </a:spcBef>
              <a:spcAft>
                <a:spcPts val="0"/>
              </a:spcAft>
              <a:buNone/>
            </a:pPr>
            <a:endParaRPr dirty="0">
              <a:latin typeface="Garamond"/>
              <a:ea typeface="Garamond"/>
              <a:cs typeface="Garamond"/>
              <a:sym typeface="Garamond"/>
            </a:endParaRPr>
          </a:p>
        </p:txBody>
      </p:sp>
      <p:sp>
        <p:nvSpPr>
          <p:cNvPr id="82" name="Google Shape;82;p18"/>
          <p:cNvSpPr txBox="1">
            <a:spLocks noGrp="1"/>
          </p:cNvSpPr>
          <p:nvPr>
            <p:ph type="body" idx="1"/>
          </p:nvPr>
        </p:nvSpPr>
        <p:spPr>
          <a:xfrm>
            <a:off x="246775"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Garamond"/>
              <a:buChar char="●"/>
            </a:pPr>
            <a:r>
              <a:rPr lang="en" sz="2000" dirty="0">
                <a:solidFill>
                  <a:schemeClr val="tx1"/>
                </a:solidFill>
                <a:latin typeface="Garamond"/>
                <a:ea typeface="Garamond"/>
                <a:cs typeface="Garamond"/>
                <a:sym typeface="Garamond"/>
              </a:rPr>
              <a:t>A tort is a civil wrong committed by one individual (or corporation) against another.</a:t>
            </a:r>
            <a:endParaRPr sz="2000" dirty="0">
              <a:solidFill>
                <a:schemeClr val="tx1"/>
              </a:solidFill>
              <a:latin typeface="Garamond"/>
              <a:ea typeface="Garamond"/>
              <a:cs typeface="Garamond"/>
              <a:sym typeface="Garamond"/>
            </a:endParaRPr>
          </a:p>
          <a:p>
            <a:pPr marL="457200" lvl="0" indent="-342900" algn="l" rtl="0">
              <a:lnSpc>
                <a:spcPct val="150000"/>
              </a:lnSpc>
              <a:spcBef>
                <a:spcPts val="0"/>
              </a:spcBef>
              <a:spcAft>
                <a:spcPts val="0"/>
              </a:spcAft>
              <a:buClr>
                <a:srgbClr val="000000"/>
              </a:buClr>
              <a:buSzPts val="1800"/>
              <a:buFont typeface="Garamond"/>
              <a:buChar char="●"/>
            </a:pPr>
            <a:r>
              <a:rPr lang="en" sz="2000" dirty="0">
                <a:solidFill>
                  <a:schemeClr val="tx1"/>
                </a:solidFill>
                <a:latin typeface="Garamond"/>
                <a:ea typeface="Garamond"/>
                <a:cs typeface="Garamond"/>
                <a:sym typeface="Garamond"/>
              </a:rPr>
              <a:t>Not a criminal wrong against society and not a breach of contract. </a:t>
            </a:r>
            <a:endParaRPr sz="2000" dirty="0">
              <a:solidFill>
                <a:schemeClr val="tx1"/>
              </a:solidFill>
              <a:latin typeface="Garamond"/>
              <a:ea typeface="Garamond"/>
              <a:cs typeface="Garamond"/>
              <a:sym typeface="Garamond"/>
            </a:endParaRPr>
          </a:p>
          <a:p>
            <a:pPr marL="457200" lvl="0" indent="-342900" algn="l" rtl="0">
              <a:lnSpc>
                <a:spcPct val="150000"/>
              </a:lnSpc>
              <a:spcBef>
                <a:spcPts val="0"/>
              </a:spcBef>
              <a:spcAft>
                <a:spcPts val="0"/>
              </a:spcAft>
              <a:buClr>
                <a:srgbClr val="000000"/>
              </a:buClr>
              <a:buSzPts val="1800"/>
              <a:buFont typeface="Garamond"/>
              <a:buChar char="●"/>
            </a:pPr>
            <a:r>
              <a:rPr lang="en" sz="2000" dirty="0">
                <a:solidFill>
                  <a:schemeClr val="tx1"/>
                </a:solidFill>
                <a:latin typeface="Garamond"/>
                <a:ea typeface="Garamond"/>
                <a:cs typeface="Garamond"/>
                <a:sym typeface="Garamond"/>
              </a:rPr>
              <a:t>There are several types of torts: Intentional torts, privacy torts, negligence, and products liability. </a:t>
            </a:r>
            <a:endParaRPr sz="2000" dirty="0">
              <a:solidFill>
                <a:schemeClr val="tx1"/>
              </a:solidFill>
              <a:latin typeface="Garamond"/>
              <a:ea typeface="Garamond"/>
              <a:cs typeface="Garamond"/>
              <a:sym typeface="Garamond"/>
            </a:endParaRPr>
          </a:p>
          <a:p>
            <a:pPr marL="457200" lvl="0" indent="-342900" algn="l" rtl="0">
              <a:lnSpc>
                <a:spcPct val="150000"/>
              </a:lnSpc>
              <a:spcBef>
                <a:spcPts val="1000"/>
              </a:spcBef>
              <a:spcAft>
                <a:spcPts val="0"/>
              </a:spcAft>
              <a:buClr>
                <a:srgbClr val="000000"/>
              </a:buClr>
              <a:buSzPts val="1800"/>
              <a:buFont typeface="Garamond"/>
              <a:buChar char="●"/>
            </a:pPr>
            <a:r>
              <a:rPr lang="en" sz="2000" dirty="0">
                <a:solidFill>
                  <a:schemeClr val="tx1"/>
                </a:solidFill>
                <a:latin typeface="Garamond"/>
                <a:ea typeface="Garamond"/>
                <a:cs typeface="Garamond"/>
                <a:sym typeface="Garamond"/>
              </a:rPr>
              <a:t>We are primarily looking at negligence. Although abuse can have intent</a:t>
            </a:r>
            <a:r>
              <a:rPr lang="en" dirty="0">
                <a:solidFill>
                  <a:schemeClr val="tx1"/>
                </a:solidFill>
                <a:latin typeface="Garamond"/>
                <a:ea typeface="Garamond"/>
                <a:cs typeface="Garamond"/>
                <a:sym typeface="Garamond"/>
              </a:rPr>
              <a:t>. </a:t>
            </a:r>
            <a:endParaRPr dirty="0">
              <a:solidFill>
                <a:schemeClr val="tx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Garamond"/>
                <a:ea typeface="Garamond"/>
                <a:cs typeface="Garamond"/>
                <a:sym typeface="Garamond"/>
              </a:rPr>
              <a:t>NEGLIGENCE </a:t>
            </a:r>
            <a:endParaRPr>
              <a:latin typeface="Garamond"/>
              <a:ea typeface="Garamond"/>
              <a:cs typeface="Garamond"/>
              <a:sym typeface="Garamond"/>
            </a:endParaRPr>
          </a:p>
        </p:txBody>
      </p:sp>
      <p:sp>
        <p:nvSpPr>
          <p:cNvPr id="88" name="Google Shape;88;p1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lnSpc>
                <a:spcPct val="160000"/>
              </a:lnSpc>
              <a:spcBef>
                <a:spcPts val="0"/>
              </a:spcBef>
              <a:spcAft>
                <a:spcPts val="0"/>
              </a:spcAft>
              <a:buClr>
                <a:srgbClr val="000000"/>
              </a:buClr>
              <a:buSzPts val="1800"/>
              <a:buFont typeface="Garamond"/>
              <a:buAutoNum type="arabicPeriod"/>
            </a:pPr>
            <a:r>
              <a:rPr lang="en" u="sng" dirty="0">
                <a:solidFill>
                  <a:schemeClr val="tx1"/>
                </a:solidFill>
                <a:latin typeface="Garamond"/>
                <a:ea typeface="Garamond"/>
                <a:cs typeface="Garamond"/>
                <a:sym typeface="Garamond"/>
              </a:rPr>
              <a:t>Duty</a:t>
            </a:r>
            <a:r>
              <a:rPr lang="en" dirty="0">
                <a:solidFill>
                  <a:schemeClr val="tx1"/>
                </a:solidFill>
                <a:latin typeface="Garamond"/>
                <a:ea typeface="Garamond"/>
                <a:cs typeface="Garamond"/>
                <a:sym typeface="Garamond"/>
              </a:rPr>
              <a:t> - The defendant owed a legal duty to the plaintiff under the circumstances;</a:t>
            </a:r>
            <a:endParaRPr dirty="0">
              <a:solidFill>
                <a:schemeClr val="tx1"/>
              </a:solidFill>
              <a:latin typeface="Garamond"/>
              <a:ea typeface="Garamond"/>
              <a:cs typeface="Garamond"/>
              <a:sym typeface="Garamond"/>
            </a:endParaRPr>
          </a:p>
          <a:p>
            <a:pPr marL="457200" lvl="0" indent="-342900" algn="l" rtl="0">
              <a:lnSpc>
                <a:spcPct val="160000"/>
              </a:lnSpc>
              <a:spcBef>
                <a:spcPts val="0"/>
              </a:spcBef>
              <a:spcAft>
                <a:spcPts val="0"/>
              </a:spcAft>
              <a:buClr>
                <a:srgbClr val="000000"/>
              </a:buClr>
              <a:buSzPts val="1800"/>
              <a:buFont typeface="Garamond"/>
              <a:buAutoNum type="arabicPeriod"/>
            </a:pPr>
            <a:r>
              <a:rPr lang="en" u="sng" dirty="0">
                <a:solidFill>
                  <a:schemeClr val="tx1"/>
                </a:solidFill>
                <a:latin typeface="Garamond"/>
                <a:ea typeface="Garamond"/>
                <a:cs typeface="Garamond"/>
                <a:sym typeface="Garamond"/>
              </a:rPr>
              <a:t>Breach</a:t>
            </a:r>
            <a:r>
              <a:rPr lang="en" dirty="0">
                <a:solidFill>
                  <a:schemeClr val="tx1"/>
                </a:solidFill>
                <a:latin typeface="Garamond"/>
                <a:ea typeface="Garamond"/>
                <a:cs typeface="Garamond"/>
                <a:sym typeface="Garamond"/>
              </a:rPr>
              <a:t>  - The defendant breached that legal duty by acting or failing to act in a certain way;</a:t>
            </a:r>
            <a:endParaRPr dirty="0">
              <a:solidFill>
                <a:schemeClr val="tx1"/>
              </a:solidFill>
              <a:latin typeface="Garamond"/>
              <a:ea typeface="Garamond"/>
              <a:cs typeface="Garamond"/>
              <a:sym typeface="Garamond"/>
            </a:endParaRPr>
          </a:p>
          <a:p>
            <a:pPr marL="457200" lvl="0" indent="-342900" algn="l" rtl="0">
              <a:lnSpc>
                <a:spcPct val="160000"/>
              </a:lnSpc>
              <a:spcBef>
                <a:spcPts val="0"/>
              </a:spcBef>
              <a:spcAft>
                <a:spcPts val="0"/>
              </a:spcAft>
              <a:buClr>
                <a:srgbClr val="000000"/>
              </a:buClr>
              <a:buSzPts val="1800"/>
              <a:buFont typeface="Garamond"/>
              <a:buAutoNum type="arabicPeriod"/>
            </a:pPr>
            <a:r>
              <a:rPr lang="en" u="sng" dirty="0">
                <a:solidFill>
                  <a:schemeClr val="tx1"/>
                </a:solidFill>
                <a:latin typeface="Garamond"/>
                <a:ea typeface="Garamond"/>
                <a:cs typeface="Garamond"/>
                <a:sym typeface="Garamond"/>
              </a:rPr>
              <a:t>Causation</a:t>
            </a:r>
            <a:r>
              <a:rPr lang="en" dirty="0">
                <a:solidFill>
                  <a:schemeClr val="tx1"/>
                </a:solidFill>
                <a:latin typeface="Garamond"/>
                <a:ea typeface="Garamond"/>
                <a:cs typeface="Garamond"/>
                <a:sym typeface="Garamond"/>
              </a:rPr>
              <a:t>  - It was the defendant's actions (or inaction) that actually caused the plaintiff's injury; and</a:t>
            </a:r>
            <a:endParaRPr dirty="0">
              <a:solidFill>
                <a:schemeClr val="tx1"/>
              </a:solidFill>
              <a:latin typeface="Garamond"/>
              <a:ea typeface="Garamond"/>
              <a:cs typeface="Garamond"/>
              <a:sym typeface="Garamond"/>
            </a:endParaRPr>
          </a:p>
          <a:p>
            <a:pPr marL="457200" lvl="0" indent="-342900" algn="l" rtl="0">
              <a:lnSpc>
                <a:spcPct val="160000"/>
              </a:lnSpc>
              <a:spcBef>
                <a:spcPts val="0"/>
              </a:spcBef>
              <a:spcAft>
                <a:spcPts val="0"/>
              </a:spcAft>
              <a:buClr>
                <a:srgbClr val="000000"/>
              </a:buClr>
              <a:buSzPts val="1800"/>
              <a:buFont typeface="Garamond"/>
              <a:buAutoNum type="arabicPeriod"/>
            </a:pPr>
            <a:r>
              <a:rPr lang="en" u="sng" dirty="0">
                <a:solidFill>
                  <a:schemeClr val="tx1"/>
                </a:solidFill>
                <a:latin typeface="Garamond"/>
                <a:ea typeface="Garamond"/>
                <a:cs typeface="Garamond"/>
                <a:sym typeface="Garamond"/>
              </a:rPr>
              <a:t>Damages</a:t>
            </a:r>
            <a:r>
              <a:rPr lang="en" dirty="0">
                <a:solidFill>
                  <a:schemeClr val="tx1"/>
                </a:solidFill>
                <a:latin typeface="Garamond"/>
                <a:ea typeface="Garamond"/>
                <a:cs typeface="Garamond"/>
                <a:sym typeface="Garamond"/>
              </a:rPr>
              <a:t> - The plaintiff was harmed or injured as a result of the defendant's actions</a:t>
            </a:r>
            <a:endParaRPr dirty="0">
              <a:solidFill>
                <a:schemeClr val="tx1"/>
              </a:solidFill>
              <a:latin typeface="Garamond"/>
              <a:ea typeface="Garamond"/>
              <a:cs typeface="Garamond"/>
              <a:sym typeface="Garamond"/>
            </a:endParaRPr>
          </a:p>
          <a:p>
            <a:pPr marL="0" lvl="0" indent="0" algn="l" rtl="0">
              <a:spcBef>
                <a:spcPts val="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5465350" y="-46487"/>
            <a:ext cx="2876550" cy="1590675"/>
          </a:xfrm>
          <a:prstGeom prst="rect">
            <a:avLst/>
          </a:prstGeom>
          <a:noFill/>
          <a:ln>
            <a:noFill/>
          </a:ln>
        </p:spPr>
      </p:pic>
      <p:pic>
        <p:nvPicPr>
          <p:cNvPr id="94" name="Google Shape;94;p20"/>
          <p:cNvPicPr preferRelativeResize="0"/>
          <p:nvPr/>
        </p:nvPicPr>
        <p:blipFill>
          <a:blip r:embed="rId4">
            <a:alphaModFix/>
          </a:blip>
          <a:stretch>
            <a:fillRect/>
          </a:stretch>
        </p:blipFill>
        <p:spPr>
          <a:xfrm>
            <a:off x="465638" y="244913"/>
            <a:ext cx="2619375" cy="1743075"/>
          </a:xfrm>
          <a:prstGeom prst="rect">
            <a:avLst/>
          </a:prstGeom>
          <a:noFill/>
          <a:ln>
            <a:noFill/>
          </a:ln>
        </p:spPr>
      </p:pic>
      <p:pic>
        <p:nvPicPr>
          <p:cNvPr id="95" name="Google Shape;95;p20"/>
          <p:cNvPicPr preferRelativeResize="0"/>
          <p:nvPr/>
        </p:nvPicPr>
        <p:blipFill>
          <a:blip r:embed="rId5">
            <a:alphaModFix/>
          </a:blip>
          <a:stretch>
            <a:fillRect/>
          </a:stretch>
        </p:blipFill>
        <p:spPr>
          <a:xfrm>
            <a:off x="3672850" y="1648250"/>
            <a:ext cx="5406850" cy="3390900"/>
          </a:xfrm>
          <a:prstGeom prst="rect">
            <a:avLst/>
          </a:prstGeom>
          <a:noFill/>
          <a:ln>
            <a:noFill/>
          </a:ln>
        </p:spPr>
      </p:pic>
      <p:pic>
        <p:nvPicPr>
          <p:cNvPr id="96" name="Google Shape;96;p20"/>
          <p:cNvPicPr preferRelativeResize="0"/>
          <p:nvPr/>
        </p:nvPicPr>
        <p:blipFill>
          <a:blip r:embed="rId6">
            <a:alphaModFix/>
          </a:blip>
          <a:stretch>
            <a:fillRect/>
          </a:stretch>
        </p:blipFill>
        <p:spPr>
          <a:xfrm>
            <a:off x="1092200" y="2507438"/>
            <a:ext cx="2466975"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152400" y="1093900"/>
            <a:ext cx="8839201" cy="3345298"/>
          </a:xfrm>
          <a:prstGeom prst="rect">
            <a:avLst/>
          </a:prstGeom>
          <a:noFill/>
          <a:ln>
            <a:noFill/>
          </a:ln>
        </p:spPr>
      </p:pic>
      <p:sp>
        <p:nvSpPr>
          <p:cNvPr id="102" name="Google Shape;102;p21"/>
          <p:cNvSpPr txBox="1"/>
          <p:nvPr/>
        </p:nvSpPr>
        <p:spPr>
          <a:xfrm>
            <a:off x="549250" y="188175"/>
            <a:ext cx="7845900" cy="7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Garamond"/>
                <a:ea typeface="Garamond"/>
                <a:cs typeface="Garamond"/>
                <a:sym typeface="Garamond"/>
              </a:rPr>
              <a:t>DUTY</a:t>
            </a:r>
            <a:endParaRPr sz="4800">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TotalTime>
  <Words>1334</Words>
  <Application>Microsoft Office PowerPoint</Application>
  <PresentationFormat>On-screen Show (16:9)</PresentationFormat>
  <Paragraphs>92</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Garamond</vt:lpstr>
      <vt:lpstr>Wingdings 3</vt:lpstr>
      <vt:lpstr>Century Gothic</vt:lpstr>
      <vt:lpstr>Slice</vt:lpstr>
      <vt:lpstr>PowerPoint Presentation</vt:lpstr>
      <vt:lpstr>PowerPoint Presentation</vt:lpstr>
      <vt:lpstr>YOU KNEW WE’D HAVE A DISCLAIMER! </vt:lpstr>
      <vt:lpstr>PowerPoint Presentation</vt:lpstr>
      <vt:lpstr>TORT </vt:lpstr>
      <vt:lpstr>TORT  </vt:lpstr>
      <vt:lpstr>NEGLIGENCE </vt:lpstr>
      <vt:lpstr>PowerPoint Presentation</vt:lpstr>
      <vt:lpstr>PowerPoint Presentation</vt:lpstr>
      <vt:lpstr>CIVIL MONETARY PENALTIES </vt:lpstr>
      <vt:lpstr>PowerPoint Presentation</vt:lpstr>
      <vt:lpstr>PowerPoint Presentation</vt:lpstr>
      <vt:lpstr>PowerPoint Presentation</vt:lpstr>
      <vt:lpstr>PowerPoint Presentation</vt:lpstr>
      <vt:lpstr>PowerPoint Presentation</vt:lpstr>
      <vt:lpstr>ADR- Alternative Dispute Resolution  Arbitration v. Mediation  </vt:lpstr>
      <vt:lpstr>Plaintiff                     Mediator     DEFENDANT          Defendant </vt:lpstr>
      <vt:lpstr>ARBITRATION v. JURY TRIAL  </vt:lpstr>
      <vt:lpstr>The litigants are real...</vt:lpstr>
      <vt:lpstr>PowerPoint Presentation</vt:lpstr>
      <vt:lpstr>PowerPoint Presentation</vt:lpstr>
      <vt:lpstr>PowerPoint Presentation</vt:lpstr>
      <vt:lpstr>PowerPoint Presentation</vt:lpstr>
      <vt:lpstr>PowerPoint Presentation</vt:lpstr>
      <vt:lpstr>SEPTEMBER 2016</vt:lpstr>
      <vt:lpstr>PowerPoint Presentation</vt:lpstr>
      <vt:lpstr>The healthcare industry fought back...</vt:lpstr>
      <vt:lpstr>PowerPoint Presentation</vt:lpstr>
      <vt:lpstr>PowerPoint Presentation</vt:lpstr>
      <vt:lpstr>New Proposed rules on pre-dispute arbitration agreements </vt:lpstr>
      <vt:lpstr>Good, Bad, and the Ugly </vt:lpstr>
      <vt:lpstr>Why they say it’s good for residents   </vt:lpstr>
      <vt:lpstr>The bad  </vt:lpstr>
      <vt:lpstr>The Ugly </vt:lpstr>
      <vt:lpstr>PowerPoint Presentation</vt:lpstr>
      <vt:lpstr>Office of Inspector General 2014</vt:lpstr>
      <vt:lpstr>Know this…….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Schenk Smith</dc:creator>
  <cp:lastModifiedBy>will smith</cp:lastModifiedBy>
  <cp:revision>7</cp:revision>
  <dcterms:modified xsi:type="dcterms:W3CDTF">2018-10-08T21:44:10Z</dcterms:modified>
</cp:coreProperties>
</file>