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Lst>
  <p:notesMasterIdLst>
    <p:notesMasterId r:id="rId54"/>
  </p:notesMasterIdLst>
  <p:sldIdLst>
    <p:sldId id="257" r:id="rId4"/>
    <p:sldId id="264" r:id="rId5"/>
    <p:sldId id="284" r:id="rId6"/>
    <p:sldId id="611" r:id="rId7"/>
    <p:sldId id="612" r:id="rId8"/>
    <p:sldId id="613" r:id="rId9"/>
    <p:sldId id="614" r:id="rId10"/>
    <p:sldId id="606" r:id="rId11"/>
    <p:sldId id="615" r:id="rId12"/>
    <p:sldId id="616" r:id="rId13"/>
    <p:sldId id="618" r:id="rId14"/>
    <p:sldId id="617" r:id="rId15"/>
    <p:sldId id="621" r:id="rId16"/>
    <p:sldId id="291" r:id="rId17"/>
    <p:sldId id="313" r:id="rId18"/>
    <p:sldId id="301" r:id="rId19"/>
    <p:sldId id="293" r:id="rId20"/>
    <p:sldId id="310" r:id="rId21"/>
    <p:sldId id="261" r:id="rId22"/>
    <p:sldId id="309" r:id="rId23"/>
    <p:sldId id="294" r:id="rId24"/>
    <p:sldId id="303" r:id="rId25"/>
    <p:sldId id="305" r:id="rId26"/>
    <p:sldId id="628" r:id="rId27"/>
    <p:sldId id="629" r:id="rId28"/>
    <p:sldId id="266" r:id="rId29"/>
    <p:sldId id="295" r:id="rId30"/>
    <p:sldId id="311" r:id="rId31"/>
    <p:sldId id="296" r:id="rId32"/>
    <p:sldId id="274" r:id="rId33"/>
    <p:sldId id="297" r:id="rId34"/>
    <p:sldId id="312" r:id="rId35"/>
    <p:sldId id="277" r:id="rId36"/>
    <p:sldId id="298" r:id="rId37"/>
    <p:sldId id="307" r:id="rId38"/>
    <p:sldId id="299" r:id="rId39"/>
    <p:sldId id="258" r:id="rId40"/>
    <p:sldId id="314" r:id="rId41"/>
    <p:sldId id="619" r:id="rId42"/>
    <p:sldId id="620" r:id="rId43"/>
    <p:sldId id="609" r:id="rId44"/>
    <p:sldId id="610" r:id="rId45"/>
    <p:sldId id="625" r:id="rId46"/>
    <p:sldId id="607" r:id="rId47"/>
    <p:sldId id="626" r:id="rId48"/>
    <p:sldId id="627" r:id="rId49"/>
    <p:sldId id="260" r:id="rId50"/>
    <p:sldId id="263" r:id="rId51"/>
    <p:sldId id="259" r:id="rId52"/>
    <p:sldId id="26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6A8B2-8A99-4B69-9557-469F900AEF2B}" type="datetimeFigureOut">
              <a:rPr lang="en-US" smtClean="0"/>
              <a:t>10/19/2018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F8611-B081-4C39-A8B9-F07E983CC326}" type="slidenum">
              <a:rPr lang="en-US" smtClean="0"/>
              <a:t>‹#›</a:t>
            </a:fld>
            <a:endParaRPr lang="en-US" dirty="0"/>
          </a:p>
        </p:txBody>
      </p:sp>
    </p:spTree>
    <p:extLst>
      <p:ext uri="{BB962C8B-B14F-4D97-AF65-F5344CB8AC3E}">
        <p14:creationId xmlns:p14="http://schemas.microsoft.com/office/powerpoint/2010/main" val="403443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4023" eaLnBrk="0" hangingPunct="0">
              <a:defRPr sz="2400">
                <a:solidFill>
                  <a:schemeClr val="tx1"/>
                </a:solidFill>
                <a:latin typeface="Times New Roman" pitchFamily="18" charset="0"/>
              </a:defRPr>
            </a:lvl1pPr>
            <a:lvl2pPr marL="744308" indent="-286272" defTabSz="924023" eaLnBrk="0" hangingPunct="0">
              <a:defRPr sz="2400">
                <a:solidFill>
                  <a:schemeClr val="tx1"/>
                </a:solidFill>
                <a:latin typeface="Times New Roman" pitchFamily="18" charset="0"/>
              </a:defRPr>
            </a:lvl2pPr>
            <a:lvl3pPr marL="1145089" indent="-229017" defTabSz="924023" eaLnBrk="0" hangingPunct="0">
              <a:defRPr sz="2400">
                <a:solidFill>
                  <a:schemeClr val="tx1"/>
                </a:solidFill>
                <a:latin typeface="Times New Roman" pitchFamily="18" charset="0"/>
              </a:defRPr>
            </a:lvl3pPr>
            <a:lvl4pPr marL="1603124" indent="-229017" defTabSz="924023" eaLnBrk="0" hangingPunct="0">
              <a:defRPr sz="2400">
                <a:solidFill>
                  <a:schemeClr val="tx1"/>
                </a:solidFill>
                <a:latin typeface="Times New Roman" pitchFamily="18" charset="0"/>
              </a:defRPr>
            </a:lvl4pPr>
            <a:lvl5pPr marL="2061159" indent="-229017" defTabSz="924023" eaLnBrk="0" hangingPunct="0">
              <a:defRPr sz="2400">
                <a:solidFill>
                  <a:schemeClr val="tx1"/>
                </a:solidFill>
                <a:latin typeface="Times New Roman" pitchFamily="18" charset="0"/>
              </a:defRPr>
            </a:lvl5pPr>
            <a:lvl6pPr marL="2519195" indent="-229017" algn="ctr" defTabSz="924023" eaLnBrk="0" fontAlgn="base" hangingPunct="0">
              <a:spcBef>
                <a:spcPct val="0"/>
              </a:spcBef>
              <a:spcAft>
                <a:spcPct val="0"/>
              </a:spcAft>
              <a:defRPr sz="2400">
                <a:solidFill>
                  <a:schemeClr val="tx1"/>
                </a:solidFill>
                <a:latin typeface="Times New Roman" pitchFamily="18" charset="0"/>
              </a:defRPr>
            </a:lvl6pPr>
            <a:lvl7pPr marL="2977230" indent="-229017" algn="ctr" defTabSz="924023" eaLnBrk="0" fontAlgn="base" hangingPunct="0">
              <a:spcBef>
                <a:spcPct val="0"/>
              </a:spcBef>
              <a:spcAft>
                <a:spcPct val="0"/>
              </a:spcAft>
              <a:defRPr sz="2400">
                <a:solidFill>
                  <a:schemeClr val="tx1"/>
                </a:solidFill>
                <a:latin typeface="Times New Roman" pitchFamily="18" charset="0"/>
              </a:defRPr>
            </a:lvl7pPr>
            <a:lvl8pPr marL="3435265" indent="-229017" algn="ctr" defTabSz="924023" eaLnBrk="0" fontAlgn="base" hangingPunct="0">
              <a:spcBef>
                <a:spcPct val="0"/>
              </a:spcBef>
              <a:spcAft>
                <a:spcPct val="0"/>
              </a:spcAft>
              <a:defRPr sz="2400">
                <a:solidFill>
                  <a:schemeClr val="tx1"/>
                </a:solidFill>
                <a:latin typeface="Times New Roman" pitchFamily="18" charset="0"/>
              </a:defRPr>
            </a:lvl8pPr>
            <a:lvl9pPr marL="3893301" indent="-229017" algn="ctr" defTabSz="924023" eaLnBrk="0" fontAlgn="base" hangingPunct="0">
              <a:spcBef>
                <a:spcPct val="0"/>
              </a:spcBef>
              <a:spcAft>
                <a:spcPct val="0"/>
              </a:spcAft>
              <a:defRPr sz="2400">
                <a:solidFill>
                  <a:schemeClr val="tx1"/>
                </a:solidFill>
                <a:latin typeface="Times New Roman" pitchFamily="18" charset="0"/>
              </a:defRPr>
            </a:lvl9pPr>
          </a:lstStyle>
          <a:p>
            <a:pPr marL="0" marR="0" lvl="0" indent="0" algn="r" defTabSz="924023" rtl="0" eaLnBrk="1" fontAlgn="base" latinLnBrk="0" hangingPunct="1">
              <a:lnSpc>
                <a:spcPct val="100000"/>
              </a:lnSpc>
              <a:spcBef>
                <a:spcPct val="0"/>
              </a:spcBef>
              <a:spcAft>
                <a:spcPct val="0"/>
              </a:spcAft>
              <a:buClrTx/>
              <a:buSzTx/>
              <a:buFontTx/>
              <a:buNone/>
              <a:tabLst/>
              <a:defRPr/>
            </a:pPr>
            <a:fld id="{A828CAF0-10DC-438D-BACA-D2D89CD36A0B}"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4023"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49055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4023" eaLnBrk="0" hangingPunct="0">
              <a:defRPr sz="2400">
                <a:solidFill>
                  <a:schemeClr val="tx1"/>
                </a:solidFill>
                <a:latin typeface="Times New Roman" pitchFamily="18" charset="0"/>
              </a:defRPr>
            </a:lvl1pPr>
            <a:lvl2pPr marL="744308" indent="-286272" defTabSz="924023" eaLnBrk="0" hangingPunct="0">
              <a:defRPr sz="2400">
                <a:solidFill>
                  <a:schemeClr val="tx1"/>
                </a:solidFill>
                <a:latin typeface="Times New Roman" pitchFamily="18" charset="0"/>
              </a:defRPr>
            </a:lvl2pPr>
            <a:lvl3pPr marL="1145089" indent="-229017" defTabSz="924023" eaLnBrk="0" hangingPunct="0">
              <a:defRPr sz="2400">
                <a:solidFill>
                  <a:schemeClr val="tx1"/>
                </a:solidFill>
                <a:latin typeface="Times New Roman" pitchFamily="18" charset="0"/>
              </a:defRPr>
            </a:lvl3pPr>
            <a:lvl4pPr marL="1603124" indent="-229017" defTabSz="924023" eaLnBrk="0" hangingPunct="0">
              <a:defRPr sz="2400">
                <a:solidFill>
                  <a:schemeClr val="tx1"/>
                </a:solidFill>
                <a:latin typeface="Times New Roman" pitchFamily="18" charset="0"/>
              </a:defRPr>
            </a:lvl4pPr>
            <a:lvl5pPr marL="2061159" indent="-229017" defTabSz="924023" eaLnBrk="0" hangingPunct="0">
              <a:defRPr sz="2400">
                <a:solidFill>
                  <a:schemeClr val="tx1"/>
                </a:solidFill>
                <a:latin typeface="Times New Roman" pitchFamily="18" charset="0"/>
              </a:defRPr>
            </a:lvl5pPr>
            <a:lvl6pPr marL="2519195" indent="-229017" algn="ctr" defTabSz="924023" eaLnBrk="0" fontAlgn="base" hangingPunct="0">
              <a:spcBef>
                <a:spcPct val="0"/>
              </a:spcBef>
              <a:spcAft>
                <a:spcPct val="0"/>
              </a:spcAft>
              <a:defRPr sz="2400">
                <a:solidFill>
                  <a:schemeClr val="tx1"/>
                </a:solidFill>
                <a:latin typeface="Times New Roman" pitchFamily="18" charset="0"/>
              </a:defRPr>
            </a:lvl6pPr>
            <a:lvl7pPr marL="2977230" indent="-229017" algn="ctr" defTabSz="924023" eaLnBrk="0" fontAlgn="base" hangingPunct="0">
              <a:spcBef>
                <a:spcPct val="0"/>
              </a:spcBef>
              <a:spcAft>
                <a:spcPct val="0"/>
              </a:spcAft>
              <a:defRPr sz="2400">
                <a:solidFill>
                  <a:schemeClr val="tx1"/>
                </a:solidFill>
                <a:latin typeface="Times New Roman" pitchFamily="18" charset="0"/>
              </a:defRPr>
            </a:lvl7pPr>
            <a:lvl8pPr marL="3435265" indent="-229017" algn="ctr" defTabSz="924023" eaLnBrk="0" fontAlgn="base" hangingPunct="0">
              <a:spcBef>
                <a:spcPct val="0"/>
              </a:spcBef>
              <a:spcAft>
                <a:spcPct val="0"/>
              </a:spcAft>
              <a:defRPr sz="2400">
                <a:solidFill>
                  <a:schemeClr val="tx1"/>
                </a:solidFill>
                <a:latin typeface="Times New Roman" pitchFamily="18" charset="0"/>
              </a:defRPr>
            </a:lvl8pPr>
            <a:lvl9pPr marL="3893301" indent="-229017" algn="ctr" defTabSz="924023" eaLnBrk="0" fontAlgn="base" hangingPunct="0">
              <a:spcBef>
                <a:spcPct val="0"/>
              </a:spcBef>
              <a:spcAft>
                <a:spcPct val="0"/>
              </a:spcAft>
              <a:defRPr sz="2400">
                <a:solidFill>
                  <a:schemeClr val="tx1"/>
                </a:solidFill>
                <a:latin typeface="Times New Roman" pitchFamily="18" charset="0"/>
              </a:defRPr>
            </a:lvl9pPr>
          </a:lstStyle>
          <a:p>
            <a:pPr marL="0" marR="0" lvl="0" indent="0" algn="r" defTabSz="924023" rtl="0" eaLnBrk="1" fontAlgn="base" latinLnBrk="0" hangingPunct="1">
              <a:lnSpc>
                <a:spcPct val="100000"/>
              </a:lnSpc>
              <a:spcBef>
                <a:spcPct val="0"/>
              </a:spcBef>
              <a:spcAft>
                <a:spcPct val="0"/>
              </a:spcAft>
              <a:buClrTx/>
              <a:buSzTx/>
              <a:buFontTx/>
              <a:buNone/>
              <a:tabLst/>
              <a:defRPr/>
            </a:pPr>
            <a:fld id="{9473E915-C433-4442-A043-DB6C1849BA0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402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3011" name="Rectangle 2"/>
          <p:cNvSpPr>
            <a:spLocks noGrp="1" noRot="1" noChangeAspect="1" noChangeArrowheads="1" noTextEdit="1"/>
          </p:cNvSpPr>
          <p:nvPr>
            <p:ph type="sldImg"/>
          </p:nvPr>
        </p:nvSpPr>
        <p:spPr>
          <a:solidFill>
            <a:srgbClr val="FFFFFF"/>
          </a:solidFill>
          <a:ln cap="flat"/>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n-US" dirty="0"/>
          </a:p>
        </p:txBody>
      </p:sp>
    </p:spTree>
    <p:extLst>
      <p:ext uri="{BB962C8B-B14F-4D97-AF65-F5344CB8AC3E}">
        <p14:creationId xmlns:p14="http://schemas.microsoft.com/office/powerpoint/2010/main" val="386742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293" rtl="0" eaLnBrk="1" fontAlgn="base" latinLnBrk="0" hangingPunct="1">
              <a:lnSpc>
                <a:spcPct val="100000"/>
              </a:lnSpc>
              <a:spcBef>
                <a:spcPct val="0"/>
              </a:spcBef>
              <a:spcAft>
                <a:spcPct val="0"/>
              </a:spcAft>
              <a:buClrTx/>
              <a:buSzTx/>
              <a:buFontTx/>
              <a:buNone/>
              <a:tabLst/>
              <a:defRPr/>
            </a:pPr>
            <a:fld id="{CC3C9FB2-17A5-4373-9D0A-312C952AA7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429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231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4023" eaLnBrk="0" hangingPunct="0">
              <a:defRPr sz="2400">
                <a:solidFill>
                  <a:schemeClr val="tx1"/>
                </a:solidFill>
                <a:latin typeface="Times New Roman" pitchFamily="18" charset="0"/>
              </a:defRPr>
            </a:lvl1pPr>
            <a:lvl2pPr marL="744308" indent="-286272" defTabSz="924023" eaLnBrk="0" hangingPunct="0">
              <a:defRPr sz="2400">
                <a:solidFill>
                  <a:schemeClr val="tx1"/>
                </a:solidFill>
                <a:latin typeface="Times New Roman" pitchFamily="18" charset="0"/>
              </a:defRPr>
            </a:lvl2pPr>
            <a:lvl3pPr marL="1145089" indent="-229017" defTabSz="924023" eaLnBrk="0" hangingPunct="0">
              <a:defRPr sz="2400">
                <a:solidFill>
                  <a:schemeClr val="tx1"/>
                </a:solidFill>
                <a:latin typeface="Times New Roman" pitchFamily="18" charset="0"/>
              </a:defRPr>
            </a:lvl3pPr>
            <a:lvl4pPr marL="1603124" indent="-229017" defTabSz="924023" eaLnBrk="0" hangingPunct="0">
              <a:defRPr sz="2400">
                <a:solidFill>
                  <a:schemeClr val="tx1"/>
                </a:solidFill>
                <a:latin typeface="Times New Roman" pitchFamily="18" charset="0"/>
              </a:defRPr>
            </a:lvl4pPr>
            <a:lvl5pPr marL="2061159" indent="-229017" defTabSz="924023" eaLnBrk="0" hangingPunct="0">
              <a:defRPr sz="2400">
                <a:solidFill>
                  <a:schemeClr val="tx1"/>
                </a:solidFill>
                <a:latin typeface="Times New Roman" pitchFamily="18" charset="0"/>
              </a:defRPr>
            </a:lvl5pPr>
            <a:lvl6pPr marL="2519195" indent="-229017" algn="ctr" defTabSz="924023" eaLnBrk="0" fontAlgn="base" hangingPunct="0">
              <a:spcBef>
                <a:spcPct val="0"/>
              </a:spcBef>
              <a:spcAft>
                <a:spcPct val="0"/>
              </a:spcAft>
              <a:defRPr sz="2400">
                <a:solidFill>
                  <a:schemeClr val="tx1"/>
                </a:solidFill>
                <a:latin typeface="Times New Roman" pitchFamily="18" charset="0"/>
              </a:defRPr>
            </a:lvl6pPr>
            <a:lvl7pPr marL="2977230" indent="-229017" algn="ctr" defTabSz="924023" eaLnBrk="0" fontAlgn="base" hangingPunct="0">
              <a:spcBef>
                <a:spcPct val="0"/>
              </a:spcBef>
              <a:spcAft>
                <a:spcPct val="0"/>
              </a:spcAft>
              <a:defRPr sz="2400">
                <a:solidFill>
                  <a:schemeClr val="tx1"/>
                </a:solidFill>
                <a:latin typeface="Times New Roman" pitchFamily="18" charset="0"/>
              </a:defRPr>
            </a:lvl7pPr>
            <a:lvl8pPr marL="3435265" indent="-229017" algn="ctr" defTabSz="924023" eaLnBrk="0" fontAlgn="base" hangingPunct="0">
              <a:spcBef>
                <a:spcPct val="0"/>
              </a:spcBef>
              <a:spcAft>
                <a:spcPct val="0"/>
              </a:spcAft>
              <a:defRPr sz="2400">
                <a:solidFill>
                  <a:schemeClr val="tx1"/>
                </a:solidFill>
                <a:latin typeface="Times New Roman" pitchFamily="18" charset="0"/>
              </a:defRPr>
            </a:lvl8pPr>
            <a:lvl9pPr marL="3893301" indent="-229017" algn="ctr" defTabSz="924023" eaLnBrk="0" fontAlgn="base" hangingPunct="0">
              <a:spcBef>
                <a:spcPct val="0"/>
              </a:spcBef>
              <a:spcAft>
                <a:spcPct val="0"/>
              </a:spcAft>
              <a:defRPr sz="2400">
                <a:solidFill>
                  <a:schemeClr val="tx1"/>
                </a:solidFill>
                <a:latin typeface="Times New Roman" pitchFamily="18" charset="0"/>
              </a:defRPr>
            </a:lvl9pPr>
          </a:lstStyle>
          <a:p>
            <a:pPr marL="0" marR="0" lvl="0" indent="0" algn="r" defTabSz="924023" rtl="0" eaLnBrk="1" fontAlgn="base" latinLnBrk="0" hangingPunct="1">
              <a:lnSpc>
                <a:spcPct val="100000"/>
              </a:lnSpc>
              <a:spcBef>
                <a:spcPct val="0"/>
              </a:spcBef>
              <a:spcAft>
                <a:spcPct val="0"/>
              </a:spcAft>
              <a:buClrTx/>
              <a:buSzTx/>
              <a:buFontTx/>
              <a:buNone/>
              <a:tabLst/>
              <a:defRPr/>
            </a:pPr>
            <a:fld id="{A828CAF0-10DC-438D-BACA-D2D89CD36A0B}"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4023"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73505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32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81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7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ABAC85-39FA-426F-A75C-57A54D20B544}" type="slidenum">
              <a:rPr kumimoji="0" lang="en-US" sz="1200" b="0" i="0" u="none" strike="noStrike" kern="1200" cap="none" spc="0" normalizeH="0" baseline="0" noProof="0">
                <a:ln>
                  <a:noFill/>
                </a:ln>
                <a:solidFill>
                  <a:prstClr val="black"/>
                </a:solidFill>
                <a:effectLst/>
                <a:uLnTx/>
                <a:uFillTx/>
                <a:latin typeface="Calibri"/>
                <a:ea typeface="ＭＳ Ｐゴシック" pitchFamily="127" charset="-128"/>
                <a:cs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79976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October 19,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78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Friday, October 19,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44062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October 19,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67134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494455" y="6142282"/>
            <a:ext cx="7112000" cy="48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p>
        </p:txBody>
      </p:sp>
      <p:sp>
        <p:nvSpPr>
          <p:cNvPr id="12" name="Rectangle 4"/>
          <p:cNvSpPr txBox="1">
            <a:spLocks noChangeArrowheads="1"/>
          </p:cNvSpPr>
          <p:nvPr userDrawn="1"/>
        </p:nvSpPr>
        <p:spPr bwMode="auto">
          <a:xfrm>
            <a:off x="10287000" y="625011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600" dirty="0"/>
          </a:p>
          <a:p>
            <a:pPr lvl="1">
              <a:defRPr/>
            </a:pPr>
            <a:fld id="{5B678750-0EC7-4D01-9C38-E5091D3FCFE9}" type="slidenum">
              <a:rPr lang="en-US" sz="1200" smtClean="0"/>
              <a:t>‹#›</a:t>
            </a:fld>
            <a:endParaRPr lang="en-US" sz="12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Tree>
    <p:extLst>
      <p:ext uri="{BB962C8B-B14F-4D97-AF65-F5344CB8AC3E}">
        <p14:creationId xmlns:p14="http://schemas.microsoft.com/office/powerpoint/2010/main" val="105299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30518"/>
            <a:ext cx="10363200" cy="1422083"/>
          </a:xfrm>
        </p:spPr>
        <p:txBody>
          <a:bodyPr/>
          <a:lstStyle>
            <a:lvl1pPr>
              <a:defRPr sz="30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6414CFA4-8673-4251-AA94-B88DDAD2304E}" type="slidenum">
              <a:rPr lang="en-US"/>
              <a:pPr>
                <a:defRPr/>
              </a:pPr>
              <a:t>‹#›</a:t>
            </a:fld>
            <a:endParaRPr lang="en-US" dirty="0"/>
          </a:p>
        </p:txBody>
      </p:sp>
    </p:spTree>
    <p:extLst>
      <p:ext uri="{BB962C8B-B14F-4D97-AF65-F5344CB8AC3E}">
        <p14:creationId xmlns:p14="http://schemas.microsoft.com/office/powerpoint/2010/main" val="367584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05000"/>
            <a:ext cx="10363200" cy="4267200"/>
          </a:xfrm>
        </p:spPr>
        <p:txBody>
          <a:bodyPr anchor="t"/>
          <a:lstStyle>
            <a:lvl1pPr algn="l">
              <a:defRPr sz="4000" b="1" cap="all">
                <a:solidFill>
                  <a:schemeClr val="tx1"/>
                </a:solidFill>
              </a:defRPr>
            </a:lvl1pPr>
          </a:lstStyle>
          <a:p>
            <a:r>
              <a:rPr lang="en-US"/>
              <a:t>Click to edit Master title style</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DA34D19D-71F0-4D9E-8024-225199C1F841}"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701040"/>
            <a:ext cx="8157261" cy="1188720"/>
          </a:xfrm>
          <a:prstGeom prst="rect">
            <a:avLst/>
          </a:prstGeom>
        </p:spPr>
      </p:pic>
    </p:spTree>
    <p:extLst>
      <p:ext uri="{BB962C8B-B14F-4D97-AF65-F5344CB8AC3E}">
        <p14:creationId xmlns:p14="http://schemas.microsoft.com/office/powerpoint/2010/main" val="2640395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8" y="3956281"/>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fld id="{1B5FA3E3-1C30-464D-B57A-C35326C0553F}" type="datetimeFigureOut">
              <a:rPr lang="en-US" smtClean="0"/>
              <a:t>10/19/2018</a:t>
            </a:fld>
            <a:endParaRPr lang="en-US" dirty="0"/>
          </a:p>
        </p:txBody>
      </p:sp>
      <p:sp>
        <p:nvSpPr>
          <p:cNvPr id="5" name="Footer Placeholder 4"/>
          <p:cNvSpPr>
            <a:spLocks noGrp="1"/>
          </p:cNvSpPr>
          <p:nvPr>
            <p:ph type="ftr" sz="quarter" idx="11"/>
          </p:nvPr>
        </p:nvSpPr>
        <p:spPr>
          <a:xfrm>
            <a:off x="2584056"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C84A7B7-3954-4B57-8F7F-8C9421C96A78}" type="slidenum">
              <a:rPr lang="en-US" smtClean="0"/>
              <a:t>‹#›</a:t>
            </a:fld>
            <a:endParaRPr lang="en-US" dirty="0"/>
          </a:p>
        </p:txBody>
      </p:sp>
      <p:grpSp>
        <p:nvGrpSpPr>
          <p:cNvPr id="8" name="Group 7"/>
          <p:cNvGrpSpPr/>
          <p:nvPr/>
        </p:nvGrpSpPr>
        <p:grpSpPr>
          <a:xfrm>
            <a:off x="752858" y="744470"/>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3953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B5FA3E3-1C30-464D-B57A-C35326C0553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84A7B7-3954-4B57-8F7F-8C9421C96A78}" type="slidenum">
              <a:rPr lang="en-US" smtClean="0"/>
              <a:t>‹#›</a:t>
            </a:fld>
            <a:endParaRPr lang="en-US" dirty="0"/>
          </a:p>
        </p:txBody>
      </p:sp>
    </p:spTree>
    <p:extLst>
      <p:ext uri="{BB962C8B-B14F-4D97-AF65-F5344CB8AC3E}">
        <p14:creationId xmlns:p14="http://schemas.microsoft.com/office/powerpoint/2010/main" val="389939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2"/>
            <a:ext cx="9612971"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9" y="6453386"/>
            <a:ext cx="1622409" cy="404614"/>
          </a:xfrm>
        </p:spPr>
        <p:txBody>
          <a:bodyPr/>
          <a:lstStyle>
            <a:lvl1pPr>
              <a:defRPr>
                <a:solidFill>
                  <a:schemeClr val="tx2"/>
                </a:solidFill>
              </a:defRPr>
            </a:lvl1pPr>
          </a:lstStyle>
          <a:p>
            <a:fld id="{1B5FA3E3-1C30-464D-B57A-C35326C0553F}" type="datetimeFigureOut">
              <a:rPr lang="en-US" smtClean="0"/>
              <a:t>10/19/2018</a:t>
            </a:fld>
            <a:endParaRPr lang="en-US" dirty="0"/>
          </a:p>
        </p:txBody>
      </p:sp>
      <p:sp>
        <p:nvSpPr>
          <p:cNvPr id="5" name="Footer Placeholder 4"/>
          <p:cNvSpPr>
            <a:spLocks noGrp="1"/>
          </p:cNvSpPr>
          <p:nvPr>
            <p:ph type="ftr" sz="quarter" idx="11"/>
          </p:nvPr>
        </p:nvSpPr>
        <p:spPr>
          <a:xfrm>
            <a:off x="2584313"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C84A7B7-3954-4B57-8F7F-8C9421C96A78}" type="slidenum">
              <a:rPr lang="en-US" smtClean="0"/>
              <a:t>‹#›</a:t>
            </a:fld>
            <a:endParaRPr lang="en-US" dirty="0"/>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109001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5FA3E3-1C30-464D-B57A-C35326C0553F}" type="datetimeFigureOut">
              <a:rPr lang="en-US" smtClean="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84A7B7-3954-4B57-8F7F-8C9421C96A78}" type="slidenum">
              <a:rPr lang="en-US" smtClean="0"/>
              <a:t>‹#›</a:t>
            </a:fld>
            <a:endParaRPr lang="en-US" dirty="0"/>
          </a:p>
        </p:txBody>
      </p:sp>
    </p:spTree>
    <p:extLst>
      <p:ext uri="{BB962C8B-B14F-4D97-AF65-F5344CB8AC3E}">
        <p14:creationId xmlns:p14="http://schemas.microsoft.com/office/powerpoint/2010/main" val="2480734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371601" y="3305209"/>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525013" y="3305209"/>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5FA3E3-1C30-464D-B57A-C35326C0553F}" type="datetimeFigureOut">
              <a:rPr lang="en-US" smtClean="0"/>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84A7B7-3954-4B57-8F7F-8C9421C96A78}" type="slidenum">
              <a:rPr lang="en-US" smtClean="0"/>
              <a:t>‹#›</a:t>
            </a:fld>
            <a:endParaRPr lang="en-US" dirty="0"/>
          </a:p>
        </p:txBody>
      </p:sp>
    </p:spTree>
    <p:extLst>
      <p:ext uri="{BB962C8B-B14F-4D97-AF65-F5344CB8AC3E}">
        <p14:creationId xmlns:p14="http://schemas.microsoft.com/office/powerpoint/2010/main" val="169005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Friday, October 19,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113747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5FA3E3-1C30-464D-B57A-C35326C0553F}" type="datetimeFigureOut">
              <a:rPr lang="en-US" smtClean="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84A7B7-3954-4B57-8F7F-8C9421C96A78}" type="slidenum">
              <a:rPr lang="en-US" smtClean="0"/>
              <a:t>‹#›</a:t>
            </a:fld>
            <a:endParaRPr lang="en-US" dirty="0"/>
          </a:p>
        </p:txBody>
      </p:sp>
    </p:spTree>
    <p:extLst>
      <p:ext uri="{BB962C8B-B14F-4D97-AF65-F5344CB8AC3E}">
        <p14:creationId xmlns:p14="http://schemas.microsoft.com/office/powerpoint/2010/main" val="932680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FA3E3-1C30-464D-B57A-C35326C0553F}" type="datetimeFigureOut">
              <a:rPr lang="en-US" smtClean="0"/>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84A7B7-3954-4B57-8F7F-8C9421C96A78}" type="slidenum">
              <a:rPr lang="en-US" smtClean="0"/>
              <a:t>‹#›</a:t>
            </a:fld>
            <a:endParaRPr lang="en-US" dirty="0"/>
          </a:p>
        </p:txBody>
      </p:sp>
    </p:spTree>
    <p:extLst>
      <p:ext uri="{BB962C8B-B14F-4D97-AF65-F5344CB8AC3E}">
        <p14:creationId xmlns:p14="http://schemas.microsoft.com/office/powerpoint/2010/main" val="198813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1B5FA3E3-1C30-464D-B57A-C35326C0553F}" type="datetimeFigureOut">
              <a:rPr lang="en-US" smtClean="0"/>
              <a:t>10/19/2018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fld id="{BC84A7B7-3954-4B57-8F7F-8C9421C96A78}" type="slidenum">
              <a:rPr lang="en-US" smtClean="0"/>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7823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2"/>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1B5FA3E3-1C30-464D-B57A-C35326C0553F}" type="datetimeFigureOut">
              <a:rPr lang="en-US" smtClean="0"/>
              <a:t>10/19/2018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fld id="{BC84A7B7-3954-4B57-8F7F-8C9421C96A78}" type="slidenum">
              <a:rPr lang="en-US" smtClean="0"/>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526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7"/>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FA3E3-1C30-464D-B57A-C35326C0553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84A7B7-3954-4B57-8F7F-8C9421C96A78}" type="slidenum">
              <a:rPr lang="en-US" smtClean="0"/>
              <a:t>‹#›</a:t>
            </a:fld>
            <a:endParaRPr lang="en-US" dirty="0"/>
          </a:p>
        </p:txBody>
      </p:sp>
    </p:spTree>
    <p:extLst>
      <p:ext uri="{BB962C8B-B14F-4D97-AF65-F5344CB8AC3E}">
        <p14:creationId xmlns:p14="http://schemas.microsoft.com/office/powerpoint/2010/main" val="207394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1" y="624156"/>
            <a:ext cx="7632700"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FA3E3-1C30-464D-B57A-C35326C0553F}" type="datetimeFigureOut">
              <a:rPr lang="en-US" smtClean="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84A7B7-3954-4B57-8F7F-8C9421C96A78}" type="slidenum">
              <a:rPr lang="en-US" smtClean="0"/>
              <a:t>‹#›</a:t>
            </a:fld>
            <a:endParaRPr lang="en-US" dirty="0"/>
          </a:p>
        </p:txBody>
      </p:sp>
    </p:spTree>
    <p:extLst>
      <p:ext uri="{BB962C8B-B14F-4D97-AF65-F5344CB8AC3E}">
        <p14:creationId xmlns:p14="http://schemas.microsoft.com/office/powerpoint/2010/main" val="316971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October 19,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6627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October 19,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32415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October 19, 2018</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87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Friday, October 19, 2018</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8032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October 19, 2018</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98999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October 19,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8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October 19,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7109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Friday, October 19, 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4011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1"/>
            <a:ext cx="10363200" cy="407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fld id="{B8D269C3-3C49-47C9-A6D3-5CD048248298}" type="slidenum">
              <a:rPr lang="en-US" smtClean="0"/>
              <a:pPr lvl="2"/>
              <a:t>‹#›</a:t>
            </a:fld>
            <a:endParaRPr lang="en-US" dirty="0"/>
          </a:p>
          <a:p>
            <a:pPr lvl="3"/>
            <a:r>
              <a:rPr lang="en-US" dirty="0"/>
              <a:t>Fourth level</a:t>
            </a:r>
          </a:p>
        </p:txBody>
      </p:sp>
      <p:sp>
        <p:nvSpPr>
          <p:cNvPr id="1029" name="Line 5"/>
          <p:cNvSpPr>
            <a:spLocks noChangeShapeType="1"/>
          </p:cNvSpPr>
          <p:nvPr/>
        </p:nvSpPr>
        <p:spPr bwMode="auto">
          <a:xfrm>
            <a:off x="2032000" y="1828800"/>
            <a:ext cx="85344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dirty="0"/>
          </a:p>
        </p:txBody>
      </p:sp>
      <p:sp>
        <p:nvSpPr>
          <p:cNvPr id="2" name="Footer Placeholder 1"/>
          <p:cNvSpPr>
            <a:spLocks noGrp="1"/>
          </p:cNvSpPr>
          <p:nvPr>
            <p:ph type="ftr" sz="quarter" idx="3"/>
          </p:nvPr>
        </p:nvSpPr>
        <p:spPr>
          <a:xfrm>
            <a:off x="2997200" y="6188074"/>
            <a:ext cx="6197600" cy="4730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4"/>
          <p:cNvSpPr txBox="1">
            <a:spLocks noChangeArrowheads="1"/>
          </p:cNvSpPr>
          <p:nvPr userDrawn="1"/>
        </p:nvSpPr>
        <p:spPr bwMode="auto">
          <a:xfrm>
            <a:off x="2743200" y="6127750"/>
            <a:ext cx="71120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a:defRPr/>
            </a:pPr>
            <a:r>
              <a:rPr lang="en-US" sz="1200" dirty="0"/>
              <a:t>MedicareAdvocacy.org</a:t>
            </a:r>
          </a:p>
          <a:p>
            <a:pPr>
              <a:defRPr/>
            </a:pPr>
            <a:r>
              <a:rPr lang="en-US" sz="1200" dirty="0"/>
              <a:t>Copyright © Center for Medicare Advocacy</a:t>
            </a:r>
          </a:p>
        </p:txBody>
      </p:sp>
      <p:sp>
        <p:nvSpPr>
          <p:cNvPr id="3" name="Slide Number Placeholder 2"/>
          <p:cNvSpPr>
            <a:spLocks noGrp="1"/>
          </p:cNvSpPr>
          <p:nvPr>
            <p:ph type="sldNum" sz="quarter" idx="4"/>
          </p:nvPr>
        </p:nvSpPr>
        <p:spPr>
          <a:xfrm>
            <a:off x="103632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CF7D1-9693-4C37-A70A-E0F081EFFC0F}" type="slidenum">
              <a:rPr lang="en-US" smtClean="0"/>
              <a:t>‹#›</a:t>
            </a:fld>
            <a:endParaRPr lang="en-US" dirty="0"/>
          </a:p>
        </p:txBody>
      </p:sp>
    </p:spTree>
    <p:extLst>
      <p:ext uri="{BB962C8B-B14F-4D97-AF65-F5344CB8AC3E}">
        <p14:creationId xmlns:p14="http://schemas.microsoft.com/office/powerpoint/2010/main" val="390470675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ctr" rtl="0" eaLnBrk="1" fontAlgn="base" hangingPunct="1">
        <a:spcBef>
          <a:spcPct val="0"/>
        </a:spcBef>
        <a:spcAft>
          <a:spcPct val="0"/>
        </a:spcAft>
        <a:defRPr sz="4000" b="1" i="0" cap="all"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fld id="{1B5FA3E3-1C30-464D-B57A-C35326C0553F}" type="datetimeFigureOut">
              <a:rPr lang="en-US" smtClean="0"/>
              <a:t>10/19/2018</a:t>
            </a:fld>
            <a:endParaRPr lang="en-US" dirty="0"/>
          </a:p>
        </p:txBody>
      </p:sp>
      <p:sp>
        <p:nvSpPr>
          <p:cNvPr id="5" name="Footer Placeholder 4"/>
          <p:cNvSpPr>
            <a:spLocks noGrp="1"/>
          </p:cNvSpPr>
          <p:nvPr>
            <p:ph type="ftr" sz="quarter" idx="3"/>
          </p:nvPr>
        </p:nvSpPr>
        <p:spPr>
          <a:xfrm>
            <a:off x="2893565"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7"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fld id="{BC84A7B7-3954-4B57-8F7F-8C9421C96A78}" type="slidenum">
              <a:rPr lang="en-US" smtClean="0"/>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72335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edicareadvocacy.org/wp-content/uploads/2018/09/Nursing-Homes-Report-Transfer-and-Discharge-Deficiencies.pdf"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marylandattorneygeneral.gov/News%20Documents/State_v_NMS_Complaint.pdf" TargetMode="External"/><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raldmailmedia.com/news/local/operator-of-hagerstown-nursing-home-charged-with-dumping-residents/article_88433da0-c940-11e6-8f8a-efc06242dd1e.html" TargetMode="External"/><Relationship Id="rId7" Type="http://schemas.openxmlformats.org/officeDocument/2006/relationships/image" Target="../media/image16.jpeg"/><Relationship Id="rId2" Type="http://schemas.openxmlformats.org/officeDocument/2006/relationships/hyperlink" Target="https://www.washingtonpost.com/local/public-safety/2016/12/21/32cf18ae-c7c8-11e6-8bee-54e800ef2a63_story.html?utm_term=.c1107a3f8728" TargetMode="External"/><Relationship Id="rId1" Type="http://schemas.openxmlformats.org/officeDocument/2006/relationships/slideLayout" Target="../slideLayouts/slideLayout16.xml"/><Relationship Id="rId6" Type="http://schemas.openxmlformats.org/officeDocument/2006/relationships/hyperlink" Target="https://khn.org/news/when-nursing-homes-push-out-poor-and-disabled-patients/" TargetMode="External"/><Relationship Id="rId5" Type="http://schemas.openxmlformats.org/officeDocument/2006/relationships/hyperlink" Target="https://www.npr.org/sections/health-shots/2017/05/26/529915765/states-try-to-keep-nursing-homes-from-kicking-out-less-lucrative-patients" TargetMode="External"/><Relationship Id="rId4" Type="http://schemas.openxmlformats.org/officeDocument/2006/relationships/hyperlink" Target="https://www.courthousenews.com/maryland-sues-inhumane-nursing-home-provid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www.cms.gov/Medicare/Provider-Enrollment-and-Certification/SurveyCertificationGenInfo/Downloads/Survey-and-Cert-Letter-18-08.pdf"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theconsumervoice.org/uploads/files/issues/nursing-home-discharges-final_-_8_2018.pdf" TargetMode="External"/><Relationship Id="rId7"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hyperlink" Target="http://theconsumervoice.org/uploads/files/issues/Involuntary_transfer_and_discharge_brochure1.pdf" TargetMode="External"/><Relationship Id="rId4" Type="http://schemas.openxmlformats.org/officeDocument/2006/relationships/hyperlink" Target="http://theconsumervoice.org/uploads/files/issues/involuntary-transfer-and-discharge_-final.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http://ltcombudsman.org/issues/transfer-discharge#Consumers" TargetMode="Externa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hyperlink" Target="http://theconsumervoice.org/issues/other-issues-and-resources/transfer-dischar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ltcombudsman.org/library/fed_laws/federal-nursing-home-regulations" TargetMode="External"/><Relationship Id="rId5" Type="http://schemas.openxmlformats.org/officeDocument/2006/relationships/hyperlink" Target="http://ltcombudsman.org/issues/transfer-discharge" TargetMode="External"/><Relationship Id="rId4" Type="http://schemas.openxmlformats.org/officeDocument/2006/relationships/hyperlink" Target="http://theconsumervoice.org/issues/issue_details/proposed-revisions-to-the-federal-nursing-home-regulation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theconsumervoice.org/uploads/files/issues/Revised_Nursing_Facility_Regulations_Involuntary_Transfer_and_Discharge.pdf"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www.theconsumervoice.org/" TargetMode="External"/><Relationship Id="rId7" Type="http://schemas.openxmlformats.org/officeDocument/2006/relationships/hyperlink" Target="https://www.facebook.com/theconsumervoic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twitter.com/ConsumerVoices" TargetMode="External"/><Relationship Id="rId10" Type="http://schemas.openxmlformats.org/officeDocument/2006/relationships/image" Target="../media/image24.jpg"/><Relationship Id="rId4" Type="http://schemas.openxmlformats.org/officeDocument/2006/relationships/hyperlink" Target="https://www.facebook.com/theconsumervoice/" TargetMode="External"/><Relationship Id="rId9" Type="http://schemas.openxmlformats.org/officeDocument/2006/relationships/hyperlink" Target="http://www.twitter.com/ConsumerVoice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905" y="2249487"/>
            <a:ext cx="11203619" cy="1100932"/>
          </a:xfrm>
        </p:spPr>
        <p:txBody>
          <a:bodyPr/>
          <a:lstStyle/>
          <a:p>
            <a:r>
              <a:rPr lang="en-US" sz="4000" b="1" dirty="0"/>
              <a:t>Successfully challenging facility-initiated transfers and discharges</a:t>
            </a:r>
          </a:p>
        </p:txBody>
      </p:sp>
      <p:sp>
        <p:nvSpPr>
          <p:cNvPr id="3" name="Subtitle 2"/>
          <p:cNvSpPr>
            <a:spLocks noGrp="1"/>
          </p:cNvSpPr>
          <p:nvPr>
            <p:ph type="subTitle" idx="1"/>
          </p:nvPr>
        </p:nvSpPr>
        <p:spPr>
          <a:xfrm>
            <a:off x="514905" y="3505200"/>
            <a:ext cx="10866267" cy="1752600"/>
          </a:xfrm>
        </p:spPr>
        <p:txBody>
          <a:bodyPr/>
          <a:lstStyle/>
          <a:p>
            <a:r>
              <a:rPr lang="en-US" dirty="0"/>
              <a:t>42</a:t>
            </a:r>
            <a:r>
              <a:rPr lang="en-US" baseline="30000" dirty="0"/>
              <a:t>nd</a:t>
            </a:r>
            <a:r>
              <a:rPr lang="en-US" dirty="0"/>
              <a:t> Annual Consumer Voice Conference</a:t>
            </a:r>
          </a:p>
          <a:p>
            <a:r>
              <a:rPr lang="en-US" dirty="0"/>
              <a:t>Tuesday, October 23</a:t>
            </a:r>
          </a:p>
          <a:p>
            <a:endParaRPr lang="en-US" dirty="0"/>
          </a:p>
        </p:txBody>
      </p:sp>
      <p:pic>
        <p:nvPicPr>
          <p:cNvPr id="4" name="Picture 4"/>
          <p:cNvPicPr>
            <a:picLocks noChangeAspect="1"/>
          </p:cNvPicPr>
          <p:nvPr/>
        </p:nvPicPr>
        <p:blipFill>
          <a:blip r:embed="rId2"/>
          <a:srcRect/>
          <a:stretch>
            <a:fillRect/>
          </a:stretch>
        </p:blipFill>
        <p:spPr bwMode="auto">
          <a:xfrm>
            <a:off x="2104331" y="415487"/>
            <a:ext cx="7983337" cy="1563328"/>
          </a:xfrm>
          <a:prstGeom prst="rect">
            <a:avLst/>
          </a:prstGeom>
          <a:noFill/>
          <a:ln w="9525">
            <a:noFill/>
            <a:miter lim="800000"/>
            <a:headEnd/>
            <a:tailEnd/>
          </a:ln>
        </p:spPr>
      </p:pic>
    </p:spTree>
    <p:extLst>
      <p:ext uri="{BB962C8B-B14F-4D97-AF65-F5344CB8AC3E}">
        <p14:creationId xmlns:p14="http://schemas.microsoft.com/office/powerpoint/2010/main" val="314094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Non-enforcement</a:t>
            </a:r>
          </a:p>
        </p:txBody>
      </p:sp>
      <p:sp>
        <p:nvSpPr>
          <p:cNvPr id="3" name="Content Placeholder 2"/>
          <p:cNvSpPr>
            <a:spLocks noGrp="1"/>
          </p:cNvSpPr>
          <p:nvPr>
            <p:ph idx="1"/>
          </p:nvPr>
        </p:nvSpPr>
        <p:spPr/>
        <p:txBody>
          <a:bodyPr/>
          <a:lstStyle/>
          <a:p>
            <a:r>
              <a:rPr lang="en-US" sz="2400" dirty="0"/>
              <a:t>CMA analysis of enforcement deficiencies since new survey process was implemented in Nov. 2017 (through July 2018) found 137 deficiencies were cited nationwide.</a:t>
            </a:r>
          </a:p>
          <a:p>
            <a:pPr lvl="1"/>
            <a:r>
              <a:rPr lang="en-US" sz="2000" dirty="0"/>
              <a:t>1 immediate jeopardy; 3 actual harm</a:t>
            </a:r>
          </a:p>
          <a:p>
            <a:pPr lvl="1"/>
            <a:r>
              <a:rPr lang="en-US" sz="2000" dirty="0"/>
              <a:t>133 no harm or substantial compliance (97%)</a:t>
            </a:r>
          </a:p>
          <a:p>
            <a:r>
              <a:rPr lang="en-US" sz="2400" dirty="0"/>
              <a:t>Noncompliance is treated solely like an issue of paperwork; surveyors typically do not look beyond paperwork.</a:t>
            </a:r>
          </a:p>
          <a:p>
            <a:pPr marL="0" indent="0">
              <a:buNone/>
            </a:pPr>
            <a:r>
              <a:rPr lang="en-US" sz="2000" dirty="0"/>
              <a:t>Report at </a:t>
            </a:r>
            <a:r>
              <a:rPr lang="en-US" sz="2000" dirty="0">
                <a:hlinkClick r:id="rId2"/>
              </a:rPr>
              <a:t>http://www.medicareadvocacy.org/wp-content/uploads/2018/09/Nursing-Homes-Report-Transfer-and-Discharge-Deficiencies.pdf</a:t>
            </a:r>
            <a:r>
              <a:rPr lang="en-US" sz="2000" dirty="0"/>
              <a:t> </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10</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73583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TRANSFER/DISCHARGE	</a:t>
            </a:r>
          </a:p>
        </p:txBody>
      </p:sp>
      <p:sp>
        <p:nvSpPr>
          <p:cNvPr id="3" name="Content Placeholder 2"/>
          <p:cNvSpPr>
            <a:spLocks noGrp="1"/>
          </p:cNvSpPr>
          <p:nvPr>
            <p:ph idx="1"/>
          </p:nvPr>
        </p:nvSpPr>
        <p:spPr/>
        <p:txBody>
          <a:bodyPr/>
          <a:lstStyle/>
          <a:p>
            <a:r>
              <a:rPr lang="en-US" sz="2800" dirty="0"/>
              <a:t>To the extent we can tell from survey reports,</a:t>
            </a:r>
          </a:p>
          <a:p>
            <a:pPr lvl="1"/>
            <a:r>
              <a:rPr lang="en-US" sz="2000" dirty="0"/>
              <a:t>Most often: Resident resisted care, was difficult to care for, complained, violated facility rules (e.g., smoking), used wheelchair unsafely.</a:t>
            </a:r>
          </a:p>
          <a:p>
            <a:pPr lvl="1"/>
            <a:r>
              <a:rPr lang="en-US" sz="2000" dirty="0"/>
              <a:t>Emergency discharge to hospital (no detail, just that paperwork was not completed)</a:t>
            </a:r>
          </a:p>
          <a:p>
            <a:pPr lvl="1"/>
            <a:r>
              <a:rPr lang="en-US" sz="2000" dirty="0"/>
              <a:t>1 case: facility “downsizing” (i.e., creating 56 private rooms)</a:t>
            </a:r>
          </a:p>
          <a:p>
            <a:pPr lvl="1"/>
            <a:r>
              <a:rPr lang="en-US" sz="2000" dirty="0"/>
              <a:t>Reason not given; surveyors find that facility did not comply with federal requirements for consultation before issuing notice, for content of notice, for determination that facility could not meet resident’s needs.</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11</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4692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JEOPARDY TRANSFER/DISCHARGE DEFICIENCY</a:t>
            </a:r>
          </a:p>
        </p:txBody>
      </p:sp>
      <p:sp>
        <p:nvSpPr>
          <p:cNvPr id="3" name="Content Placeholder 2"/>
          <p:cNvSpPr>
            <a:spLocks noGrp="1"/>
          </p:cNvSpPr>
          <p:nvPr>
            <p:ph idx="1"/>
          </p:nvPr>
        </p:nvSpPr>
        <p:spPr/>
        <p:txBody>
          <a:bodyPr/>
          <a:lstStyle/>
          <a:p>
            <a:r>
              <a:rPr lang="en-US" sz="2400" dirty="0"/>
              <a:t>Special Focus Facility in Tennessee discharged resident to hotel while administrative appeal was pending (ALJ had delayed hearing so that resident could get an attorney).</a:t>
            </a:r>
          </a:p>
          <a:p>
            <a:r>
              <a:rPr lang="en-US" sz="2400" dirty="0"/>
              <a:t>Facility discharged resident Friday night; drove resident to hotel in facility van; paid for 3 nights at hotel; did not send all medications; did not consult physician; by Monday, resident had eaten 2 boxes of peanut butter crackers and candy.</a:t>
            </a:r>
          </a:p>
          <a:p>
            <a:r>
              <a:rPr lang="en-US" sz="2400" dirty="0"/>
              <a:t>6 jeopardy deficiencies cited.</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12</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75351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disconnect between requirements and which state agency is responsible for transfer/discharge</a:t>
            </a:r>
          </a:p>
        </p:txBody>
      </p:sp>
      <p:sp>
        <p:nvSpPr>
          <p:cNvPr id="3" name="Content Placeholder 2"/>
          <p:cNvSpPr>
            <a:spLocks noGrp="1"/>
          </p:cNvSpPr>
          <p:nvPr>
            <p:ph idx="1"/>
          </p:nvPr>
        </p:nvSpPr>
        <p:spPr/>
        <p:txBody>
          <a:bodyPr/>
          <a:lstStyle/>
          <a:p>
            <a:r>
              <a:rPr lang="en-US" dirty="0"/>
              <a:t>ALJs are generally in Medicaid agencies.</a:t>
            </a:r>
          </a:p>
          <a:p>
            <a:r>
              <a:rPr lang="en-US" dirty="0"/>
              <a:t>State survey agencies do not enforce decisions of Medicaid agencies.</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13</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4625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24200" y="914400"/>
            <a:ext cx="6934200" cy="2286000"/>
          </a:xfrm>
          <a:prstGeom prst="rect">
            <a:avLst/>
          </a:prstGeom>
        </p:spPr>
        <p:txBody>
          <a:bodyPr vert="horz" lIns="91440" tIns="45720" rIns="91440" bIns="45720" rtlCol="0" anchor="t">
            <a:normAutofit fontScale="70000" lnSpcReduction="200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lnSpc>
                <a:spcPct val="120000"/>
              </a:lnSpc>
            </a:pPr>
            <a:r>
              <a:rPr lang="en-US" sz="3600" dirty="0">
                <a:solidFill>
                  <a:srgbClr val="002060"/>
                </a:solidFill>
                <a:latin typeface="Franklin Gothic Book" panose="020B0503020102020204"/>
              </a:rPr>
              <a:t>“Make room for MCAs”: </a:t>
            </a:r>
          </a:p>
          <a:p>
            <a:pPr algn="ctr">
              <a:lnSpc>
                <a:spcPct val="120000"/>
              </a:lnSpc>
            </a:pPr>
            <a:r>
              <a:rPr lang="en-US" sz="3600" dirty="0">
                <a:solidFill>
                  <a:srgbClr val="002060"/>
                </a:solidFill>
                <a:latin typeface="Franklin Gothic Book" panose="020B0503020102020204"/>
              </a:rPr>
              <a:t>How Two State Agencies Challenged a </a:t>
            </a:r>
          </a:p>
          <a:p>
            <a:pPr algn="ctr">
              <a:lnSpc>
                <a:spcPct val="120000"/>
              </a:lnSpc>
            </a:pPr>
            <a:r>
              <a:rPr lang="en-US" sz="3600" dirty="0">
                <a:solidFill>
                  <a:srgbClr val="002060"/>
                </a:solidFill>
                <a:latin typeface="Franklin Gothic Book" panose="020B0503020102020204"/>
              </a:rPr>
              <a:t>Discharge-Driven Nursing Home Business Model</a:t>
            </a:r>
          </a:p>
          <a:p>
            <a:pPr algn="ctr"/>
            <a:r>
              <a:rPr lang="en-US" sz="3900" dirty="0">
                <a:solidFill>
                  <a:srgbClr val="002060"/>
                </a:solidFill>
                <a:latin typeface="Franklin Gothic Book" panose="020B0503020102020204"/>
              </a:rPr>
              <a:t> </a:t>
            </a:r>
            <a:br>
              <a:rPr lang="en-US" sz="3900" dirty="0">
                <a:solidFill>
                  <a:srgbClr val="002060"/>
                </a:solidFill>
                <a:latin typeface="Franklin Gothic Book" panose="020B0503020102020204"/>
              </a:rPr>
            </a:br>
            <a:r>
              <a:rPr lang="en-US" sz="3400" dirty="0">
                <a:solidFill>
                  <a:srgbClr val="92D050"/>
                </a:solidFill>
                <a:latin typeface="Franklin Gothic Book" panose="020B0503020102020204"/>
              </a:rPr>
              <a:t>October 23 - Morning Plenary</a:t>
            </a:r>
          </a:p>
        </p:txBody>
      </p:sp>
      <p:sp>
        <p:nvSpPr>
          <p:cNvPr id="6" name="TextBox 5"/>
          <p:cNvSpPr txBox="1"/>
          <p:nvPr/>
        </p:nvSpPr>
        <p:spPr>
          <a:xfrm>
            <a:off x="2819400" y="3505200"/>
            <a:ext cx="7391400" cy="1477328"/>
          </a:xfrm>
          <a:prstGeom prst="rect">
            <a:avLst/>
          </a:prstGeom>
          <a:noFill/>
        </p:spPr>
        <p:txBody>
          <a:bodyPr wrap="square" rtlCol="0">
            <a:spAutoFit/>
          </a:bodyPr>
          <a:lstStyle/>
          <a:p>
            <a:pPr algn="ctr" defTabSz="457200"/>
            <a:r>
              <a:rPr lang="en-US" b="1" dirty="0">
                <a:solidFill>
                  <a:srgbClr val="002060"/>
                </a:solidFill>
                <a:latin typeface="Franklin Gothic Book" panose="020B0503020102020204"/>
              </a:rPr>
              <a:t>Joshua N. Auerbach</a:t>
            </a:r>
            <a:endParaRPr lang="en-US" dirty="0">
              <a:solidFill>
                <a:prstClr val="black"/>
              </a:solidFill>
              <a:latin typeface="Franklin Gothic Book" panose="020B0503020102020204"/>
            </a:endParaRPr>
          </a:p>
          <a:p>
            <a:pPr algn="ctr" defTabSz="457200"/>
            <a:r>
              <a:rPr lang="en-US" dirty="0">
                <a:solidFill>
                  <a:prstClr val="black"/>
                </a:solidFill>
                <a:latin typeface="Franklin Gothic Book" panose="020B0503020102020204"/>
              </a:rPr>
              <a:t>Assistant Attorney General, Office of the Attorney General of Maryland</a:t>
            </a:r>
          </a:p>
          <a:p>
            <a:pPr algn="ctr" defTabSz="457200"/>
            <a:r>
              <a:rPr lang="en-US" b="1" dirty="0">
                <a:solidFill>
                  <a:srgbClr val="002060"/>
                </a:solidFill>
                <a:latin typeface="Franklin Gothic Book" panose="020B0503020102020204"/>
              </a:rPr>
              <a:t>Stevanne Ellis</a:t>
            </a:r>
            <a:endParaRPr lang="en-US" dirty="0">
              <a:solidFill>
                <a:prstClr val="black"/>
              </a:solidFill>
              <a:latin typeface="Franklin Gothic Book" panose="020B0503020102020204"/>
            </a:endParaRPr>
          </a:p>
          <a:p>
            <a:pPr algn="ctr" defTabSz="457200"/>
            <a:r>
              <a:rPr lang="en-US" dirty="0">
                <a:solidFill>
                  <a:prstClr val="black"/>
                </a:solidFill>
                <a:latin typeface="Franklin Gothic Book" panose="020B0503020102020204"/>
              </a:rPr>
              <a:t>Maryland State Long-Term Care Ombudsman</a:t>
            </a:r>
          </a:p>
          <a:p>
            <a:pPr defTabSz="457200"/>
            <a:endParaRPr lang="en-US" dirty="0">
              <a:solidFill>
                <a:prstClr val="black"/>
              </a:solidFill>
              <a:latin typeface="Franklin Gothic Book" panose="020B0503020102020204"/>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1" y="4800600"/>
            <a:ext cx="1841941" cy="1875472"/>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5038384"/>
            <a:ext cx="2449835" cy="13999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482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Impact of involuntary discharge on residents and families</a:t>
            </a:r>
          </a:p>
        </p:txBody>
      </p:sp>
      <p:sp>
        <p:nvSpPr>
          <p:cNvPr id="3" name="Content Placeholder 2"/>
          <p:cNvSpPr>
            <a:spLocks noGrp="1"/>
          </p:cNvSpPr>
          <p:nvPr>
            <p:ph idx="1"/>
          </p:nvPr>
        </p:nvSpPr>
        <p:spPr>
          <a:xfrm>
            <a:off x="1371599" y="1828800"/>
            <a:ext cx="10267025" cy="2209800"/>
          </a:xfrm>
        </p:spPr>
        <p:txBody>
          <a:bodyPr>
            <a:normAutofit lnSpcReduction="10000"/>
          </a:bodyPr>
          <a:lstStyle/>
          <a:p>
            <a:r>
              <a:rPr lang="en-US" dirty="0"/>
              <a:t>“Discharge/eviction” has long been the most frequent nursing facility complaint category processed by Long-Term Care Ombudsman programs nationally; 8,478 “discharge/eviction” complaints processed in FY 2013</a:t>
            </a:r>
          </a:p>
          <a:p>
            <a:r>
              <a:rPr lang="en-US" dirty="0"/>
              <a:t>“Discharge/eviction” was most frequent type of nursing home complaint received by Maryland LTC Ombudsman program from FY10-FY17 </a:t>
            </a:r>
          </a:p>
        </p:txBody>
      </p:sp>
      <p:pic>
        <p:nvPicPr>
          <p:cNvPr id="1026" name="Picture 2" descr="Image result for nursing home evi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160508"/>
            <a:ext cx="4419600" cy="2486025"/>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Harms associated with involuntary discharge</a:t>
            </a:r>
          </a:p>
        </p:txBody>
      </p:sp>
      <p:sp>
        <p:nvSpPr>
          <p:cNvPr id="3" name="Content Placeholder 2"/>
          <p:cNvSpPr>
            <a:spLocks noGrp="1"/>
          </p:cNvSpPr>
          <p:nvPr>
            <p:ph idx="1"/>
          </p:nvPr>
        </p:nvSpPr>
        <p:spPr/>
        <p:txBody>
          <a:bodyPr/>
          <a:lstStyle/>
          <a:p>
            <a:r>
              <a:rPr lang="en-US" dirty="0"/>
              <a:t>Immediate risk to resident safety and health</a:t>
            </a:r>
          </a:p>
          <a:p>
            <a:r>
              <a:rPr lang="en-US" dirty="0"/>
              <a:t>Disruption of existing healthcare arrangements and provider relationships</a:t>
            </a:r>
          </a:p>
          <a:p>
            <a:r>
              <a:rPr lang="en-US" dirty="0"/>
              <a:t>Isolation of resident from family, social network and community</a:t>
            </a:r>
          </a:p>
          <a:p>
            <a:r>
              <a:rPr lang="en-US" dirty="0"/>
              <a:t>Trauma of eviction/transfer trauma</a:t>
            </a:r>
          </a:p>
          <a:p>
            <a:endParaRPr lang="en-US" dirty="0"/>
          </a:p>
          <a:p>
            <a:endParaRPr lang="en-US" dirty="0"/>
          </a:p>
        </p:txBody>
      </p:sp>
    </p:spTree>
    <p:extLst>
      <p:ext uri="{BB962C8B-B14F-4D97-AF65-F5344CB8AC3E}">
        <p14:creationId xmlns:p14="http://schemas.microsoft.com/office/powerpoint/2010/main" val="219949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“Anna Mae’s Law,” 1995</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3048001" y="1676400"/>
            <a:ext cx="6700440" cy="4419600"/>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57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Patient’s Bill of Rights &amp; “Anna Mae’s Law”</a:t>
            </a:r>
          </a:p>
        </p:txBody>
      </p:sp>
      <p:sp>
        <p:nvSpPr>
          <p:cNvPr id="3" name="Content Placeholder 2"/>
          <p:cNvSpPr>
            <a:spLocks noGrp="1"/>
          </p:cNvSpPr>
          <p:nvPr>
            <p:ph idx="1"/>
          </p:nvPr>
        </p:nvSpPr>
        <p:spPr>
          <a:xfrm>
            <a:off x="1371600" y="2057400"/>
            <a:ext cx="10080594" cy="4267200"/>
          </a:xfrm>
        </p:spPr>
        <p:txBody>
          <a:bodyPr>
            <a:normAutofit fontScale="85000" lnSpcReduction="20000"/>
          </a:bodyPr>
          <a:lstStyle/>
          <a:p>
            <a:pPr>
              <a:lnSpc>
                <a:spcPct val="120000"/>
              </a:lnSpc>
              <a:spcBef>
                <a:spcPts val="400"/>
              </a:spcBef>
            </a:pPr>
            <a:r>
              <a:rPr lang="en-US" sz="2100" dirty="0"/>
              <a:t>Maryland Patient’s Bill of Rights recognizes that nursing facility residents have “basic rights,” including “[t]he right to be treated with consideration, respect, and recognition of human dignity and individuality.”</a:t>
            </a:r>
          </a:p>
          <a:p>
            <a:pPr>
              <a:lnSpc>
                <a:spcPct val="120000"/>
              </a:lnSpc>
              <a:spcBef>
                <a:spcPts val="400"/>
              </a:spcBef>
            </a:pPr>
            <a:r>
              <a:rPr lang="en-US" sz="2100" dirty="0"/>
              <a:t>Amended in 1995 as part of “Anna Mae’s Law” to include substantial new protections against unfair and unsafe discharges,  after Maryland facility left an 83-year-old, wheelchair-dependent resident on front porch of her guardian’s home in late December 1993</a:t>
            </a:r>
          </a:p>
          <a:p>
            <a:pPr>
              <a:lnSpc>
                <a:spcPct val="120000"/>
              </a:lnSpc>
              <a:spcBef>
                <a:spcPts val="400"/>
              </a:spcBef>
            </a:pPr>
            <a:r>
              <a:rPr lang="en-US" sz="2100" dirty="0"/>
              <a:t>Then-Attorney General J. Joseph Curran was lead advocate for “Anna Mae’s Law”</a:t>
            </a:r>
          </a:p>
          <a:p>
            <a:pPr>
              <a:lnSpc>
                <a:spcPct val="120000"/>
              </a:lnSpc>
              <a:spcBef>
                <a:spcPts val="400"/>
              </a:spcBef>
            </a:pPr>
            <a:r>
              <a:rPr lang="en-US" sz="2100" dirty="0"/>
              <a:t>Limits involuntary discharge to six circumstances recognized in federal law, including non-payment “after reasonable and appropriate notice,” see also 42 C.F.R.                   § 483.15(c)(1)(i)</a:t>
            </a:r>
          </a:p>
          <a:p>
            <a:pPr>
              <a:lnSpc>
                <a:spcPct val="120000"/>
              </a:lnSpc>
              <a:spcBef>
                <a:spcPts val="400"/>
              </a:spcBef>
            </a:pPr>
            <a:r>
              <a:rPr lang="en-US" sz="2100" dirty="0"/>
              <a:t>Establishes presumption that involuntary discharge is unlawful “if the resident is or becomes eligible for Medicaid benefits”</a:t>
            </a:r>
          </a:p>
          <a:p>
            <a:pPr>
              <a:lnSpc>
                <a:spcPct val="120000"/>
              </a:lnSpc>
              <a:spcBef>
                <a:spcPts val="400"/>
              </a:spcBef>
            </a:pPr>
            <a:r>
              <a:rPr lang="en-US" sz="2100" dirty="0"/>
              <a:t>Requires “post discharge plan of care” and discharge to a “safe and secure environment”</a:t>
            </a:r>
          </a:p>
          <a:p>
            <a:pPr>
              <a:lnSpc>
                <a:spcPct val="120000"/>
              </a:lnSpc>
              <a:spcBef>
                <a:spcPts val="400"/>
              </a:spcBef>
            </a:pPr>
            <a:r>
              <a:rPr lang="en-US" sz="2100" dirty="0"/>
              <a:t>Authorizes Attorney General to obtain “injunctive relief” against unlawful discharges</a:t>
            </a:r>
          </a:p>
          <a:p>
            <a:endParaRPr lang="en-US" dirty="0"/>
          </a:p>
        </p:txBody>
      </p:sp>
    </p:spTree>
    <p:extLst>
      <p:ext uri="{BB962C8B-B14F-4D97-AF65-F5344CB8AC3E}">
        <p14:creationId xmlns:p14="http://schemas.microsoft.com/office/powerpoint/2010/main" val="319036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571" y="685800"/>
            <a:ext cx="10014012" cy="1600200"/>
          </a:xfrm>
        </p:spPr>
        <p:txBody>
          <a:bodyPr>
            <a:noAutofit/>
          </a:bodyPr>
          <a:lstStyle/>
          <a:p>
            <a:r>
              <a:rPr lang="en-US" sz="3900" dirty="0"/>
              <a:t>LTC Ombudsman process in cases of involuntary discharge</a:t>
            </a:r>
          </a:p>
        </p:txBody>
      </p:sp>
      <p:sp>
        <p:nvSpPr>
          <p:cNvPr id="3" name="Content Placeholder 2"/>
          <p:cNvSpPr>
            <a:spLocks noGrp="1"/>
          </p:cNvSpPr>
          <p:nvPr>
            <p:ph idx="1"/>
          </p:nvPr>
        </p:nvSpPr>
        <p:spPr>
          <a:xfrm>
            <a:off x="1482571" y="2209800"/>
            <a:ext cx="10262586" cy="3733800"/>
          </a:xfrm>
        </p:spPr>
        <p:txBody>
          <a:bodyPr>
            <a:normAutofit fontScale="85000" lnSpcReduction="10000"/>
          </a:bodyPr>
          <a:lstStyle/>
          <a:p>
            <a:pPr>
              <a:lnSpc>
                <a:spcPct val="110000"/>
              </a:lnSpc>
            </a:pPr>
            <a:r>
              <a:rPr lang="en-US" dirty="0"/>
              <a:t>As a result of “Anna Mae’s Law,” Maryland nursing facilities have been required since 1995 to provide copies of all involuntary discharge notices to the LTC Ombudsman Program  (recently made a requirement of federal law)</a:t>
            </a:r>
          </a:p>
          <a:p>
            <a:pPr>
              <a:lnSpc>
                <a:spcPct val="110000"/>
              </a:lnSpc>
            </a:pPr>
            <a:r>
              <a:rPr lang="en-US" dirty="0"/>
              <a:t>Program attempts to contact resident or responsible party in all cases</a:t>
            </a:r>
          </a:p>
          <a:p>
            <a:pPr>
              <a:lnSpc>
                <a:spcPct val="110000"/>
              </a:lnSpc>
            </a:pPr>
            <a:r>
              <a:rPr lang="en-US" dirty="0"/>
              <a:t>Explains the resident’s rights related to involuntary discharge, including right to mediation and administrative hearing</a:t>
            </a:r>
          </a:p>
          <a:p>
            <a:pPr>
              <a:lnSpc>
                <a:spcPct val="110000"/>
              </a:lnSpc>
            </a:pPr>
            <a:r>
              <a:rPr lang="en-US" dirty="0"/>
              <a:t>Offers ombudsman assistance throughout the process</a:t>
            </a:r>
          </a:p>
          <a:p>
            <a:pPr>
              <a:lnSpc>
                <a:spcPct val="110000"/>
              </a:lnSpc>
            </a:pPr>
            <a:r>
              <a:rPr lang="en-US" dirty="0"/>
              <a:t>Resident’s right to legal counsel</a:t>
            </a:r>
          </a:p>
          <a:p>
            <a:pPr>
              <a:lnSpc>
                <a:spcPct val="110000"/>
              </a:lnSpc>
            </a:pPr>
            <a:r>
              <a:rPr lang="en-US" dirty="0"/>
              <a:t>Resident’s right to a safe and appropriate discharge</a:t>
            </a:r>
          </a:p>
          <a:p>
            <a:endParaRPr lang="en-US" dirty="0"/>
          </a:p>
        </p:txBody>
      </p:sp>
    </p:spTree>
    <p:extLst>
      <p:ext uri="{BB962C8B-B14F-4D97-AF65-F5344CB8AC3E}">
        <p14:creationId xmlns:p14="http://schemas.microsoft.com/office/powerpoint/2010/main" val="186896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type="subTitle" idx="4294967295"/>
          </p:nvPr>
        </p:nvSpPr>
        <p:spPr>
          <a:xfrm>
            <a:off x="1981200" y="1905000"/>
            <a:ext cx="8229600" cy="4343401"/>
          </a:xfrm>
          <a:noFill/>
        </p:spPr>
        <p:txBody>
          <a:bodyPr/>
          <a:lstStyle/>
          <a:p>
            <a:pPr eaLnBrk="1" hangingPunct="1">
              <a:lnSpc>
                <a:spcPct val="90000"/>
              </a:lnSpc>
              <a:buNone/>
            </a:pPr>
            <a:endParaRPr lang="en-US" b="1" dirty="0">
              <a:effectLst>
                <a:outerShdw blurRad="38100" dist="38100" dir="2700000" algn="tl">
                  <a:srgbClr val="000000">
                    <a:alpha val="43137"/>
                  </a:srgbClr>
                </a:outerShdw>
              </a:effectLst>
            </a:endParaRPr>
          </a:p>
          <a:p>
            <a:pPr eaLnBrk="1" hangingPunct="1">
              <a:buNone/>
            </a:pPr>
            <a:endParaRPr lang="en-US" sz="600" b="1" i="1" dirty="0"/>
          </a:p>
        </p:txBody>
      </p:sp>
      <p:sp>
        <p:nvSpPr>
          <p:cNvPr id="4" name="Rectangle 3"/>
          <p:cNvSpPr>
            <a:spLocks noGrp="1" noChangeArrowheads="1"/>
          </p:cNvSpPr>
          <p:nvPr>
            <p:ph type="subTitle" idx="1"/>
          </p:nvPr>
        </p:nvSpPr>
        <p:spPr>
          <a:xfrm>
            <a:off x="2095500" y="1915192"/>
            <a:ext cx="8001000" cy="4189894"/>
          </a:xfrm>
          <a:noFill/>
        </p:spPr>
        <p:txBody>
          <a:bodyPr/>
          <a:lstStyle>
            <a:lvl1pPr>
              <a:defRPr sz="3200"/>
            </a:lvl1pPr>
          </a:lstStyle>
          <a:p>
            <a:pPr algn="ctr" eaLnBrk="1" hangingPunct="1">
              <a:lnSpc>
                <a:spcPct val="90000"/>
              </a:lnSpc>
              <a:buNone/>
            </a:pPr>
            <a:r>
              <a:rPr lang="en-US" sz="2800" b="1" dirty="0"/>
              <a:t>SUCCESSFULLY CHALLENGING FACILITY- INITIATED TRANSFERS AND DISCHARGES</a:t>
            </a:r>
          </a:p>
          <a:p>
            <a:pPr algn="ctr" eaLnBrk="1" hangingPunct="1">
              <a:lnSpc>
                <a:spcPct val="90000"/>
              </a:lnSpc>
              <a:buNone/>
            </a:pPr>
            <a:endParaRPr lang="en-US" sz="2800" b="1" dirty="0"/>
          </a:p>
          <a:p>
            <a:pPr algn="ctr" eaLnBrk="1" hangingPunct="1">
              <a:lnSpc>
                <a:spcPct val="90000"/>
              </a:lnSpc>
              <a:buNone/>
            </a:pPr>
            <a:r>
              <a:rPr lang="en-US" sz="2400" b="1" dirty="0"/>
              <a:t>CONSUMER VOICE</a:t>
            </a:r>
          </a:p>
          <a:p>
            <a:pPr algn="ctr" eaLnBrk="1" hangingPunct="1">
              <a:lnSpc>
                <a:spcPct val="90000"/>
              </a:lnSpc>
              <a:buNone/>
            </a:pPr>
            <a:r>
              <a:rPr lang="en-US" sz="2400" b="1" dirty="0"/>
              <a:t>Oct. 23, 2018</a:t>
            </a:r>
          </a:p>
          <a:p>
            <a:pPr algn="ctr" eaLnBrk="1" hangingPunct="1">
              <a:lnSpc>
                <a:spcPct val="90000"/>
              </a:lnSpc>
              <a:buNone/>
            </a:pPr>
            <a:endParaRPr lang="en-US" sz="2400" b="1" dirty="0"/>
          </a:p>
          <a:p>
            <a:pPr algn="ctr" eaLnBrk="1" hangingPunct="1">
              <a:lnSpc>
                <a:spcPct val="90000"/>
              </a:lnSpc>
              <a:buNone/>
            </a:pPr>
            <a:r>
              <a:rPr lang="en-US" sz="2000" b="1" dirty="0"/>
              <a:t>Toby S. Edelman</a:t>
            </a:r>
          </a:p>
          <a:p>
            <a:pPr algn="ctr" eaLnBrk="1" hangingPunct="1">
              <a:lnSpc>
                <a:spcPct val="90000"/>
              </a:lnSpc>
              <a:buNone/>
            </a:pPr>
            <a:r>
              <a:rPr lang="en-US" sz="2000" b="1" dirty="0"/>
              <a:t>Center for Medicare Advocacy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“You have failed, after reasonable and appropriate notice, to pay…”</a:t>
            </a:r>
          </a:p>
        </p:txBody>
      </p:sp>
      <p:pic>
        <p:nvPicPr>
          <p:cNvPr id="4" name="Content Placeholder 3"/>
          <p:cNvPicPr>
            <a:picLocks noGrp="1" noChangeAspect="1"/>
          </p:cNvPicPr>
          <p:nvPr>
            <p:ph idx="1"/>
          </p:nvPr>
        </p:nvPicPr>
        <p:blipFill>
          <a:blip r:embed="rId2"/>
          <a:stretch>
            <a:fillRect/>
          </a:stretch>
        </p:blipFill>
        <p:spPr>
          <a:xfrm>
            <a:off x="2281056" y="2286000"/>
            <a:ext cx="8199728" cy="4114800"/>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5854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Neiswanger Management Services (NMS)</a:t>
            </a:r>
          </a:p>
        </p:txBody>
      </p:sp>
      <p:sp>
        <p:nvSpPr>
          <p:cNvPr id="3" name="Content Placeholder 2"/>
          <p:cNvSpPr>
            <a:spLocks noGrp="1"/>
          </p:cNvSpPr>
          <p:nvPr>
            <p:ph idx="1"/>
          </p:nvPr>
        </p:nvSpPr>
        <p:spPr>
          <a:xfrm>
            <a:off x="1460746" y="1428750"/>
            <a:ext cx="9929674" cy="4495800"/>
          </a:xfrm>
        </p:spPr>
        <p:txBody>
          <a:bodyPr>
            <a:normAutofit/>
          </a:bodyPr>
          <a:lstStyle/>
          <a:p>
            <a:r>
              <a:rPr lang="en-US" sz="2200" dirty="0"/>
              <a:t>Operated five Maryland nursing homes, with 782 beds</a:t>
            </a:r>
          </a:p>
          <a:p>
            <a:r>
              <a:rPr lang="en-US" sz="2200" dirty="0"/>
              <a:t>Real estate acquired by healthcare real estate investment trust (REIT) in 2015 and 2016 for $284 million</a:t>
            </a:r>
          </a:p>
          <a:p>
            <a:r>
              <a:rPr lang="en-US" sz="2200" dirty="0"/>
              <a:t>More than $100 million in annual revenues; approximately 90% of revenues from Medicare and Medicaid</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267201"/>
            <a:ext cx="5681352" cy="2452255"/>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3297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observed: timing of discharges</a:t>
            </a:r>
          </a:p>
        </p:txBody>
      </p:sp>
      <p:sp>
        <p:nvSpPr>
          <p:cNvPr id="3" name="Content Placeholder 2"/>
          <p:cNvSpPr>
            <a:spLocks noGrp="1"/>
          </p:cNvSpPr>
          <p:nvPr>
            <p:ph idx="1"/>
          </p:nvPr>
        </p:nvSpPr>
        <p:spPr/>
        <p:txBody>
          <a:bodyPr>
            <a:normAutofit fontScale="85000" lnSpcReduction="20000"/>
          </a:bodyPr>
          <a:lstStyle/>
          <a:p>
            <a:r>
              <a:rPr lang="en-US" dirty="0"/>
              <a:t>Extraordinary number of discharge notices, more than any other company</a:t>
            </a:r>
          </a:p>
          <a:p>
            <a:r>
              <a:rPr lang="en-US" dirty="0"/>
              <a:t>Discharge notices issued before Medicare coverage was exhausted. </a:t>
            </a:r>
          </a:p>
          <a:p>
            <a:r>
              <a:rPr lang="en-US" dirty="0"/>
              <a:t>Vast majority of notices identified, as reason for eviction: “You have failed, after reasonable and appropriate notice, to pay . . . for a stay at the facility.”</a:t>
            </a:r>
          </a:p>
          <a:p>
            <a:r>
              <a:rPr lang="en-US" dirty="0"/>
              <a:t>At times, the notices were issued to resident’s former address or an incorrect address and not received by resident or family.</a:t>
            </a:r>
          </a:p>
          <a:p>
            <a:r>
              <a:rPr lang="en-US" dirty="0"/>
              <a:t>Residents discharged after 100 days, when Medicare coverage for post-acute care was exhausted.</a:t>
            </a:r>
          </a:p>
          <a:p>
            <a:r>
              <a:rPr lang="en-US" dirty="0"/>
              <a:t>Residents and families often not informed about how to apply for long-term care Medicaid, or the facility applied for Medicaid without informing the resident and family.</a:t>
            </a:r>
          </a:p>
          <a:p>
            <a:pPr marL="0" indent="0">
              <a:buNone/>
            </a:pPr>
            <a:endParaRPr lang="en-US" dirty="0"/>
          </a:p>
        </p:txBody>
      </p:sp>
    </p:spTree>
    <p:extLst>
      <p:ext uri="{BB962C8B-B14F-4D97-AF65-F5344CB8AC3E}">
        <p14:creationId xmlns:p14="http://schemas.microsoft.com/office/powerpoint/2010/main" val="190668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observed:  discharge planning</a:t>
            </a:r>
          </a:p>
        </p:txBody>
      </p:sp>
      <p:sp>
        <p:nvSpPr>
          <p:cNvPr id="3" name="Content Placeholder 2"/>
          <p:cNvSpPr>
            <a:spLocks noGrp="1"/>
          </p:cNvSpPr>
          <p:nvPr>
            <p:ph idx="1"/>
          </p:nvPr>
        </p:nvSpPr>
        <p:spPr/>
        <p:txBody>
          <a:bodyPr>
            <a:normAutofit fontScale="92500"/>
          </a:bodyPr>
          <a:lstStyle/>
          <a:p>
            <a:r>
              <a:rPr lang="en-US" dirty="0"/>
              <a:t>Residents, families and guardians often were not included in the discharge planning process.</a:t>
            </a:r>
          </a:p>
          <a:p>
            <a:r>
              <a:rPr lang="en-US" dirty="0"/>
              <a:t>Residents, families and guardians often received no advance notice of the date of discharge or the discharge destination.</a:t>
            </a:r>
          </a:p>
          <a:p>
            <a:r>
              <a:rPr lang="en-US" dirty="0"/>
              <a:t>Over time, certain residents admitted and discharged on multiple occasions from various NMS facilities after exhaustion of multiple Medicare-paid stays for post-acute care.</a:t>
            </a:r>
          </a:p>
          <a:p>
            <a:r>
              <a:rPr lang="en-US" dirty="0"/>
              <a:t>Inadequately-trained discharge planners, few if any were social workers, and some had been reassigned from other responsibilities in the facilities.</a:t>
            </a:r>
          </a:p>
          <a:p>
            <a:pPr marL="0" indent="0">
              <a:buNone/>
            </a:pPr>
            <a:endParaRPr lang="en-US" dirty="0"/>
          </a:p>
        </p:txBody>
      </p:sp>
    </p:spTree>
    <p:extLst>
      <p:ext uri="{BB962C8B-B14F-4D97-AF65-F5344CB8AC3E}">
        <p14:creationId xmlns:p14="http://schemas.microsoft.com/office/powerpoint/2010/main" val="329247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on residents and families</a:t>
            </a:r>
          </a:p>
        </p:txBody>
      </p:sp>
      <p:sp>
        <p:nvSpPr>
          <p:cNvPr id="3" name="Content Placeholder 2"/>
          <p:cNvSpPr>
            <a:spLocks noGrp="1"/>
          </p:cNvSpPr>
          <p:nvPr>
            <p:ph idx="1"/>
          </p:nvPr>
        </p:nvSpPr>
        <p:spPr>
          <a:xfrm>
            <a:off x="1371600" y="1944210"/>
            <a:ext cx="10018450" cy="4608990"/>
          </a:xfrm>
        </p:spPr>
        <p:txBody>
          <a:bodyPr>
            <a:normAutofit/>
          </a:bodyPr>
          <a:lstStyle/>
          <a:p>
            <a:r>
              <a:rPr lang="en-US" dirty="0"/>
              <a:t>Discharges away from family members, separated from family members</a:t>
            </a:r>
          </a:p>
          <a:p>
            <a:r>
              <a:rPr lang="en-US" dirty="0"/>
              <a:t>Discharges to shelters and motels</a:t>
            </a:r>
          </a:p>
          <a:p>
            <a:r>
              <a:rPr lang="en-US" dirty="0"/>
              <a:t>Discharges to unlicensed assisted living facilities and other inappropriate placements</a:t>
            </a:r>
          </a:p>
          <a:p>
            <a:r>
              <a:rPr lang="en-US" dirty="0"/>
              <a:t>Discharge to a storage unit (it had electricity)</a:t>
            </a:r>
          </a:p>
          <a:p>
            <a:r>
              <a:rPr lang="en-US" dirty="0"/>
              <a:t>Improper care and in some cases abuse by </a:t>
            </a:r>
            <a:br>
              <a:rPr lang="en-US" dirty="0"/>
            </a:br>
            <a:r>
              <a:rPr lang="en-US" dirty="0"/>
              <a:t>owners and staff at unlicensed facilities</a:t>
            </a:r>
          </a:p>
          <a:p>
            <a:pPr marL="0" indent="0">
              <a:buNone/>
            </a:pPr>
            <a:endParaRPr lang="en-US" dirty="0"/>
          </a:p>
        </p:txBody>
      </p:sp>
      <p:pic>
        <p:nvPicPr>
          <p:cNvPr id="4098" name="Picture 2" descr="Image result for sad old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l="21918"/>
          <a:stretch/>
        </p:blipFill>
        <p:spPr bwMode="auto">
          <a:xfrm>
            <a:off x="8416031" y="3421265"/>
            <a:ext cx="2171700" cy="3131935"/>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on the Ombudsman program</a:t>
            </a:r>
          </a:p>
        </p:txBody>
      </p:sp>
      <p:sp>
        <p:nvSpPr>
          <p:cNvPr id="3" name="Content Placeholder 2"/>
          <p:cNvSpPr>
            <a:spLocks noGrp="1"/>
          </p:cNvSpPr>
          <p:nvPr>
            <p:ph idx="1"/>
          </p:nvPr>
        </p:nvSpPr>
        <p:spPr/>
        <p:txBody>
          <a:bodyPr>
            <a:normAutofit/>
          </a:bodyPr>
          <a:lstStyle/>
          <a:p>
            <a:r>
              <a:rPr lang="en-US" dirty="0"/>
              <a:t>Ombudsman staff spent more time working on these cases than others including the mediation and hearing meetings which led to a major commitment of program resources.</a:t>
            </a:r>
          </a:p>
          <a:p>
            <a:r>
              <a:rPr lang="en-US" dirty="0"/>
              <a:t>Involuntary discharge notices  were sent to incorrect or out-of-date addresses.  In these cases, the ombudsman office was informed of the discharge notice before the resident and family, and had to explain to resident and family the prospect of discharge.</a:t>
            </a:r>
          </a:p>
          <a:p>
            <a:r>
              <a:rPr lang="en-US" dirty="0"/>
              <a:t>Ombudsman staff had to provide information that the facility had not provided, including information about discharge planning and the application process for Medicaid long-term care benefits.</a:t>
            </a:r>
          </a:p>
        </p:txBody>
      </p:sp>
    </p:spTree>
    <p:extLst>
      <p:ext uri="{BB962C8B-B14F-4D97-AF65-F5344CB8AC3E}">
        <p14:creationId xmlns:p14="http://schemas.microsoft.com/office/powerpoint/2010/main" val="2181803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9601200" cy="1215501"/>
          </a:xfrm>
        </p:spPr>
        <p:txBody>
          <a:bodyPr>
            <a:normAutofit/>
          </a:bodyPr>
          <a:lstStyle/>
          <a:p>
            <a:r>
              <a:rPr lang="en-US" sz="3600" dirty="0"/>
              <a:t>Ombudsman program meeting with NMS, May 2015</a:t>
            </a:r>
          </a:p>
        </p:txBody>
      </p:sp>
      <p:sp>
        <p:nvSpPr>
          <p:cNvPr id="3" name="Content Placeholder 2"/>
          <p:cNvSpPr>
            <a:spLocks noGrp="1"/>
          </p:cNvSpPr>
          <p:nvPr>
            <p:ph idx="1"/>
          </p:nvPr>
        </p:nvSpPr>
        <p:spPr>
          <a:xfrm>
            <a:off x="1371600" y="1847850"/>
            <a:ext cx="9929674" cy="3581400"/>
          </a:xfrm>
        </p:spPr>
        <p:txBody>
          <a:bodyPr>
            <a:normAutofit/>
          </a:bodyPr>
          <a:lstStyle/>
          <a:p>
            <a:r>
              <a:rPr lang="en-US" dirty="0"/>
              <a:t>Local and State Ombudsmen </a:t>
            </a:r>
          </a:p>
          <a:p>
            <a:r>
              <a:rPr lang="en-US" dirty="0"/>
              <a:t>Discussed the number of discharges – more discharge notices than any other company</a:t>
            </a:r>
          </a:p>
          <a:p>
            <a:r>
              <a:rPr lang="en-US" dirty="0"/>
              <a:t>Discussed the timing of involuntary discharge notices </a:t>
            </a:r>
          </a:p>
          <a:p>
            <a:r>
              <a:rPr lang="en-US" dirty="0"/>
              <a:t>Encouraged the facility to explain payment options including Medicaid and to assist residents and families with the application process</a:t>
            </a:r>
          </a:p>
          <a:p>
            <a:r>
              <a:rPr lang="en-US" dirty="0"/>
              <a:t>Discussed the importance of discharge planning</a:t>
            </a:r>
          </a:p>
          <a:p>
            <a:r>
              <a:rPr lang="en-US" dirty="0"/>
              <a:t>The ombudsman program goal was to meet to try to resolve the problems</a:t>
            </a:r>
          </a:p>
          <a:p>
            <a:endParaRPr lang="en-US" dirty="0"/>
          </a:p>
        </p:txBody>
      </p:sp>
      <p:pic>
        <p:nvPicPr>
          <p:cNvPr id="6148" name="Picture 4" descr="gd topics 2018 (group discus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57" y="4861635"/>
            <a:ext cx="2579666" cy="1828799"/>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7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81" y="533400"/>
            <a:ext cx="9596761" cy="1371600"/>
          </a:xfrm>
        </p:spPr>
        <p:txBody>
          <a:bodyPr>
            <a:normAutofit/>
          </a:bodyPr>
          <a:lstStyle/>
          <a:p>
            <a:r>
              <a:rPr lang="en-US" sz="3600" dirty="0"/>
              <a:t>Office of the Attorney General investigation,   May 2016</a:t>
            </a:r>
          </a:p>
        </p:txBody>
      </p:sp>
      <p:sp>
        <p:nvSpPr>
          <p:cNvPr id="3" name="Content Placeholder 2"/>
          <p:cNvSpPr>
            <a:spLocks noGrp="1"/>
          </p:cNvSpPr>
          <p:nvPr>
            <p:ph idx="1"/>
          </p:nvPr>
        </p:nvSpPr>
        <p:spPr>
          <a:xfrm>
            <a:off x="1597981" y="1905000"/>
            <a:ext cx="9951868" cy="3962400"/>
          </a:xfrm>
        </p:spPr>
        <p:txBody>
          <a:bodyPr>
            <a:normAutofit fontScale="92500" lnSpcReduction="20000"/>
          </a:bodyPr>
          <a:lstStyle/>
          <a:p>
            <a:r>
              <a:rPr lang="en-US" sz="2400" dirty="0"/>
              <a:t>LTC Ombudsman program seeks OAG assistance in addressing discharge practices at NMS</a:t>
            </a:r>
          </a:p>
          <a:p>
            <a:r>
              <a:rPr lang="en-US" sz="2400" dirty="0"/>
              <a:t>In May 2016, OAG initiates civil investigation under Maryland False Health Claims Act, including pre-litigation discovery requests</a:t>
            </a:r>
          </a:p>
          <a:p>
            <a:pPr lvl="1"/>
            <a:r>
              <a:rPr lang="en-US" dirty="0"/>
              <a:t>Discharge planning as nursing facility service</a:t>
            </a:r>
          </a:p>
          <a:p>
            <a:pPr lvl="1"/>
            <a:r>
              <a:rPr lang="en-US" dirty="0"/>
              <a:t>“Implied false certification” of compliance with Patient’s Bill of Rights, see Universal Health Services, Inc. v. United States ex rel. Escobar, 136 S. Ct. 1989 (2016)</a:t>
            </a:r>
          </a:p>
          <a:p>
            <a:r>
              <a:rPr lang="en-US" sz="2400" dirty="0"/>
              <a:t>Review of deficiency statements</a:t>
            </a:r>
          </a:p>
          <a:p>
            <a:r>
              <a:rPr lang="en-US" sz="2400" dirty="0"/>
              <a:t>Interviews with evicted residents, family members, and others</a:t>
            </a:r>
          </a:p>
          <a:p>
            <a:r>
              <a:rPr lang="en-US" sz="2400" dirty="0"/>
              <a:t>Statewide review of involuntary discharge notices</a:t>
            </a:r>
          </a:p>
          <a:p>
            <a:r>
              <a:rPr lang="en-US" sz="2400" dirty="0"/>
              <a:t>Analysis of MDS length-of-stay data</a:t>
            </a:r>
          </a:p>
          <a:p>
            <a:endParaRPr lang="en-US" sz="2400" dirty="0"/>
          </a:p>
        </p:txBody>
      </p:sp>
    </p:spTree>
    <p:extLst>
      <p:ext uri="{BB962C8B-B14F-4D97-AF65-F5344CB8AC3E}">
        <p14:creationId xmlns:p14="http://schemas.microsoft.com/office/powerpoint/2010/main" val="290450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OAG findings, as alleged in </a:t>
            </a:r>
            <a:r>
              <a:rPr lang="en-US" sz="3200" i="1" dirty="0"/>
              <a:t>State v NMS</a:t>
            </a:r>
          </a:p>
        </p:txBody>
      </p:sp>
      <p:sp>
        <p:nvSpPr>
          <p:cNvPr id="3" name="Content Placeholder 2"/>
          <p:cNvSpPr>
            <a:spLocks noGrp="1"/>
          </p:cNvSpPr>
          <p:nvPr>
            <p:ph idx="1"/>
          </p:nvPr>
        </p:nvSpPr>
        <p:spPr>
          <a:xfrm>
            <a:off x="1371600" y="1447800"/>
            <a:ext cx="10187126" cy="4419600"/>
          </a:xfrm>
        </p:spPr>
        <p:txBody>
          <a:bodyPr>
            <a:normAutofit fontScale="92500" lnSpcReduction="20000"/>
          </a:bodyPr>
          <a:lstStyle/>
          <a:p>
            <a:r>
              <a:rPr lang="en-US" dirty="0"/>
              <a:t>From 1/1/15 to 5/31/16, issued 1,061 involuntary discharge notices (1,038 for failure to pay); during same period, Maryland’s 225 other licensed facilities sent a total of 510 notices</a:t>
            </a:r>
          </a:p>
          <a:p>
            <a:r>
              <a:rPr lang="en-US" dirty="0"/>
              <a:t>Most notices issued on or around Day 70 of resident’s stay</a:t>
            </a:r>
          </a:p>
          <a:p>
            <a:r>
              <a:rPr lang="en-US" dirty="0"/>
              <a:t>Stated policy to issue involuntary discharge notices for “failure to pay” in </a:t>
            </a:r>
            <a:r>
              <a:rPr lang="en-US" i="1" dirty="0"/>
              <a:t>advance</a:t>
            </a:r>
            <a:r>
              <a:rPr lang="en-US" dirty="0"/>
              <a:t> of exhaustion of Medicare benefits</a:t>
            </a:r>
          </a:p>
          <a:p>
            <a:r>
              <a:rPr lang="en-US" dirty="0"/>
              <a:t>From 7/1/15 to 6/30/16, discharged 182 residents on </a:t>
            </a:r>
            <a:r>
              <a:rPr lang="en-US" i="1" dirty="0"/>
              <a:t>exactly</a:t>
            </a:r>
            <a:r>
              <a:rPr lang="en-US" dirty="0"/>
              <a:t> Day 101 of resident’s stay; during same period, Maryland’s 225 other licensed facilities discharged a total of 260 residents on exactly Day 101</a:t>
            </a:r>
          </a:p>
          <a:p>
            <a:r>
              <a:rPr lang="en-US" dirty="0"/>
              <a:t>Reimbursement differential:  </a:t>
            </a:r>
            <a:r>
              <a:rPr lang="en-US" i="1" dirty="0"/>
              <a:t>e.g.</a:t>
            </a:r>
            <a:r>
              <a:rPr lang="en-US" dirty="0"/>
              <a:t>, Medicaid LTC = $274; Medicare RUB/RUC = $611</a:t>
            </a:r>
          </a:p>
          <a:p>
            <a:r>
              <a:rPr lang="en-US" dirty="0"/>
              <a:t>Questionable capacity determinations</a:t>
            </a:r>
          </a:p>
          <a:p>
            <a:r>
              <a:rPr lang="en-US" dirty="0"/>
              <a:t>Inaccurate documentation</a:t>
            </a:r>
          </a:p>
          <a:p>
            <a:r>
              <a:rPr lang="en-US" dirty="0"/>
              <a:t>“Low CMI” [case mix index]</a:t>
            </a:r>
          </a:p>
          <a:p>
            <a:r>
              <a:rPr lang="en-US" dirty="0"/>
              <a:t>“Make room for MCAs” [Medicare Part A]</a:t>
            </a:r>
          </a:p>
        </p:txBody>
      </p:sp>
    </p:spTree>
    <p:extLst>
      <p:ext uri="{BB962C8B-B14F-4D97-AF65-F5344CB8AC3E}">
        <p14:creationId xmlns:p14="http://schemas.microsoft.com/office/powerpoint/2010/main" val="641439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Impact on evicted residents, as alleged in </a:t>
            </a:r>
            <a:r>
              <a:rPr lang="en-US" sz="2800" i="1" dirty="0"/>
              <a:t>State v. NMS</a:t>
            </a:r>
          </a:p>
        </p:txBody>
      </p:sp>
      <p:sp>
        <p:nvSpPr>
          <p:cNvPr id="3" name="Content Placeholder 2"/>
          <p:cNvSpPr>
            <a:spLocks noGrp="1"/>
          </p:cNvSpPr>
          <p:nvPr>
            <p:ph idx="1"/>
          </p:nvPr>
        </p:nvSpPr>
        <p:spPr>
          <a:xfrm>
            <a:off x="1371600" y="1524000"/>
            <a:ext cx="7381783" cy="5105400"/>
          </a:xfrm>
        </p:spPr>
        <p:txBody>
          <a:bodyPr>
            <a:normAutofit fontScale="92500" lnSpcReduction="20000"/>
          </a:bodyPr>
          <a:lstStyle/>
          <a:p>
            <a:pPr>
              <a:spcBef>
                <a:spcPts val="400"/>
              </a:spcBef>
            </a:pPr>
            <a:r>
              <a:rPr lang="en-US" dirty="0"/>
              <a:t>Dozens of residents discharged to predatory “personal care homes” (unlicensed assisted living facilities) in Baltimore and Washington</a:t>
            </a:r>
          </a:p>
          <a:p>
            <a:pPr>
              <a:spcBef>
                <a:spcPts val="400"/>
              </a:spcBef>
            </a:pPr>
            <a:r>
              <a:rPr lang="en-US" dirty="0"/>
              <a:t>Many residents discharged to Baltimore had no connection to the city</a:t>
            </a:r>
          </a:p>
          <a:p>
            <a:pPr>
              <a:spcBef>
                <a:spcPts val="400"/>
              </a:spcBef>
            </a:pPr>
            <a:r>
              <a:rPr lang="en-US" dirty="0"/>
              <a:t>Dozens of residents discharged to homeless shelters, including out-of-state homeless shelters in West Virginia and DC</a:t>
            </a:r>
          </a:p>
          <a:p>
            <a:pPr>
              <a:spcBef>
                <a:spcPts val="400"/>
              </a:spcBef>
            </a:pPr>
            <a:r>
              <a:rPr lang="en-US" dirty="0"/>
              <a:t>Many residents discharged to motels</a:t>
            </a:r>
          </a:p>
          <a:p>
            <a:pPr>
              <a:spcBef>
                <a:spcPts val="400"/>
              </a:spcBef>
            </a:pPr>
            <a:r>
              <a:rPr lang="en-US" dirty="0"/>
              <a:t>Many residents discharged home, but without adequate notice, support or planning for continuity of care</a:t>
            </a:r>
          </a:p>
          <a:p>
            <a:pPr>
              <a:spcBef>
                <a:spcPts val="400"/>
              </a:spcBef>
            </a:pPr>
            <a:r>
              <a:rPr lang="en-US" dirty="0"/>
              <a:t>Frequent appearances in hospital emergency rooms within days of discharge</a:t>
            </a:r>
          </a:p>
          <a:p>
            <a:pPr>
              <a:spcBef>
                <a:spcPts val="400"/>
              </a:spcBef>
            </a:pPr>
            <a:r>
              <a:rPr lang="en-US" dirty="0"/>
              <a:t>Medical emergencies precipitated by lack of discharge planning, e.g., dialysis not scheduled, nebulizer not provided, resident left alone and disoriented in driveway, wheelchair-dependent resident left without operable wheelchair </a:t>
            </a:r>
          </a:p>
          <a:p>
            <a:pPr>
              <a:spcBef>
                <a:spcPts val="400"/>
              </a:spcBef>
            </a:pPr>
            <a:r>
              <a:rPr lang="en-US" dirty="0"/>
              <a:t>Multiple evictions of people with mental illness or intellectual disabilities, with re-admission after Medicare “qualifying hospital stay”</a:t>
            </a:r>
          </a:p>
          <a:p>
            <a:endParaRPr lang="en-US" sz="2400" dirty="0"/>
          </a:p>
        </p:txBody>
      </p:sp>
      <p:pic>
        <p:nvPicPr>
          <p:cNvPr id="4" name="Picture 3" descr="Vonda Wagner, 59, said she was assaulted by the owner of an unlicensed assisted living facility after being involuntarily discharged from a nursing home. She was unable to pay the homeâs fees after her temporary Medicare benefits expired. (Capital News Service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4664" y="1846589"/>
            <a:ext cx="2420874" cy="1609725"/>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4664" y="3776343"/>
            <a:ext cx="2435469" cy="1681520"/>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121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CEBEE57F-6FC6-4BB3-8718-5BEF8A3B0109}" type="slidenum">
              <a:rPr lang="en-US" sz="1400">
                <a:solidFill>
                  <a:srgbClr val="FFFFFF"/>
                </a:solidFill>
                <a:effectLst>
                  <a:outerShdw blurRad="38100" dist="38100" dir="2700000" algn="tl">
                    <a:srgbClr val="000000">
                      <a:alpha val="43137"/>
                    </a:srgbClr>
                  </a:outerShdw>
                </a:effectLst>
              </a:rPr>
              <a:pPr eaLnBrk="1" fontAlgn="base" hangingPunct="1">
                <a:spcBef>
                  <a:spcPct val="0"/>
                </a:spcBef>
                <a:spcAft>
                  <a:spcPct val="0"/>
                </a:spcAft>
              </a:pPr>
              <a:t>3</a:t>
            </a:fld>
            <a:endParaRPr lang="en-US" sz="1400" dirty="0">
              <a:solidFill>
                <a:srgbClr val="FFFFFF"/>
              </a:solidFill>
              <a:effectLst>
                <a:outerShdw blurRad="38100" dist="38100" dir="2700000" algn="tl">
                  <a:srgbClr val="000000">
                    <a:alpha val="43137"/>
                  </a:srgbClr>
                </a:outerShdw>
              </a:effectLst>
            </a:endParaRPr>
          </a:p>
        </p:txBody>
      </p:sp>
      <p:sp>
        <p:nvSpPr>
          <p:cNvPr id="27652" name="Rectangle 2"/>
          <p:cNvSpPr>
            <a:spLocks noGrp="1" noChangeArrowheads="1"/>
          </p:cNvSpPr>
          <p:nvPr>
            <p:ph type="title"/>
          </p:nvPr>
        </p:nvSpPr>
        <p:spPr>
          <a:xfrm>
            <a:off x="1714500" y="457200"/>
            <a:ext cx="8763000" cy="1219200"/>
          </a:xfrm>
          <a:noFill/>
        </p:spPr>
        <p:txBody>
          <a:bodyPr/>
          <a:lstStyle/>
          <a:p>
            <a:pPr eaLnBrk="1" hangingPunct="1"/>
            <a:r>
              <a:rPr lang="en-US" sz="2800" dirty="0"/>
              <a:t>OVERVIEW OF TRANSFER AND DISCHARGE</a:t>
            </a:r>
            <a:br>
              <a:rPr lang="en-US" sz="2800" dirty="0"/>
            </a:br>
            <a:r>
              <a:rPr lang="en-US" sz="2800" dirty="0"/>
              <a:t>LAW, REGULATIONS, SURVEYOR GUIDANCE</a:t>
            </a:r>
          </a:p>
        </p:txBody>
      </p:sp>
      <p:sp>
        <p:nvSpPr>
          <p:cNvPr id="43011" name="Rectangle 3"/>
          <p:cNvSpPr>
            <a:spLocks noGrp="1" noChangeArrowheads="1"/>
          </p:cNvSpPr>
          <p:nvPr>
            <p:ph type="body" idx="1"/>
          </p:nvPr>
        </p:nvSpPr>
        <p:spPr>
          <a:xfrm>
            <a:off x="2133600" y="1600200"/>
            <a:ext cx="7924800" cy="4648200"/>
          </a:xfrm>
        </p:spPr>
        <p:txBody>
          <a:bodyPr/>
          <a:lstStyle/>
          <a:p>
            <a:pPr algn="ctr" eaLnBrk="1" hangingPunct="1">
              <a:lnSpc>
                <a:spcPct val="90000"/>
              </a:lnSpc>
              <a:buFont typeface="Wingdings" pitchFamily="2" charset="2"/>
              <a:buNone/>
              <a:defRPr/>
            </a:pPr>
            <a:endParaRPr lang="en-US" b="1" dirty="0">
              <a:cs typeface="Times New Roman" pitchFamily="18" charset="0"/>
            </a:endParaRPr>
          </a:p>
          <a:p>
            <a:pPr algn="ctr" eaLnBrk="1" hangingPunct="1">
              <a:lnSpc>
                <a:spcPct val="90000"/>
              </a:lnSpc>
              <a:buFont typeface="Wingdings" pitchFamily="2" charset="2"/>
              <a:buNone/>
              <a:defRPr/>
            </a:pPr>
            <a:endParaRPr lang="en-US" sz="700" dirty="0"/>
          </a:p>
          <a:p>
            <a:pPr algn="ctr" eaLnBrk="1" hangingPunct="1">
              <a:lnSpc>
                <a:spcPct val="90000"/>
              </a:lnSpc>
              <a:buFont typeface="Wingdings" pitchFamily="2" charset="2"/>
              <a:buNone/>
              <a:defRPr/>
            </a:pPr>
            <a:endParaRPr lang="en-US" sz="1000" dirty="0"/>
          </a:p>
          <a:p>
            <a:pPr algn="ctr" eaLnBrk="1" hangingPunct="1">
              <a:lnSpc>
                <a:spcPct val="90000"/>
              </a:lnSpc>
              <a:buFont typeface="Wingdings" pitchFamily="2" charset="2"/>
              <a:buNone/>
              <a:defRPr/>
            </a:pPr>
            <a:endParaRPr lang="en-US" sz="2800" b="1" dirty="0">
              <a:solidFill>
                <a:schemeClr val="bg1">
                  <a:lumMod val="20000"/>
                  <a:lumOff val="80000"/>
                </a:schemeClr>
              </a:solidFill>
            </a:endParaRPr>
          </a:p>
          <a:p>
            <a:pPr algn="ctr" eaLnBrk="1" hangingPunct="1">
              <a:lnSpc>
                <a:spcPct val="90000"/>
              </a:lnSpc>
              <a:buFont typeface="Wingdings" pitchFamily="2" charset="2"/>
              <a:buNone/>
              <a:defRPr/>
            </a:pPr>
            <a:endParaRPr lang="en-US" sz="1600" b="1" dirty="0">
              <a:solidFill>
                <a:schemeClr val="bg1">
                  <a:lumMod val="20000"/>
                  <a:lumOff val="80000"/>
                </a:schemeClr>
              </a:solidFill>
            </a:endParaRPr>
          </a:p>
          <a:p>
            <a:pPr algn="ctr" eaLnBrk="1" hangingPunct="1">
              <a:lnSpc>
                <a:spcPct val="90000"/>
              </a:lnSpc>
              <a:buFont typeface="Wingdings" pitchFamily="2" charset="2"/>
              <a:buNone/>
              <a:defRPr/>
            </a:pPr>
            <a:endParaRPr lang="en-US" sz="2800" b="1" dirty="0">
              <a:solidFill>
                <a:schemeClr val="bg1">
                  <a:lumMod val="20000"/>
                  <a:lumOff val="80000"/>
                </a:schemeClr>
              </a:solidFill>
            </a:endParaRPr>
          </a:p>
          <a:p>
            <a:pPr algn="ctr" eaLnBrk="1" hangingPunct="1">
              <a:lnSpc>
                <a:spcPct val="90000"/>
              </a:lnSpc>
              <a:buFont typeface="Wingdings" pitchFamily="2" charset="2"/>
              <a:buNone/>
              <a:defRPr/>
            </a:pPr>
            <a:endParaRPr lang="en-US" sz="2800" b="1" dirty="0">
              <a:solidFill>
                <a:schemeClr val="bg1">
                  <a:lumMod val="20000"/>
                  <a:lumOff val="80000"/>
                </a:schemeClr>
              </a:solidFill>
            </a:endParaRPr>
          </a:p>
          <a:p>
            <a:pPr algn="ctr" eaLnBrk="1" hangingPunct="1">
              <a:lnSpc>
                <a:spcPct val="90000"/>
              </a:lnSpc>
              <a:buFont typeface="Wingdings" pitchFamily="2" charset="2"/>
              <a:buNone/>
              <a:defRPr/>
            </a:pPr>
            <a:endParaRPr lang="en-US" sz="2800" b="1" dirty="0"/>
          </a:p>
        </p:txBody>
      </p:sp>
      <p:sp>
        <p:nvSpPr>
          <p:cNvPr id="6" name="Rectangle 3"/>
          <p:cNvSpPr txBox="1">
            <a:spLocks noChangeArrowheads="1"/>
          </p:cNvSpPr>
          <p:nvPr/>
        </p:nvSpPr>
        <p:spPr bwMode="auto">
          <a:xfrm>
            <a:off x="1905000" y="19050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90000"/>
              </a:lnSpc>
              <a:buNone/>
            </a:pPr>
            <a:endParaRPr lang="en-US" sz="2400" kern="0" dirty="0">
              <a:solidFill>
                <a:srgbClr val="FFFFFF"/>
              </a:solidFill>
              <a:latin typeface="Times New Roman"/>
            </a:endParaRPr>
          </a:p>
          <a:p>
            <a:pPr>
              <a:lnSpc>
                <a:spcPct val="90000"/>
              </a:lnSpc>
              <a:buFont typeface="Arial" panose="020B0604020202020204" pitchFamily="34" charset="0"/>
              <a:buChar char="•"/>
            </a:pPr>
            <a:r>
              <a:rPr lang="en-US" sz="2400" kern="0" dirty="0">
                <a:solidFill>
                  <a:srgbClr val="FFFFFF"/>
                </a:solidFill>
                <a:latin typeface="Times New Roman"/>
              </a:rPr>
              <a:t>Nursing Home Reform Law (1987) carried forward limited permissible reasons for involuntary transfer and discharge; established notice, appeal, and hearing rights for residents; made bed-hold under Medicaid a resident’s right.  </a:t>
            </a:r>
            <a:r>
              <a:rPr lang="en-US" sz="2000" kern="0" dirty="0">
                <a:solidFill>
                  <a:srgbClr val="FFFFFF"/>
                </a:solidFill>
                <a:latin typeface="Times New Roman"/>
              </a:rPr>
              <a:t>42 U.S.C. §§1395i-3(c)(2)(A)-(C), 1396r(c)(2)(A)-(D), Medicare and Medicaid, respectively.</a:t>
            </a:r>
          </a:p>
          <a:p>
            <a:pPr>
              <a:lnSpc>
                <a:spcPct val="90000"/>
              </a:lnSpc>
              <a:buFont typeface="Arial" panose="020B0604020202020204" pitchFamily="34" charset="0"/>
              <a:buChar char="•"/>
            </a:pPr>
            <a:r>
              <a:rPr lang="en-US" sz="2400" kern="0" dirty="0">
                <a:solidFill>
                  <a:srgbClr val="FFFFFF"/>
                </a:solidFill>
                <a:latin typeface="Times New Roman"/>
              </a:rPr>
              <a:t>Comprehensive regulations, 42 C.F.R. §483.15(c)-(e).</a:t>
            </a:r>
          </a:p>
          <a:p>
            <a:pPr>
              <a:lnSpc>
                <a:spcPct val="90000"/>
              </a:lnSpc>
              <a:buFont typeface="Arial" panose="020B0604020202020204" pitchFamily="34" charset="0"/>
              <a:buChar char="•"/>
            </a:pPr>
            <a:r>
              <a:rPr lang="en-US" sz="2400" kern="0" dirty="0">
                <a:solidFill>
                  <a:srgbClr val="FFFFFF"/>
                </a:solidFill>
                <a:latin typeface="Times New Roman"/>
              </a:rPr>
              <a:t>Surveyor guidance, State Operations Manual, CMS 100-07, Appendix PP, pp. 167-188, </a:t>
            </a:r>
            <a:r>
              <a:rPr lang="en-US" sz="1800" kern="0" dirty="0">
                <a:solidFill>
                  <a:srgbClr val="FFFFFF"/>
                </a:solidFill>
                <a:latin typeface="Times New Roman"/>
                <a:hlinkClick r:id="rId3"/>
              </a:rPr>
              <a:t>https://www.cms.gov/Regulations-and-Guidance/Guidance/Manuals/downloads/som107ap_pp_guidelines_ltcf.pdf</a:t>
            </a:r>
            <a:r>
              <a:rPr lang="en-US" sz="2400" kern="0" dirty="0">
                <a:solidFill>
                  <a:srgbClr val="FFFFFF"/>
                </a:solidFill>
                <a:latin typeface="Times New Roman"/>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69" y="381001"/>
            <a:ext cx="7886700" cy="1219201"/>
          </a:xfrm>
        </p:spPr>
        <p:txBody>
          <a:bodyPr>
            <a:normAutofit fontScale="90000"/>
          </a:bodyPr>
          <a:lstStyle/>
          <a:p>
            <a:r>
              <a:rPr lang="en-US" sz="2800" i="1" dirty="0"/>
              <a:t>State of Maryland v. Neiswanger Management Services, LLC</a:t>
            </a:r>
            <a:r>
              <a:rPr lang="en-US" sz="2800" dirty="0"/>
              <a:t>, </a:t>
            </a:r>
            <a:r>
              <a:rPr lang="en-US" sz="2800" i="1" dirty="0"/>
              <a:t>et al.</a:t>
            </a:r>
            <a:r>
              <a:rPr lang="en-US" sz="2800" dirty="0"/>
              <a:t>, Circuit Court for Montgomery County, Case No. 428607V, filed December 2016</a:t>
            </a:r>
            <a:endParaRPr lang="en-US" sz="2800" i="1" dirty="0"/>
          </a:p>
        </p:txBody>
      </p:sp>
      <p:pic>
        <p:nvPicPr>
          <p:cNvPr id="4" name="Content Placeholder 3"/>
          <p:cNvPicPr>
            <a:picLocks noGrp="1"/>
          </p:cNvPicPr>
          <p:nvPr>
            <p:ph idx="1"/>
          </p:nvPr>
        </p:nvPicPr>
        <p:blipFill rotWithShape="1">
          <a:blip r:embed="rId2"/>
          <a:srcRect l="28323" t="11976" r="29192" b="5907"/>
          <a:stretch/>
        </p:blipFill>
        <p:spPr bwMode="auto">
          <a:xfrm>
            <a:off x="3581400" y="1600202"/>
            <a:ext cx="5715000" cy="4446041"/>
          </a:xfrm>
          <a:prstGeom prst="rect">
            <a:avLst/>
          </a:prstGeom>
          <a:ln w="6350">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5" name="Rectangle 4"/>
          <p:cNvSpPr/>
          <p:nvPr/>
        </p:nvSpPr>
        <p:spPr>
          <a:xfrm>
            <a:off x="2515169" y="6046244"/>
            <a:ext cx="7886700" cy="646331"/>
          </a:xfrm>
          <a:prstGeom prst="rect">
            <a:avLst/>
          </a:prstGeom>
        </p:spPr>
        <p:txBody>
          <a:bodyPr wrap="square">
            <a:spAutoFit/>
          </a:bodyPr>
          <a:lstStyle/>
          <a:p>
            <a:pPr defTabSz="457200"/>
            <a:r>
              <a:rPr lang="en-US" dirty="0">
                <a:solidFill>
                  <a:prstClr val="black"/>
                </a:solidFill>
                <a:latin typeface="Franklin Gothic Book" panose="020B0503020102020204"/>
                <a:hlinkClick r:id="rId3"/>
              </a:rPr>
              <a:t>http://www.marylandattorneygeneral.gov/News%20Documents/State_v_NMS_Complaint.pdf</a:t>
            </a:r>
            <a:r>
              <a:rPr lang="en-US" dirty="0">
                <a:solidFill>
                  <a:prstClr val="black"/>
                </a:solidFill>
                <a:latin typeface="Franklin Gothic Book" panose="020B0503020102020204"/>
              </a:rPr>
              <a:t> </a:t>
            </a:r>
          </a:p>
        </p:txBody>
      </p:sp>
    </p:spTree>
    <p:extLst>
      <p:ext uri="{BB962C8B-B14F-4D97-AF65-F5344CB8AC3E}">
        <p14:creationId xmlns:p14="http://schemas.microsoft.com/office/powerpoint/2010/main" val="264921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8449"/>
            <a:ext cx="9601200" cy="858914"/>
          </a:xfrm>
        </p:spPr>
        <p:txBody>
          <a:bodyPr>
            <a:normAutofit/>
          </a:bodyPr>
          <a:lstStyle/>
          <a:p>
            <a:r>
              <a:rPr lang="en-US" dirty="0"/>
              <a:t>Legal claims in </a:t>
            </a:r>
            <a:r>
              <a:rPr lang="en-US" i="1" dirty="0"/>
              <a:t>State v. NMS</a:t>
            </a:r>
          </a:p>
        </p:txBody>
      </p:sp>
      <p:sp>
        <p:nvSpPr>
          <p:cNvPr id="3" name="Content Placeholder 2"/>
          <p:cNvSpPr>
            <a:spLocks noGrp="1"/>
          </p:cNvSpPr>
          <p:nvPr>
            <p:ph idx="1"/>
          </p:nvPr>
        </p:nvSpPr>
        <p:spPr>
          <a:xfrm>
            <a:off x="1371600" y="1600200"/>
            <a:ext cx="9920796" cy="4800600"/>
          </a:xfrm>
        </p:spPr>
        <p:txBody>
          <a:bodyPr>
            <a:normAutofit fontScale="92500" lnSpcReduction="20000"/>
          </a:bodyPr>
          <a:lstStyle/>
          <a:p>
            <a:pPr>
              <a:spcBef>
                <a:spcPts val="400"/>
              </a:spcBef>
            </a:pPr>
            <a:r>
              <a:rPr lang="en-US" dirty="0"/>
              <a:t>Two counts:  (1) Injunctive relief under Patient’s Bill of Rights against unlawful discharge practices; (2) Treble damages and penalties under False Health Claims Act</a:t>
            </a:r>
          </a:p>
          <a:p>
            <a:pPr>
              <a:spcBef>
                <a:spcPts val="600"/>
              </a:spcBef>
            </a:pPr>
            <a:r>
              <a:rPr lang="en-US" dirty="0"/>
              <a:t>Request injunction that would, among other things:</a:t>
            </a:r>
          </a:p>
          <a:p>
            <a:pPr lvl="1">
              <a:spcBef>
                <a:spcPts val="400"/>
              </a:spcBef>
            </a:pPr>
            <a:r>
              <a:rPr lang="en-US" i="0" dirty="0"/>
              <a:t>Require, before issuance of discharge notice, an actual failure to pay and “reasonable and appropriate notice” of non-payment</a:t>
            </a:r>
          </a:p>
          <a:p>
            <a:pPr lvl="1">
              <a:spcBef>
                <a:spcPts val="400"/>
              </a:spcBef>
            </a:pPr>
            <a:r>
              <a:rPr lang="en-US" i="0" dirty="0"/>
              <a:t>Prohibit targeting of residents for discharge based on Medicaid participation, likely Medicaid participation, or CMI score</a:t>
            </a:r>
          </a:p>
          <a:p>
            <a:pPr lvl="1">
              <a:spcBef>
                <a:spcPts val="400"/>
              </a:spcBef>
            </a:pPr>
            <a:r>
              <a:rPr lang="en-US" i="0" dirty="0"/>
              <a:t>Require facilities to “cooperate with and assist” residents and families in applying for Medicaid LTC benefits</a:t>
            </a:r>
          </a:p>
          <a:p>
            <a:pPr lvl="1">
              <a:spcBef>
                <a:spcPts val="400"/>
              </a:spcBef>
            </a:pPr>
            <a:r>
              <a:rPr lang="en-US" i="0" dirty="0"/>
              <a:t>Require development of “post-discharge plan of care,” with specific attention to continuity of care</a:t>
            </a:r>
          </a:p>
          <a:p>
            <a:pPr lvl="1">
              <a:spcBef>
                <a:spcPts val="400"/>
              </a:spcBef>
            </a:pPr>
            <a:r>
              <a:rPr lang="en-US" i="0" dirty="0"/>
              <a:t>Require attempts to engage family in discharge planning process</a:t>
            </a:r>
          </a:p>
          <a:p>
            <a:pPr lvl="1">
              <a:spcBef>
                <a:spcPts val="400"/>
              </a:spcBef>
            </a:pPr>
            <a:r>
              <a:rPr lang="en-US" i="0" dirty="0"/>
              <a:t>Require advance notice of date of discharge and discharge destination</a:t>
            </a:r>
          </a:p>
          <a:p>
            <a:pPr lvl="1">
              <a:spcBef>
                <a:spcPts val="400"/>
              </a:spcBef>
            </a:pPr>
            <a:r>
              <a:rPr lang="en-US" i="0" dirty="0"/>
              <a:t>Prohibit discharge of residents requiring nursing home level-of-care to homeless shelter or unlicensed assisted living facilities</a:t>
            </a:r>
          </a:p>
          <a:p>
            <a:pPr>
              <a:spcBef>
                <a:spcPts val="600"/>
              </a:spcBef>
            </a:pPr>
            <a:r>
              <a:rPr lang="en-US" dirty="0"/>
              <a:t>Almost no prior state court litigation on merits under either statute</a:t>
            </a:r>
          </a:p>
          <a:p>
            <a:endParaRPr lang="en-US" dirty="0"/>
          </a:p>
        </p:txBody>
      </p:sp>
    </p:spTree>
    <p:extLst>
      <p:ext uri="{BB962C8B-B14F-4D97-AF65-F5344CB8AC3E}">
        <p14:creationId xmlns:p14="http://schemas.microsoft.com/office/powerpoint/2010/main" val="955557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3959"/>
            <a:ext cx="9670742" cy="838200"/>
          </a:xfrm>
        </p:spPr>
        <p:txBody>
          <a:bodyPr>
            <a:noAutofit/>
          </a:bodyPr>
          <a:lstStyle/>
          <a:p>
            <a:r>
              <a:rPr lang="en-US" sz="3000" i="1" dirty="0"/>
              <a:t>State v. NMS, </a:t>
            </a:r>
            <a:r>
              <a:rPr lang="en-US" sz="3000" dirty="0"/>
              <a:t>Court of Appeals of Maryland,            February 2018</a:t>
            </a:r>
          </a:p>
        </p:txBody>
      </p:sp>
      <p:sp>
        <p:nvSpPr>
          <p:cNvPr id="3" name="Content Placeholder 2"/>
          <p:cNvSpPr>
            <a:spLocks noGrp="1"/>
          </p:cNvSpPr>
          <p:nvPr>
            <p:ph idx="1"/>
          </p:nvPr>
        </p:nvSpPr>
        <p:spPr>
          <a:xfrm>
            <a:off x="1518082" y="1600200"/>
            <a:ext cx="9596761" cy="4114800"/>
          </a:xfrm>
        </p:spPr>
        <p:txBody>
          <a:bodyPr>
            <a:normAutofit/>
          </a:bodyPr>
          <a:lstStyle/>
          <a:p>
            <a:r>
              <a:rPr lang="en-US" dirty="0"/>
              <a:t>In April 2017, Circuit Court dismissed claims for injunctive relief under Patient’s Bill of Rights but declined to dismiss claims under False Health Claims Act</a:t>
            </a:r>
          </a:p>
          <a:p>
            <a:r>
              <a:rPr lang="en-US" dirty="0"/>
              <a:t>In February 2018, Court of Appeals of Maryland reinstated injunctive relief claims, holding that Attorney General has authority under Patient’s Bill of Rights to obtain “complete injunctive relief” against unlawful company-wide practices, </a:t>
            </a:r>
            <a:r>
              <a:rPr lang="en-US" i="1" dirty="0"/>
              <a:t>see State v. Neiswanger Management Services, LLC</a:t>
            </a:r>
            <a:r>
              <a:rPr lang="en-US" dirty="0"/>
              <a:t>, 457 Md. 447, 474 (2018)</a:t>
            </a:r>
          </a:p>
          <a:p>
            <a:r>
              <a:rPr lang="en-US" dirty="0"/>
              <a:t>The Patient’s Bill of Rights “demonstrate[s] clear legislative intent to limit involuntary discharges and transfers, and ensure that, when they do occur, they are subject to procedural controls  ensuring a resident’s health and</a:t>
            </a:r>
            <a:br>
              <a:rPr lang="en-US" dirty="0"/>
            </a:br>
            <a:r>
              <a:rPr lang="en-US" dirty="0"/>
              <a:t> safety,” </a:t>
            </a:r>
            <a:r>
              <a:rPr lang="en-US" i="1" dirty="0"/>
              <a:t>id</a:t>
            </a:r>
            <a:r>
              <a:rPr lang="en-US" dirty="0"/>
              <a:t>. at 464-65 </a:t>
            </a:r>
          </a:p>
          <a:p>
            <a:r>
              <a:rPr lang="en-US" dirty="0"/>
              <a:t>Scheduled for trial February 2019</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264" y="4525025"/>
            <a:ext cx="2638148" cy="2073990"/>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1134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Media Accounts</a:t>
            </a:r>
          </a:p>
        </p:txBody>
      </p:sp>
      <p:sp>
        <p:nvSpPr>
          <p:cNvPr id="3" name="Content Placeholder 2"/>
          <p:cNvSpPr>
            <a:spLocks noGrp="1"/>
          </p:cNvSpPr>
          <p:nvPr>
            <p:ph idx="1"/>
          </p:nvPr>
        </p:nvSpPr>
        <p:spPr>
          <a:xfrm>
            <a:off x="1371599" y="1752600"/>
            <a:ext cx="7399689" cy="4800600"/>
          </a:xfrm>
        </p:spPr>
        <p:txBody>
          <a:bodyPr>
            <a:normAutofit/>
          </a:bodyPr>
          <a:lstStyle/>
          <a:p>
            <a:r>
              <a:rPr lang="en-US" dirty="0"/>
              <a:t>“</a:t>
            </a:r>
            <a:r>
              <a:rPr lang="en-US" dirty="0">
                <a:hlinkClick r:id="rId2"/>
              </a:rPr>
              <a:t>Md. attorney general says nursing homes kicked out patients to boost Medicare payments</a:t>
            </a:r>
            <a:r>
              <a:rPr lang="en-US" dirty="0"/>
              <a:t>”, Washington Post</a:t>
            </a:r>
          </a:p>
          <a:p>
            <a:r>
              <a:rPr lang="en-US" dirty="0"/>
              <a:t>“</a:t>
            </a:r>
            <a:r>
              <a:rPr lang="en-US" dirty="0">
                <a:hlinkClick r:id="rId3"/>
              </a:rPr>
              <a:t>Operator of Hagerstown nursing home charged with dumping residents</a:t>
            </a:r>
            <a:r>
              <a:rPr lang="en-US" dirty="0"/>
              <a:t>”, Herald-Mail Media</a:t>
            </a:r>
          </a:p>
          <a:p>
            <a:r>
              <a:rPr lang="en-US" dirty="0"/>
              <a:t>“</a:t>
            </a:r>
            <a:r>
              <a:rPr lang="en-US" dirty="0">
                <a:hlinkClick r:id="rId4"/>
              </a:rPr>
              <a:t>Maryland Sues ‘Inhumane’ Nursing Home Provider</a:t>
            </a:r>
            <a:r>
              <a:rPr lang="en-US" dirty="0"/>
              <a:t>”, Courthouse News Service</a:t>
            </a:r>
          </a:p>
          <a:p>
            <a:r>
              <a:rPr lang="en-US" dirty="0"/>
              <a:t>“</a:t>
            </a:r>
            <a:r>
              <a:rPr lang="en-US" dirty="0">
                <a:hlinkClick r:id="rId5"/>
              </a:rPr>
              <a:t>As Nursing Homes Evict Patients, States Question Motives</a:t>
            </a:r>
            <a:r>
              <a:rPr lang="en-US" dirty="0"/>
              <a:t>”, NPR</a:t>
            </a:r>
          </a:p>
          <a:p>
            <a:r>
              <a:rPr lang="en-US" dirty="0"/>
              <a:t>“</a:t>
            </a:r>
            <a:r>
              <a:rPr lang="en-US" dirty="0">
                <a:hlinkClick r:id="rId6"/>
              </a:rPr>
              <a:t>When Nursing Homes Push Out Poor And Disabled Patients</a:t>
            </a:r>
            <a:r>
              <a:rPr lang="en-US" dirty="0"/>
              <a:t>”, Kaiser Health News</a:t>
            </a:r>
          </a:p>
        </p:txBody>
      </p:sp>
      <p:pic>
        <p:nvPicPr>
          <p:cNvPr id="2050"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4691" y="1752600"/>
            <a:ext cx="2201511" cy="4343400"/>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2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Post-filing events</a:t>
            </a:r>
          </a:p>
        </p:txBody>
      </p:sp>
      <p:sp>
        <p:nvSpPr>
          <p:cNvPr id="3" name="Content Placeholder 2"/>
          <p:cNvSpPr>
            <a:spLocks noGrp="1"/>
          </p:cNvSpPr>
          <p:nvPr>
            <p:ph idx="1"/>
          </p:nvPr>
        </p:nvSpPr>
        <p:spPr>
          <a:xfrm>
            <a:off x="1371599" y="1677880"/>
            <a:ext cx="10488967" cy="4189520"/>
          </a:xfrm>
        </p:spPr>
        <p:txBody>
          <a:bodyPr>
            <a:normAutofit/>
          </a:bodyPr>
          <a:lstStyle/>
          <a:p>
            <a:r>
              <a:rPr lang="en-US" dirty="0"/>
              <a:t>NMS filed suit in federal court against State regulators in March 2017, alleging that State regulatory activities were retaliatory</a:t>
            </a:r>
          </a:p>
          <a:p>
            <a:r>
              <a:rPr lang="en-US" dirty="0"/>
              <a:t>Federal and State agencies terminated participation of NMS Hagerstown in Medicare and Medicaid programs; NMS Hagerstown closed in June 2017</a:t>
            </a:r>
          </a:p>
          <a:p>
            <a:r>
              <a:rPr lang="en-US" dirty="0"/>
              <a:t>Healthcare real estate investment trust (REIT) terminated leases with NMS at all five facilities</a:t>
            </a:r>
          </a:p>
          <a:p>
            <a:r>
              <a:rPr lang="en-US" dirty="0"/>
              <a:t>In February 2018, new operator assumed responsibility for operating four of the five facilities </a:t>
            </a:r>
          </a:p>
          <a:p>
            <a:endParaRPr lang="en-US" dirty="0"/>
          </a:p>
        </p:txBody>
      </p:sp>
    </p:spTree>
    <p:extLst>
      <p:ext uri="{BB962C8B-B14F-4D97-AF65-F5344CB8AC3E}">
        <p14:creationId xmlns:p14="http://schemas.microsoft.com/office/powerpoint/2010/main" val="508259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59" y="457200"/>
            <a:ext cx="8226641" cy="1143000"/>
          </a:xfrm>
        </p:spPr>
        <p:txBody>
          <a:bodyPr/>
          <a:lstStyle/>
          <a:p>
            <a:r>
              <a:rPr lang="en-US" dirty="0"/>
              <a:t>Interagency convening</a:t>
            </a:r>
          </a:p>
        </p:txBody>
      </p:sp>
      <p:sp>
        <p:nvSpPr>
          <p:cNvPr id="3" name="Content Placeholder 2"/>
          <p:cNvSpPr>
            <a:spLocks noGrp="1"/>
          </p:cNvSpPr>
          <p:nvPr>
            <p:ph idx="1"/>
          </p:nvPr>
        </p:nvSpPr>
        <p:spPr>
          <a:xfrm>
            <a:off x="1526959" y="1600200"/>
            <a:ext cx="9925235" cy="4267200"/>
          </a:xfrm>
        </p:spPr>
        <p:txBody>
          <a:bodyPr>
            <a:normAutofit/>
          </a:bodyPr>
          <a:lstStyle/>
          <a:p>
            <a:r>
              <a:rPr lang="en-US" dirty="0"/>
              <a:t>Challenges:</a:t>
            </a:r>
          </a:p>
          <a:p>
            <a:pPr lvl="1"/>
            <a:r>
              <a:rPr lang="en-US" dirty="0"/>
              <a:t>Resource scarcity</a:t>
            </a:r>
          </a:p>
          <a:p>
            <a:pPr lvl="1"/>
            <a:r>
              <a:rPr lang="en-US" dirty="0"/>
              <a:t>Incomplete expertise:  discharge planning, capacity evaluation, eligibility processes, intellectual disabilities and mental illness, Medicaid conditions of participation/payment, MDS data, corporate governance</a:t>
            </a:r>
          </a:p>
          <a:p>
            <a:pPr lvl="1"/>
            <a:r>
              <a:rPr lang="en-US" dirty="0"/>
              <a:t>Diffuse enforcement authority:  licensure regulations, Medicaid conditions, Ombudsman advocacy, False Claims Act enforcement</a:t>
            </a:r>
          </a:p>
          <a:p>
            <a:r>
              <a:rPr lang="en-US" dirty="0"/>
              <a:t>State agencies:  LTC Ombudsman, Office of the Attorney General, Office of Health Care Quality (OHCQ), Maryland Medicaid, Area Agencies on Aging, Adult Protective Services</a:t>
            </a:r>
          </a:p>
          <a:p>
            <a:r>
              <a:rPr lang="en-US" dirty="0"/>
              <a:t>Others:  Maryland Legal Aid Bureau, guardians and elder law bar</a:t>
            </a:r>
          </a:p>
          <a:p>
            <a:r>
              <a:rPr lang="en-US" dirty="0"/>
              <a:t>Who can convene?</a:t>
            </a:r>
          </a:p>
          <a:p>
            <a:endParaRPr lang="en-US" dirty="0"/>
          </a:p>
          <a:p>
            <a:pPr marL="0" indent="0">
              <a:buNone/>
            </a:pPr>
            <a:endParaRPr lang="en-US" dirty="0"/>
          </a:p>
        </p:txBody>
      </p:sp>
    </p:spTree>
    <p:extLst>
      <p:ext uri="{BB962C8B-B14F-4D97-AF65-F5344CB8AC3E}">
        <p14:creationId xmlns:p14="http://schemas.microsoft.com/office/powerpoint/2010/main" val="2214036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1371600" y="1752600"/>
            <a:ext cx="10240392" cy="4114800"/>
          </a:xfrm>
        </p:spPr>
        <p:txBody>
          <a:bodyPr>
            <a:normAutofit/>
          </a:bodyPr>
          <a:lstStyle/>
          <a:p>
            <a:r>
              <a:rPr lang="en-US" dirty="0"/>
              <a:t>Are residents pressured or misled into “voluntary” discharges upon exhaustion of Medicare benefits?</a:t>
            </a:r>
          </a:p>
          <a:p>
            <a:r>
              <a:rPr lang="en-US" dirty="0"/>
              <a:t>Does existing law sufficiently protect residents, particularly those who are cognitively impaired, those who have experienced poverty or homelessness or who come from marginalized communities, and those who have no advocate?</a:t>
            </a:r>
          </a:p>
          <a:p>
            <a:r>
              <a:rPr lang="en-US" dirty="0"/>
              <a:t>Do reimbursement rules and emerging ownership models impede effective regulation, respect for residents’ rights, and quality care?</a:t>
            </a:r>
          </a:p>
          <a:p>
            <a:r>
              <a:rPr lang="en-US" dirty="0"/>
              <a:t>Is there sufficient support for quality discharge planning?</a:t>
            </a:r>
          </a:p>
          <a:p>
            <a:r>
              <a:rPr lang="en-US" dirty="0"/>
              <a:t>Who cares for the most vulnerable?</a:t>
            </a:r>
          </a:p>
          <a:p>
            <a:endParaRPr lang="en-US" sz="2400" dirty="0"/>
          </a:p>
        </p:txBody>
      </p:sp>
    </p:spTree>
    <p:extLst>
      <p:ext uri="{BB962C8B-B14F-4D97-AF65-F5344CB8AC3E}">
        <p14:creationId xmlns:p14="http://schemas.microsoft.com/office/powerpoint/2010/main" val="2736792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Maryland laws and regulations</a:t>
            </a:r>
          </a:p>
        </p:txBody>
      </p:sp>
      <p:sp>
        <p:nvSpPr>
          <p:cNvPr id="3" name="Content Placeholder 2"/>
          <p:cNvSpPr>
            <a:spLocks noGrp="1"/>
          </p:cNvSpPr>
          <p:nvPr>
            <p:ph idx="1"/>
          </p:nvPr>
        </p:nvSpPr>
        <p:spPr>
          <a:xfrm>
            <a:off x="1371599" y="1600200"/>
            <a:ext cx="9894163" cy="4038600"/>
          </a:xfrm>
        </p:spPr>
        <p:txBody>
          <a:bodyPr>
            <a:normAutofit/>
          </a:bodyPr>
          <a:lstStyle/>
          <a:p>
            <a:r>
              <a:rPr lang="en-US" dirty="0"/>
              <a:t>Maryland Patient’s Bill of Rights, Md. Code Ann., Health-Gen. §§ 19-342 to 19-353 </a:t>
            </a:r>
          </a:p>
          <a:p>
            <a:pPr marL="0" indent="0">
              <a:buNone/>
            </a:pPr>
            <a:endParaRPr lang="en-US" dirty="0"/>
          </a:p>
          <a:p>
            <a:r>
              <a:rPr lang="en-US" dirty="0"/>
              <a:t>Discharge regulations:  Code of Maryland Regulations (COMAR) 10.07.09 (implementing regulations for Patient’s Bill of Rights); COMAR 10.07.02.10 (responsibilities of attending physician to support safe discharge); COMAR 10.09.10.03 (Medicaid conditions for participation for nursing facilities, including “predischarge plan”)</a:t>
            </a:r>
          </a:p>
          <a:p>
            <a:pPr marL="0" indent="0">
              <a:buNone/>
            </a:pPr>
            <a:endParaRPr lang="en-US" dirty="0"/>
          </a:p>
          <a:p>
            <a:r>
              <a:rPr lang="en-US" dirty="0"/>
              <a:t>Maryland False Health Claims Act, Md. Code Ann., Health-Gen. §§ 2-601 to 2-611</a:t>
            </a:r>
          </a:p>
          <a:p>
            <a:endParaRPr lang="en-US" b="1" dirty="0"/>
          </a:p>
        </p:txBody>
      </p:sp>
    </p:spTree>
    <p:extLst>
      <p:ext uri="{BB962C8B-B14F-4D97-AF65-F5344CB8AC3E}">
        <p14:creationId xmlns:p14="http://schemas.microsoft.com/office/powerpoint/2010/main" val="23893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24200" y="914400"/>
            <a:ext cx="6934200" cy="2286000"/>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lnSpc>
                <a:spcPct val="120000"/>
              </a:lnSpc>
            </a:pPr>
            <a:r>
              <a:rPr lang="en-US" sz="9600" dirty="0">
                <a:solidFill>
                  <a:srgbClr val="002060"/>
                </a:solidFill>
                <a:latin typeface="Franklin Gothic Book" panose="020B0503020102020204"/>
              </a:rPr>
              <a:t>Thank You</a:t>
            </a:r>
            <a:endParaRPr lang="en-US" sz="9600" dirty="0">
              <a:solidFill>
                <a:srgbClr val="92D050"/>
              </a:solidFill>
              <a:latin typeface="Franklin Gothic Book" panose="020B0503020102020204"/>
            </a:endParaRPr>
          </a:p>
        </p:txBody>
      </p:sp>
      <p:sp>
        <p:nvSpPr>
          <p:cNvPr id="6" name="TextBox 5"/>
          <p:cNvSpPr txBox="1"/>
          <p:nvPr/>
        </p:nvSpPr>
        <p:spPr>
          <a:xfrm>
            <a:off x="2819400" y="3505200"/>
            <a:ext cx="7391400" cy="1477328"/>
          </a:xfrm>
          <a:prstGeom prst="rect">
            <a:avLst/>
          </a:prstGeom>
          <a:noFill/>
        </p:spPr>
        <p:txBody>
          <a:bodyPr wrap="square" rtlCol="0">
            <a:spAutoFit/>
          </a:bodyPr>
          <a:lstStyle/>
          <a:p>
            <a:pPr algn="ctr" defTabSz="457200"/>
            <a:r>
              <a:rPr lang="en-US" b="1" dirty="0">
                <a:solidFill>
                  <a:srgbClr val="002060"/>
                </a:solidFill>
                <a:latin typeface="Franklin Gothic Book" panose="020B0503020102020204"/>
              </a:rPr>
              <a:t>Joshua N. Auerbach</a:t>
            </a:r>
            <a:endParaRPr lang="en-US" dirty="0">
              <a:solidFill>
                <a:prstClr val="black"/>
              </a:solidFill>
              <a:latin typeface="Franklin Gothic Book" panose="020B0503020102020204"/>
            </a:endParaRPr>
          </a:p>
          <a:p>
            <a:pPr algn="ctr" defTabSz="457200"/>
            <a:r>
              <a:rPr lang="en-US" dirty="0">
                <a:solidFill>
                  <a:prstClr val="black"/>
                </a:solidFill>
                <a:latin typeface="Franklin Gothic Book" panose="020B0503020102020204"/>
              </a:rPr>
              <a:t>Assistant Attorney General, Office of the Attorney General of Maryland</a:t>
            </a:r>
          </a:p>
          <a:p>
            <a:pPr algn="ctr" defTabSz="457200"/>
            <a:r>
              <a:rPr lang="en-US" b="1" dirty="0">
                <a:solidFill>
                  <a:srgbClr val="002060"/>
                </a:solidFill>
                <a:latin typeface="Franklin Gothic Book" panose="020B0503020102020204"/>
              </a:rPr>
              <a:t>Stevanne Ellis</a:t>
            </a:r>
            <a:endParaRPr lang="en-US" dirty="0">
              <a:solidFill>
                <a:prstClr val="black"/>
              </a:solidFill>
              <a:latin typeface="Franklin Gothic Book" panose="020B0503020102020204"/>
            </a:endParaRPr>
          </a:p>
          <a:p>
            <a:pPr algn="ctr" defTabSz="457200"/>
            <a:r>
              <a:rPr lang="en-US" dirty="0">
                <a:solidFill>
                  <a:prstClr val="black"/>
                </a:solidFill>
                <a:latin typeface="Franklin Gothic Book" panose="020B0503020102020204"/>
              </a:rPr>
              <a:t>Maryland State Long-Term Care Ombudsman</a:t>
            </a:r>
          </a:p>
          <a:p>
            <a:pPr defTabSz="457200"/>
            <a:endParaRPr lang="en-US" dirty="0">
              <a:solidFill>
                <a:prstClr val="black"/>
              </a:solidFill>
              <a:latin typeface="Franklin Gothic Book" panose="020B0503020102020204"/>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1" y="4800600"/>
            <a:ext cx="1841941" cy="1875472"/>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5038384"/>
            <a:ext cx="2449835" cy="13999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8715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is happening and what can advocates do?</a:t>
            </a:r>
          </a:p>
        </p:txBody>
      </p:sp>
      <p:sp>
        <p:nvSpPr>
          <p:cNvPr id="3" name="Content Placeholder 2"/>
          <p:cNvSpPr>
            <a:spLocks noGrp="1"/>
          </p:cNvSpPr>
          <p:nvPr>
            <p:ph idx="1"/>
          </p:nvPr>
        </p:nvSpPr>
        <p:spPr/>
        <p:txBody>
          <a:bodyPr/>
          <a:lstStyle/>
          <a:p>
            <a:r>
              <a:rPr lang="en-US" dirty="0"/>
              <a:t>Just heard extraordinary, inspiring presentation about Maryland ombudsman and Attorney General.</a:t>
            </a:r>
          </a:p>
          <a:p>
            <a:r>
              <a:rPr lang="en-US" dirty="0"/>
              <a:t>Your facts may not be as extreme (with such a major outlier as NMS), but analyze what is happening in your state, write report, get media attention. </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39</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8115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HOME REFORM LAW</a:t>
            </a:r>
          </a:p>
        </p:txBody>
      </p:sp>
      <p:sp>
        <p:nvSpPr>
          <p:cNvPr id="3" name="Content Placeholder 2"/>
          <p:cNvSpPr>
            <a:spLocks noGrp="1"/>
          </p:cNvSpPr>
          <p:nvPr>
            <p:ph idx="1"/>
          </p:nvPr>
        </p:nvSpPr>
        <p:spPr/>
        <p:txBody>
          <a:bodyPr/>
          <a:lstStyle/>
          <a:p>
            <a:r>
              <a:rPr lang="en-US" sz="2800" dirty="0"/>
              <a:t>Detailed provisions in the 1987 Nursing Home Reform Law address permissible bases for involuntary transfer/discharge; notice; documentation; appeal rights; discharge planning</a:t>
            </a:r>
          </a:p>
          <a:p>
            <a:pPr marL="0" indent="0">
              <a:buNone/>
            </a:pPr>
            <a:endParaRPr lang="en-US" sz="2000" dirty="0"/>
          </a:p>
          <a:p>
            <a:pPr marL="0" indent="0">
              <a:buNone/>
            </a:pPr>
            <a:r>
              <a:rPr lang="en-US" sz="2000" dirty="0"/>
              <a:t>42 U.S.C. §1395i-3(c)(2)(A)-(C), 1396r(c)(2)(A)-(D), Medicare and Medicaid, respectively.</a:t>
            </a:r>
          </a:p>
          <a:p>
            <a:pPr marL="0" indent="0">
              <a:buNone/>
            </a:pPr>
            <a:r>
              <a:rPr lang="en-US" sz="2000" dirty="0"/>
              <a:t>Identical provisions in Medicare and Medicaid laws, except that Medicaid includes bed-hold rights (right to return to facility/bed).</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4</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706234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CAN ADVOCATES DO?</a:t>
            </a:r>
          </a:p>
        </p:txBody>
      </p:sp>
      <p:sp>
        <p:nvSpPr>
          <p:cNvPr id="3" name="Content Placeholder 2"/>
          <p:cNvSpPr>
            <a:spLocks noGrp="1"/>
          </p:cNvSpPr>
          <p:nvPr>
            <p:ph idx="1"/>
          </p:nvPr>
        </p:nvSpPr>
        <p:spPr/>
        <p:txBody>
          <a:bodyPr/>
          <a:lstStyle/>
          <a:p>
            <a:r>
              <a:rPr lang="en-US" sz="2800" dirty="0"/>
              <a:t>Talk to the state Attorney General.</a:t>
            </a:r>
          </a:p>
          <a:p>
            <a:r>
              <a:rPr lang="en-US" sz="2800" dirty="0"/>
              <a:t>Talk to City Attorney.</a:t>
            </a:r>
          </a:p>
          <a:p>
            <a:pPr lvl="1"/>
            <a:r>
              <a:rPr lang="en-US" sz="2400" dirty="0"/>
              <a:t>Los Angeles City Attorney sued nursing facility for discharging residents to homeless shelter.</a:t>
            </a:r>
          </a:p>
          <a:p>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40</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659188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Cms initiative</a:t>
            </a:r>
          </a:p>
        </p:txBody>
      </p:sp>
      <p:sp>
        <p:nvSpPr>
          <p:cNvPr id="3" name="Content Placeholder 2"/>
          <p:cNvSpPr>
            <a:spLocks noGrp="1"/>
          </p:cNvSpPr>
          <p:nvPr>
            <p:ph idx="1"/>
          </p:nvPr>
        </p:nvSpPr>
        <p:spPr/>
        <p:txBody>
          <a:bodyPr/>
          <a:lstStyle/>
          <a:p>
            <a:r>
              <a:rPr lang="en-US" sz="2400" dirty="0"/>
              <a:t>“An Initiative to Address Facility Initiated Discharges that Violate Federal Regulations,” S&amp;C: 18-08-NH (Dec. 22, 2017), </a:t>
            </a:r>
            <a:r>
              <a:rPr lang="en-US" sz="2000" u="sng" dirty="0">
                <a:hlinkClick r:id="rId2"/>
              </a:rPr>
              <a:t>https://www.cms.gov/Medicare/Provider-Enrollment-and-Certification/SurveyCertificationGenInfo/Downloads/Survey-and-Cert-Letter-18-08.pdf,</a:t>
            </a:r>
            <a:r>
              <a:rPr lang="en-US" sz="2400" u="sng" dirty="0">
                <a:hlinkClick r:id="rId2"/>
              </a:rPr>
              <a:t> </a:t>
            </a:r>
            <a:r>
              <a:rPr lang="en-US" sz="2400" dirty="0"/>
              <a:t>describes:</a:t>
            </a:r>
          </a:p>
          <a:p>
            <a:pPr lvl="1"/>
            <a:r>
              <a:rPr lang="en-US" sz="2000" dirty="0"/>
              <a:t>involuntary transfer/discharges as sometimes “unsafe and/or traumatic for residents and their families,”</a:t>
            </a:r>
          </a:p>
          <a:p>
            <a:pPr lvl="1"/>
            <a:r>
              <a:rPr lang="en-US" sz="2000" dirty="0"/>
              <a:t>“reasons” for transfers/discharges (payment concerns, “behavioral, mental, and/or emotional expressions or indications of resident distress”).</a:t>
            </a:r>
          </a:p>
          <a:p>
            <a:pPr marL="457200" lvl="1" indent="0">
              <a:buNone/>
            </a:pPr>
            <a:r>
              <a:rPr lang="en-US" sz="1600" dirty="0"/>
              <a:t> </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41</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495762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CMS INITIATIVE</a:t>
            </a:r>
          </a:p>
        </p:txBody>
      </p:sp>
      <p:sp>
        <p:nvSpPr>
          <p:cNvPr id="3" name="Content Placeholder 2"/>
          <p:cNvSpPr>
            <a:spLocks noGrp="1"/>
          </p:cNvSpPr>
          <p:nvPr>
            <p:ph idx="1"/>
          </p:nvPr>
        </p:nvSpPr>
        <p:spPr/>
        <p:txBody>
          <a:bodyPr/>
          <a:lstStyle/>
          <a:p>
            <a:r>
              <a:rPr lang="en-US" dirty="0"/>
              <a:t>CMS requires Regional Offices to review deficiencies for transfer/discharge</a:t>
            </a:r>
          </a:p>
          <a:p>
            <a:pPr lvl="1"/>
            <a:r>
              <a:rPr lang="en-US" dirty="0"/>
              <a:t>Not reviewing Administrative Law Judge decisions in resident appeals</a:t>
            </a:r>
          </a:p>
          <a:p>
            <a:pPr lvl="1"/>
            <a:r>
              <a:rPr lang="en-US" dirty="0"/>
              <a:t>Not consulting with Ombudsman program</a:t>
            </a:r>
          </a:p>
          <a:p>
            <a:pPr marL="0" indent="0">
              <a:buNone/>
            </a:pPr>
            <a:r>
              <a:rPr lang="en-US" dirty="0"/>
              <a:t>	</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42</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548675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INITIATIVE</a:t>
            </a:r>
          </a:p>
        </p:txBody>
      </p:sp>
      <p:sp>
        <p:nvSpPr>
          <p:cNvPr id="3" name="Content Placeholder 2"/>
          <p:cNvSpPr>
            <a:spLocks noGrp="1"/>
          </p:cNvSpPr>
          <p:nvPr>
            <p:ph idx="1"/>
          </p:nvPr>
        </p:nvSpPr>
        <p:spPr/>
        <p:txBody>
          <a:bodyPr/>
          <a:lstStyle/>
          <a:p>
            <a:r>
              <a:rPr lang="en-US" dirty="0"/>
              <a:t>Regional Offices’ limited review means residents must file complaint with state survey agency (as well as request ALJ hearing).</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43</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957903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type="subTitle" idx="4294967295"/>
          </p:nvPr>
        </p:nvSpPr>
        <p:spPr>
          <a:xfrm>
            <a:off x="1981200" y="1905000"/>
            <a:ext cx="8229600" cy="4419601"/>
          </a:xfrm>
          <a:noFill/>
        </p:spPr>
        <p:txBody>
          <a:bodyPr/>
          <a:lstStyle/>
          <a:p>
            <a:pPr eaLnBrk="1" hangingPunct="1">
              <a:lnSpc>
                <a:spcPct val="90000"/>
              </a:lnSpc>
              <a:buNone/>
            </a:pPr>
            <a:endParaRPr lang="en-US" b="1" dirty="0">
              <a:effectLst>
                <a:outerShdw blurRad="38100" dist="38100" dir="2700000" algn="tl">
                  <a:srgbClr val="000000">
                    <a:alpha val="43137"/>
                  </a:srgbClr>
                </a:outerShdw>
              </a:effectLst>
            </a:endParaRPr>
          </a:p>
          <a:p>
            <a:pPr eaLnBrk="1" hangingPunct="1">
              <a:buNone/>
            </a:pPr>
            <a:endParaRPr lang="en-US" sz="600" b="1" i="1" dirty="0"/>
          </a:p>
        </p:txBody>
      </p:sp>
      <p:sp>
        <p:nvSpPr>
          <p:cNvPr id="4" name="Rectangle 3"/>
          <p:cNvSpPr>
            <a:spLocks noGrp="1" noChangeArrowheads="1"/>
          </p:cNvSpPr>
          <p:nvPr>
            <p:ph type="subTitle" idx="4294967295"/>
          </p:nvPr>
        </p:nvSpPr>
        <p:spPr>
          <a:xfrm>
            <a:off x="2095500" y="1905000"/>
            <a:ext cx="8001000" cy="4343400"/>
          </a:xfrm>
          <a:noFill/>
        </p:spPr>
        <p:txBody>
          <a:bodyPr/>
          <a:lstStyle/>
          <a:p>
            <a:pPr eaLnBrk="1" hangingPunct="1">
              <a:lnSpc>
                <a:spcPct val="90000"/>
              </a:lnSpc>
              <a:buNone/>
            </a:pPr>
            <a:endParaRPr lang="en-US" sz="400" dirty="0"/>
          </a:p>
          <a:p>
            <a:pPr>
              <a:lnSpc>
                <a:spcPct val="90000"/>
              </a:lnSpc>
              <a:buFont typeface="Arial" panose="020B0604020202020204" pitchFamily="34" charset="0"/>
              <a:buChar char="•"/>
            </a:pPr>
            <a:endParaRPr lang="en-US" sz="2400" dirty="0"/>
          </a:p>
          <a:p>
            <a:pPr>
              <a:lnSpc>
                <a:spcPct val="90000"/>
              </a:lnSpc>
              <a:buFont typeface="Arial" panose="020B0604020202020204" pitchFamily="34" charset="0"/>
              <a:buChar char="•"/>
            </a:pPr>
            <a:endParaRPr lang="en-US" sz="2400" dirty="0"/>
          </a:p>
        </p:txBody>
      </p:sp>
      <p:sp>
        <p:nvSpPr>
          <p:cNvPr id="5" name="Rectangle 3"/>
          <p:cNvSpPr txBox="1">
            <a:spLocks noChangeArrowheads="1"/>
          </p:cNvSpPr>
          <p:nvPr/>
        </p:nvSpPr>
        <p:spPr bwMode="auto">
          <a:xfrm>
            <a:off x="1790700" y="1981200"/>
            <a:ext cx="8610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90000"/>
              </a:lnSpc>
              <a:buNone/>
            </a:pPr>
            <a:endParaRPr lang="en-US" altLang="en-US" sz="2400" dirty="0">
              <a:solidFill>
                <a:srgbClr val="FFFFFF"/>
              </a:solidFill>
              <a:effectLst>
                <a:outerShdw blurRad="38100" dist="38100" dir="2700000" algn="tl">
                  <a:srgbClr val="000000">
                    <a:alpha val="43137"/>
                  </a:srgbClr>
                </a:outerShdw>
              </a:effectLst>
              <a:latin typeface="Times New Roman"/>
            </a:endParaRPr>
          </a:p>
          <a:p>
            <a:pPr algn="ctr">
              <a:lnSpc>
                <a:spcPct val="90000"/>
              </a:lnSpc>
              <a:buNone/>
            </a:pPr>
            <a:endParaRPr lang="en-US" altLang="en-US" sz="2000" dirty="0">
              <a:solidFill>
                <a:srgbClr val="FFFFFF"/>
              </a:solidFill>
              <a:effectLst>
                <a:outerShdw blurRad="38100" dist="38100" dir="2700000" algn="tl">
                  <a:srgbClr val="000000">
                    <a:alpha val="43137"/>
                  </a:srgbClr>
                </a:outerShdw>
              </a:effectLst>
              <a:latin typeface="Times New Roman"/>
            </a:endParaRPr>
          </a:p>
          <a:p>
            <a:pPr algn="ctr">
              <a:lnSpc>
                <a:spcPct val="90000"/>
              </a:lnSpc>
              <a:buNone/>
            </a:pPr>
            <a:r>
              <a:rPr lang="en-US" altLang="en-US" sz="2400" dirty="0">
                <a:solidFill>
                  <a:srgbClr val="FFFFFF"/>
                </a:solidFill>
                <a:effectLst>
                  <a:outerShdw blurRad="38100" dist="38100" dir="2700000" algn="tl">
                    <a:srgbClr val="000000">
                      <a:alpha val="43137"/>
                    </a:srgbClr>
                  </a:outerShdw>
                </a:effectLst>
                <a:latin typeface="Times New Roman"/>
              </a:rPr>
              <a:t>For further information, or to receive the </a:t>
            </a:r>
          </a:p>
          <a:p>
            <a:pPr algn="ctr">
              <a:lnSpc>
                <a:spcPct val="90000"/>
              </a:lnSpc>
              <a:buNone/>
            </a:pPr>
            <a:r>
              <a:rPr lang="en-US" altLang="en-US" sz="2400" dirty="0">
                <a:solidFill>
                  <a:srgbClr val="FFFFFF"/>
                </a:solidFill>
                <a:effectLst>
                  <a:outerShdw blurRad="38100" dist="38100" dir="2700000" algn="tl">
                    <a:srgbClr val="000000">
                      <a:alpha val="43137"/>
                    </a:srgbClr>
                  </a:outerShdw>
                </a:effectLst>
                <a:latin typeface="Times New Roman"/>
              </a:rPr>
              <a:t>Center’s free weekly electronic newsletter, </a:t>
            </a:r>
            <a:r>
              <a:rPr lang="en-US" altLang="en-US" sz="2400" b="1" i="1" dirty="0">
                <a:solidFill>
                  <a:srgbClr val="FFFFFF"/>
                </a:solidFill>
                <a:effectLst>
                  <a:outerShdw blurRad="38100" dist="38100" dir="2700000" algn="tl">
                    <a:srgbClr val="000000">
                      <a:alpha val="43137"/>
                    </a:srgbClr>
                  </a:outerShdw>
                </a:effectLst>
                <a:latin typeface="Times New Roman"/>
              </a:rPr>
              <a:t>CMA Alert,</a:t>
            </a:r>
            <a:r>
              <a:rPr lang="en-US" altLang="en-US" sz="2400" dirty="0">
                <a:solidFill>
                  <a:srgbClr val="FFFFFF"/>
                </a:solidFill>
                <a:effectLst>
                  <a:outerShdw blurRad="38100" dist="38100" dir="2700000" algn="tl">
                    <a:srgbClr val="000000">
                      <a:alpha val="43137"/>
                    </a:srgbClr>
                  </a:outerShdw>
                </a:effectLst>
                <a:latin typeface="Times New Roman"/>
              </a:rPr>
              <a:t> </a:t>
            </a:r>
          </a:p>
          <a:p>
            <a:pPr algn="ctr">
              <a:buNone/>
            </a:pPr>
            <a:r>
              <a:rPr lang="en-US" altLang="en-US" sz="2400" dirty="0">
                <a:solidFill>
                  <a:srgbClr val="FFFFFF"/>
                </a:solidFill>
                <a:effectLst>
                  <a:outerShdw blurRad="38100" dist="38100" dir="2700000" algn="tl">
                    <a:srgbClr val="000000">
                      <a:alpha val="43137"/>
                    </a:srgbClr>
                  </a:outerShdw>
                </a:effectLst>
                <a:latin typeface="Times New Roman"/>
              </a:rPr>
              <a:t>update emails and webinar announcements, contact:</a:t>
            </a:r>
            <a:endParaRPr lang="en-US" altLang="en-US" sz="1000" dirty="0">
              <a:solidFill>
                <a:srgbClr val="FFFFFF"/>
              </a:solidFill>
              <a:effectLst>
                <a:outerShdw blurRad="38100" dist="38100" dir="2700000" algn="tl">
                  <a:srgbClr val="000000">
                    <a:alpha val="43137"/>
                  </a:srgbClr>
                </a:outerShdw>
              </a:effectLst>
              <a:latin typeface="Times New Roman"/>
            </a:endParaRPr>
          </a:p>
          <a:p>
            <a:pPr algn="ctr">
              <a:buNone/>
            </a:pPr>
            <a:r>
              <a:rPr lang="en-US" altLang="en-US" sz="2400" b="1" dirty="0">
                <a:solidFill>
                  <a:srgbClr val="FFFFFF"/>
                </a:solidFill>
                <a:effectLst>
                  <a:outerShdw blurRad="38100" dist="38100" dir="2700000" algn="tl">
                    <a:srgbClr val="000000">
                      <a:alpha val="43137"/>
                    </a:srgbClr>
                  </a:outerShdw>
                </a:effectLst>
                <a:latin typeface="Times New Roman"/>
              </a:rPr>
              <a:t>Communications@MedicareAdvocacy.org</a:t>
            </a:r>
          </a:p>
          <a:p>
            <a:pPr algn="ctr">
              <a:lnSpc>
                <a:spcPct val="90000"/>
              </a:lnSpc>
              <a:buNone/>
            </a:pPr>
            <a:r>
              <a:rPr lang="en-US" altLang="en-US" sz="2400" dirty="0">
                <a:solidFill>
                  <a:srgbClr val="FFFFFF"/>
                </a:solidFill>
                <a:effectLst>
                  <a:outerShdw blurRad="38100" dist="38100" dir="2700000" algn="tl">
                    <a:srgbClr val="000000">
                      <a:alpha val="43137"/>
                    </a:srgbClr>
                  </a:outerShdw>
                </a:effectLst>
                <a:latin typeface="Times New Roman"/>
              </a:rPr>
              <a:t>Or visit</a:t>
            </a:r>
            <a:endParaRPr lang="en-US" altLang="en-US" sz="2000" dirty="0">
              <a:solidFill>
                <a:srgbClr val="FFFFFF"/>
              </a:solidFill>
              <a:effectLst>
                <a:outerShdw blurRad="38100" dist="38100" dir="2700000" algn="tl">
                  <a:srgbClr val="000000">
                    <a:alpha val="43137"/>
                  </a:srgbClr>
                </a:outerShdw>
              </a:effectLst>
              <a:latin typeface="Times New Roman"/>
            </a:endParaRPr>
          </a:p>
          <a:p>
            <a:pPr algn="ctr">
              <a:lnSpc>
                <a:spcPct val="90000"/>
              </a:lnSpc>
              <a:buNone/>
            </a:pPr>
            <a:r>
              <a:rPr lang="en-US" altLang="en-US" sz="2400" b="1" dirty="0">
                <a:solidFill>
                  <a:srgbClr val="FFFFFF"/>
                </a:solidFill>
                <a:effectLst>
                  <a:outerShdw blurRad="38100" dist="38100" dir="2700000" algn="tl">
                    <a:srgbClr val="000000">
                      <a:alpha val="43137"/>
                    </a:srgbClr>
                  </a:outerShdw>
                </a:effectLst>
                <a:latin typeface="Times New Roman"/>
              </a:rPr>
              <a:t>www.MedicareAdvocacy.org</a:t>
            </a:r>
          </a:p>
        </p:txBody>
      </p:sp>
    </p:spTree>
    <p:extLst>
      <p:ext uri="{BB962C8B-B14F-4D97-AF65-F5344CB8AC3E}">
        <p14:creationId xmlns:p14="http://schemas.microsoft.com/office/powerpoint/2010/main" val="1701226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82" y="497889"/>
            <a:ext cx="11434438" cy="753862"/>
          </a:xfrm>
        </p:spPr>
        <p:txBody>
          <a:bodyPr>
            <a:normAutofit/>
          </a:bodyPr>
          <a:lstStyle/>
          <a:p>
            <a:r>
              <a:rPr lang="en-US" sz="3600" b="1" dirty="0"/>
              <a:t>Consumer Voice Advocacy </a:t>
            </a:r>
          </a:p>
        </p:txBody>
      </p:sp>
      <p:sp>
        <p:nvSpPr>
          <p:cNvPr id="3" name="Content Placeholder 2"/>
          <p:cNvSpPr>
            <a:spLocks noGrp="1"/>
          </p:cNvSpPr>
          <p:nvPr>
            <p:ph idx="1"/>
          </p:nvPr>
        </p:nvSpPr>
        <p:spPr>
          <a:xfrm>
            <a:off x="534482" y="1524001"/>
            <a:ext cx="11434438" cy="5142522"/>
          </a:xfrm>
        </p:spPr>
        <p:txBody>
          <a:bodyPr>
            <a:normAutofit lnSpcReduction="10000"/>
          </a:bodyPr>
          <a:lstStyle/>
          <a:p>
            <a:pPr lvl="0"/>
            <a:r>
              <a:rPr lang="en-US" sz="2800" dirty="0"/>
              <a:t>Gathering and analysis of data</a:t>
            </a:r>
          </a:p>
          <a:p>
            <a:pPr marL="0" lvl="0" indent="0">
              <a:buNone/>
            </a:pPr>
            <a:endParaRPr lang="en-US" sz="2000" dirty="0"/>
          </a:p>
          <a:p>
            <a:pPr lvl="0"/>
            <a:r>
              <a:rPr lang="en-US" sz="2800" dirty="0"/>
              <a:t>Conducting project to enhance effectiveness of ombudsman advocacy regarding nursing facility-initiated discharges </a:t>
            </a:r>
          </a:p>
          <a:p>
            <a:pPr marL="0" lvl="0" indent="0">
              <a:buNone/>
            </a:pPr>
            <a:endParaRPr lang="en-US" sz="2000" dirty="0"/>
          </a:p>
          <a:p>
            <a:pPr lvl="0"/>
            <a:r>
              <a:rPr lang="en-US" sz="2800" dirty="0"/>
              <a:t>Advocating for increased action by CMS Regional Offices (ROs)</a:t>
            </a:r>
          </a:p>
          <a:p>
            <a:pPr lvl="1"/>
            <a:r>
              <a:rPr lang="en-US" i="1" dirty="0"/>
              <a:t>“Unless directed otherwise by the CMS Regional Office (CMS RO), State survey agencies must transfer any case involving facility initiated discharge violations to the CMS RO for review where there is placement in a questionable or unsafe setting, where residents remain hospitalized, where there is a facility pattern, or other circumstances that the RO may identify of cases they would like transferred….      Following review, the ROs may take enforcement action if they deem it is proper.”</a:t>
            </a:r>
          </a:p>
          <a:p>
            <a:pPr marL="274320" lvl="1" indent="0">
              <a:buNone/>
            </a:pPr>
            <a:endParaRPr lang="en-US" i="1" dirty="0"/>
          </a:p>
          <a:p>
            <a:pPr lvl="0"/>
            <a:r>
              <a:rPr lang="en-US" sz="2800" dirty="0"/>
              <a:t>Seeking enforcement of appeal decisions favorable to residents </a:t>
            </a:r>
          </a:p>
          <a:p>
            <a:pPr marL="0" indent="0">
              <a:buNone/>
            </a:pPr>
            <a:endParaRPr lang="en-US" sz="2800" dirty="0"/>
          </a:p>
          <a:p>
            <a:endParaRPr lang="en-US" sz="3200" dirty="0"/>
          </a:p>
        </p:txBody>
      </p:sp>
    </p:spTree>
    <p:extLst>
      <p:ext uri="{BB962C8B-B14F-4D97-AF65-F5344CB8AC3E}">
        <p14:creationId xmlns:p14="http://schemas.microsoft.com/office/powerpoint/2010/main" val="972658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51" y="489012"/>
            <a:ext cx="11434438" cy="990600"/>
          </a:xfrm>
        </p:spPr>
        <p:txBody>
          <a:bodyPr>
            <a:normAutofit/>
          </a:bodyPr>
          <a:lstStyle/>
          <a:p>
            <a:r>
              <a:rPr lang="en-US" sz="3600" b="1" dirty="0"/>
              <a:t>Opportunities for Advocates</a:t>
            </a:r>
          </a:p>
        </p:txBody>
      </p:sp>
      <p:sp>
        <p:nvSpPr>
          <p:cNvPr id="3" name="Content Placeholder 2"/>
          <p:cNvSpPr>
            <a:spLocks noGrp="1"/>
          </p:cNvSpPr>
          <p:nvPr>
            <p:ph idx="1"/>
          </p:nvPr>
        </p:nvSpPr>
        <p:spPr>
          <a:xfrm>
            <a:off x="417251" y="1600200"/>
            <a:ext cx="11434438" cy="4876800"/>
          </a:xfrm>
        </p:spPr>
        <p:txBody>
          <a:bodyPr numCol="2">
            <a:normAutofit fontScale="92500" lnSpcReduction="20000"/>
          </a:bodyPr>
          <a:lstStyle/>
          <a:p>
            <a:pPr marL="0" indent="0">
              <a:buNone/>
            </a:pPr>
            <a:r>
              <a:rPr lang="en-US" sz="2800" b="1" dirty="0"/>
              <a:t>Explore legal action </a:t>
            </a:r>
          </a:p>
          <a:p>
            <a:pPr lvl="1"/>
            <a:r>
              <a:rPr lang="en-US" sz="2300" dirty="0"/>
              <a:t>Toby’s suggestions – AG, city attorney</a:t>
            </a:r>
          </a:p>
          <a:p>
            <a:pPr marL="274320" lvl="1" indent="0">
              <a:buNone/>
            </a:pPr>
            <a:endParaRPr lang="en-US" dirty="0"/>
          </a:p>
          <a:p>
            <a:pPr marL="0" indent="0">
              <a:buNone/>
            </a:pPr>
            <a:r>
              <a:rPr lang="en-US" sz="2800" b="1" dirty="0"/>
              <a:t>Monitor cases sent by state survey agency to your CMS RO </a:t>
            </a:r>
          </a:p>
          <a:p>
            <a:pPr lvl="1"/>
            <a:r>
              <a:rPr lang="en-US" sz="2300" dirty="0"/>
              <a:t>Make sure they’re being sent</a:t>
            </a:r>
          </a:p>
          <a:p>
            <a:pPr lvl="1"/>
            <a:r>
              <a:rPr lang="en-US" sz="2300" dirty="0"/>
              <a:t>Request copies so you can follow up</a:t>
            </a:r>
          </a:p>
          <a:p>
            <a:pPr lvl="1"/>
            <a:r>
              <a:rPr lang="en-US" sz="2300" dirty="0"/>
              <a:t>Bring additional cases to attention of state survey agency if necessary </a:t>
            </a:r>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0" indent="0">
              <a:buNone/>
            </a:pPr>
            <a:r>
              <a:rPr lang="en-US" sz="2800" b="1" dirty="0"/>
              <a:t>Advocate with your CMS RO </a:t>
            </a:r>
          </a:p>
          <a:p>
            <a:pPr lvl="1"/>
            <a:r>
              <a:rPr lang="en-US" sz="2300" dirty="0"/>
              <a:t>Raise concerns about enforcement actions, scope/severity</a:t>
            </a:r>
          </a:p>
          <a:p>
            <a:pPr lvl="1"/>
            <a:r>
              <a:rPr lang="en-US" sz="2300" dirty="0"/>
              <a:t>Share information about t/d cases in your state with RO </a:t>
            </a:r>
          </a:p>
          <a:p>
            <a:pPr lvl="2"/>
            <a:r>
              <a:rPr lang="en-US" sz="2100" dirty="0"/>
              <a:t>ex. Include situations where deficiencies weren’t cited  </a:t>
            </a:r>
          </a:p>
          <a:p>
            <a:pPr lvl="1"/>
            <a:r>
              <a:rPr lang="en-US" sz="2300" dirty="0"/>
              <a:t>Contact RO in real time when resident not being admitted, etc.</a:t>
            </a:r>
          </a:p>
          <a:p>
            <a:pPr marL="274320" lvl="1" indent="0">
              <a:buNone/>
            </a:pPr>
            <a:endParaRPr lang="en-US" dirty="0"/>
          </a:p>
          <a:p>
            <a:pPr marL="0" indent="0">
              <a:buNone/>
            </a:pPr>
            <a:r>
              <a:rPr lang="en-US" sz="2800" b="1" dirty="0"/>
              <a:t>Share stories about transfer/discharge cases that are:</a:t>
            </a:r>
          </a:p>
          <a:p>
            <a:pPr lvl="1"/>
            <a:r>
              <a:rPr lang="en-US" sz="2300" dirty="0"/>
              <a:t>Particularly egregious</a:t>
            </a:r>
          </a:p>
          <a:p>
            <a:pPr lvl="1"/>
            <a:r>
              <a:rPr lang="en-US" sz="2300" dirty="0"/>
              <a:t>Inappropriately assigned scope/severity</a:t>
            </a:r>
          </a:p>
          <a:p>
            <a:pPr marL="0" indent="0">
              <a:buNone/>
            </a:pPr>
            <a:endParaRPr lang="en-US" sz="3200" dirty="0"/>
          </a:p>
        </p:txBody>
      </p:sp>
    </p:spTree>
    <p:extLst>
      <p:ext uri="{BB962C8B-B14F-4D97-AF65-F5344CB8AC3E}">
        <p14:creationId xmlns:p14="http://schemas.microsoft.com/office/powerpoint/2010/main" val="2794949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19" y="367498"/>
            <a:ext cx="10972800" cy="689733"/>
          </a:xfrm>
        </p:spPr>
        <p:txBody>
          <a:bodyPr>
            <a:normAutofit fontScale="90000"/>
          </a:bodyPr>
          <a:lstStyle/>
          <a:p>
            <a:r>
              <a:rPr lang="en-US" b="1" dirty="0"/>
              <a:t>Resources - </a:t>
            </a:r>
            <a:r>
              <a:rPr lang="en-US" i="1" dirty="0"/>
              <a:t>Consumer Education</a:t>
            </a:r>
          </a:p>
        </p:txBody>
      </p:sp>
      <p:pic>
        <p:nvPicPr>
          <p:cNvPr id="6" name="Picture 5">
            <a:extLst>
              <a:ext uri="{FF2B5EF4-FFF2-40B4-BE49-F238E27FC236}">
                <a16:creationId xmlns:a16="http://schemas.microsoft.com/office/drawing/2014/main" id="{E28C4EC4-1BE6-4587-AA98-EF6C005C5E35}"/>
              </a:ext>
            </a:extLst>
          </p:cNvPr>
          <p:cNvPicPr>
            <a:picLocks noChangeAspect="1"/>
          </p:cNvPicPr>
          <p:nvPr/>
        </p:nvPicPr>
        <p:blipFill>
          <a:blip r:embed="rId2"/>
          <a:stretch>
            <a:fillRect/>
          </a:stretch>
        </p:blipFill>
        <p:spPr>
          <a:xfrm>
            <a:off x="9410330" y="862798"/>
            <a:ext cx="2243091" cy="5132404"/>
          </a:xfrm>
          <a:prstGeom prst="rect">
            <a:avLst/>
          </a:prstGeom>
          <a:ln>
            <a:solidFill>
              <a:schemeClr val="accent1"/>
            </a:solidFill>
          </a:ln>
        </p:spPr>
      </p:pic>
      <p:sp>
        <p:nvSpPr>
          <p:cNvPr id="7" name="TextBox 6">
            <a:extLst>
              <a:ext uri="{FF2B5EF4-FFF2-40B4-BE49-F238E27FC236}">
                <a16:creationId xmlns:a16="http://schemas.microsoft.com/office/drawing/2014/main" id="{5E5E4132-077E-4577-8039-89A286DB39C6}"/>
              </a:ext>
            </a:extLst>
          </p:cNvPr>
          <p:cNvSpPr txBox="1"/>
          <p:nvPr/>
        </p:nvSpPr>
        <p:spPr>
          <a:xfrm>
            <a:off x="233289" y="6347534"/>
            <a:ext cx="3888428" cy="461665"/>
          </a:xfrm>
          <a:prstGeom prst="rect">
            <a:avLst/>
          </a:prstGeom>
          <a:noFill/>
        </p:spPr>
        <p:txBody>
          <a:bodyPr wrap="square" rtlCol="0">
            <a:spAutoFit/>
          </a:bodyPr>
          <a:lstStyle/>
          <a:p>
            <a:r>
              <a:rPr lang="en-US" sz="1200" dirty="0">
                <a:hlinkClick r:id="rId3"/>
              </a:rPr>
              <a:t>http://theconsumervoice.org/uploads/files/issues/nursing-home-discharges-final_-_8_2018.pdf</a:t>
            </a:r>
            <a:r>
              <a:rPr lang="en-US" sz="1200" dirty="0"/>
              <a:t> </a:t>
            </a:r>
          </a:p>
        </p:txBody>
      </p:sp>
      <p:sp>
        <p:nvSpPr>
          <p:cNvPr id="8" name="TextBox 7">
            <a:extLst>
              <a:ext uri="{FF2B5EF4-FFF2-40B4-BE49-F238E27FC236}">
                <a16:creationId xmlns:a16="http://schemas.microsoft.com/office/drawing/2014/main" id="{2278390F-A0A8-4210-A73A-73571D623255}"/>
              </a:ext>
            </a:extLst>
          </p:cNvPr>
          <p:cNvSpPr txBox="1"/>
          <p:nvPr/>
        </p:nvSpPr>
        <p:spPr>
          <a:xfrm>
            <a:off x="4645985" y="6347534"/>
            <a:ext cx="4307042" cy="461665"/>
          </a:xfrm>
          <a:prstGeom prst="rect">
            <a:avLst/>
          </a:prstGeom>
          <a:noFill/>
        </p:spPr>
        <p:txBody>
          <a:bodyPr wrap="square" rtlCol="0">
            <a:spAutoFit/>
          </a:bodyPr>
          <a:lstStyle/>
          <a:p>
            <a:r>
              <a:rPr lang="en-US" sz="1200" dirty="0">
                <a:hlinkClick r:id="rId4"/>
              </a:rPr>
              <a:t>http://theconsumervoice.org/uploads/files/issues/involuntary-transfer-and-discharge_-final.pdf</a:t>
            </a:r>
            <a:r>
              <a:rPr lang="en-US" sz="1200" dirty="0"/>
              <a:t> </a:t>
            </a:r>
          </a:p>
        </p:txBody>
      </p:sp>
      <p:sp>
        <p:nvSpPr>
          <p:cNvPr id="9" name="TextBox 8">
            <a:extLst>
              <a:ext uri="{FF2B5EF4-FFF2-40B4-BE49-F238E27FC236}">
                <a16:creationId xmlns:a16="http://schemas.microsoft.com/office/drawing/2014/main" id="{3510FED0-1E0E-4F8D-9E35-1EE6869A2EB2}"/>
              </a:ext>
            </a:extLst>
          </p:cNvPr>
          <p:cNvSpPr txBox="1"/>
          <p:nvPr/>
        </p:nvSpPr>
        <p:spPr>
          <a:xfrm>
            <a:off x="9165680" y="6120126"/>
            <a:ext cx="2863165" cy="646331"/>
          </a:xfrm>
          <a:prstGeom prst="rect">
            <a:avLst/>
          </a:prstGeom>
          <a:noFill/>
        </p:spPr>
        <p:txBody>
          <a:bodyPr wrap="square" rtlCol="0">
            <a:spAutoFit/>
          </a:bodyPr>
          <a:lstStyle/>
          <a:p>
            <a:r>
              <a:rPr lang="en-US" sz="1200" dirty="0">
                <a:hlinkClick r:id="rId5"/>
              </a:rPr>
              <a:t>http://theconsumervoice.org/uploads/files/issues/Involuntary_transfer_and_discharge_brochure1.pdf</a:t>
            </a:r>
            <a:r>
              <a:rPr lang="en-US" sz="1200" dirty="0"/>
              <a:t> </a:t>
            </a:r>
          </a:p>
        </p:txBody>
      </p:sp>
      <p:pic>
        <p:nvPicPr>
          <p:cNvPr id="11" name="Picture 10">
            <a:extLst>
              <a:ext uri="{FF2B5EF4-FFF2-40B4-BE49-F238E27FC236}">
                <a16:creationId xmlns:a16="http://schemas.microsoft.com/office/drawing/2014/main" id="{9FB02E80-EAF9-48F0-AEBE-8A2579D0247A}"/>
              </a:ext>
            </a:extLst>
          </p:cNvPr>
          <p:cNvPicPr>
            <a:picLocks noChangeAspect="1"/>
          </p:cNvPicPr>
          <p:nvPr/>
        </p:nvPicPr>
        <p:blipFill>
          <a:blip r:embed="rId6"/>
          <a:stretch>
            <a:fillRect/>
          </a:stretch>
        </p:blipFill>
        <p:spPr>
          <a:xfrm>
            <a:off x="233289" y="1057231"/>
            <a:ext cx="4200042" cy="5205863"/>
          </a:xfrm>
          <a:prstGeom prst="rect">
            <a:avLst/>
          </a:prstGeom>
          <a:ln>
            <a:solidFill>
              <a:schemeClr val="accent1"/>
            </a:solidFill>
          </a:ln>
        </p:spPr>
      </p:pic>
      <p:pic>
        <p:nvPicPr>
          <p:cNvPr id="12" name="Picture 11">
            <a:extLst>
              <a:ext uri="{FF2B5EF4-FFF2-40B4-BE49-F238E27FC236}">
                <a16:creationId xmlns:a16="http://schemas.microsoft.com/office/drawing/2014/main" id="{857CA46B-0740-4CEC-8F80-6ABCC8D76BF4}"/>
              </a:ext>
            </a:extLst>
          </p:cNvPr>
          <p:cNvPicPr>
            <a:picLocks noChangeAspect="1"/>
          </p:cNvPicPr>
          <p:nvPr/>
        </p:nvPicPr>
        <p:blipFill>
          <a:blip r:embed="rId7"/>
          <a:stretch>
            <a:fillRect/>
          </a:stretch>
        </p:blipFill>
        <p:spPr>
          <a:xfrm>
            <a:off x="4722920" y="1057231"/>
            <a:ext cx="4307041" cy="5205863"/>
          </a:xfrm>
          <a:prstGeom prst="rect">
            <a:avLst/>
          </a:prstGeom>
          <a:ln>
            <a:solidFill>
              <a:schemeClr val="accent1"/>
            </a:solidFill>
          </a:ln>
        </p:spPr>
      </p:pic>
    </p:spTree>
    <p:extLst>
      <p:ext uri="{BB962C8B-B14F-4D97-AF65-F5344CB8AC3E}">
        <p14:creationId xmlns:p14="http://schemas.microsoft.com/office/powerpoint/2010/main" val="3044229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A4A3-3846-44C8-8B99-9AC65B052C40}"/>
              </a:ext>
            </a:extLst>
          </p:cNvPr>
          <p:cNvSpPr>
            <a:spLocks noGrp="1"/>
          </p:cNvSpPr>
          <p:nvPr>
            <p:ph type="title"/>
          </p:nvPr>
        </p:nvSpPr>
        <p:spPr>
          <a:xfrm>
            <a:off x="609600" y="434290"/>
            <a:ext cx="10972800" cy="700596"/>
          </a:xfrm>
        </p:spPr>
        <p:txBody>
          <a:bodyPr>
            <a:normAutofit fontScale="90000"/>
          </a:bodyPr>
          <a:lstStyle/>
          <a:p>
            <a:r>
              <a:rPr lang="en-US" b="1" dirty="0"/>
              <a:t>Resources - </a:t>
            </a:r>
            <a:r>
              <a:rPr lang="en-US" i="1" dirty="0"/>
              <a:t>Consumer Education &amp; Training</a:t>
            </a:r>
            <a:endParaRPr lang="en-US" dirty="0"/>
          </a:p>
        </p:txBody>
      </p:sp>
      <p:pic>
        <p:nvPicPr>
          <p:cNvPr id="4" name="Picture 3">
            <a:extLst>
              <a:ext uri="{FF2B5EF4-FFF2-40B4-BE49-F238E27FC236}">
                <a16:creationId xmlns:a16="http://schemas.microsoft.com/office/drawing/2014/main" id="{5262912F-9B5C-4118-9171-9A3278AEEE87}"/>
              </a:ext>
            </a:extLst>
          </p:cNvPr>
          <p:cNvPicPr>
            <a:picLocks noChangeAspect="1"/>
          </p:cNvPicPr>
          <p:nvPr/>
        </p:nvPicPr>
        <p:blipFill rotWithShape="1">
          <a:blip r:embed="rId2"/>
          <a:srcRect l="3495" t="8803" r="10218" b="37605"/>
          <a:stretch/>
        </p:blipFill>
        <p:spPr>
          <a:xfrm>
            <a:off x="5078027" y="1237229"/>
            <a:ext cx="5255581" cy="2710648"/>
          </a:xfrm>
          <a:prstGeom prst="rect">
            <a:avLst/>
          </a:prstGeom>
          <a:ln>
            <a:solidFill>
              <a:schemeClr val="tx1"/>
            </a:solidFill>
          </a:ln>
        </p:spPr>
      </p:pic>
      <p:pic>
        <p:nvPicPr>
          <p:cNvPr id="9" name="Picture 8">
            <a:extLst>
              <a:ext uri="{FF2B5EF4-FFF2-40B4-BE49-F238E27FC236}">
                <a16:creationId xmlns:a16="http://schemas.microsoft.com/office/drawing/2014/main" id="{3EF3B038-81ED-4C14-9789-F02959BEA8AB}"/>
              </a:ext>
            </a:extLst>
          </p:cNvPr>
          <p:cNvPicPr/>
          <p:nvPr/>
        </p:nvPicPr>
        <p:blipFill rotWithShape="1">
          <a:blip r:embed="rId3"/>
          <a:srcRect l="31025" t="19829" r="13719" b="26154"/>
          <a:stretch/>
        </p:blipFill>
        <p:spPr bwMode="auto">
          <a:xfrm>
            <a:off x="7910005" y="4101483"/>
            <a:ext cx="4132166" cy="2379217"/>
          </a:xfrm>
          <a:prstGeom prst="rect">
            <a:avLst/>
          </a:prstGeom>
          <a:ln>
            <a:solidFill>
              <a:schemeClr val="tx1"/>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AADE169-391D-4604-B961-D7094481F11F}"/>
              </a:ext>
            </a:extLst>
          </p:cNvPr>
          <p:cNvPicPr/>
          <p:nvPr/>
        </p:nvPicPr>
        <p:blipFill rotWithShape="1">
          <a:blip r:embed="rId4"/>
          <a:srcRect l="22299" t="22950" r="41166" b="40614"/>
          <a:stretch/>
        </p:blipFill>
        <p:spPr bwMode="auto">
          <a:xfrm>
            <a:off x="3433887" y="4101483"/>
            <a:ext cx="4271931" cy="2379217"/>
          </a:xfrm>
          <a:prstGeom prst="rect">
            <a:avLst/>
          </a:prstGeom>
          <a:ln>
            <a:solidFill>
              <a:schemeClr val="tx1"/>
            </a:solid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DF762EB4-F503-4EAC-A111-71E57F9EEE0A}"/>
              </a:ext>
            </a:extLst>
          </p:cNvPr>
          <p:cNvSpPr txBox="1"/>
          <p:nvPr/>
        </p:nvSpPr>
        <p:spPr>
          <a:xfrm>
            <a:off x="342815" y="1735357"/>
            <a:ext cx="2764369" cy="4524315"/>
          </a:xfrm>
          <a:prstGeom prst="rect">
            <a:avLst/>
          </a:prstGeom>
          <a:noFill/>
        </p:spPr>
        <p:txBody>
          <a:bodyPr wrap="square" rtlCol="0">
            <a:spAutoFit/>
          </a:bodyPr>
          <a:lstStyle/>
          <a:p>
            <a:pPr marL="285750" indent="-285750">
              <a:buFont typeface="Arial" panose="020B0604020202020204" pitchFamily="34" charset="0"/>
              <a:buChar char="•"/>
            </a:pPr>
            <a:r>
              <a:rPr lang="en-US" dirty="0"/>
              <a:t>Prezi presentation – visual storytelling recording with voiceover or clickable with a script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On-demand training course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PowerPoint with presenter notes for consumer education</a:t>
            </a:r>
          </a:p>
          <a:p>
            <a:pPr marL="285750" indent="-285750">
              <a:buFont typeface="Arial" panose="020B0604020202020204" pitchFamily="34" charset="0"/>
              <a:buChar char="•"/>
            </a:pPr>
            <a:endParaRPr lang="en-US" dirty="0"/>
          </a:p>
          <a:p>
            <a:r>
              <a:rPr lang="en-US" dirty="0">
                <a:hlinkClick r:id="rId5"/>
              </a:rPr>
              <a:t>http://ltcombudsman.org/issues/transfer-discharge#Consumers</a:t>
            </a:r>
            <a:r>
              <a:rPr lang="en-US" dirty="0"/>
              <a:t> </a:t>
            </a:r>
          </a:p>
        </p:txBody>
      </p:sp>
    </p:spTree>
    <p:extLst>
      <p:ext uri="{BB962C8B-B14F-4D97-AF65-F5344CB8AC3E}">
        <p14:creationId xmlns:p14="http://schemas.microsoft.com/office/powerpoint/2010/main" val="4010742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789373"/>
          </a:xfrm>
        </p:spPr>
        <p:txBody>
          <a:bodyPr>
            <a:normAutofit/>
          </a:bodyPr>
          <a:lstStyle/>
          <a:p>
            <a:r>
              <a:rPr lang="en-US" b="1" dirty="0"/>
              <a:t>Additional Information</a:t>
            </a:r>
          </a:p>
        </p:txBody>
      </p:sp>
      <p:sp>
        <p:nvSpPr>
          <p:cNvPr id="3" name="Content Placeholder 2"/>
          <p:cNvSpPr>
            <a:spLocks noGrp="1"/>
          </p:cNvSpPr>
          <p:nvPr>
            <p:ph idx="1"/>
          </p:nvPr>
        </p:nvSpPr>
        <p:spPr>
          <a:xfrm>
            <a:off x="609600" y="1464816"/>
            <a:ext cx="11277600" cy="5012184"/>
          </a:xfrm>
        </p:spPr>
        <p:txBody>
          <a:bodyPr>
            <a:normAutofit fontScale="85000" lnSpcReduction="20000"/>
          </a:bodyPr>
          <a:lstStyle/>
          <a:p>
            <a:r>
              <a:rPr lang="en-US" sz="3200" b="1" dirty="0"/>
              <a:t>Consumer Voice </a:t>
            </a:r>
          </a:p>
          <a:p>
            <a:pPr lvl="1"/>
            <a:r>
              <a:rPr lang="en-US" sz="2800" dirty="0"/>
              <a:t>Transfer, Discharge, and Transitions issue page </a:t>
            </a:r>
            <a:r>
              <a:rPr lang="en-US" sz="2800" dirty="0">
                <a:hlinkClick r:id="rId3"/>
              </a:rPr>
              <a:t>http://theconsumervoice.org/issues/other-issues-and-resources/transfer-discharge</a:t>
            </a:r>
            <a:r>
              <a:rPr lang="en-US" sz="2800" dirty="0"/>
              <a:t> </a:t>
            </a:r>
          </a:p>
          <a:p>
            <a:pPr lvl="1"/>
            <a:r>
              <a:rPr lang="en-US" sz="2800" dirty="0"/>
              <a:t>Revised Federal Nursing Home Regulations </a:t>
            </a:r>
            <a:r>
              <a:rPr lang="en-US" sz="2800" dirty="0">
                <a:hlinkClick r:id="rId4"/>
              </a:rPr>
              <a:t>http://theconsumervoice.org/issues/issue_details/proposed-revisions-to-the-federal-nursing-home-regulations</a:t>
            </a:r>
            <a:r>
              <a:rPr lang="en-US" sz="2800" dirty="0"/>
              <a:t> </a:t>
            </a:r>
          </a:p>
          <a:p>
            <a:pPr marL="0" indent="0">
              <a:buNone/>
            </a:pPr>
            <a:endParaRPr lang="en-US" sz="3200" dirty="0"/>
          </a:p>
          <a:p>
            <a:pPr marL="0" indent="0">
              <a:buNone/>
            </a:pPr>
            <a:endParaRPr lang="en-US" sz="3200" dirty="0"/>
          </a:p>
          <a:p>
            <a:r>
              <a:rPr lang="en-US" sz="3200" b="1" dirty="0"/>
              <a:t>NORC</a:t>
            </a:r>
            <a:r>
              <a:rPr lang="en-US" sz="3200" dirty="0"/>
              <a:t> </a:t>
            </a:r>
          </a:p>
          <a:p>
            <a:pPr lvl="1"/>
            <a:r>
              <a:rPr lang="en-US" sz="2800" dirty="0"/>
              <a:t>Transfer/Discharge issue page </a:t>
            </a:r>
            <a:r>
              <a:rPr lang="en-US" sz="2800" dirty="0">
                <a:hlinkClick r:id="rId5"/>
              </a:rPr>
              <a:t>http://ltcombudsman.org/issues/transfer-discharge</a:t>
            </a:r>
            <a:r>
              <a:rPr lang="en-US" sz="2800" dirty="0"/>
              <a:t> </a:t>
            </a:r>
          </a:p>
          <a:p>
            <a:pPr lvl="1"/>
            <a:r>
              <a:rPr lang="en-US" sz="2800" dirty="0"/>
              <a:t>Federal Nursing Home Regulations </a:t>
            </a:r>
            <a:r>
              <a:rPr lang="en-US" sz="2800" dirty="0">
                <a:hlinkClick r:id="rId6"/>
              </a:rPr>
              <a:t>http://ltcombudsman.org/library/fed_laws/federal-nursing-home-regulations</a:t>
            </a:r>
            <a:r>
              <a:rPr lang="en-US" sz="2800" dirty="0"/>
              <a:t> </a:t>
            </a:r>
          </a:p>
          <a:p>
            <a:endParaRPr lang="en-US" sz="3200" dirty="0"/>
          </a:p>
          <a:p>
            <a:endParaRPr lang="en-US" sz="3200" dirty="0"/>
          </a:p>
        </p:txBody>
      </p:sp>
    </p:spTree>
    <p:extLst>
      <p:ext uri="{BB962C8B-B14F-4D97-AF65-F5344CB8AC3E}">
        <p14:creationId xmlns:p14="http://schemas.microsoft.com/office/powerpoint/2010/main" val="372804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a:t>
            </a:r>
            <a:br>
              <a:rPr lang="en-US" dirty="0"/>
            </a:br>
            <a:r>
              <a:rPr lang="en-US" dirty="0"/>
              <a:t>42 c.f.r. §483.15</a:t>
            </a:r>
          </a:p>
        </p:txBody>
      </p:sp>
      <p:sp>
        <p:nvSpPr>
          <p:cNvPr id="3" name="Content Placeholder 2"/>
          <p:cNvSpPr>
            <a:spLocks noGrp="1"/>
          </p:cNvSpPr>
          <p:nvPr>
            <p:ph idx="1"/>
          </p:nvPr>
        </p:nvSpPr>
        <p:spPr/>
        <p:txBody>
          <a:bodyPr/>
          <a:lstStyle/>
          <a:p>
            <a:r>
              <a:rPr lang="en-US" sz="2400" dirty="0"/>
              <a:t>Involuntary transfer or discharge only for 6 specified reasons</a:t>
            </a:r>
          </a:p>
          <a:p>
            <a:r>
              <a:rPr lang="en-US" sz="2400" dirty="0"/>
              <a:t>Written advance notice required</a:t>
            </a:r>
          </a:p>
          <a:p>
            <a:r>
              <a:rPr lang="en-US" sz="2400" dirty="0"/>
              <a:t>Documentation required</a:t>
            </a:r>
          </a:p>
          <a:p>
            <a:r>
              <a:rPr lang="en-US" sz="2400" dirty="0"/>
              <a:t>Appeal rights</a:t>
            </a:r>
          </a:p>
          <a:p>
            <a:r>
              <a:rPr lang="en-US" sz="2400" dirty="0"/>
              <a:t>Discharge planning</a:t>
            </a:r>
          </a:p>
          <a:p>
            <a:r>
              <a:rPr lang="en-US" sz="2400" dirty="0"/>
              <a:t>Bed-hold (Medicaid only)</a:t>
            </a:r>
          </a:p>
          <a:p>
            <a:r>
              <a:rPr lang="en-US" sz="2000" dirty="0"/>
              <a:t>Issue brief: </a:t>
            </a:r>
            <a:r>
              <a:rPr lang="en-US" sz="2000" dirty="0">
                <a:hlinkClick r:id="rId2"/>
              </a:rPr>
              <a:t>http://theconsumervoice.org/uploads/files/issues/Revised_Nursing_Facility_Regulations_Involuntary_Transfer_and_Discharge.pdf</a:t>
            </a:r>
            <a:r>
              <a:rPr lang="en-US" sz="2000" dirty="0"/>
              <a:t> </a:t>
            </a:r>
          </a:p>
          <a:p>
            <a:endParaRPr lang="en-US" dirty="0"/>
          </a:p>
          <a:p>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5</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06407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0819" y="2038351"/>
            <a:ext cx="11647503" cy="4645025"/>
          </a:xfrm>
        </p:spPr>
        <p:txBody>
          <a:bodyPr rtlCol="0">
            <a:normAutofit/>
          </a:bodyPr>
          <a:lstStyle/>
          <a:p>
            <a:pPr marL="0" indent="0" algn="ctr">
              <a:buNone/>
              <a:defRPr/>
            </a:pPr>
            <a:endParaRPr lang="en-US" i="1" dirty="0">
              <a:solidFill>
                <a:srgbClr val="FF0000"/>
              </a:solidFill>
            </a:endParaRPr>
          </a:p>
          <a:p>
            <a:pPr marL="0" indent="0" algn="ctr">
              <a:buNone/>
              <a:defRPr/>
            </a:pPr>
            <a:r>
              <a:rPr lang="en-US" sz="2500" b="1" dirty="0"/>
              <a:t>The National Consumer Voice for Quality Long-Term Care </a:t>
            </a:r>
          </a:p>
          <a:p>
            <a:pPr marL="0" indent="0" algn="ctr">
              <a:buNone/>
              <a:defRPr/>
            </a:pPr>
            <a:r>
              <a:rPr lang="en-US" sz="2500" dirty="0">
                <a:solidFill>
                  <a:srgbClr val="0000CC"/>
                </a:solidFill>
                <a:hlinkClick r:id="rId3"/>
              </a:rPr>
              <a:t>www.theconsumervoice.org</a:t>
            </a:r>
            <a:r>
              <a:rPr lang="en-US" sz="2500" dirty="0">
                <a:solidFill>
                  <a:srgbClr val="0000CC"/>
                </a:solidFill>
              </a:rPr>
              <a:t> </a:t>
            </a:r>
          </a:p>
          <a:p>
            <a:pPr marL="0" indent="0" algn="ctr">
              <a:buNone/>
            </a:pPr>
            <a:endParaRPr lang="en-US" sz="2800" b="1" i="1" dirty="0"/>
          </a:p>
          <a:p>
            <a:pPr marL="0" indent="0" algn="ctr">
              <a:buNone/>
            </a:pPr>
            <a:r>
              <a:rPr lang="en-US" sz="2500" b="1" i="1" dirty="0"/>
              <a:t>Connect with us:</a:t>
            </a:r>
            <a:endParaRPr lang="en-US" sz="2500" i="1" dirty="0"/>
          </a:p>
          <a:p>
            <a:pPr algn="ctr"/>
            <a:endParaRPr lang="en-US" sz="2500" dirty="0"/>
          </a:p>
          <a:p>
            <a:pPr marL="0" indent="0" algn="ctr">
              <a:buNone/>
            </a:pPr>
            <a:r>
              <a:rPr lang="en-US" sz="2500" b="1" dirty="0">
                <a:hlinkClick r:id="rId4"/>
              </a:rPr>
              <a:t>National Consumer Voice for Quality Long-Term Care</a:t>
            </a:r>
            <a:endParaRPr lang="en-US" sz="2500" b="1" dirty="0"/>
          </a:p>
          <a:p>
            <a:pPr algn="ctr"/>
            <a:endParaRPr lang="en-US" sz="2500" dirty="0"/>
          </a:p>
          <a:p>
            <a:pPr marL="0" indent="0" algn="ctr">
              <a:buNone/>
            </a:pPr>
            <a:r>
              <a:rPr lang="en-US" sz="2500" b="1" dirty="0">
                <a:hlinkClick r:id="rId5"/>
              </a:rPr>
              <a:t>@ConsumerVoices</a:t>
            </a:r>
            <a:endParaRPr lang="en-US" sz="2500" b="1" dirty="0"/>
          </a:p>
          <a:p>
            <a:pPr marL="0" indent="0" algn="ctr">
              <a:buNone/>
              <a:defRPr/>
            </a:pPr>
            <a:endParaRPr lang="en-US" sz="2500" dirty="0"/>
          </a:p>
          <a:p>
            <a:pPr marL="0" indent="0" algn="ctr">
              <a:buNone/>
              <a:defRPr/>
            </a:pPr>
            <a:endParaRPr lang="en-US" sz="2800" dirty="0"/>
          </a:p>
          <a:p>
            <a:pPr marL="0" indent="0" algn="ctr">
              <a:buNone/>
              <a:defRPr/>
            </a:pPr>
            <a:endParaRPr lang="en-US" sz="2800" dirty="0"/>
          </a:p>
        </p:txBody>
      </p:sp>
      <p:pic>
        <p:nvPicPr>
          <p:cNvPr id="59394" name="Picture 3" descr="Consumer Voice Logo - high resolution.jpg"/>
          <p:cNvPicPr>
            <a:picLocks noChangeAspect="1"/>
          </p:cNvPicPr>
          <p:nvPr/>
        </p:nvPicPr>
        <p:blipFill>
          <a:blip r:embed="rId6"/>
          <a:srcRect/>
          <a:stretch>
            <a:fillRect/>
          </a:stretch>
        </p:blipFill>
        <p:spPr bwMode="auto">
          <a:xfrm>
            <a:off x="2009776" y="457200"/>
            <a:ext cx="8080375" cy="1581150"/>
          </a:xfrm>
          <a:prstGeom prst="rect">
            <a:avLst/>
          </a:prstGeom>
          <a:noFill/>
          <a:ln w="9525">
            <a:noFill/>
            <a:miter lim="800000"/>
            <a:headEnd/>
            <a:tailEnd/>
          </a:ln>
        </p:spPr>
      </p:pic>
      <p:pic>
        <p:nvPicPr>
          <p:cNvPr id="4" name="Picture 3" descr="cid:image003.jpg@01CFB310.A36779F0">
            <a:hlinkClick r:id="rId7"/>
            <a:extLst>
              <a:ext uri="{FF2B5EF4-FFF2-40B4-BE49-F238E27FC236}">
                <a16:creationId xmlns:a16="http://schemas.microsoft.com/office/drawing/2014/main" id="{497795EE-9CE1-422F-AA58-D15A4B2B9B8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416312" y="4800913"/>
            <a:ext cx="522443" cy="542852"/>
          </a:xfrm>
          <a:prstGeom prst="rect">
            <a:avLst/>
          </a:prstGeom>
          <a:noFill/>
          <a:ln>
            <a:noFill/>
          </a:ln>
        </p:spPr>
      </p:pic>
      <p:pic>
        <p:nvPicPr>
          <p:cNvPr id="5" name="Picture 4" descr="cid:image004.jpg@01CFB310.A36779F0">
            <a:hlinkClick r:id="rId9"/>
            <a:extLst>
              <a:ext uri="{FF2B5EF4-FFF2-40B4-BE49-F238E27FC236}">
                <a16:creationId xmlns:a16="http://schemas.microsoft.com/office/drawing/2014/main" id="{A436C951-89E6-461A-BFB1-E98B4A01A69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981980" y="5670318"/>
            <a:ext cx="572265" cy="595807"/>
          </a:xfrm>
          <a:prstGeom prst="rect">
            <a:avLst/>
          </a:prstGeom>
          <a:noFill/>
          <a:ln>
            <a:noFill/>
          </a:ln>
        </p:spPr>
      </p:pic>
    </p:spTree>
    <p:extLst>
      <p:ext uri="{BB962C8B-B14F-4D97-AF65-F5344CB8AC3E}">
        <p14:creationId xmlns:p14="http://schemas.microsoft.com/office/powerpoint/2010/main" val="336786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SURVEYOR GUIDANCE</a:t>
            </a:r>
            <a:br>
              <a:rPr lang="en-US" dirty="0"/>
            </a:br>
            <a:r>
              <a:rPr lang="en-US" dirty="0"/>
              <a:t>State operations manual, appendix PP, F622-F626</a:t>
            </a:r>
          </a:p>
        </p:txBody>
      </p:sp>
      <p:sp>
        <p:nvSpPr>
          <p:cNvPr id="3" name="Content Placeholder 2"/>
          <p:cNvSpPr>
            <a:spLocks noGrp="1"/>
          </p:cNvSpPr>
          <p:nvPr>
            <p:ph idx="1"/>
          </p:nvPr>
        </p:nvSpPr>
        <p:spPr/>
        <p:txBody>
          <a:bodyPr/>
          <a:lstStyle/>
          <a:p>
            <a:r>
              <a:rPr lang="en-US" sz="2800" dirty="0"/>
              <a:t>More detail, representing CMS’s official interpretation of the law and regulations. </a:t>
            </a:r>
          </a:p>
          <a:p>
            <a:pPr marL="0" indent="0">
              <a:buNone/>
            </a:pPr>
            <a:endParaRPr lang="en-US" sz="2800" dirty="0"/>
          </a:p>
          <a:p>
            <a:pPr marL="0" indent="0">
              <a:buNone/>
            </a:pPr>
            <a:r>
              <a:rPr lang="en-US" sz="2000" dirty="0"/>
              <a:t>CMS 100-07, Appendix PP, pp. 167-188 (F622-F626), </a:t>
            </a:r>
            <a:r>
              <a:rPr lang="en-US" sz="2000" dirty="0">
                <a:hlinkClick r:id="rId2"/>
              </a:rPr>
              <a:t>https://www.cms.gov/Regulations-and-Guidance/Guidance/Manuals/downloads/som107ap_pp_guidelines_ltcf.pdf</a:t>
            </a:r>
            <a:endParaRPr lang="en-US" sz="2000"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6</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6892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SURVEYOR GUIDANCE	</a:t>
            </a:r>
          </a:p>
        </p:txBody>
      </p:sp>
      <p:sp>
        <p:nvSpPr>
          <p:cNvPr id="3" name="Content Placeholder 2"/>
          <p:cNvSpPr>
            <a:spLocks noGrp="1"/>
          </p:cNvSpPr>
          <p:nvPr>
            <p:ph idx="1"/>
          </p:nvPr>
        </p:nvSpPr>
        <p:spPr/>
        <p:txBody>
          <a:bodyPr/>
          <a:lstStyle/>
          <a:p>
            <a:r>
              <a:rPr lang="en-US" sz="2800" dirty="0"/>
              <a:t>Helpful guidance</a:t>
            </a:r>
          </a:p>
          <a:p>
            <a:pPr lvl="1"/>
            <a:r>
              <a:rPr lang="en-US" sz="2400" dirty="0"/>
              <a:t>Non-payment means </a:t>
            </a:r>
          </a:p>
          <a:p>
            <a:pPr lvl="2"/>
            <a:r>
              <a:rPr lang="en-US" sz="2000" dirty="0"/>
              <a:t>resident has not submitted paperwork for third-party payment (i.e., has not applied for Medicaid) or</a:t>
            </a:r>
          </a:p>
          <a:p>
            <a:pPr lvl="2"/>
            <a:r>
              <a:rPr lang="en-US" sz="2000" dirty="0"/>
              <a:t>resident refused to pay after third party denied payment.</a:t>
            </a:r>
          </a:p>
          <a:p>
            <a:pPr lvl="1"/>
            <a:r>
              <a:rPr lang="en-US" sz="2400" dirty="0"/>
              <a:t>Facility cannot discharge resident while appeal is pending.</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7</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39738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30354"/>
            <a:ext cx="8610600" cy="1143000"/>
          </a:xfrm>
        </p:spPr>
        <p:txBody>
          <a:bodyPr/>
          <a:lstStyle/>
          <a:p>
            <a:r>
              <a:rPr lang="en-US" sz="3200" dirty="0"/>
              <a:t>TRANSFER/DISCHARGE ARE #1 COMPLAINT TO OMBUDSPROGRAM</a:t>
            </a:r>
          </a:p>
        </p:txBody>
      </p:sp>
      <p:sp>
        <p:nvSpPr>
          <p:cNvPr id="3" name="Content Placeholder 2"/>
          <p:cNvSpPr>
            <a:spLocks noGrp="1"/>
          </p:cNvSpPr>
          <p:nvPr>
            <p:ph idx="1"/>
          </p:nvPr>
        </p:nvSpPr>
        <p:spPr>
          <a:xfrm>
            <a:off x="2209800" y="2055877"/>
            <a:ext cx="7772400" cy="4267200"/>
          </a:xfrm>
        </p:spPr>
        <p:txBody>
          <a:bodyPr/>
          <a:lstStyle/>
          <a:p>
            <a:pPr marL="0" indent="0">
              <a:buNone/>
            </a:pPr>
            <a:endParaRPr lang="en-US" sz="1800" dirty="0"/>
          </a:p>
          <a:p>
            <a:pPr marL="0" indent="0">
              <a:buNone/>
            </a:pPr>
            <a:endParaRPr lang="en-US" sz="1800" b="1" dirty="0">
              <a:solidFill>
                <a:srgbClr val="FFFF00"/>
              </a:solidFill>
            </a:endParaRPr>
          </a:p>
        </p:txBody>
      </p:sp>
      <p:sp>
        <p:nvSpPr>
          <p:cNvPr id="5" name="Slide Number Placeholder 4"/>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8</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
        <p:nvSpPr>
          <p:cNvPr id="6" name="Rectangle 3"/>
          <p:cNvSpPr txBox="1">
            <a:spLocks noChangeArrowheads="1"/>
          </p:cNvSpPr>
          <p:nvPr/>
        </p:nvSpPr>
        <p:spPr bwMode="auto">
          <a:xfrm>
            <a:off x="1790700" y="1962359"/>
            <a:ext cx="861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buNone/>
            </a:pPr>
            <a:r>
              <a:rPr lang="en-US" sz="2400" kern="0" dirty="0">
                <a:solidFill>
                  <a:srgbClr val="FFFFFF"/>
                </a:solidFill>
                <a:latin typeface="Times New Roman"/>
              </a:rPr>
              <a:t>Why is transfer/discharge the #1 issue for the ombudsman program, when rules defining transfer and discharge have been clear and essentially unchanged for decades?</a:t>
            </a:r>
          </a:p>
        </p:txBody>
      </p:sp>
    </p:spTree>
    <p:extLst>
      <p:ext uri="{BB962C8B-B14F-4D97-AF65-F5344CB8AC3E}">
        <p14:creationId xmlns:p14="http://schemas.microsoft.com/office/powerpoint/2010/main" val="155399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REASONS</a:t>
            </a:r>
          </a:p>
        </p:txBody>
      </p:sp>
      <p:sp>
        <p:nvSpPr>
          <p:cNvPr id="3" name="Content Placeholder 2"/>
          <p:cNvSpPr>
            <a:spLocks noGrp="1"/>
          </p:cNvSpPr>
          <p:nvPr>
            <p:ph idx="1"/>
          </p:nvPr>
        </p:nvSpPr>
        <p:spPr/>
        <p:txBody>
          <a:bodyPr/>
          <a:lstStyle/>
          <a:p>
            <a:r>
              <a:rPr lang="en-US" sz="2800" dirty="0"/>
              <a:t>Non-enforcement of the Requirements</a:t>
            </a:r>
          </a:p>
          <a:p>
            <a:r>
              <a:rPr lang="en-US" sz="2800" dirty="0"/>
              <a:t>Major disconnect between requirements and which state agency is responsible for transfer/discharge</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9</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454483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
      <a:dk1>
        <a:srgbClr val="808080"/>
      </a:dk1>
      <a:lt1>
        <a:srgbClr val="FFFFFF"/>
      </a:lt1>
      <a:dk2>
        <a:srgbClr val="3333FF"/>
      </a:dk2>
      <a:lt2>
        <a:srgbClr val="99CCFF"/>
      </a:lt2>
      <a:accent1>
        <a:srgbClr val="00CC99"/>
      </a:accent1>
      <a:accent2>
        <a:srgbClr val="FF0000"/>
      </a:accent2>
      <a:accent3>
        <a:srgbClr val="ADADFF"/>
      </a:accent3>
      <a:accent4>
        <a:srgbClr val="DADADA"/>
      </a:accent4>
      <a:accent5>
        <a:srgbClr val="AAE2CA"/>
      </a:accent5>
      <a:accent6>
        <a:srgbClr val="E70000"/>
      </a:accent6>
      <a:hlink>
        <a:srgbClr val="CCCCFF"/>
      </a:hlink>
      <a:folHlink>
        <a:srgbClr val="CCCC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B5ACB26-1C4D-42F5-A518-F4C7AEFECFA8}" vid="{84D01631-E26A-4C63-8948-97EFAABE2813}"/>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3637</Words>
  <Application>Microsoft Office PowerPoint</Application>
  <PresentationFormat>Widescreen</PresentationFormat>
  <Paragraphs>331</Paragraphs>
  <Slides>50</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ＭＳ Ｐゴシック</vt:lpstr>
      <vt:lpstr>Arial</vt:lpstr>
      <vt:lpstr>Calibri</vt:lpstr>
      <vt:lpstr>Franklin Gothic Book</vt:lpstr>
      <vt:lpstr>Times New Roman</vt:lpstr>
      <vt:lpstr>Wingdings</vt:lpstr>
      <vt:lpstr>Clarity</vt:lpstr>
      <vt:lpstr>Default Design</vt:lpstr>
      <vt:lpstr>Crop</vt:lpstr>
      <vt:lpstr>Successfully challenging facility-initiated transfers and discharges</vt:lpstr>
      <vt:lpstr>PowerPoint Presentation</vt:lpstr>
      <vt:lpstr>OVERVIEW OF TRANSFER AND DISCHARGE LAW, REGULATIONS, SURVEYOR GUIDANCE</vt:lpstr>
      <vt:lpstr>NURSING HOME REFORM LAW</vt:lpstr>
      <vt:lpstr>REGULATIONS 42 c.f.r. §483.15</vt:lpstr>
      <vt:lpstr>SURVEYOR GUIDANCE State operations manual, appendix PP, F622-F626</vt:lpstr>
      <vt:lpstr>SURVEYOR GUIDANCE </vt:lpstr>
      <vt:lpstr>TRANSFER/DISCHARGE ARE #1 COMPLAINT TO OMBUDSPROGRAM</vt:lpstr>
      <vt:lpstr>MULTIPLE REASONS</vt:lpstr>
      <vt:lpstr>Non-enforcement</vt:lpstr>
      <vt:lpstr>REASONS FOR TRANSFER/DISCHARGE </vt:lpstr>
      <vt:lpstr>IMMEDIATE JEOPARDY TRANSFER/DISCHARGE DEFICIENCY</vt:lpstr>
      <vt:lpstr>disconnect between requirements and which state agency is responsible for transfer/discharge</vt:lpstr>
      <vt:lpstr>PowerPoint Presentation</vt:lpstr>
      <vt:lpstr>Impact of involuntary discharge on residents and families</vt:lpstr>
      <vt:lpstr>Harms associated with involuntary discharge</vt:lpstr>
      <vt:lpstr>“Anna Mae’s Law,” 1995 </vt:lpstr>
      <vt:lpstr>Maryland Patient’s Bill of Rights &amp; “Anna Mae’s Law”</vt:lpstr>
      <vt:lpstr>LTC Ombudsman process in cases of involuntary discharge</vt:lpstr>
      <vt:lpstr>“You have failed, after reasonable and appropriate notice, to pay…”</vt:lpstr>
      <vt:lpstr>Neiswanger Management Services (NMS)</vt:lpstr>
      <vt:lpstr>Patterns observed: timing of discharges</vt:lpstr>
      <vt:lpstr>Patterns observed:  discharge planning</vt:lpstr>
      <vt:lpstr>Impact on residents and families</vt:lpstr>
      <vt:lpstr>Impact on the Ombudsman program</vt:lpstr>
      <vt:lpstr>Ombudsman program meeting with NMS, May 2015</vt:lpstr>
      <vt:lpstr>Office of the Attorney General investigation,   May 2016</vt:lpstr>
      <vt:lpstr>OAG findings, as alleged in State v NMS</vt:lpstr>
      <vt:lpstr>Impact on evicted residents, as alleged in State v. NMS</vt:lpstr>
      <vt:lpstr>State of Maryland v. Neiswanger Management Services, LLC, et al., Circuit Court for Montgomery County, Case No. 428607V, filed December 2016</vt:lpstr>
      <vt:lpstr>Legal claims in State v. NMS</vt:lpstr>
      <vt:lpstr>State v. NMS, Court of Appeals of Maryland,            February 2018</vt:lpstr>
      <vt:lpstr>Media Accounts</vt:lpstr>
      <vt:lpstr>Post-filing events</vt:lpstr>
      <vt:lpstr>Interagency convening</vt:lpstr>
      <vt:lpstr>Questions…</vt:lpstr>
      <vt:lpstr>Maryland laws and regulations</vt:lpstr>
      <vt:lpstr>PowerPoint Presentation</vt:lpstr>
      <vt:lpstr> what is happening and what can advocates do?</vt:lpstr>
      <vt:lpstr>WHAT ELSE CAN ADVOCATES DO?</vt:lpstr>
      <vt:lpstr>Cms initiative</vt:lpstr>
      <vt:lpstr>CMS INITIATIVE</vt:lpstr>
      <vt:lpstr>CMS INITIATIVE</vt:lpstr>
      <vt:lpstr>PowerPoint Presentation</vt:lpstr>
      <vt:lpstr>Consumer Voice Advocacy </vt:lpstr>
      <vt:lpstr>Opportunities for Advocates</vt:lpstr>
      <vt:lpstr>Resources - Consumer Education</vt:lpstr>
      <vt:lpstr>Resources - Consumer Education &amp; Training</vt:lpstr>
      <vt:lpstr>Additional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17</cp:revision>
  <dcterms:created xsi:type="dcterms:W3CDTF">2017-10-29T14:42:30Z</dcterms:created>
  <dcterms:modified xsi:type="dcterms:W3CDTF">2018-10-19T14:51:36Z</dcterms:modified>
</cp:coreProperties>
</file>