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349" r:id="rId2"/>
    <p:sldId id="358" r:id="rId3"/>
    <p:sldId id="440" r:id="rId4"/>
    <p:sldId id="449" r:id="rId5"/>
    <p:sldId id="459" r:id="rId6"/>
    <p:sldId id="460" r:id="rId7"/>
    <p:sldId id="461" r:id="rId8"/>
    <p:sldId id="462" r:id="rId9"/>
    <p:sldId id="463" r:id="rId10"/>
    <p:sldId id="464" r:id="rId11"/>
    <p:sldId id="465" r:id="rId12"/>
    <p:sldId id="466" r:id="rId13"/>
    <p:sldId id="467" r:id="rId14"/>
    <p:sldId id="468" r:id="rId15"/>
    <p:sldId id="429" r:id="rId16"/>
    <p:sldId id="450" r:id="rId17"/>
    <p:sldId id="451" r:id="rId18"/>
    <p:sldId id="474" r:id="rId19"/>
    <p:sldId id="453" r:id="rId20"/>
    <p:sldId id="454" r:id="rId21"/>
    <p:sldId id="455" r:id="rId22"/>
    <p:sldId id="475" r:id="rId23"/>
    <p:sldId id="457" r:id="rId24"/>
    <p:sldId id="439" r:id="rId25"/>
    <p:sldId id="469" r:id="rId26"/>
    <p:sldId id="470" r:id="rId27"/>
    <p:sldId id="471" r:id="rId28"/>
    <p:sldId id="472" r:id="rId29"/>
    <p:sldId id="473" r:id="rId30"/>
    <p:sldId id="414" r:id="rId31"/>
    <p:sldId id="476" r:id="rId32"/>
    <p:sldId id="415" r:id="rId33"/>
    <p:sldId id="41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D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8" autoAdjust="0"/>
    <p:restoredTop sz="72149" autoAdjust="0"/>
  </p:normalViewPr>
  <p:slideViewPr>
    <p:cSldViewPr snapToGrid="0">
      <p:cViewPr varScale="1">
        <p:scale>
          <a:sx n="114" d="100"/>
          <a:sy n="114" d="100"/>
        </p:scale>
        <p:origin x="618"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19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E56712-3480-4850-84A5-91AD50B51F81}" type="datetimeFigureOut">
              <a:rPr lang="en-US" smtClean="0"/>
              <a:t>3/15/2017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90F5A-95FF-40EA-B72B-CA6FE3C799B4}" type="slidenum">
              <a:rPr lang="en-US" smtClean="0"/>
              <a:t>‹#›</a:t>
            </a:fld>
            <a:endParaRPr lang="en-US" dirty="0"/>
          </a:p>
        </p:txBody>
      </p:sp>
    </p:spTree>
    <p:extLst>
      <p:ext uri="{BB962C8B-B14F-4D97-AF65-F5344CB8AC3E}">
        <p14:creationId xmlns:p14="http://schemas.microsoft.com/office/powerpoint/2010/main" val="2873994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t>
            </a:r>
          </a:p>
          <a:p>
            <a:r>
              <a:rPr lang="en-US" altLang="en-US" dirty="0"/>
              <a:t>  </a:t>
            </a:r>
          </a:p>
          <a:p>
            <a:r>
              <a:rPr lang="en-US" altLang="en-US" dirty="0"/>
              <a:t> </a:t>
            </a:r>
          </a:p>
          <a:p>
            <a:endParaRPr lang="en-US" altLang="en-US" dirty="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A03A4AA-C1BF-42C7-9063-891927799151}" type="slidenum">
              <a:rPr lang="en-US" altLang="en-US" smtClean="0"/>
              <a:pPr/>
              <a:t>4</a:t>
            </a:fld>
            <a:endParaRPr lang="en-US" altLang="en-US"/>
          </a:p>
        </p:txBody>
      </p:sp>
    </p:spTree>
    <p:extLst>
      <p:ext uri="{BB962C8B-B14F-4D97-AF65-F5344CB8AC3E}">
        <p14:creationId xmlns:p14="http://schemas.microsoft.com/office/powerpoint/2010/main" val="2111491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t>
            </a:r>
          </a:p>
          <a:p>
            <a:r>
              <a:rPr lang="en-US" altLang="en-US" dirty="0"/>
              <a:t>  </a:t>
            </a:r>
          </a:p>
          <a:p>
            <a:r>
              <a:rPr lang="en-US" altLang="en-US" dirty="0"/>
              <a:t> </a:t>
            </a:r>
          </a:p>
          <a:p>
            <a:endParaRPr lang="en-US" altLang="en-US" dirty="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A03A4AA-C1BF-42C7-9063-891927799151}" type="slidenum">
              <a:rPr lang="en-US" altLang="en-US" smtClean="0">
                <a:solidFill>
                  <a:prstClr val="black"/>
                </a:solidFill>
              </a:rPr>
              <a:pPr/>
              <a:t>10</a:t>
            </a:fld>
            <a:endParaRPr lang="en-US" altLang="en-US">
              <a:solidFill>
                <a:prstClr val="black"/>
              </a:solidFill>
            </a:endParaRPr>
          </a:p>
        </p:txBody>
      </p:sp>
    </p:spTree>
    <p:extLst>
      <p:ext uri="{BB962C8B-B14F-4D97-AF65-F5344CB8AC3E}">
        <p14:creationId xmlns:p14="http://schemas.microsoft.com/office/powerpoint/2010/main" val="2380832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t>
            </a:r>
          </a:p>
          <a:p>
            <a:r>
              <a:rPr lang="en-US" altLang="en-US" dirty="0"/>
              <a:t>  </a:t>
            </a:r>
          </a:p>
          <a:p>
            <a:r>
              <a:rPr lang="en-US" altLang="en-US" dirty="0"/>
              <a:t> </a:t>
            </a:r>
          </a:p>
          <a:p>
            <a:endParaRPr lang="en-US" altLang="en-US" dirty="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A03A4AA-C1BF-42C7-9063-891927799151}" type="slidenum">
              <a:rPr lang="en-US" altLang="en-US" smtClean="0"/>
              <a:pPr/>
              <a:t>15</a:t>
            </a:fld>
            <a:endParaRPr lang="en-US" altLang="en-US"/>
          </a:p>
        </p:txBody>
      </p:sp>
    </p:spTree>
    <p:extLst>
      <p:ext uri="{BB962C8B-B14F-4D97-AF65-F5344CB8AC3E}">
        <p14:creationId xmlns:p14="http://schemas.microsoft.com/office/powerpoint/2010/main" val="3490224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immediate family and other relatives,</a:t>
            </a:r>
            <a:r>
              <a:rPr lang="en-US" baseline="0" dirty="0"/>
              <a:t> again the facility must provide immediate access to the resident, subject to the resident’s consent.  And, that consent may be denied or withdrawn at any time.  According to CMS, this regulatory language is intended to convey that visitation should occur when most convenient for the resident and the person with whom they want to visit, not for the convenience of the facility.  So if that means if a son wants to come sit with his mother after getting off work at 11:00pm, that’s ok – if his mother agrees, and their visit is not disturbing other residents.  If the visit would be disturbing to the mother’s roommate, the answer is not to ban the visit, but rather to find a place in the facility where they can visit in private.</a:t>
            </a:r>
          </a:p>
          <a:p>
            <a:endParaRPr lang="en-US" baseline="0" dirty="0"/>
          </a:p>
          <a:p>
            <a:r>
              <a:rPr lang="en-US" baseline="0" dirty="0"/>
              <a:t>An addition to the revised rules is to specifically include same sex spouses and domestic partners in their references to spouses and partners.</a:t>
            </a:r>
          </a:p>
        </p:txBody>
      </p:sp>
      <p:sp>
        <p:nvSpPr>
          <p:cNvPr id="4" name="Slide Number Placeholder 3"/>
          <p:cNvSpPr>
            <a:spLocks noGrp="1"/>
          </p:cNvSpPr>
          <p:nvPr>
            <p:ph type="sldNum" sz="quarter" idx="10"/>
          </p:nvPr>
        </p:nvSpPr>
        <p:spPr/>
        <p:txBody>
          <a:bodyPr/>
          <a:lstStyle/>
          <a:p>
            <a:fld id="{E8C90F5A-95FF-40EA-B72B-CA6FE3C799B4}" type="slidenum">
              <a:rPr lang="en-US" smtClean="0"/>
              <a:t>18</a:t>
            </a:fld>
            <a:endParaRPr lang="en-US" dirty="0"/>
          </a:p>
        </p:txBody>
      </p:sp>
    </p:spTree>
    <p:extLst>
      <p:ext uri="{BB962C8B-B14F-4D97-AF65-F5344CB8AC3E}">
        <p14:creationId xmlns:p14="http://schemas.microsoft.com/office/powerpoint/2010/main" val="764501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dirty="0"/>
              <a:t>Also required is for the facility to ensure that visits are not limited,</a:t>
            </a:r>
            <a:r>
              <a:rPr lang="en-US" baseline="0" dirty="0"/>
              <a:t> </a:t>
            </a:r>
            <a:r>
              <a:rPr lang="en-US" dirty="0"/>
              <a:t>restricted, or denied </a:t>
            </a:r>
            <a:r>
              <a:rPr lang="en-US" baseline="0" dirty="0"/>
              <a:t>based on race, color, national origin, relation, sex, gender identity, sexual orientation, or disability. </a:t>
            </a:r>
          </a:p>
          <a:p>
            <a:endParaRPr lang="en-US" baseline="0" dirty="0"/>
          </a:p>
          <a:p>
            <a:r>
              <a:rPr lang="en-US" baseline="0" dirty="0"/>
              <a:t>And lastly, the facility must ensure that all visitors have full and equal visitation privileges, consistent with the preferences of the resident.</a:t>
            </a:r>
            <a:endParaRPr lang="en-US" dirty="0"/>
          </a:p>
        </p:txBody>
      </p:sp>
      <p:sp>
        <p:nvSpPr>
          <p:cNvPr id="4" name="Slide Number Placeholder 3"/>
          <p:cNvSpPr>
            <a:spLocks noGrp="1"/>
          </p:cNvSpPr>
          <p:nvPr>
            <p:ph type="sldNum" sz="quarter" idx="10"/>
          </p:nvPr>
        </p:nvSpPr>
        <p:spPr/>
        <p:txBody>
          <a:bodyPr/>
          <a:lstStyle/>
          <a:p>
            <a:fld id="{E8C90F5A-95FF-40EA-B72B-CA6FE3C799B4}" type="slidenum">
              <a:rPr lang="en-US" smtClean="0"/>
              <a:t>22</a:t>
            </a:fld>
            <a:endParaRPr lang="en-US" dirty="0"/>
          </a:p>
        </p:txBody>
      </p:sp>
    </p:spTree>
    <p:extLst>
      <p:ext uri="{BB962C8B-B14F-4D97-AF65-F5344CB8AC3E}">
        <p14:creationId xmlns:p14="http://schemas.microsoft.com/office/powerpoint/2010/main" val="3946968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t>
            </a:r>
          </a:p>
          <a:p>
            <a:r>
              <a:rPr lang="en-US" altLang="en-US" dirty="0"/>
              <a:t>  </a:t>
            </a:r>
          </a:p>
          <a:p>
            <a:r>
              <a:rPr lang="en-US" altLang="en-US" dirty="0"/>
              <a:t> </a:t>
            </a:r>
          </a:p>
          <a:p>
            <a:endParaRPr lang="en-US" altLang="en-US" dirty="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A03A4AA-C1BF-42C7-9063-891927799151}" type="slidenum">
              <a:rPr lang="en-US" altLang="en-US" smtClean="0"/>
              <a:pPr/>
              <a:t>24</a:t>
            </a:fld>
            <a:endParaRPr lang="en-US" altLang="en-US"/>
          </a:p>
        </p:txBody>
      </p:sp>
    </p:spTree>
    <p:extLst>
      <p:ext uri="{BB962C8B-B14F-4D97-AF65-F5344CB8AC3E}">
        <p14:creationId xmlns:p14="http://schemas.microsoft.com/office/powerpoint/2010/main" val="3713983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914400" y="339883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11469716-BACD-4997-B5DF-D995F6728735}" type="datetime2">
              <a:rPr lang="en-US"/>
              <a:pPr>
                <a:defRPr/>
              </a:pPr>
              <a:t>Wednesday, March 15,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A52BEF-7088-4A79-8954-7E0F8B8F553A}" type="slidenum">
              <a:rPr lang="en-US"/>
              <a:pPr>
                <a:defRPr/>
              </a:pPr>
              <a:t>‹#›</a:t>
            </a:fld>
            <a:endParaRPr lang="en-US" dirty="0"/>
          </a:p>
        </p:txBody>
      </p:sp>
    </p:spTree>
    <p:extLst>
      <p:ext uri="{BB962C8B-B14F-4D97-AF65-F5344CB8AC3E}">
        <p14:creationId xmlns:p14="http://schemas.microsoft.com/office/powerpoint/2010/main" val="4081443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1A6A56-AAA0-4F32-A6D3-D9F88E3DC241}" type="datetime2">
              <a:rPr lang="en-US"/>
              <a:pPr>
                <a:defRPr/>
              </a:pPr>
              <a:t>Wednesday, March 15, 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682324-9A48-4BF9-BE51-345E2E0967C2}" type="slidenum">
              <a:rPr lang="en-US"/>
              <a:pPr>
                <a:defRPr/>
              </a:pPr>
              <a:t>‹#›</a:t>
            </a:fld>
            <a:endParaRPr lang="en-US" dirty="0"/>
          </a:p>
        </p:txBody>
      </p:sp>
    </p:spTree>
    <p:extLst>
      <p:ext uri="{BB962C8B-B14F-4D97-AF65-F5344CB8AC3E}">
        <p14:creationId xmlns:p14="http://schemas.microsoft.com/office/powerpoint/2010/main" val="428759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884B369-0B34-497C-B092-9551C78B231A}" type="datetime2">
              <a:rPr lang="en-US"/>
              <a:pPr>
                <a:defRPr/>
              </a:pPr>
              <a:t>Wednesday, March 15, 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12DFCAB-8A42-4001-933B-11ADD0D367F5}" type="slidenum">
              <a:rPr lang="en-US"/>
              <a:pPr>
                <a:defRPr/>
              </a:pPr>
              <a:t>‹#›</a:t>
            </a:fld>
            <a:endParaRPr lang="en-US" dirty="0"/>
          </a:p>
        </p:txBody>
      </p:sp>
    </p:spTree>
    <p:extLst>
      <p:ext uri="{BB962C8B-B14F-4D97-AF65-F5344CB8AC3E}">
        <p14:creationId xmlns:p14="http://schemas.microsoft.com/office/powerpoint/2010/main" val="935940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3000"/>
            </a:lvl1pPr>
            <a:lvl2pPr>
              <a:defRPr sz="2400"/>
            </a:lvl2pPr>
            <a:lvl3pPr>
              <a:defRPr sz="2000"/>
            </a:lvl3pPr>
            <a:lvl4pPr>
              <a:defRPr sz="18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529DD02A-869B-49DC-A22D-D8AD133B3D26}" type="datetime2">
              <a:rPr lang="en-US"/>
              <a:pPr>
                <a:defRPr/>
              </a:pPr>
              <a:t>Wednesday, March 15, 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2F736A6-7933-452F-A48D-58A64503FD06}" type="slidenum">
              <a:rPr lang="en-US"/>
              <a:pPr>
                <a:defRPr/>
              </a:pPr>
              <a:t>‹#›</a:t>
            </a:fld>
            <a:endParaRPr lang="en-US" dirty="0"/>
          </a:p>
        </p:txBody>
      </p:sp>
    </p:spTree>
    <p:extLst>
      <p:ext uri="{BB962C8B-B14F-4D97-AF65-F5344CB8AC3E}">
        <p14:creationId xmlns:p14="http://schemas.microsoft.com/office/powerpoint/2010/main" val="143713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975784" y="459898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3084" y="2362201"/>
            <a:ext cx="103632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0CAABB5-F409-4AA7-B9A1-E12BDA1E0917}" type="datetime2">
              <a:rPr lang="en-US"/>
              <a:pPr>
                <a:defRPr/>
              </a:pPr>
              <a:t>Wednesday, March 15,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3344AC1-1564-4F1A-BBCC-D28EE0E013B5}" type="slidenum">
              <a:rPr lang="en-US"/>
              <a:pPr>
                <a:defRPr/>
              </a:pPr>
              <a:t>‹#›</a:t>
            </a:fld>
            <a:endParaRPr lang="en-US" dirty="0"/>
          </a:p>
        </p:txBody>
      </p:sp>
    </p:spTree>
    <p:extLst>
      <p:ext uri="{BB962C8B-B14F-4D97-AF65-F5344CB8AC3E}">
        <p14:creationId xmlns:p14="http://schemas.microsoft.com/office/powerpoint/2010/main" val="12763162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5471D90-27FD-4468-B60C-1749DAF7B999}" type="datetime2">
              <a:rPr lang="en-US"/>
              <a:pPr>
                <a:defRPr/>
              </a:pPr>
              <a:t>Wednesday, March 15,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16C814-40BC-46D0-A8C3-9D2318B2B413}" type="slidenum">
              <a:rPr lang="en-US"/>
              <a:pPr>
                <a:defRPr/>
              </a:pPr>
              <a:t>‹#›</a:t>
            </a:fld>
            <a:endParaRPr lang="en-US" dirty="0"/>
          </a:p>
        </p:txBody>
      </p:sp>
    </p:spTree>
    <p:extLst>
      <p:ext uri="{BB962C8B-B14F-4D97-AF65-F5344CB8AC3E}">
        <p14:creationId xmlns:p14="http://schemas.microsoft.com/office/powerpoint/2010/main" val="944904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3742796" y="4045480"/>
            <a:ext cx="470852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4AE6E7C8-38E0-45EB-B7DF-AA978E3A7A34}" type="datetime2">
              <a:rPr lang="en-US"/>
              <a:pPr>
                <a:defRPr/>
              </a:pPr>
              <a:t>Wednesday, March 15, 2017</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9D9696A2-6431-4F90-98CE-77071C1F3F0E}" type="slidenum">
              <a:rPr lang="en-US"/>
              <a:pPr>
                <a:defRPr/>
              </a:pPr>
              <a:t>‹#›</a:t>
            </a:fld>
            <a:endParaRPr lang="en-US" dirty="0"/>
          </a:p>
        </p:txBody>
      </p:sp>
    </p:spTree>
    <p:extLst>
      <p:ext uri="{BB962C8B-B14F-4D97-AF65-F5344CB8AC3E}">
        <p14:creationId xmlns:p14="http://schemas.microsoft.com/office/powerpoint/2010/main" val="1558943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451B331-4B49-45CE-85D0-743E7C76037B}" type="datetime2">
              <a:rPr lang="en-US"/>
              <a:pPr>
                <a:defRPr/>
              </a:pPr>
              <a:t>Wednesday, March 15, 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0A68755-545F-4F52-BB8D-34A06755936A}" type="slidenum">
              <a:rPr lang="en-US"/>
              <a:pPr>
                <a:defRPr/>
              </a:pPr>
              <a:t>‹#›</a:t>
            </a:fld>
            <a:endParaRPr lang="en-US" dirty="0"/>
          </a:p>
        </p:txBody>
      </p:sp>
    </p:spTree>
    <p:extLst>
      <p:ext uri="{BB962C8B-B14F-4D97-AF65-F5344CB8AC3E}">
        <p14:creationId xmlns:p14="http://schemas.microsoft.com/office/powerpoint/2010/main" val="83105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B63F26-93A0-4296-B3C7-B0D157FD43C4}" type="datetime2">
              <a:rPr lang="en-US"/>
              <a:pPr>
                <a:defRPr/>
              </a:pPr>
              <a:t>Wednesday, March 15, 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3F0D1F7-246E-4B4D-915D-7BBAF2DD17BC}" type="slidenum">
              <a:rPr lang="en-US"/>
              <a:pPr>
                <a:defRPr/>
              </a:pPr>
              <a:t>‹#›</a:t>
            </a:fld>
            <a:endParaRPr lang="en-US" dirty="0"/>
          </a:p>
        </p:txBody>
      </p:sp>
    </p:spTree>
    <p:extLst>
      <p:ext uri="{BB962C8B-B14F-4D97-AF65-F5344CB8AC3E}">
        <p14:creationId xmlns:p14="http://schemas.microsoft.com/office/powerpoint/2010/main" val="2718741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911754" y="3580343"/>
            <a:ext cx="557847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515B2775-05E4-4758-B848-621D0714D905}" type="datetime2">
              <a:rPr lang="en-US"/>
              <a:pPr>
                <a:defRPr/>
              </a:pPr>
              <a:t>Wednesday, March 15, 2017</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132BACCF-070E-40F2-9168-7145DBCA1418}" type="slidenum">
              <a:rPr lang="en-US"/>
              <a:pPr>
                <a:defRPr/>
              </a:pPr>
              <a:t>‹#›</a:t>
            </a:fld>
            <a:endParaRPr lang="en-US" dirty="0"/>
          </a:p>
        </p:txBody>
      </p:sp>
    </p:spTree>
    <p:extLst>
      <p:ext uri="{BB962C8B-B14F-4D97-AF65-F5344CB8AC3E}">
        <p14:creationId xmlns:p14="http://schemas.microsoft.com/office/powerpoint/2010/main" val="902039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5C7FE78-8E03-4852-ABAB-32A73E9CF35A}" type="datetime2">
              <a:rPr lang="en-US"/>
              <a:pPr>
                <a:defRPr/>
              </a:pPr>
              <a:t>Wednesday, March 15,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222077C-E156-4610-86C6-FFDCFBB3FB21}" type="slidenum">
              <a:rPr lang="en-US"/>
              <a:pPr>
                <a:defRPr/>
              </a:pPr>
              <a:t>‹#›</a:t>
            </a:fld>
            <a:endParaRPr lang="en-US" dirty="0"/>
          </a:p>
        </p:txBody>
      </p:sp>
    </p:spTree>
    <p:extLst>
      <p:ext uri="{BB962C8B-B14F-4D97-AF65-F5344CB8AC3E}">
        <p14:creationId xmlns:p14="http://schemas.microsoft.com/office/powerpoint/2010/main" val="302131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609600" y="1600200"/>
            <a:ext cx="109728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1"/>
            <a:ext cx="12192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4" name="Date Placeholder 3"/>
          <p:cNvSpPr>
            <a:spLocks noGrp="1"/>
          </p:cNvSpPr>
          <p:nvPr>
            <p:ph type="dt" sz="half" idx="2"/>
          </p:nvPr>
        </p:nvSpPr>
        <p:spPr>
          <a:xfrm>
            <a:off x="609600" y="19051"/>
            <a:ext cx="38608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ea typeface="+mn-ea"/>
                <a:cs typeface="+mn-cs"/>
              </a:defRPr>
            </a:lvl1pPr>
          </a:lstStyle>
          <a:p>
            <a:pPr>
              <a:defRPr/>
            </a:pPr>
            <a:fld id="{211C0565-A44B-44E0-A887-C2ADE0B54789}" type="datetime2">
              <a:rPr lang="en-US"/>
              <a:pPr>
                <a:defRPr/>
              </a:pPr>
              <a:t>Wednesday, March 15, 2017</a:t>
            </a:fld>
            <a:endParaRPr lang="en-US" dirty="0"/>
          </a:p>
        </p:txBody>
      </p:sp>
      <p:sp>
        <p:nvSpPr>
          <p:cNvPr id="5" name="Footer Placeholder 4"/>
          <p:cNvSpPr>
            <a:spLocks noGrp="1"/>
          </p:cNvSpPr>
          <p:nvPr>
            <p:ph type="ftr" sz="quarter" idx="3"/>
          </p:nvPr>
        </p:nvSpPr>
        <p:spPr>
          <a:xfrm>
            <a:off x="4572000" y="19051"/>
            <a:ext cx="5486400" cy="328613"/>
          </a:xfrm>
          <a:prstGeom prst="rect">
            <a:avLst/>
          </a:prstGeom>
        </p:spPr>
        <p:txBody>
          <a:bodyPr vert="horz" lIns="91440" tIns="45720" rIns="91440" bIns="45720" rtlCol="0" anchor="ctr"/>
          <a:lstStyle>
            <a:lvl1pPr algn="r" fontAlgn="auto">
              <a:spcBef>
                <a:spcPts val="0"/>
              </a:spcBef>
              <a:spcAft>
                <a:spcPts val="0"/>
              </a:spcAft>
              <a:defRPr sz="1200" dirty="0">
                <a:solidFill>
                  <a:srgbClr val="FFFFFF"/>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10160000" y="19051"/>
            <a:ext cx="14224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ea typeface="+mn-ea"/>
                <a:cs typeface="+mn-cs"/>
              </a:defRPr>
            </a:lvl1pPr>
          </a:lstStyle>
          <a:p>
            <a:pPr>
              <a:defRPr/>
            </a:pPr>
            <a:fld id="{EC3721E8-9C32-479D-96C1-67413B93FE65}" type="slidenum">
              <a:rPr lang="en-US"/>
              <a:pPr>
                <a:defRPr/>
              </a:pPr>
              <a:t>‹#›</a:t>
            </a:fld>
            <a:endParaRPr lang="en-US" dirty="0"/>
          </a:p>
        </p:txBody>
      </p:sp>
    </p:spTree>
    <p:extLst>
      <p:ext uri="{BB962C8B-B14F-4D97-AF65-F5344CB8AC3E}">
        <p14:creationId xmlns:p14="http://schemas.microsoft.com/office/powerpoint/2010/main" val="34177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fontAlgn="base">
        <a:spcBef>
          <a:spcPct val="0"/>
        </a:spcBef>
        <a:spcAft>
          <a:spcPct val="0"/>
        </a:spcAft>
        <a:defRPr sz="4000" kern="1200" spc="-100">
          <a:solidFill>
            <a:schemeClr val="tx2"/>
          </a:solidFill>
          <a:latin typeface="+mj-lt"/>
          <a:ea typeface="ＭＳ Ｐゴシック" pitchFamily="127" charset="-128"/>
          <a:cs typeface="ＭＳ Ｐゴシック" pitchFamily="127" charset="-128"/>
        </a:defRPr>
      </a:lvl1pPr>
      <a:lvl2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2pPr>
      <a:lvl3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3pPr>
      <a:lvl4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4pPr>
      <a:lvl5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5pPr>
      <a:lvl6pPr marL="4572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6pPr>
      <a:lvl7pPr marL="9144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7pPr>
      <a:lvl8pPr marL="13716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8pPr>
      <a:lvl9pPr marL="18288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9pPr>
    </p:titleStyle>
    <p:bodyStyle>
      <a:lvl1pPr marL="182563" indent="-182563" algn="l" rtl="0" fontAlgn="base">
        <a:spcBef>
          <a:spcPct val="20000"/>
        </a:spcBef>
        <a:spcAft>
          <a:spcPct val="0"/>
        </a:spcAft>
        <a:buClr>
          <a:schemeClr val="accent1"/>
        </a:buClr>
        <a:buSzPct val="85000"/>
        <a:buFont typeface="Arial" pitchFamily="127" charset="0"/>
        <a:buChar char="•"/>
        <a:defRPr sz="2400" kern="1200">
          <a:solidFill>
            <a:schemeClr val="tx1"/>
          </a:solidFill>
          <a:latin typeface="+mn-lt"/>
          <a:ea typeface="ＭＳ Ｐゴシック" pitchFamily="127" charset="-128"/>
          <a:cs typeface="ＭＳ Ｐゴシック" pitchFamily="127" charset="-128"/>
        </a:defRPr>
      </a:lvl1pPr>
      <a:lvl2pPr marL="457200" indent="-182563" algn="l" rtl="0" fontAlgn="base">
        <a:spcBef>
          <a:spcPct val="20000"/>
        </a:spcBef>
        <a:spcAft>
          <a:spcPct val="0"/>
        </a:spcAft>
        <a:buClr>
          <a:schemeClr val="accent1"/>
        </a:buClr>
        <a:buSzPct val="85000"/>
        <a:buFont typeface="Arial" pitchFamily="127" charset="0"/>
        <a:buChar char="•"/>
        <a:defRPr sz="2000" kern="1200">
          <a:solidFill>
            <a:schemeClr val="tx1"/>
          </a:solidFill>
          <a:latin typeface="+mn-lt"/>
          <a:ea typeface="ＭＳ Ｐゴシック" pitchFamily="127" charset="-128"/>
          <a:cs typeface="+mn-cs"/>
        </a:defRPr>
      </a:lvl2pPr>
      <a:lvl3pPr marL="730250" indent="-182563" algn="l" rtl="0" fontAlgn="base">
        <a:spcBef>
          <a:spcPct val="20000"/>
        </a:spcBef>
        <a:spcAft>
          <a:spcPct val="0"/>
        </a:spcAft>
        <a:buClr>
          <a:schemeClr val="accent1"/>
        </a:buClr>
        <a:buSzPct val="90000"/>
        <a:buFont typeface="Arial" pitchFamily="127" charset="0"/>
        <a:buChar char="•"/>
        <a:defRPr kern="1200">
          <a:solidFill>
            <a:schemeClr val="tx1"/>
          </a:solidFill>
          <a:latin typeface="+mn-lt"/>
          <a:ea typeface="ＭＳ Ｐゴシック" pitchFamily="127" charset="-128"/>
          <a:cs typeface="+mn-cs"/>
        </a:defRPr>
      </a:lvl3pPr>
      <a:lvl4pPr marL="1004888" indent="-182563" algn="l" rtl="0" fontAlgn="base">
        <a:spcBef>
          <a:spcPct val="20000"/>
        </a:spcBef>
        <a:spcAft>
          <a:spcPct val="0"/>
        </a:spcAft>
        <a:buClr>
          <a:schemeClr val="accent1"/>
        </a:buClr>
        <a:buFont typeface="Arial" pitchFamily="127" charset="0"/>
        <a:buChar char="•"/>
        <a:defRPr sz="1600" kern="1200">
          <a:solidFill>
            <a:schemeClr val="tx1"/>
          </a:solidFill>
          <a:latin typeface="+mn-lt"/>
          <a:ea typeface="ＭＳ Ｐゴシック" pitchFamily="127" charset="-128"/>
          <a:cs typeface="+mn-cs"/>
        </a:defRPr>
      </a:lvl4pPr>
      <a:lvl5pPr marL="1187450" indent="-136525" algn="l" rtl="0" fontAlgn="base">
        <a:spcBef>
          <a:spcPct val="20000"/>
        </a:spcBef>
        <a:spcAft>
          <a:spcPct val="0"/>
        </a:spcAft>
        <a:buClr>
          <a:schemeClr val="accent1"/>
        </a:buClr>
        <a:buSzPct val="100000"/>
        <a:buFont typeface="Arial" pitchFamily="127" charset="0"/>
        <a:buChar char="•"/>
        <a:defRPr sz="1400" kern="1200">
          <a:solidFill>
            <a:schemeClr val="tx1"/>
          </a:solidFill>
          <a:latin typeface="+mn-lt"/>
          <a:ea typeface="ＭＳ Ｐゴシック" pitchFamily="127"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tel:(866)%20426-2631"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www.theconsumervoice.org/" TargetMode="External"/><Relationship Id="rId3" Type="http://schemas.openxmlformats.org/officeDocument/2006/relationships/hyperlink" Target="http://www.justiceinaging.org/" TargetMode="External"/><Relationship Id="rId7" Type="http://schemas.openxmlformats.org/officeDocument/2006/relationships/hyperlink" Target="mailto:lsmetanka@theconsumervoice.org" TargetMode="External"/><Relationship Id="rId2" Type="http://schemas.openxmlformats.org/officeDocument/2006/relationships/hyperlink" Target="mailto:ecarlson@justiceinaging.org" TargetMode="External"/><Relationship Id="rId1" Type="http://schemas.openxmlformats.org/officeDocument/2006/relationships/slideLayout" Target="../slideLayouts/slideLayout4.xml"/><Relationship Id="rId6" Type="http://schemas.openxmlformats.org/officeDocument/2006/relationships/hyperlink" Target="mailto:rgrant@theconsumervoice.org" TargetMode="External"/><Relationship Id="rId5" Type="http://schemas.openxmlformats.org/officeDocument/2006/relationships/hyperlink" Target="http://www.medicareadvocacy.org/" TargetMode="External"/><Relationship Id="rId10" Type="http://schemas.openxmlformats.org/officeDocument/2006/relationships/image" Target="../media/image2.jpg"/><Relationship Id="rId4" Type="http://schemas.openxmlformats.org/officeDocument/2006/relationships/hyperlink" Target="mailto:tedelman@MedicareAdvocacy.org" TargetMode="External"/><Relationship Id="rId9"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sz="4000" dirty="0"/>
              <a:t>A DEEPER DIVE INTO THE REVISED FEDERAL </a:t>
            </a:r>
            <a:r>
              <a:rPr lang="en-US" sz="4000" dirty="0" err="1"/>
              <a:t>NURsING</a:t>
            </a:r>
            <a:r>
              <a:rPr lang="en-US" sz="4000" dirty="0"/>
              <a:t> HOME REGULATIONS</a:t>
            </a:r>
          </a:p>
        </p:txBody>
      </p:sp>
      <p:sp>
        <p:nvSpPr>
          <p:cNvPr id="5" name="Subtitle 4"/>
          <p:cNvSpPr>
            <a:spLocks noGrp="1"/>
          </p:cNvSpPr>
          <p:nvPr>
            <p:ph type="subTitle" idx="1"/>
          </p:nvPr>
        </p:nvSpPr>
        <p:spPr>
          <a:xfrm>
            <a:off x="914400" y="3505200"/>
            <a:ext cx="10280342" cy="3064276"/>
          </a:xfrm>
        </p:spPr>
        <p:txBody>
          <a:bodyPr/>
          <a:lstStyle/>
          <a:p>
            <a:pPr algn="ctr"/>
            <a:r>
              <a:rPr lang="en-US" b="1" dirty="0"/>
              <a:t>Part 2</a:t>
            </a:r>
          </a:p>
          <a:p>
            <a:pPr algn="ctr"/>
            <a:r>
              <a:rPr lang="en-US" b="1" dirty="0"/>
              <a:t>March 15, 2017</a:t>
            </a:r>
          </a:p>
          <a:p>
            <a:pPr algn="ctr"/>
            <a:endParaRPr lang="en-US" dirty="0"/>
          </a:p>
          <a:p>
            <a:pPr algn="ctr"/>
            <a:r>
              <a:rPr lang="en-US" dirty="0"/>
              <a:t>Eric Carlson, Justice in Aging</a:t>
            </a:r>
          </a:p>
          <a:p>
            <a:pPr algn="ctr"/>
            <a:r>
              <a:rPr lang="en-US" dirty="0"/>
              <a:t>Toby Edelman, Center for Medicare Advocacy</a:t>
            </a:r>
          </a:p>
          <a:p>
            <a:pPr algn="ctr"/>
            <a:r>
              <a:rPr lang="en-US" dirty="0"/>
              <a:t>Robyn Grant, Consumer Voice</a:t>
            </a:r>
          </a:p>
          <a:p>
            <a:pPr algn="ctr"/>
            <a:r>
              <a:rPr lang="en-US" dirty="0"/>
              <a:t>Lori </a:t>
            </a:r>
            <a:r>
              <a:rPr lang="en-US" dirty="0" err="1"/>
              <a:t>Smetanka</a:t>
            </a:r>
            <a:r>
              <a:rPr lang="en-US" dirty="0"/>
              <a:t>, Consumer Voice </a:t>
            </a:r>
          </a:p>
        </p:txBody>
      </p:sp>
      <p:pic>
        <p:nvPicPr>
          <p:cNvPr id="6" name="Picture 5" descr="Consumer Voice Logo - high resolution.jpg"/>
          <p:cNvPicPr>
            <a:picLocks noChangeAspect="1"/>
          </p:cNvPicPr>
          <p:nvPr/>
        </p:nvPicPr>
        <p:blipFill>
          <a:blip r:embed="rId2" cstate="print"/>
          <a:stretch>
            <a:fillRect/>
          </a:stretch>
        </p:blipFill>
        <p:spPr>
          <a:xfrm>
            <a:off x="3615538" y="466785"/>
            <a:ext cx="4623881" cy="904815"/>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382" y="660551"/>
            <a:ext cx="3229920" cy="504675"/>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97655" y="660552"/>
            <a:ext cx="3524380" cy="680770"/>
          </a:xfrm>
          <a:prstGeom prst="rect">
            <a:avLst/>
          </a:prstGeom>
        </p:spPr>
      </p:pic>
    </p:spTree>
    <p:extLst>
      <p:ext uri="{BB962C8B-B14F-4D97-AF65-F5344CB8AC3E}">
        <p14:creationId xmlns:p14="http://schemas.microsoft.com/office/powerpoint/2010/main" val="9735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609600" y="2806335"/>
            <a:ext cx="10972800" cy="990600"/>
          </a:xfrm>
        </p:spPr>
        <p:txBody>
          <a:bodyPr>
            <a:normAutofit/>
          </a:bodyPr>
          <a:lstStyle/>
          <a:p>
            <a:pPr algn="ctr"/>
            <a:r>
              <a:rPr lang="en-US" altLang="en-US" b="1" dirty="0" err="1"/>
              <a:t>Bedholds</a:t>
            </a:r>
            <a:r>
              <a:rPr lang="en-US" altLang="en-US" b="1" dirty="0"/>
              <a:t>, and Returning to Facility</a:t>
            </a:r>
          </a:p>
        </p:txBody>
      </p:sp>
    </p:spTree>
    <p:extLst>
      <p:ext uri="{BB962C8B-B14F-4D97-AF65-F5344CB8AC3E}">
        <p14:creationId xmlns:p14="http://schemas.microsoft.com/office/powerpoint/2010/main" val="4041785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err="1"/>
              <a:t>Bedholds</a:t>
            </a:r>
            <a:endParaRPr lang="en-US" altLang="en-US" dirty="0"/>
          </a:p>
        </p:txBody>
      </p:sp>
      <p:sp>
        <p:nvSpPr>
          <p:cNvPr id="17411" name="Content Placeholder 2"/>
          <p:cNvSpPr>
            <a:spLocks noGrp="1"/>
          </p:cNvSpPr>
          <p:nvPr>
            <p:ph idx="1"/>
          </p:nvPr>
        </p:nvSpPr>
        <p:spPr/>
        <p:txBody>
          <a:bodyPr/>
          <a:lstStyle/>
          <a:p>
            <a:endParaRPr lang="en-US" altLang="en-US" dirty="0"/>
          </a:p>
          <a:p>
            <a:r>
              <a:rPr lang="en-US" altLang="en-US" dirty="0"/>
              <a:t>Must give notice of state </a:t>
            </a:r>
            <a:r>
              <a:rPr lang="en-US" altLang="en-US" dirty="0" err="1"/>
              <a:t>bedhold</a:t>
            </a:r>
            <a:r>
              <a:rPr lang="en-US" altLang="en-US" dirty="0"/>
              <a:t> rules and facility policy.</a:t>
            </a:r>
          </a:p>
          <a:p>
            <a:pPr lvl="1"/>
            <a:r>
              <a:rPr lang="en-US" altLang="en-US" dirty="0"/>
              <a:t>Before transfer – probably at time of admission, and</a:t>
            </a:r>
          </a:p>
          <a:p>
            <a:pPr lvl="1"/>
            <a:r>
              <a:rPr lang="en-US" altLang="en-US" dirty="0"/>
              <a:t>Upon transfer.</a:t>
            </a:r>
          </a:p>
          <a:p>
            <a:pPr lvl="1"/>
            <a:endParaRPr lang="en-US" altLang="en-US" dirty="0"/>
          </a:p>
        </p:txBody>
      </p:sp>
    </p:spTree>
    <p:extLst>
      <p:ext uri="{BB962C8B-B14F-4D97-AF65-F5344CB8AC3E}">
        <p14:creationId xmlns:p14="http://schemas.microsoft.com/office/powerpoint/2010/main" val="2462625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Returning to Facility</a:t>
            </a:r>
          </a:p>
        </p:txBody>
      </p:sp>
      <p:sp>
        <p:nvSpPr>
          <p:cNvPr id="18435" name="Content Placeholder 2"/>
          <p:cNvSpPr>
            <a:spLocks noGrp="1"/>
          </p:cNvSpPr>
          <p:nvPr>
            <p:ph idx="1"/>
          </p:nvPr>
        </p:nvSpPr>
        <p:spPr/>
        <p:txBody>
          <a:bodyPr/>
          <a:lstStyle/>
          <a:p>
            <a:endParaRPr lang="en-US" altLang="en-US" dirty="0"/>
          </a:p>
          <a:p>
            <a:r>
              <a:rPr lang="en-US" altLang="en-US" dirty="0"/>
              <a:t>Applies when </a:t>
            </a:r>
            <a:r>
              <a:rPr lang="en-US" altLang="en-US" dirty="0" err="1"/>
              <a:t>bedhold</a:t>
            </a:r>
            <a:r>
              <a:rPr lang="en-US" altLang="en-US" dirty="0"/>
              <a:t> period has been exceeded.</a:t>
            </a:r>
          </a:p>
          <a:p>
            <a:r>
              <a:rPr lang="en-US" altLang="en-US" dirty="0"/>
              <a:t>Right to return to room, or next available semi-private room.</a:t>
            </a:r>
          </a:p>
          <a:p>
            <a:pPr lvl="1"/>
            <a:r>
              <a:rPr lang="en-US" altLang="en-US" dirty="0"/>
              <a:t>If eligible for reimbursement under Medicaid or Medicare.</a:t>
            </a:r>
          </a:p>
        </p:txBody>
      </p:sp>
    </p:spTree>
    <p:extLst>
      <p:ext uri="{BB962C8B-B14F-4D97-AF65-F5344CB8AC3E}">
        <p14:creationId xmlns:p14="http://schemas.microsoft.com/office/powerpoint/2010/main" val="3325304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altLang="en-US" dirty="0"/>
              <a:t>Appealing When Right to Return Is Denied</a:t>
            </a:r>
          </a:p>
        </p:txBody>
      </p:sp>
      <p:sp>
        <p:nvSpPr>
          <p:cNvPr id="18435" name="Content Placeholder 2"/>
          <p:cNvSpPr>
            <a:spLocks noGrp="1"/>
          </p:cNvSpPr>
          <p:nvPr>
            <p:ph idx="1"/>
          </p:nvPr>
        </p:nvSpPr>
        <p:spPr/>
        <p:txBody>
          <a:bodyPr/>
          <a:lstStyle/>
          <a:p>
            <a:endParaRPr lang="en-US" altLang="en-US" dirty="0"/>
          </a:p>
          <a:p>
            <a:r>
              <a:rPr lang="en-US" altLang="en-US" dirty="0"/>
              <a:t>“If the facility … determines that a resident who was transferred with an expectation of returning to the facility cannot return to the facility, the facility must comply with [transfer-discharge procedures] as they apply to discharges.”</a:t>
            </a:r>
          </a:p>
          <a:p>
            <a:pPr lvl="1"/>
            <a:r>
              <a:rPr lang="en-US" altLang="en-US" dirty="0"/>
              <a:t>42 C.F.R. §483.15(e)(1)(ii).</a:t>
            </a:r>
          </a:p>
        </p:txBody>
      </p:sp>
    </p:spTree>
    <p:extLst>
      <p:ext uri="{BB962C8B-B14F-4D97-AF65-F5344CB8AC3E}">
        <p14:creationId xmlns:p14="http://schemas.microsoft.com/office/powerpoint/2010/main" val="3159810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altLang="en-US" dirty="0"/>
              <a:t>Limiting Resident “Dumping”</a:t>
            </a:r>
          </a:p>
        </p:txBody>
      </p:sp>
      <p:sp>
        <p:nvSpPr>
          <p:cNvPr id="18435" name="Content Placeholder 2"/>
          <p:cNvSpPr>
            <a:spLocks noGrp="1"/>
          </p:cNvSpPr>
          <p:nvPr>
            <p:ph idx="1"/>
          </p:nvPr>
        </p:nvSpPr>
        <p:spPr/>
        <p:txBody>
          <a:bodyPr/>
          <a:lstStyle/>
          <a:p>
            <a:endParaRPr lang="en-US" altLang="en-US" dirty="0"/>
          </a:p>
          <a:p>
            <a:r>
              <a:rPr lang="en-US" altLang="en-US" dirty="0"/>
              <a:t>“At the time a facility determines that a resident cannot be readmitted to the facility, the resident is effectively discharged from the facility. We have revised our language to acknowledge this. Specifically, we use the term "return" in-stead of "readmit" and we require facilities, at the time they determine a resident cannot return to the facility, to comply with the requirements of paragraph § 483.15(c) as they pertain to discharges.”</a:t>
            </a:r>
          </a:p>
          <a:p>
            <a:pPr lvl="1"/>
            <a:r>
              <a:rPr lang="en-US" altLang="en-US" dirty="0"/>
              <a:t>81 Federal Register, 68,688, 68,735 (2016).</a:t>
            </a:r>
          </a:p>
        </p:txBody>
      </p:sp>
    </p:spTree>
    <p:extLst>
      <p:ext uri="{BB962C8B-B14F-4D97-AF65-F5344CB8AC3E}">
        <p14:creationId xmlns:p14="http://schemas.microsoft.com/office/powerpoint/2010/main" val="2511216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609600" y="2710552"/>
            <a:ext cx="10972800" cy="990600"/>
          </a:xfrm>
        </p:spPr>
        <p:txBody>
          <a:bodyPr/>
          <a:lstStyle/>
          <a:p>
            <a:pPr algn="ctr"/>
            <a:r>
              <a:rPr lang="en-US" altLang="en-US" b="1" dirty="0"/>
              <a:t>Visitation</a:t>
            </a:r>
          </a:p>
        </p:txBody>
      </p:sp>
    </p:spTree>
    <p:extLst>
      <p:ext uri="{BB962C8B-B14F-4D97-AF65-F5344CB8AC3E}">
        <p14:creationId xmlns:p14="http://schemas.microsoft.com/office/powerpoint/2010/main" val="1056277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Visitation Rights</a:t>
            </a:r>
          </a:p>
        </p:txBody>
      </p:sp>
      <p:sp>
        <p:nvSpPr>
          <p:cNvPr id="3" name="Content Placeholder 2"/>
          <p:cNvSpPr>
            <a:spLocks noGrp="1"/>
          </p:cNvSpPr>
          <p:nvPr>
            <p:ph idx="1"/>
          </p:nvPr>
        </p:nvSpPr>
        <p:spPr/>
        <p:txBody>
          <a:bodyPr/>
          <a:lstStyle/>
          <a:p>
            <a:pPr marL="0" indent="0">
              <a:buNone/>
            </a:pPr>
            <a:r>
              <a:rPr lang="en-US" dirty="0"/>
              <a:t>The resident has a right to:</a:t>
            </a:r>
          </a:p>
          <a:p>
            <a:pPr marL="0" indent="0">
              <a:buNone/>
            </a:pPr>
            <a:r>
              <a:rPr lang="en-US" dirty="0"/>
              <a:t> </a:t>
            </a:r>
          </a:p>
          <a:p>
            <a:r>
              <a:rPr lang="en-US" dirty="0"/>
              <a:t>Receive visitors of his or her choosing</a:t>
            </a:r>
          </a:p>
          <a:p>
            <a:r>
              <a:rPr lang="en-US" dirty="0"/>
              <a:t>At the time of his or her choosing</a:t>
            </a:r>
          </a:p>
          <a:p>
            <a:r>
              <a:rPr lang="en-US" dirty="0"/>
              <a:t>Subject to the resident’s right to deny visitation when applicable</a:t>
            </a:r>
          </a:p>
          <a:p>
            <a:r>
              <a:rPr lang="en-US" dirty="0"/>
              <a:t>In a manner that does not impose on the rights of another resident</a:t>
            </a:r>
          </a:p>
          <a:p>
            <a:pPr marL="0" indent="0">
              <a:buNone/>
            </a:pPr>
            <a:endParaRPr lang="en-US" sz="1800" dirty="0"/>
          </a:p>
          <a:p>
            <a:pPr marL="0" indent="0">
              <a:buNone/>
            </a:pPr>
            <a:r>
              <a:rPr lang="en-US" sz="1800" dirty="0"/>
              <a:t>42 CFR 483.10(f)(4)</a:t>
            </a:r>
          </a:p>
        </p:txBody>
      </p:sp>
    </p:spTree>
    <p:extLst>
      <p:ext uri="{BB962C8B-B14F-4D97-AF65-F5344CB8AC3E}">
        <p14:creationId xmlns:p14="http://schemas.microsoft.com/office/powerpoint/2010/main" val="3877606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Immediate Access…</a:t>
            </a:r>
          </a:p>
        </p:txBody>
      </p:sp>
      <p:sp>
        <p:nvSpPr>
          <p:cNvPr id="3" name="Content Placeholder 2"/>
          <p:cNvSpPr>
            <a:spLocks noGrp="1"/>
          </p:cNvSpPr>
          <p:nvPr>
            <p:ph idx="1"/>
          </p:nvPr>
        </p:nvSpPr>
        <p:spPr/>
        <p:txBody>
          <a:bodyPr/>
          <a:lstStyle/>
          <a:p>
            <a:endParaRPr lang="en-US" dirty="0"/>
          </a:p>
          <a:p>
            <a:r>
              <a:rPr lang="en-US" dirty="0"/>
              <a:t>Representative of the Secretary </a:t>
            </a:r>
          </a:p>
          <a:p>
            <a:r>
              <a:rPr lang="en-US" dirty="0"/>
              <a:t>Representative of the State</a:t>
            </a:r>
          </a:p>
          <a:p>
            <a:r>
              <a:rPr lang="en-US" dirty="0"/>
              <a:t>Representative of the Office of the State LTC Ombudsman</a:t>
            </a:r>
          </a:p>
          <a:p>
            <a:r>
              <a:rPr lang="en-US" dirty="0"/>
              <a:t>Resident’s individual physician</a:t>
            </a:r>
          </a:p>
          <a:p>
            <a:r>
              <a:rPr lang="en-US" dirty="0"/>
              <a:t>Representative from the state’s Protection &amp; Advocacy Systems</a:t>
            </a:r>
          </a:p>
          <a:p>
            <a:r>
              <a:rPr lang="en-US" dirty="0">
                <a:solidFill>
                  <a:srgbClr val="FF0000"/>
                </a:solidFill>
              </a:rPr>
              <a:t>The Resident’s Representative - </a:t>
            </a:r>
            <a:r>
              <a:rPr lang="en-US" i="1" dirty="0">
                <a:solidFill>
                  <a:srgbClr val="FF0000"/>
                </a:solidFill>
              </a:rPr>
              <a:t>new</a:t>
            </a:r>
          </a:p>
        </p:txBody>
      </p:sp>
    </p:spTree>
    <p:extLst>
      <p:ext uri="{BB962C8B-B14F-4D97-AF65-F5344CB8AC3E}">
        <p14:creationId xmlns:p14="http://schemas.microsoft.com/office/powerpoint/2010/main" val="3207898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Immediate Family, Other Relatives</a:t>
            </a:r>
          </a:p>
        </p:txBody>
      </p:sp>
      <p:sp>
        <p:nvSpPr>
          <p:cNvPr id="3" name="Content Placeholder 2"/>
          <p:cNvSpPr>
            <a:spLocks noGrp="1"/>
          </p:cNvSpPr>
          <p:nvPr>
            <p:ph idx="1"/>
          </p:nvPr>
        </p:nvSpPr>
        <p:spPr/>
        <p:txBody>
          <a:bodyPr/>
          <a:lstStyle/>
          <a:p>
            <a:endParaRPr lang="en-US" dirty="0"/>
          </a:p>
          <a:p>
            <a:r>
              <a:rPr lang="en-US" dirty="0"/>
              <a:t>Immediate Access</a:t>
            </a:r>
          </a:p>
          <a:p>
            <a:endParaRPr lang="en-US" dirty="0"/>
          </a:p>
          <a:p>
            <a:r>
              <a:rPr lang="en-US" dirty="0"/>
              <a:t>Subject to the Resident’s Consent – may be denied or withdrawn at any time</a:t>
            </a:r>
          </a:p>
          <a:p>
            <a:endParaRPr lang="en-US" dirty="0"/>
          </a:p>
          <a:p>
            <a:r>
              <a:rPr lang="en-US" dirty="0"/>
              <a:t>Spouse or Domestic partner includes same sex spouse or partner</a:t>
            </a:r>
          </a:p>
          <a:p>
            <a:pPr marL="0" indent="0">
              <a:buNone/>
            </a:pPr>
            <a:endParaRPr lang="en-US" dirty="0"/>
          </a:p>
        </p:txBody>
      </p:sp>
    </p:spTree>
    <p:extLst>
      <p:ext uri="{BB962C8B-B14F-4D97-AF65-F5344CB8AC3E}">
        <p14:creationId xmlns:p14="http://schemas.microsoft.com/office/powerpoint/2010/main" val="3036195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Other Visitors</a:t>
            </a:r>
          </a:p>
        </p:txBody>
      </p:sp>
      <p:sp>
        <p:nvSpPr>
          <p:cNvPr id="3" name="Content Placeholder 2"/>
          <p:cNvSpPr>
            <a:spLocks noGrp="1"/>
          </p:cNvSpPr>
          <p:nvPr>
            <p:ph idx="1"/>
          </p:nvPr>
        </p:nvSpPr>
        <p:spPr/>
        <p:txBody>
          <a:bodyPr/>
          <a:lstStyle/>
          <a:p>
            <a:endParaRPr lang="en-US" dirty="0"/>
          </a:p>
          <a:p>
            <a:r>
              <a:rPr lang="en-US" dirty="0"/>
              <a:t>Immediate Access</a:t>
            </a:r>
          </a:p>
          <a:p>
            <a:endParaRPr lang="en-US" dirty="0"/>
          </a:p>
          <a:p>
            <a:r>
              <a:rPr lang="en-US" dirty="0"/>
              <a:t>Consent of the Resident – may be denied or withdrawn at any time</a:t>
            </a:r>
          </a:p>
          <a:p>
            <a:endParaRPr lang="en-US" dirty="0"/>
          </a:p>
          <a:p>
            <a:r>
              <a:rPr lang="en-US" dirty="0"/>
              <a:t>Subject to “reasonable </a:t>
            </a:r>
            <a:r>
              <a:rPr lang="en-US" dirty="0">
                <a:solidFill>
                  <a:srgbClr val="FF0000"/>
                </a:solidFill>
              </a:rPr>
              <a:t>clinical and safety </a:t>
            </a:r>
            <a:r>
              <a:rPr lang="en-US" dirty="0"/>
              <a:t>restrictions.”</a:t>
            </a:r>
          </a:p>
          <a:p>
            <a:endParaRPr lang="en-US" dirty="0"/>
          </a:p>
          <a:p>
            <a:pPr marL="0" indent="0">
              <a:buNone/>
            </a:pPr>
            <a:endParaRPr lang="en-US" dirty="0"/>
          </a:p>
        </p:txBody>
      </p:sp>
    </p:spTree>
    <p:extLst>
      <p:ext uri="{BB962C8B-B14F-4D97-AF65-F5344CB8AC3E}">
        <p14:creationId xmlns:p14="http://schemas.microsoft.com/office/powerpoint/2010/main" val="1958569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lstStyle/>
          <a:p>
            <a:pPr lvl="0"/>
            <a:r>
              <a:rPr lang="en-US" sz="2000" b="1" dirty="0"/>
              <a:t>Introductions &amp; Background</a:t>
            </a:r>
            <a:br>
              <a:rPr lang="en-US" sz="2000" dirty="0"/>
            </a:br>
            <a:r>
              <a:rPr lang="en-US" sz="2000" dirty="0"/>
              <a:t>	</a:t>
            </a:r>
            <a:r>
              <a:rPr lang="en-US" sz="2000" i="1" dirty="0"/>
              <a:t>Robyn Grant, Director of Public Policy and Advocacy, Consumer Voice</a:t>
            </a:r>
          </a:p>
          <a:p>
            <a:pPr lvl="0"/>
            <a:r>
              <a:rPr lang="en-US" sz="2000" b="1" dirty="0"/>
              <a:t>Admission, Return, and </a:t>
            </a:r>
            <a:r>
              <a:rPr lang="en-US" sz="2000" b="1" dirty="0" err="1"/>
              <a:t>Bedhold</a:t>
            </a:r>
            <a:br>
              <a:rPr lang="en-US" sz="2000" dirty="0"/>
            </a:br>
            <a:r>
              <a:rPr lang="en-US" sz="2000" dirty="0"/>
              <a:t>	</a:t>
            </a:r>
            <a:r>
              <a:rPr lang="en-US" sz="2000" i="1" dirty="0"/>
              <a:t>Eric Carlson, Directing Attorney, Justice in Aging</a:t>
            </a:r>
          </a:p>
          <a:p>
            <a:pPr lvl="0"/>
            <a:r>
              <a:rPr lang="en-US" sz="2000" b="1" dirty="0"/>
              <a:t>Visitation Rights</a:t>
            </a:r>
          </a:p>
          <a:p>
            <a:pPr marL="0" lvl="0" indent="0">
              <a:buNone/>
            </a:pPr>
            <a:r>
              <a:rPr lang="en-US" sz="2000" dirty="0"/>
              <a:t>	</a:t>
            </a:r>
            <a:r>
              <a:rPr lang="en-US" sz="2000" i="1" dirty="0"/>
              <a:t>Lori Smetanka, Executive Director, Consumer Voice</a:t>
            </a:r>
          </a:p>
          <a:p>
            <a:pPr lvl="0"/>
            <a:r>
              <a:rPr lang="en-US" sz="2000" b="1" dirty="0"/>
              <a:t>Specialized Rehabilitative Services</a:t>
            </a:r>
          </a:p>
          <a:p>
            <a:pPr marL="0" lvl="0" indent="0">
              <a:buNone/>
            </a:pPr>
            <a:r>
              <a:rPr lang="en-US" sz="2000" dirty="0"/>
              <a:t>	</a:t>
            </a:r>
            <a:r>
              <a:rPr lang="en-US" sz="2000" i="1" dirty="0"/>
              <a:t>Toby Edelman, Senior Policy Attorney, Center for Medicare Advocacy</a:t>
            </a:r>
          </a:p>
          <a:p>
            <a:pPr lvl="0"/>
            <a:r>
              <a:rPr lang="en-US" sz="2000" b="1" dirty="0"/>
              <a:t>Q &amp; A</a:t>
            </a:r>
          </a:p>
          <a:p>
            <a:pPr lvl="0"/>
            <a:r>
              <a:rPr lang="en-US" sz="2000" b="1" dirty="0"/>
              <a:t>Closing</a:t>
            </a:r>
          </a:p>
          <a:p>
            <a:pPr marL="0" lvl="0" indent="0">
              <a:buNone/>
            </a:pPr>
            <a:r>
              <a:rPr lang="en-US" sz="2000" dirty="0"/>
              <a:t>	</a:t>
            </a:r>
            <a:r>
              <a:rPr lang="en-US" sz="2000" i="1" dirty="0"/>
              <a:t>Robyn Grant, Director of Public Policy and Advocacy, Consumer Voice</a:t>
            </a:r>
            <a:br>
              <a:rPr lang="en-US" dirty="0"/>
            </a:br>
            <a:r>
              <a:rPr lang="en-US" dirty="0"/>
              <a:t>	</a:t>
            </a:r>
          </a:p>
          <a:p>
            <a:endParaRPr lang="en-US" dirty="0"/>
          </a:p>
        </p:txBody>
      </p:sp>
      <p:pic>
        <p:nvPicPr>
          <p:cNvPr id="5" name="Picture 4" descr="Consumer Voice Logo - high resolution.jpg"/>
          <p:cNvPicPr>
            <a:picLocks noChangeAspect="1"/>
          </p:cNvPicPr>
          <p:nvPr/>
        </p:nvPicPr>
        <p:blipFill>
          <a:blip r:embed="rId2" cstate="print"/>
          <a:stretch>
            <a:fillRect/>
          </a:stretch>
        </p:blipFill>
        <p:spPr>
          <a:xfrm>
            <a:off x="10263162" y="6383448"/>
            <a:ext cx="1734965" cy="339503"/>
          </a:xfrm>
          <a:prstGeom prst="rect">
            <a:avLst/>
          </a:prstGeom>
        </p:spPr>
      </p:pic>
    </p:spTree>
    <p:extLst>
      <p:ext uri="{BB962C8B-B14F-4D97-AF65-F5344CB8AC3E}">
        <p14:creationId xmlns:p14="http://schemas.microsoft.com/office/powerpoint/2010/main" val="3574868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Health, Social, Legal, Other Services</a:t>
            </a:r>
          </a:p>
        </p:txBody>
      </p:sp>
      <p:sp>
        <p:nvSpPr>
          <p:cNvPr id="3" name="Content Placeholder 2"/>
          <p:cNvSpPr>
            <a:spLocks noGrp="1"/>
          </p:cNvSpPr>
          <p:nvPr>
            <p:ph idx="1"/>
          </p:nvPr>
        </p:nvSpPr>
        <p:spPr/>
        <p:txBody>
          <a:bodyPr/>
          <a:lstStyle/>
          <a:p>
            <a:pPr marL="0" indent="0">
              <a:buNone/>
            </a:pPr>
            <a:endParaRPr lang="en-US" dirty="0"/>
          </a:p>
          <a:p>
            <a:r>
              <a:rPr lang="en-US" dirty="0"/>
              <a:t>Reasonable Access</a:t>
            </a:r>
          </a:p>
          <a:p>
            <a:pPr marL="0" indent="0">
              <a:buNone/>
            </a:pPr>
            <a:endParaRPr lang="en-US" dirty="0"/>
          </a:p>
          <a:p>
            <a:r>
              <a:rPr lang="en-US" dirty="0"/>
              <a:t>Consent of the Resident – may be denied or withdrawn at any time.</a:t>
            </a:r>
          </a:p>
          <a:p>
            <a:pPr marL="0" indent="0">
              <a:buNone/>
            </a:pPr>
            <a:endParaRPr lang="en-US" dirty="0"/>
          </a:p>
        </p:txBody>
      </p:sp>
    </p:spTree>
    <p:extLst>
      <p:ext uri="{BB962C8B-B14F-4D97-AF65-F5344CB8AC3E}">
        <p14:creationId xmlns:p14="http://schemas.microsoft.com/office/powerpoint/2010/main" val="2157261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Facility Requirements</a:t>
            </a:r>
          </a:p>
        </p:txBody>
      </p:sp>
      <p:sp>
        <p:nvSpPr>
          <p:cNvPr id="3" name="Content Placeholder 2"/>
          <p:cNvSpPr>
            <a:spLocks noGrp="1"/>
          </p:cNvSpPr>
          <p:nvPr>
            <p:ph idx="1"/>
          </p:nvPr>
        </p:nvSpPr>
        <p:spPr/>
        <p:txBody>
          <a:bodyPr/>
          <a:lstStyle/>
          <a:p>
            <a:r>
              <a:rPr lang="en-US" dirty="0"/>
              <a:t>Provide immediate access to residents (or reasonable access in the case of certain visitors)</a:t>
            </a:r>
          </a:p>
          <a:p>
            <a:r>
              <a:rPr lang="en-US" dirty="0"/>
              <a:t>Written policies and procedures regarding visitation rights</a:t>
            </a:r>
          </a:p>
          <a:p>
            <a:pPr lvl="1"/>
            <a:r>
              <a:rPr lang="en-US" dirty="0"/>
              <a:t>Include what constitutes reasonable health or safety restrictions</a:t>
            </a:r>
          </a:p>
          <a:p>
            <a:pPr lvl="1"/>
            <a:r>
              <a:rPr lang="en-US" dirty="0"/>
              <a:t>The rationale for such restrictions</a:t>
            </a:r>
          </a:p>
          <a:p>
            <a:r>
              <a:rPr lang="en-US" dirty="0"/>
              <a:t>Notice to residents</a:t>
            </a:r>
          </a:p>
          <a:p>
            <a:pPr lvl="1"/>
            <a:r>
              <a:rPr lang="en-US" dirty="0"/>
              <a:t>Visitation rights</a:t>
            </a:r>
          </a:p>
          <a:p>
            <a:pPr lvl="1"/>
            <a:r>
              <a:rPr lang="en-US" dirty="0"/>
              <a:t>The facility’s policies and procedures regarding visitation</a:t>
            </a:r>
          </a:p>
          <a:p>
            <a:pPr lvl="1"/>
            <a:r>
              <a:rPr lang="en-US" dirty="0"/>
              <a:t>Any clinical or safety restrictions</a:t>
            </a:r>
          </a:p>
          <a:p>
            <a:pPr lvl="1"/>
            <a:r>
              <a:rPr lang="en-US" dirty="0"/>
              <a:t>To whom the restrictions apply</a:t>
            </a:r>
          </a:p>
        </p:txBody>
      </p:sp>
    </p:spTree>
    <p:extLst>
      <p:ext uri="{BB962C8B-B14F-4D97-AF65-F5344CB8AC3E}">
        <p14:creationId xmlns:p14="http://schemas.microsoft.com/office/powerpoint/2010/main" val="1177462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Facility requirements (cont.)</a:t>
            </a:r>
          </a:p>
        </p:txBody>
      </p:sp>
      <p:sp>
        <p:nvSpPr>
          <p:cNvPr id="3" name="Content Placeholder 2"/>
          <p:cNvSpPr>
            <a:spLocks noGrp="1"/>
          </p:cNvSpPr>
          <p:nvPr>
            <p:ph idx="1"/>
          </p:nvPr>
        </p:nvSpPr>
        <p:spPr/>
        <p:txBody>
          <a:bodyPr/>
          <a:lstStyle/>
          <a:p>
            <a:pPr marL="0" indent="0">
              <a:buNone/>
            </a:pPr>
            <a:endParaRPr lang="en-US" dirty="0"/>
          </a:p>
          <a:p>
            <a:r>
              <a:rPr lang="en-US" dirty="0"/>
              <a:t>Discrimination prohibited on the basis of race, color, national origin, relation, sex, gender identity, sexual orientation, or disability</a:t>
            </a:r>
          </a:p>
          <a:p>
            <a:endParaRPr lang="en-US" dirty="0"/>
          </a:p>
          <a:p>
            <a:r>
              <a:rPr lang="en-US" dirty="0"/>
              <a:t>All visitors must have equal visitation privileges, in accordance with the resident’s wishes</a:t>
            </a:r>
          </a:p>
        </p:txBody>
      </p:sp>
    </p:spTree>
    <p:extLst>
      <p:ext uri="{BB962C8B-B14F-4D97-AF65-F5344CB8AC3E}">
        <p14:creationId xmlns:p14="http://schemas.microsoft.com/office/powerpoint/2010/main" val="3876846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58520"/>
          </a:xfrm>
        </p:spPr>
        <p:txBody>
          <a:bodyPr/>
          <a:lstStyle/>
          <a:p>
            <a:r>
              <a:rPr lang="en-US" dirty="0"/>
              <a:t>Visits can be challenging</a:t>
            </a:r>
          </a:p>
        </p:txBody>
      </p:sp>
      <p:sp>
        <p:nvSpPr>
          <p:cNvPr id="3" name="Content Placeholder 2"/>
          <p:cNvSpPr>
            <a:spLocks noGrp="1"/>
          </p:cNvSpPr>
          <p:nvPr>
            <p:ph idx="1"/>
          </p:nvPr>
        </p:nvSpPr>
        <p:spPr>
          <a:xfrm>
            <a:off x="609600" y="1351280"/>
            <a:ext cx="10972800" cy="5151120"/>
          </a:xfrm>
        </p:spPr>
        <p:txBody>
          <a:bodyPr/>
          <a:lstStyle/>
          <a:p>
            <a:pPr marL="457200" indent="-457200">
              <a:buFont typeface="+mj-lt"/>
              <a:buAutoNum type="arabicPeriod"/>
            </a:pPr>
            <a:r>
              <a:rPr lang="en-US" sz="2200" dirty="0"/>
              <a:t>The husband of a resident comes to visit his wife every day. While there, he berates her and calls her names. She gets very upset and remains so even after he leaves.</a:t>
            </a:r>
          </a:p>
          <a:p>
            <a:pPr marL="228600" indent="-228600">
              <a:buFont typeface="+mj-lt"/>
              <a:buAutoNum type="arabicPeriod"/>
            </a:pPr>
            <a:endParaRPr lang="en-US" sz="1000" dirty="0"/>
          </a:p>
          <a:p>
            <a:pPr marL="457200" indent="-457200">
              <a:buFont typeface="+mj-lt"/>
              <a:buAutoNum type="arabicPeriod"/>
            </a:pPr>
            <a:r>
              <a:rPr lang="en-US" sz="2200" dirty="0"/>
              <a:t>The grandson of a resident is usually drunk when he visits. He is obnoxious to staff and other residents, who have complained to the Administrator. </a:t>
            </a:r>
          </a:p>
          <a:p>
            <a:pPr marL="457200" indent="-457200">
              <a:buFont typeface="+mj-lt"/>
              <a:buAutoNum type="arabicPeriod"/>
            </a:pPr>
            <a:endParaRPr lang="en-US" sz="1000" dirty="0"/>
          </a:p>
          <a:p>
            <a:pPr marL="457200" indent="-457200">
              <a:buFont typeface="+mj-lt"/>
              <a:buAutoNum type="arabicPeriod"/>
            </a:pPr>
            <a:r>
              <a:rPr lang="en-US" sz="2200" dirty="0"/>
              <a:t>A resident is recovering from a broken hip. He needs assistance from 2 staff to get in and out of bed and has been instructed to call for assistance when he needs help. His daughter, who visits daily, tries to get him out of bed by herself whenever he needs to use the restroom, or to try to get him to walk. Staff have repeatedly asked her not to attempt to get him out of bed. At least 2x staff found her struggling to hold him up from falling.</a:t>
            </a:r>
          </a:p>
          <a:p>
            <a:pPr marL="228600" indent="-228600">
              <a:buFont typeface="+mj-lt"/>
              <a:buAutoNum type="arabicPeriod"/>
            </a:pPr>
            <a:endParaRPr lang="en-US" sz="1000" dirty="0"/>
          </a:p>
          <a:p>
            <a:pPr marL="457200" indent="-457200">
              <a:buFont typeface="+mj-lt"/>
              <a:buAutoNum type="arabicPeriod"/>
            </a:pPr>
            <a:r>
              <a:rPr lang="en-US" sz="2200" dirty="0"/>
              <a:t>The wife of a resident, who comes every day, is clearly ill – flushed face, coughing, sneezing, runny nose. She told the CNA that she was up all night vomiting.</a:t>
            </a:r>
          </a:p>
        </p:txBody>
      </p:sp>
    </p:spTree>
    <p:extLst>
      <p:ext uri="{BB962C8B-B14F-4D97-AF65-F5344CB8AC3E}">
        <p14:creationId xmlns:p14="http://schemas.microsoft.com/office/powerpoint/2010/main" val="2357867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609600" y="2806344"/>
            <a:ext cx="10972800" cy="990600"/>
          </a:xfrm>
        </p:spPr>
        <p:txBody>
          <a:bodyPr/>
          <a:lstStyle/>
          <a:p>
            <a:pPr algn="ctr"/>
            <a:r>
              <a:rPr lang="en-US" altLang="en-US" b="1" dirty="0"/>
              <a:t>Specialized Rehabilitative Services</a:t>
            </a:r>
          </a:p>
        </p:txBody>
      </p:sp>
    </p:spTree>
    <p:extLst>
      <p:ext uri="{BB962C8B-B14F-4D97-AF65-F5344CB8AC3E}">
        <p14:creationId xmlns:p14="http://schemas.microsoft.com/office/powerpoint/2010/main" val="4112191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Specialized Rehabilitative Services</a:t>
            </a:r>
          </a:p>
        </p:txBody>
      </p:sp>
      <p:sp>
        <p:nvSpPr>
          <p:cNvPr id="3" name="Content Placeholder 2"/>
          <p:cNvSpPr>
            <a:spLocks noGrp="1"/>
          </p:cNvSpPr>
          <p:nvPr>
            <p:ph idx="1"/>
          </p:nvPr>
        </p:nvSpPr>
        <p:spPr/>
        <p:txBody>
          <a:bodyPr/>
          <a:lstStyle/>
          <a:p>
            <a:r>
              <a:rPr lang="en-US" dirty="0"/>
              <a:t>Revised Requirements of Participation add “respiratory therapy” to list of specialized rehabilitative services that facilities must provide to all residents who need them. </a:t>
            </a:r>
          </a:p>
          <a:p>
            <a:pPr lvl="1"/>
            <a:r>
              <a:rPr lang="en-US" dirty="0"/>
              <a:t>As before, required services continue to include physical therapy, speech-language pathology, occupational therapy, rehabilitative services for a mental disorder and intellectual disability, §483.65(a).</a:t>
            </a:r>
          </a:p>
        </p:txBody>
      </p:sp>
    </p:spTree>
    <p:extLst>
      <p:ext uri="{BB962C8B-B14F-4D97-AF65-F5344CB8AC3E}">
        <p14:creationId xmlns:p14="http://schemas.microsoft.com/office/powerpoint/2010/main" val="4641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Therapy	</a:t>
            </a:r>
          </a:p>
        </p:txBody>
      </p:sp>
      <p:sp>
        <p:nvSpPr>
          <p:cNvPr id="3" name="Content Placeholder 2"/>
          <p:cNvSpPr>
            <a:spLocks noGrp="1"/>
          </p:cNvSpPr>
          <p:nvPr>
            <p:ph idx="1"/>
          </p:nvPr>
        </p:nvSpPr>
        <p:spPr/>
        <p:txBody>
          <a:bodyPr/>
          <a:lstStyle/>
          <a:p>
            <a:r>
              <a:rPr lang="en-US" dirty="0"/>
              <a:t>CMS declines to define scope of respiratory therapy services.</a:t>
            </a:r>
          </a:p>
          <a:p>
            <a:pPr lvl="1"/>
            <a:r>
              <a:rPr lang="en-US" dirty="0"/>
              <a:t>Declines to say whether all facilities must provide mechanical ventilation services.</a:t>
            </a:r>
          </a:p>
          <a:p>
            <a:r>
              <a:rPr lang="en-US" dirty="0"/>
              <a:t>CMS encourages facilities to use facility assessment process (§483.75(e)) to determine resource and staffing needs.</a:t>
            </a:r>
          </a:p>
          <a:p>
            <a:pPr lvl="1"/>
            <a:r>
              <a:rPr lang="en-US" dirty="0"/>
              <a:t>Unknown how that process (discussed in prior webinar) will work in this context.</a:t>
            </a:r>
          </a:p>
        </p:txBody>
      </p:sp>
    </p:spTree>
    <p:extLst>
      <p:ext uri="{BB962C8B-B14F-4D97-AF65-F5344CB8AC3E}">
        <p14:creationId xmlns:p14="http://schemas.microsoft.com/office/powerpoint/2010/main" val="3020262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Outside providers</a:t>
            </a:r>
          </a:p>
        </p:txBody>
      </p:sp>
      <p:sp>
        <p:nvSpPr>
          <p:cNvPr id="3" name="Content Placeholder 2"/>
          <p:cNvSpPr>
            <a:spLocks noGrp="1"/>
          </p:cNvSpPr>
          <p:nvPr>
            <p:ph idx="1"/>
          </p:nvPr>
        </p:nvSpPr>
        <p:spPr/>
        <p:txBody>
          <a:bodyPr/>
          <a:lstStyle/>
          <a:p>
            <a:r>
              <a:rPr lang="en-US" dirty="0"/>
              <a:t>If facility does not employ therapy staff, it may use outside providers.</a:t>
            </a:r>
          </a:p>
          <a:p>
            <a:pPr lvl="1"/>
            <a:r>
              <a:rPr lang="en-US" dirty="0"/>
              <a:t>Outside providers must not have been excluded from any federally-funded health care program.</a:t>
            </a:r>
          </a:p>
          <a:p>
            <a:pPr lvl="1"/>
            <a:r>
              <a:rPr lang="en-US" dirty="0"/>
              <a:t>CMS does not require that outside providers be certified for Medicare or Medicaid.</a:t>
            </a:r>
          </a:p>
          <a:p>
            <a:pPr lvl="2"/>
            <a:r>
              <a:rPr lang="en-US" dirty="0"/>
              <a:t>Use of non-certified providers could create financial problems for residents.</a:t>
            </a:r>
          </a:p>
        </p:txBody>
      </p:sp>
    </p:spTree>
    <p:extLst>
      <p:ext uri="{BB962C8B-B14F-4D97-AF65-F5344CB8AC3E}">
        <p14:creationId xmlns:p14="http://schemas.microsoft.com/office/powerpoint/2010/main" val="2533268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specialized rehabilitative services are required?</a:t>
            </a:r>
          </a:p>
        </p:txBody>
      </p:sp>
      <p:sp>
        <p:nvSpPr>
          <p:cNvPr id="3" name="Content Placeholder 2"/>
          <p:cNvSpPr>
            <a:spLocks noGrp="1"/>
          </p:cNvSpPr>
          <p:nvPr>
            <p:ph idx="1"/>
          </p:nvPr>
        </p:nvSpPr>
        <p:spPr/>
        <p:txBody>
          <a:bodyPr/>
          <a:lstStyle/>
          <a:p>
            <a:r>
              <a:rPr lang="en-US" dirty="0"/>
              <a:t>All services that are included in resident’s care plan.</a:t>
            </a:r>
          </a:p>
          <a:p>
            <a:pPr lvl="1"/>
            <a:r>
              <a:rPr lang="en-US" dirty="0"/>
              <a:t>New rule: Attending physician may delegate task of writing therapy orders to a qualified therapist, if therapist is acting under supervision of the physician and delegation complies with the state’s scope-of-practice laws, §483.30(e)(3).</a:t>
            </a:r>
          </a:p>
        </p:txBody>
      </p:sp>
    </p:spTree>
    <p:extLst>
      <p:ext uri="{BB962C8B-B14F-4D97-AF65-F5344CB8AC3E}">
        <p14:creationId xmlns:p14="http://schemas.microsoft.com/office/powerpoint/2010/main" val="1109313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Jimmo</a:t>
            </a:r>
            <a:endParaRPr lang="en-US" i="1" dirty="0"/>
          </a:p>
        </p:txBody>
      </p:sp>
      <p:sp>
        <p:nvSpPr>
          <p:cNvPr id="3" name="Content Placeholder 2"/>
          <p:cNvSpPr>
            <a:spLocks noGrp="1"/>
          </p:cNvSpPr>
          <p:nvPr>
            <p:ph idx="1"/>
          </p:nvPr>
        </p:nvSpPr>
        <p:spPr/>
        <p:txBody>
          <a:bodyPr/>
          <a:lstStyle/>
          <a:p>
            <a:r>
              <a:rPr lang="en-US" dirty="0"/>
              <a:t>Nationwide class action confirming that Medicare covers therapy services that (1) must be provided by therapy professionals and (2) are needed to maintain a resident’s functional status or to prevent or slow the resident’s decline or deterioration.  Medicare coverage is not available just for residents who are expected to improve.</a:t>
            </a:r>
          </a:p>
          <a:p>
            <a:pPr lvl="1"/>
            <a:r>
              <a:rPr lang="en-US" dirty="0"/>
              <a:t>Important principle for getting maintenance therapy services for residents who need them.</a:t>
            </a:r>
          </a:p>
        </p:txBody>
      </p:sp>
    </p:spTree>
    <p:extLst>
      <p:ext uri="{BB962C8B-B14F-4D97-AF65-F5344CB8AC3E}">
        <p14:creationId xmlns:p14="http://schemas.microsoft.com/office/powerpoint/2010/main" val="3038351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a:t>Implemented in Three Phases</a:t>
            </a:r>
          </a:p>
        </p:txBody>
      </p:sp>
      <p:sp>
        <p:nvSpPr>
          <p:cNvPr id="8195" name="Content Placeholder 2"/>
          <p:cNvSpPr>
            <a:spLocks noGrp="1"/>
          </p:cNvSpPr>
          <p:nvPr>
            <p:ph idx="1"/>
          </p:nvPr>
        </p:nvSpPr>
        <p:spPr/>
        <p:txBody>
          <a:bodyPr/>
          <a:lstStyle/>
          <a:p>
            <a:r>
              <a:rPr lang="en-US" altLang="en-US" dirty="0">
                <a:solidFill>
                  <a:srgbClr val="0F2D69"/>
                </a:solidFill>
              </a:rPr>
              <a:t>Nov. 28, </a:t>
            </a:r>
            <a:r>
              <a:rPr lang="en-US" altLang="en-US" dirty="0">
                <a:solidFill>
                  <a:srgbClr val="FF0000"/>
                </a:solidFill>
              </a:rPr>
              <a:t>2016 </a:t>
            </a:r>
            <a:r>
              <a:rPr lang="en-US" altLang="en-US" dirty="0">
                <a:solidFill>
                  <a:srgbClr val="0F2D69"/>
                </a:solidFill>
              </a:rPr>
              <a:t>–</a:t>
            </a:r>
            <a:r>
              <a:rPr lang="en-US" altLang="en-US" dirty="0"/>
              <a:t> most regulations effective, particularly those that continue existing requirements.</a:t>
            </a:r>
          </a:p>
          <a:p>
            <a:endParaRPr lang="en-US" altLang="en-US" dirty="0"/>
          </a:p>
          <a:p>
            <a:r>
              <a:rPr lang="en-US" altLang="en-US" dirty="0">
                <a:solidFill>
                  <a:srgbClr val="0F2D69"/>
                </a:solidFill>
              </a:rPr>
              <a:t>Nov. 28, </a:t>
            </a:r>
            <a:r>
              <a:rPr lang="en-US" altLang="en-US" dirty="0">
                <a:solidFill>
                  <a:srgbClr val="FF0000"/>
                </a:solidFill>
              </a:rPr>
              <a:t>2017 </a:t>
            </a:r>
            <a:r>
              <a:rPr lang="en-US" altLang="en-US" dirty="0"/>
              <a:t>– additional regulations effective (including behavioral health); Surveyor’s Manual includes new guidance; use of new survey process begins.</a:t>
            </a:r>
          </a:p>
          <a:p>
            <a:endParaRPr lang="en-US" altLang="en-US" dirty="0"/>
          </a:p>
          <a:p>
            <a:r>
              <a:rPr lang="en-US" altLang="en-US" dirty="0">
                <a:solidFill>
                  <a:srgbClr val="0F2D69"/>
                </a:solidFill>
              </a:rPr>
              <a:t>Nov. 28, </a:t>
            </a:r>
            <a:r>
              <a:rPr lang="en-US" altLang="en-US" dirty="0">
                <a:solidFill>
                  <a:srgbClr val="FF0000"/>
                </a:solidFill>
              </a:rPr>
              <a:t>2019 </a:t>
            </a:r>
            <a:r>
              <a:rPr lang="en-US" altLang="en-US" dirty="0"/>
              <a:t>– implementation of new programs such as Quality Assurance and Performance Improvement (QAPI), and Compliance and Ethics Programs.</a:t>
            </a:r>
          </a:p>
        </p:txBody>
      </p:sp>
    </p:spTree>
    <p:extLst>
      <p:ext uri="{BB962C8B-B14F-4D97-AF65-F5344CB8AC3E}">
        <p14:creationId xmlns:p14="http://schemas.microsoft.com/office/powerpoint/2010/main" val="2691518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and Answer</a:t>
            </a:r>
          </a:p>
        </p:txBody>
      </p:sp>
      <p:sp>
        <p:nvSpPr>
          <p:cNvPr id="3" name="Text Placeholder 2"/>
          <p:cNvSpPr>
            <a:spLocks noGrp="1"/>
          </p:cNvSpPr>
          <p:nvPr>
            <p:ph idx="1"/>
          </p:nvPr>
        </p:nvSpPr>
        <p:spPr/>
        <p:txBody>
          <a:bodyPr/>
          <a:lstStyle/>
          <a:p>
            <a:endParaRPr lang="en-US" dirty="0"/>
          </a:p>
          <a:p>
            <a:endParaRPr lang="en-US" dirty="0"/>
          </a:p>
        </p:txBody>
      </p:sp>
      <p:pic>
        <p:nvPicPr>
          <p:cNvPr id="5" name="Picture 4" descr="https://encrypted-tbn1.gstatic.com/images?q=tbn:ANd9GcQ5frKqIL7nkZVrPbgSth3XAn2aXGUdnlAsTlpCGuACA2TjQzOmPw"/>
          <p:cNvPicPr/>
          <p:nvPr/>
        </p:nvPicPr>
        <p:blipFill>
          <a:blip r:embed="rId2" cstate="print"/>
          <a:srcRect/>
          <a:stretch>
            <a:fillRect/>
          </a:stretch>
        </p:blipFill>
        <p:spPr bwMode="auto">
          <a:xfrm>
            <a:off x="4348480" y="2459038"/>
            <a:ext cx="3408680" cy="2737803"/>
          </a:xfrm>
          <a:prstGeom prst="rect">
            <a:avLst/>
          </a:prstGeom>
          <a:noFill/>
          <a:ln w="9525">
            <a:noFill/>
            <a:miter lim="800000"/>
            <a:headEnd/>
            <a:tailEnd/>
          </a:ln>
        </p:spPr>
      </p:pic>
      <p:pic>
        <p:nvPicPr>
          <p:cNvPr id="6" name="Picture 5" descr="Consumer Voice Logo - high resolution.jpg"/>
          <p:cNvPicPr>
            <a:picLocks noChangeAspect="1"/>
          </p:cNvPicPr>
          <p:nvPr/>
        </p:nvPicPr>
        <p:blipFill>
          <a:blip r:embed="rId3" cstate="print"/>
          <a:stretch>
            <a:fillRect/>
          </a:stretch>
        </p:blipFill>
        <p:spPr>
          <a:xfrm>
            <a:off x="10263162" y="6383448"/>
            <a:ext cx="1734965" cy="339503"/>
          </a:xfrm>
          <a:prstGeom prst="rect">
            <a:avLst/>
          </a:prstGeom>
        </p:spPr>
      </p:pic>
    </p:spTree>
    <p:extLst>
      <p:ext uri="{BB962C8B-B14F-4D97-AF65-F5344CB8AC3E}">
        <p14:creationId xmlns:p14="http://schemas.microsoft.com/office/powerpoint/2010/main" val="5755259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5600" b="1" dirty="0">
                <a:solidFill>
                  <a:srgbClr val="FF0000"/>
                </a:solidFill>
              </a:rPr>
              <a:t>National Medicaid Call-In Day!</a:t>
            </a:r>
          </a:p>
        </p:txBody>
      </p:sp>
      <p:sp>
        <p:nvSpPr>
          <p:cNvPr id="5" name="TextBox 4"/>
          <p:cNvSpPr txBox="1"/>
          <p:nvPr/>
        </p:nvSpPr>
        <p:spPr>
          <a:xfrm>
            <a:off x="1280719" y="1937857"/>
            <a:ext cx="9630562" cy="4801314"/>
          </a:xfrm>
          <a:prstGeom prst="rect">
            <a:avLst/>
          </a:prstGeom>
          <a:noFill/>
        </p:spPr>
        <p:txBody>
          <a:bodyPr wrap="square" rtlCol="0">
            <a:spAutoFit/>
          </a:bodyPr>
          <a:lstStyle/>
          <a:p>
            <a:pPr algn="ctr"/>
            <a:r>
              <a:rPr lang="en-US" sz="5400" dirty="0"/>
              <a:t>Thursday, March 16, 2017</a:t>
            </a:r>
          </a:p>
          <a:p>
            <a:endParaRPr lang="en-US" sz="5400" dirty="0"/>
          </a:p>
          <a:p>
            <a:pPr marL="457200" indent="-457200">
              <a:buFont typeface="Arial" panose="020B0604020202020204" pitchFamily="34" charset="0"/>
              <a:buChar char="•"/>
            </a:pPr>
            <a:r>
              <a:rPr lang="en-US" sz="3600" dirty="0"/>
              <a:t>Dial </a:t>
            </a:r>
            <a:r>
              <a:rPr lang="en-US" sz="3600" dirty="0">
                <a:hlinkClick r:id="rId2"/>
              </a:rPr>
              <a:t>866-426-2631</a:t>
            </a:r>
            <a:endParaRPr lang="en-US" sz="3600" dirty="0"/>
          </a:p>
          <a:p>
            <a:pPr marL="457200" indent="-457200">
              <a:buFont typeface="Arial" panose="020B0604020202020204" pitchFamily="34" charset="0"/>
              <a:buChar char="•"/>
            </a:pPr>
            <a:r>
              <a:rPr lang="en-US" sz="3600" dirty="0"/>
              <a:t>Enter your </a:t>
            </a:r>
            <a:r>
              <a:rPr lang="en-US" sz="3600" dirty="0" err="1"/>
              <a:t>zipcode</a:t>
            </a:r>
            <a:r>
              <a:rPr lang="en-US" sz="3600" dirty="0"/>
              <a:t> and #</a:t>
            </a:r>
          </a:p>
          <a:p>
            <a:pPr marL="457200" indent="-457200">
              <a:buFont typeface="Arial" panose="020B0604020202020204" pitchFamily="34" charset="0"/>
              <a:buChar char="•"/>
            </a:pPr>
            <a:r>
              <a:rPr lang="en-US" sz="3600" dirty="0"/>
              <a:t>Leave your message with the person who answers the phone.</a:t>
            </a:r>
          </a:p>
          <a:p>
            <a:endParaRPr lang="en-US" sz="5400" dirty="0"/>
          </a:p>
        </p:txBody>
      </p:sp>
    </p:spTree>
    <p:extLst>
      <p:ext uri="{BB962C8B-B14F-4D97-AF65-F5344CB8AC3E}">
        <p14:creationId xmlns:p14="http://schemas.microsoft.com/office/powerpoint/2010/main" val="28831813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66709"/>
            <a:ext cx="10972800" cy="990600"/>
          </a:xfrm>
        </p:spPr>
        <p:txBody>
          <a:bodyPr>
            <a:normAutofit fontScale="90000"/>
          </a:bodyPr>
          <a:lstStyle/>
          <a:p>
            <a:pPr algn="ctr"/>
            <a:br>
              <a:rPr lang="en-US" dirty="0"/>
            </a:br>
            <a:r>
              <a:rPr lang="en-US" sz="6000" b="1" dirty="0"/>
              <a:t>STAY TUNED</a:t>
            </a:r>
            <a:br>
              <a:rPr lang="en-US" dirty="0"/>
            </a:br>
            <a:endParaRPr lang="en-US" dirty="0"/>
          </a:p>
        </p:txBody>
      </p:sp>
      <p:sp>
        <p:nvSpPr>
          <p:cNvPr id="3" name="Content Placeholder 2"/>
          <p:cNvSpPr>
            <a:spLocks noGrp="1"/>
          </p:cNvSpPr>
          <p:nvPr>
            <p:ph idx="1"/>
          </p:nvPr>
        </p:nvSpPr>
        <p:spPr/>
        <p:txBody>
          <a:bodyPr/>
          <a:lstStyle/>
          <a:p>
            <a:endParaRPr lang="en-US" dirty="0"/>
          </a:p>
          <a:p>
            <a:endParaRPr lang="en-US" sz="3000" dirty="0"/>
          </a:p>
          <a:p>
            <a:endParaRPr lang="en-US" dirty="0"/>
          </a:p>
          <a:p>
            <a:endParaRPr lang="en-US" sz="3000" dirty="0"/>
          </a:p>
          <a:p>
            <a:pPr marL="0" indent="0" algn="ctr">
              <a:buNone/>
            </a:pPr>
            <a:r>
              <a:rPr lang="en-US" sz="3000" dirty="0"/>
              <a:t>Resources &amp; more webinars are coming!</a:t>
            </a:r>
          </a:p>
          <a:p>
            <a:endParaRPr lang="en-US" dirty="0"/>
          </a:p>
        </p:txBody>
      </p:sp>
      <p:pic>
        <p:nvPicPr>
          <p:cNvPr id="4" name="Picture 3" descr="Consumer Voice Logo - high resolution.jpg"/>
          <p:cNvPicPr>
            <a:picLocks noChangeAspect="1"/>
          </p:cNvPicPr>
          <p:nvPr/>
        </p:nvPicPr>
        <p:blipFill>
          <a:blip r:embed="rId2" cstate="print"/>
          <a:stretch>
            <a:fillRect/>
          </a:stretch>
        </p:blipFill>
        <p:spPr>
          <a:xfrm>
            <a:off x="10263162" y="6383448"/>
            <a:ext cx="1734965" cy="339503"/>
          </a:xfrm>
          <a:prstGeom prst="rect">
            <a:avLst/>
          </a:prstGeom>
        </p:spPr>
      </p:pic>
    </p:spTree>
    <p:extLst>
      <p:ext uri="{BB962C8B-B14F-4D97-AF65-F5344CB8AC3E}">
        <p14:creationId xmlns:p14="http://schemas.microsoft.com/office/powerpoint/2010/main" val="3089285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Contact Information</a:t>
            </a:r>
          </a:p>
        </p:txBody>
      </p:sp>
      <p:sp>
        <p:nvSpPr>
          <p:cNvPr id="3" name="Content Placeholder 2"/>
          <p:cNvSpPr>
            <a:spLocks noGrp="1"/>
          </p:cNvSpPr>
          <p:nvPr>
            <p:ph sz="half" idx="1"/>
          </p:nvPr>
        </p:nvSpPr>
        <p:spPr/>
        <p:txBody>
          <a:bodyPr/>
          <a:lstStyle/>
          <a:p>
            <a:pPr marL="0" indent="0">
              <a:buNone/>
            </a:pPr>
            <a:r>
              <a:rPr lang="en-US" sz="1800" dirty="0"/>
              <a:t>Eric Carlson </a:t>
            </a:r>
          </a:p>
          <a:p>
            <a:pPr marL="0" indent="0">
              <a:buNone/>
            </a:pPr>
            <a:r>
              <a:rPr lang="en-US" sz="1800" dirty="0">
                <a:hlinkClick r:id="rId2"/>
              </a:rPr>
              <a:t>ecarlson@justiceinaging.org</a:t>
            </a:r>
            <a:endParaRPr lang="en-US" sz="1800" dirty="0"/>
          </a:p>
          <a:p>
            <a:pPr marL="0" indent="0">
              <a:buNone/>
            </a:pPr>
            <a:r>
              <a:rPr lang="en-US" sz="1800" dirty="0">
                <a:hlinkClick r:id="rId3"/>
              </a:rPr>
              <a:t>www.justiceinaging.org</a:t>
            </a:r>
            <a:endParaRPr lang="en-US" sz="1800" dirty="0"/>
          </a:p>
          <a:p>
            <a:endParaRPr lang="en-US" sz="1800" dirty="0"/>
          </a:p>
          <a:p>
            <a:pPr marL="0" indent="0">
              <a:buNone/>
            </a:pPr>
            <a:r>
              <a:rPr lang="en-US" sz="1800" dirty="0"/>
              <a:t>Toby Edelman</a:t>
            </a:r>
          </a:p>
          <a:p>
            <a:pPr marL="0" indent="0">
              <a:buNone/>
            </a:pPr>
            <a:r>
              <a:rPr lang="en-US" sz="1800" dirty="0">
                <a:hlinkClick r:id="rId4"/>
              </a:rPr>
              <a:t>tedelman@MedicareAdvocacy.org</a:t>
            </a:r>
            <a:endParaRPr lang="en-US" sz="1800" dirty="0"/>
          </a:p>
          <a:p>
            <a:pPr marL="0" indent="0">
              <a:buNone/>
            </a:pPr>
            <a:r>
              <a:rPr lang="en-US" sz="1800" dirty="0">
                <a:hlinkClick r:id="rId5"/>
              </a:rPr>
              <a:t>www.medicareadvocacy.org</a:t>
            </a:r>
            <a:endParaRPr lang="en-US" sz="1800" dirty="0"/>
          </a:p>
          <a:p>
            <a:endParaRPr lang="en-US" sz="1800" dirty="0"/>
          </a:p>
          <a:p>
            <a:pPr marL="0" indent="0">
              <a:buNone/>
            </a:pPr>
            <a:r>
              <a:rPr lang="en-US" sz="1800" dirty="0"/>
              <a:t>Robyn Grant</a:t>
            </a:r>
          </a:p>
          <a:p>
            <a:pPr marL="0" indent="0">
              <a:buNone/>
            </a:pPr>
            <a:r>
              <a:rPr lang="en-US" sz="1800" dirty="0">
                <a:hlinkClick r:id="rId6"/>
              </a:rPr>
              <a:t>rgrant@theconsumervoice.org</a:t>
            </a:r>
            <a:br>
              <a:rPr lang="en-US" sz="1800" dirty="0"/>
            </a:br>
            <a:endParaRPr lang="en-US" sz="1800" dirty="0"/>
          </a:p>
          <a:p>
            <a:pPr marL="0" indent="0">
              <a:buNone/>
            </a:pPr>
            <a:r>
              <a:rPr lang="en-US" sz="1800" dirty="0"/>
              <a:t>Lori </a:t>
            </a:r>
            <a:r>
              <a:rPr lang="en-US" sz="1800" dirty="0" err="1"/>
              <a:t>Smetanka</a:t>
            </a:r>
            <a:endParaRPr lang="en-US" sz="1800" dirty="0"/>
          </a:p>
          <a:p>
            <a:pPr marL="0" indent="0">
              <a:buNone/>
            </a:pPr>
            <a:r>
              <a:rPr lang="en-US" sz="1800" dirty="0">
                <a:hlinkClick r:id="rId7"/>
              </a:rPr>
              <a:t>lsmetanka@theconsumervoice.org</a:t>
            </a:r>
            <a:r>
              <a:rPr lang="en-US" sz="1800" dirty="0"/>
              <a:t> </a:t>
            </a:r>
          </a:p>
          <a:p>
            <a:pPr marL="0" indent="0">
              <a:buNone/>
            </a:pPr>
            <a:r>
              <a:rPr lang="en-US" sz="1800" dirty="0">
                <a:hlinkClick r:id="rId8"/>
              </a:rPr>
              <a:t>www.theconsumervoice.org</a:t>
            </a:r>
            <a:endParaRPr lang="en-US" sz="1800" dirty="0"/>
          </a:p>
          <a:p>
            <a:endParaRPr lang="en-US" sz="2000" dirty="0"/>
          </a:p>
          <a:p>
            <a:endParaRPr lang="en-US" sz="2000" dirty="0"/>
          </a:p>
        </p:txBody>
      </p:sp>
      <p:pic>
        <p:nvPicPr>
          <p:cNvPr id="5" name="Content Placeholder 4"/>
          <p:cNvPicPr>
            <a:picLocks noGrp="1" noChangeAspect="1"/>
          </p:cNvPicPr>
          <p:nvPr>
            <p:ph sz="half" idx="2"/>
          </p:nvPr>
        </p:nvPicPr>
        <p:blipFill>
          <a:blip r:embed="rId9">
            <a:extLst>
              <a:ext uri="{28A0092B-C50C-407E-A947-70E740481C1C}">
                <a14:useLocalDpi xmlns:a14="http://schemas.microsoft.com/office/drawing/2010/main" val="0"/>
              </a:ext>
            </a:extLst>
          </a:blip>
          <a:stretch>
            <a:fillRect/>
          </a:stretch>
        </p:blipFill>
        <p:spPr>
          <a:xfrm>
            <a:off x="6197600" y="1524000"/>
            <a:ext cx="5384800" cy="4082339"/>
          </a:xfrm>
        </p:spPr>
      </p:pic>
      <p:pic>
        <p:nvPicPr>
          <p:cNvPr id="6" name="Picture 5" descr="Consumer Voice Logo - high resolution.jpg"/>
          <p:cNvPicPr>
            <a:picLocks noChangeAspect="1"/>
          </p:cNvPicPr>
          <p:nvPr/>
        </p:nvPicPr>
        <p:blipFill>
          <a:blip r:embed="rId10" cstate="print"/>
          <a:stretch>
            <a:fillRect/>
          </a:stretch>
        </p:blipFill>
        <p:spPr>
          <a:xfrm>
            <a:off x="10263162" y="6383448"/>
            <a:ext cx="1734965" cy="339503"/>
          </a:xfrm>
          <a:prstGeom prst="rect">
            <a:avLst/>
          </a:prstGeom>
        </p:spPr>
      </p:pic>
    </p:spTree>
    <p:extLst>
      <p:ext uri="{BB962C8B-B14F-4D97-AF65-F5344CB8AC3E}">
        <p14:creationId xmlns:p14="http://schemas.microsoft.com/office/powerpoint/2010/main" val="682889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609600" y="2806335"/>
            <a:ext cx="10972800" cy="990600"/>
          </a:xfrm>
        </p:spPr>
        <p:txBody>
          <a:bodyPr>
            <a:normAutofit/>
          </a:bodyPr>
          <a:lstStyle/>
          <a:p>
            <a:pPr algn="ctr"/>
            <a:r>
              <a:rPr lang="en-US" altLang="en-US" b="1" dirty="0"/>
              <a:t>Admission</a:t>
            </a:r>
          </a:p>
        </p:txBody>
      </p:sp>
    </p:spTree>
    <p:extLst>
      <p:ext uri="{BB962C8B-B14F-4D97-AF65-F5344CB8AC3E}">
        <p14:creationId xmlns:p14="http://schemas.microsoft.com/office/powerpoint/2010/main" val="3566230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Waivers of Rights Not Allowed</a:t>
            </a:r>
          </a:p>
        </p:txBody>
      </p:sp>
      <p:sp>
        <p:nvSpPr>
          <p:cNvPr id="12291" name="Content Placeholder 2"/>
          <p:cNvSpPr>
            <a:spLocks noGrp="1"/>
          </p:cNvSpPr>
          <p:nvPr>
            <p:ph idx="1"/>
          </p:nvPr>
        </p:nvSpPr>
        <p:spPr/>
        <p:txBody>
          <a:bodyPr/>
          <a:lstStyle/>
          <a:p>
            <a:endParaRPr lang="en-US" altLang="en-US" dirty="0"/>
          </a:p>
          <a:p>
            <a:r>
              <a:rPr lang="en-US" altLang="en-US" dirty="0"/>
              <a:t>Resident rights cannot be waived:</a:t>
            </a:r>
          </a:p>
          <a:p>
            <a:pPr lvl="1"/>
            <a:r>
              <a:rPr lang="en-US" altLang="en-US" dirty="0"/>
              <a:t>Rights under the federal regulations.</a:t>
            </a:r>
          </a:p>
          <a:p>
            <a:pPr lvl="1"/>
            <a:r>
              <a:rPr lang="en-US" altLang="en-US" dirty="0"/>
              <a:t>Rights under licensing and certification laws.</a:t>
            </a:r>
          </a:p>
          <a:p>
            <a:pPr lvl="1"/>
            <a:endParaRPr lang="en-US" altLang="en-US" dirty="0"/>
          </a:p>
          <a:p>
            <a:r>
              <a:rPr lang="en-US" altLang="en-US" dirty="0"/>
              <a:t>Applies whether waiver is required or “requested.”</a:t>
            </a:r>
          </a:p>
          <a:p>
            <a:endParaRPr lang="en-US" altLang="en-US" dirty="0"/>
          </a:p>
          <a:p>
            <a:r>
              <a:rPr lang="en-US" altLang="en-US" dirty="0"/>
              <a:t>Most relevant at time of admission.</a:t>
            </a:r>
          </a:p>
        </p:txBody>
      </p:sp>
    </p:spTree>
    <p:extLst>
      <p:ext uri="{BB962C8B-B14F-4D97-AF65-F5344CB8AC3E}">
        <p14:creationId xmlns:p14="http://schemas.microsoft.com/office/powerpoint/2010/main" val="937252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altLang="en-US" dirty="0"/>
              <a:t>Rights to Medicare and Medicaid Benefits</a:t>
            </a:r>
          </a:p>
        </p:txBody>
      </p:sp>
      <p:sp>
        <p:nvSpPr>
          <p:cNvPr id="13315" name="Content Placeholder 2"/>
          <p:cNvSpPr>
            <a:spLocks noGrp="1"/>
          </p:cNvSpPr>
          <p:nvPr>
            <p:ph idx="1"/>
          </p:nvPr>
        </p:nvSpPr>
        <p:spPr/>
        <p:txBody>
          <a:bodyPr/>
          <a:lstStyle/>
          <a:p>
            <a:endParaRPr lang="en-US" altLang="en-US" dirty="0"/>
          </a:p>
          <a:p>
            <a:r>
              <a:rPr lang="en-US" altLang="en-US" dirty="0"/>
              <a:t>Cannot waive rights to Medicare or Medicaid.</a:t>
            </a:r>
          </a:p>
          <a:p>
            <a:pPr lvl="1"/>
            <a:r>
              <a:rPr lang="en-US" altLang="en-US" dirty="0"/>
              <a:t>Applies whether waiver is required or requested.</a:t>
            </a:r>
          </a:p>
          <a:p>
            <a:pPr lvl="1"/>
            <a:endParaRPr lang="en-US" altLang="en-US" dirty="0"/>
          </a:p>
          <a:p>
            <a:r>
              <a:rPr lang="en-US" altLang="en-US" dirty="0"/>
              <a:t>“Duration of stay” agreements are prohibited.</a:t>
            </a:r>
          </a:p>
        </p:txBody>
      </p:sp>
    </p:spTree>
    <p:extLst>
      <p:ext uri="{BB962C8B-B14F-4D97-AF65-F5344CB8AC3E}">
        <p14:creationId xmlns:p14="http://schemas.microsoft.com/office/powerpoint/2010/main" val="310931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dirty="0"/>
              <a:t>Responsibility for Resident’s Property</a:t>
            </a:r>
          </a:p>
        </p:txBody>
      </p:sp>
      <p:sp>
        <p:nvSpPr>
          <p:cNvPr id="14339" name="Content Placeholder 2"/>
          <p:cNvSpPr>
            <a:spLocks noGrp="1"/>
          </p:cNvSpPr>
          <p:nvPr>
            <p:ph idx="1"/>
          </p:nvPr>
        </p:nvSpPr>
        <p:spPr/>
        <p:txBody>
          <a:bodyPr/>
          <a:lstStyle/>
          <a:p>
            <a:endParaRPr lang="en-US" altLang="en-US" dirty="0"/>
          </a:p>
          <a:p>
            <a:r>
              <a:rPr lang="en-US" altLang="en-US" dirty="0"/>
              <a:t>No waiver of facility’s responsibility for resident’s property.</a:t>
            </a:r>
          </a:p>
          <a:p>
            <a:pPr lvl="1"/>
            <a:r>
              <a:rPr lang="en-US" altLang="en-US" dirty="0"/>
              <a:t>Applies whether waiver is required or requested.</a:t>
            </a:r>
          </a:p>
          <a:p>
            <a:pPr lvl="1"/>
            <a:endParaRPr lang="en-US" altLang="en-US" dirty="0"/>
          </a:p>
          <a:p>
            <a:r>
              <a:rPr lang="en-US" altLang="en-US" dirty="0"/>
              <a:t>Does not mean that facility is automatically liable.</a:t>
            </a:r>
          </a:p>
          <a:p>
            <a:pPr lvl="1"/>
            <a:r>
              <a:rPr lang="en-US" altLang="en-US" dirty="0"/>
              <a:t>New regulation requires facility to “exercise reasonable care for the protection of the resident’s property from loss or theft.”</a:t>
            </a:r>
          </a:p>
          <a:p>
            <a:pPr lvl="1"/>
            <a:r>
              <a:rPr lang="en-US" altLang="en-US" dirty="0"/>
              <a:t>“Reasonable care” should take into account a resident’s dementia or other factors that limit his or her ability to look after personal property.</a:t>
            </a:r>
          </a:p>
        </p:txBody>
      </p:sp>
    </p:spTree>
    <p:extLst>
      <p:ext uri="{BB962C8B-B14F-4D97-AF65-F5344CB8AC3E}">
        <p14:creationId xmlns:p14="http://schemas.microsoft.com/office/powerpoint/2010/main" val="236311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altLang="en-US" dirty="0"/>
              <a:t>Financial Guarantees Not Allowed</a:t>
            </a:r>
          </a:p>
        </p:txBody>
      </p:sp>
      <p:sp>
        <p:nvSpPr>
          <p:cNvPr id="15363" name="Content Placeholder 2"/>
          <p:cNvSpPr>
            <a:spLocks noGrp="1"/>
          </p:cNvSpPr>
          <p:nvPr>
            <p:ph idx="1"/>
          </p:nvPr>
        </p:nvSpPr>
        <p:spPr/>
        <p:txBody>
          <a:bodyPr/>
          <a:lstStyle/>
          <a:p>
            <a:r>
              <a:rPr lang="en-US" altLang="en-US" dirty="0"/>
              <a:t>Revised regulations do not allow co-signatures by family or friends.</a:t>
            </a:r>
          </a:p>
          <a:p>
            <a:pPr lvl="1"/>
            <a:r>
              <a:rPr lang="en-US" altLang="en-US" dirty="0"/>
              <a:t>Applies whether financial guarantee is required or requested – there should be no “voluntary” responsible parties.</a:t>
            </a:r>
          </a:p>
          <a:p>
            <a:r>
              <a:rPr lang="en-US" altLang="en-US" dirty="0"/>
              <a:t>Law allows resident’s representative to sign to commit </a:t>
            </a:r>
            <a:r>
              <a:rPr lang="en-US" altLang="en-US" dirty="0">
                <a:solidFill>
                  <a:srgbClr val="FF0000"/>
                </a:solidFill>
              </a:rPr>
              <a:t>resident’s</a:t>
            </a:r>
            <a:r>
              <a:rPr lang="en-US" altLang="en-US" dirty="0"/>
              <a:t> resources towards paying the bill.</a:t>
            </a:r>
          </a:p>
          <a:p>
            <a:pPr lvl="1"/>
            <a:r>
              <a:rPr lang="en-US" altLang="en-US" dirty="0"/>
              <a:t>Facilities have attempted to take advantage of this to hold agents liable when bill is not paid.</a:t>
            </a:r>
          </a:p>
          <a:p>
            <a:pPr lvl="1"/>
            <a:r>
              <a:rPr lang="en-US" altLang="en-US" dirty="0"/>
              <a:t>Court rulings in these cases have varied.</a:t>
            </a:r>
          </a:p>
          <a:p>
            <a:pPr lvl="1"/>
            <a:r>
              <a:rPr lang="en-US" altLang="en-US" dirty="0"/>
              <a:t>CMS hasn’t taken a position on these types of contractual provisions.</a:t>
            </a:r>
          </a:p>
        </p:txBody>
      </p:sp>
    </p:spTree>
    <p:extLst>
      <p:ext uri="{BB962C8B-B14F-4D97-AF65-F5344CB8AC3E}">
        <p14:creationId xmlns:p14="http://schemas.microsoft.com/office/powerpoint/2010/main" val="2096560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altLang="en-US" dirty="0"/>
              <a:t>Pre-Dispute Arbitration Agreements Banned, But Ban Has Been Blocked by Court Order</a:t>
            </a:r>
          </a:p>
        </p:txBody>
      </p:sp>
      <p:sp>
        <p:nvSpPr>
          <p:cNvPr id="15363" name="Content Placeholder 2"/>
          <p:cNvSpPr>
            <a:spLocks noGrp="1"/>
          </p:cNvSpPr>
          <p:nvPr>
            <p:ph idx="1"/>
          </p:nvPr>
        </p:nvSpPr>
        <p:spPr/>
        <p:txBody>
          <a:bodyPr/>
          <a:lstStyle/>
          <a:p>
            <a:endParaRPr lang="en-US" altLang="en-US" dirty="0"/>
          </a:p>
          <a:p>
            <a:r>
              <a:rPr lang="en-US" altLang="en-US" dirty="0"/>
              <a:t>Revised regulations bar pre-dispute arbitration agreements.</a:t>
            </a:r>
          </a:p>
          <a:p>
            <a:pPr lvl="1"/>
            <a:r>
              <a:rPr lang="en-US" altLang="en-US" dirty="0"/>
              <a:t>Residents generally will fare better in court than in arbitration.</a:t>
            </a:r>
          </a:p>
          <a:p>
            <a:pPr lvl="1"/>
            <a:r>
              <a:rPr lang="en-US" altLang="en-US" dirty="0"/>
              <a:t>In any case, arbitration decisions should be made after the dispute is known.</a:t>
            </a:r>
          </a:p>
          <a:p>
            <a:r>
              <a:rPr lang="en-US" altLang="en-US"/>
              <a:t>Federal court </a:t>
            </a:r>
            <a:r>
              <a:rPr lang="en-US" altLang="en-US" dirty="0"/>
              <a:t>in Mississippi has blocked arbitration provision.</a:t>
            </a:r>
          </a:p>
          <a:p>
            <a:pPr lvl="1"/>
            <a:r>
              <a:rPr lang="en-US" altLang="en-US" dirty="0"/>
              <a:t>Judge agrees with policy behind ban, but finds that</a:t>
            </a:r>
          </a:p>
          <a:p>
            <a:pPr lvl="2"/>
            <a:r>
              <a:rPr lang="en-US" altLang="en-US" dirty="0"/>
              <a:t>CMS has exceeded its authority.</a:t>
            </a:r>
          </a:p>
          <a:p>
            <a:pPr lvl="2"/>
            <a:r>
              <a:rPr lang="en-US" altLang="en-US" dirty="0"/>
              <a:t>Arbitration provision violates Federal Arbitration Act.</a:t>
            </a:r>
          </a:p>
          <a:p>
            <a:pPr lvl="1"/>
            <a:r>
              <a:rPr lang="en-US" altLang="en-US" dirty="0"/>
              <a:t>Case is on appeal, but appeal was made by Obama administration, and Trump administration may well take a different position.</a:t>
            </a:r>
          </a:p>
        </p:txBody>
      </p:sp>
    </p:spTree>
    <p:extLst>
      <p:ext uri="{BB962C8B-B14F-4D97-AF65-F5344CB8AC3E}">
        <p14:creationId xmlns:p14="http://schemas.microsoft.com/office/powerpoint/2010/main" val="4047716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larity">
  <a:themeElements>
    <a:clrScheme name="NORC">
      <a:dk1>
        <a:srgbClr val="002060"/>
      </a:dk1>
      <a:lt1>
        <a:sysClr val="window" lastClr="FFFFFF"/>
      </a:lt1>
      <a:dk2>
        <a:srgbClr val="002060"/>
      </a:dk2>
      <a:lt2>
        <a:srgbClr val="E3DED1"/>
      </a:lt2>
      <a:accent1>
        <a:srgbClr val="8AB833"/>
      </a:accent1>
      <a:accent2>
        <a:srgbClr val="8AB833"/>
      </a:accent2>
      <a:accent3>
        <a:srgbClr val="C0CF3A"/>
      </a:accent3>
      <a:accent4>
        <a:srgbClr val="029676"/>
      </a:accent4>
      <a:accent5>
        <a:srgbClr val="4AB5C4"/>
      </a:accent5>
      <a:accent6>
        <a:srgbClr val="0989B1"/>
      </a:accent6>
      <a:hlink>
        <a:srgbClr val="0000CC"/>
      </a:hlink>
      <a:folHlink>
        <a:srgbClr val="BA6906"/>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10881</TotalTime>
  <Words>1769</Words>
  <Application>Microsoft Office PowerPoint</Application>
  <PresentationFormat>Widescreen</PresentationFormat>
  <Paragraphs>216</Paragraphs>
  <Slides>33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ＭＳ Ｐゴシック</vt:lpstr>
      <vt:lpstr>Arial</vt:lpstr>
      <vt:lpstr>Calibri</vt:lpstr>
      <vt:lpstr>1_Clarity</vt:lpstr>
      <vt:lpstr>A DEEPER DIVE INTO THE REVISED FEDERAL NURsING HOME REGULATIONS</vt:lpstr>
      <vt:lpstr>Agenda</vt:lpstr>
      <vt:lpstr>Implemented in Three Phases</vt:lpstr>
      <vt:lpstr>Admission</vt:lpstr>
      <vt:lpstr>Waivers of Rights Not Allowed</vt:lpstr>
      <vt:lpstr>Rights to Medicare and Medicaid Benefits</vt:lpstr>
      <vt:lpstr>Responsibility for Resident’s Property</vt:lpstr>
      <vt:lpstr>Financial Guarantees Not Allowed</vt:lpstr>
      <vt:lpstr>Pre-Dispute Arbitration Agreements Banned, But Ban Has Been Blocked by Court Order</vt:lpstr>
      <vt:lpstr>Bedholds, and Returning to Facility</vt:lpstr>
      <vt:lpstr>Bedholds</vt:lpstr>
      <vt:lpstr>Returning to Facility</vt:lpstr>
      <vt:lpstr>Appealing When Right to Return Is Denied</vt:lpstr>
      <vt:lpstr>Limiting Resident “Dumping”</vt:lpstr>
      <vt:lpstr>Visitation</vt:lpstr>
      <vt:lpstr>Visitation Rights</vt:lpstr>
      <vt:lpstr>Immediate Access…</vt:lpstr>
      <vt:lpstr>Immediate Family, Other Relatives</vt:lpstr>
      <vt:lpstr>Other Visitors</vt:lpstr>
      <vt:lpstr>Health, Social, Legal, Other Services</vt:lpstr>
      <vt:lpstr>Facility Requirements</vt:lpstr>
      <vt:lpstr>Facility requirements (cont.)</vt:lpstr>
      <vt:lpstr>Visits can be challenging</vt:lpstr>
      <vt:lpstr>Specialized Rehabilitative Services</vt:lpstr>
      <vt:lpstr>Specialized Rehabilitative Services</vt:lpstr>
      <vt:lpstr>Respiratory Therapy </vt:lpstr>
      <vt:lpstr>Outside providers</vt:lpstr>
      <vt:lpstr>Which specialized rehabilitative services are required?</vt:lpstr>
      <vt:lpstr>Jimmo</vt:lpstr>
      <vt:lpstr>Question and Answer</vt:lpstr>
      <vt:lpstr>National Medicaid Call-In Day!</vt:lpstr>
      <vt:lpstr> STAY TUNED </vt:lpstr>
      <vt:lpstr>Contact Information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Robyn</dc:creator>
  <cp:lastModifiedBy>Visitor 1</cp:lastModifiedBy>
  <cp:revision>341</cp:revision>
  <dcterms:created xsi:type="dcterms:W3CDTF">2016-08-18T18:48:21Z</dcterms:created>
  <dcterms:modified xsi:type="dcterms:W3CDTF">2017-03-15T17:47:08Z</dcterms:modified>
</cp:coreProperties>
</file>