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49" r:id="rId2"/>
    <p:sldId id="358" r:id="rId3"/>
    <p:sldId id="440" r:id="rId4"/>
    <p:sldId id="449" r:id="rId5"/>
    <p:sldId id="498" r:id="rId6"/>
    <p:sldId id="499" r:id="rId7"/>
    <p:sldId id="500" r:id="rId8"/>
    <p:sldId id="501" r:id="rId9"/>
    <p:sldId id="502" r:id="rId10"/>
    <p:sldId id="503" r:id="rId11"/>
    <p:sldId id="504" r:id="rId12"/>
    <p:sldId id="505" r:id="rId13"/>
    <p:sldId id="506" r:id="rId14"/>
    <p:sldId id="464" r:id="rId15"/>
    <p:sldId id="507" r:id="rId16"/>
    <p:sldId id="512" r:id="rId17"/>
    <p:sldId id="508" r:id="rId18"/>
    <p:sldId id="429" r:id="rId19"/>
    <p:sldId id="510" r:id="rId20"/>
    <p:sldId id="511" r:id="rId21"/>
    <p:sldId id="439" r:id="rId22"/>
    <p:sldId id="513" r:id="rId23"/>
    <p:sldId id="514" r:id="rId24"/>
    <p:sldId id="515" r:id="rId25"/>
    <p:sldId id="516" r:id="rId26"/>
    <p:sldId id="517" r:id="rId27"/>
    <p:sldId id="518" r:id="rId28"/>
    <p:sldId id="519" r:id="rId29"/>
    <p:sldId id="520" r:id="rId30"/>
    <p:sldId id="521" r:id="rId31"/>
    <p:sldId id="522" r:id="rId32"/>
    <p:sldId id="523" r:id="rId33"/>
    <p:sldId id="524" r:id="rId34"/>
    <p:sldId id="525" r:id="rId35"/>
    <p:sldId id="526" r:id="rId36"/>
    <p:sldId id="527" r:id="rId37"/>
    <p:sldId id="528" r:id="rId38"/>
    <p:sldId id="529" r:id="rId39"/>
    <p:sldId id="480" r:id="rId40"/>
    <p:sldId id="414" r:id="rId41"/>
    <p:sldId id="41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8" autoAdjust="0"/>
    <p:restoredTop sz="96370" autoAdjust="0"/>
  </p:normalViewPr>
  <p:slideViewPr>
    <p:cSldViewPr snapToGrid="0">
      <p:cViewPr varScale="1">
        <p:scale>
          <a:sx n="114" d="100"/>
          <a:sy n="114" d="100"/>
        </p:scale>
        <p:origin x="61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56712-3480-4850-84A5-91AD50B51F81}" type="datetimeFigureOut">
              <a:rPr lang="en-US" smtClean="0"/>
              <a:t>4/27/2017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90F5A-95FF-40EA-B72B-CA6FE3C799B4}" type="slidenum">
              <a:rPr lang="en-US" smtClean="0"/>
              <a:t>‹#›</a:t>
            </a:fld>
            <a:endParaRPr lang="en-US" dirty="0"/>
          </a:p>
        </p:txBody>
      </p:sp>
    </p:spTree>
    <p:extLst>
      <p:ext uri="{BB962C8B-B14F-4D97-AF65-F5344CB8AC3E}">
        <p14:creationId xmlns:p14="http://schemas.microsoft.com/office/powerpoint/2010/main" val="287399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4</a:t>
            </a:fld>
            <a:endParaRPr lang="en-US" altLang="en-US"/>
          </a:p>
        </p:txBody>
      </p:sp>
    </p:spTree>
    <p:extLst>
      <p:ext uri="{BB962C8B-B14F-4D97-AF65-F5344CB8AC3E}">
        <p14:creationId xmlns:p14="http://schemas.microsoft.com/office/powerpoint/2010/main" val="211149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solidFill>
                  <a:prstClr val="black"/>
                </a:solidFill>
              </a:rPr>
              <a:pPr/>
              <a:t>14</a:t>
            </a:fld>
            <a:endParaRPr lang="en-US" altLang="en-US">
              <a:solidFill>
                <a:prstClr val="black"/>
              </a:solidFill>
            </a:endParaRPr>
          </a:p>
        </p:txBody>
      </p:sp>
    </p:spTree>
    <p:extLst>
      <p:ext uri="{BB962C8B-B14F-4D97-AF65-F5344CB8AC3E}">
        <p14:creationId xmlns:p14="http://schemas.microsoft.com/office/powerpoint/2010/main" val="238083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Residents have the right to file complaints without fear of, or actual, retaliation or discrimination.   Complaints can be filed orally, in writing, or even anonymously.  </a:t>
            </a:r>
          </a:p>
          <a:p>
            <a:endParaRPr lang="en-US" dirty="0"/>
          </a:p>
          <a:p>
            <a:r>
              <a:rPr lang="en-US" dirty="0"/>
              <a:t>According to the new regulations, each nursing home must designate a staff person to serve as a “grievance official.”  The purpose of the grievance official is to ensure that there is a person who has both the responsibility and authority for guaranteeing that grievances are appropriately managed and resolved.  It would make sense for the grievance official to be someone connected to the facility’s leadership, such as the Administrator, or Director of Nursing.  Someone who has the authority to make sure the grievance is addressed and resolved.</a:t>
            </a:r>
          </a:p>
          <a:p>
            <a:endParaRPr lang="en-US" dirty="0"/>
          </a:p>
          <a:p>
            <a:r>
              <a:rPr lang="en-US" dirty="0"/>
              <a:t>It’s intended that the grievance official will handle the grievance from beginning to end – receiving complaints, leading any investigations by the facility, tracking progress, maintaining confidentiality of all information associated with the grievance, and coordinating with state and federal agencies as necessary depending on the nature of the grievance.</a:t>
            </a:r>
          </a:p>
          <a:p>
            <a:endParaRPr lang="en-US" dirty="0"/>
          </a:p>
          <a:p>
            <a:r>
              <a:rPr lang="en-US" dirty="0"/>
              <a:t>Residents must be told the reasonable expected time frame for completing the review of a grievance.  While the rules simply refer to “prompt efforts” and do not require specific time frames, this has been interpreted by some as allowing for 10 days to 2 weeks as a reasonable timeframe for response - with more urgent issues being addressed more quickly.</a:t>
            </a:r>
          </a:p>
          <a:p>
            <a:endParaRPr lang="en-US" dirty="0"/>
          </a:p>
          <a:p>
            <a:r>
              <a:rPr lang="en-US" dirty="0"/>
              <a:t>At the conclusion of the investigation, the resident must be given a written response to his or her grievance …</a:t>
            </a:r>
          </a:p>
        </p:txBody>
      </p:sp>
      <p:sp>
        <p:nvSpPr>
          <p:cNvPr id="4" name="Slide Number Placeholder 3"/>
          <p:cNvSpPr>
            <a:spLocks noGrp="1"/>
          </p:cNvSpPr>
          <p:nvPr>
            <p:ph type="sldNum" sz="quarter" idx="10"/>
          </p:nvPr>
        </p:nvSpPr>
        <p:spPr/>
        <p:txBody>
          <a:bodyPr/>
          <a:lstStyle/>
          <a:p>
            <a:fld id="{E8C90F5A-95FF-40EA-B72B-CA6FE3C799B4}" type="slidenum">
              <a:rPr lang="en-US" smtClean="0"/>
              <a:t>15</a:t>
            </a:fld>
            <a:endParaRPr lang="en-US" dirty="0"/>
          </a:p>
        </p:txBody>
      </p:sp>
    </p:spTree>
    <p:extLst>
      <p:ext uri="{BB962C8B-B14F-4D97-AF65-F5344CB8AC3E}">
        <p14:creationId xmlns:p14="http://schemas.microsoft.com/office/powerpoint/2010/main" val="247673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90F5A-95FF-40EA-B72B-CA6FE3C799B4}" type="slidenum">
              <a:rPr lang="en-US" smtClean="0"/>
              <a:t>16</a:t>
            </a:fld>
            <a:endParaRPr lang="en-US" dirty="0"/>
          </a:p>
        </p:txBody>
      </p:sp>
    </p:spTree>
    <p:extLst>
      <p:ext uri="{BB962C8B-B14F-4D97-AF65-F5344CB8AC3E}">
        <p14:creationId xmlns:p14="http://schemas.microsoft.com/office/powerpoint/2010/main" val="414842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Facilities are now required to have a written policy on grievances that must include each of the points described in this section – the residents’ rights; designated grievance official; written decisions; and facility response to resident rights violations, abuse, neglect, and misappropriation of resident property</a:t>
            </a:r>
          </a:p>
        </p:txBody>
      </p:sp>
      <p:sp>
        <p:nvSpPr>
          <p:cNvPr id="4" name="Slide Number Placeholder 3"/>
          <p:cNvSpPr>
            <a:spLocks noGrp="1"/>
          </p:cNvSpPr>
          <p:nvPr>
            <p:ph type="sldNum" sz="quarter" idx="10"/>
          </p:nvPr>
        </p:nvSpPr>
        <p:spPr/>
        <p:txBody>
          <a:bodyPr/>
          <a:lstStyle/>
          <a:p>
            <a:fld id="{E8C90F5A-95FF-40EA-B72B-CA6FE3C799B4}" type="slidenum">
              <a:rPr lang="en-US" smtClean="0"/>
              <a:t>17</a:t>
            </a:fld>
            <a:endParaRPr lang="en-US" dirty="0"/>
          </a:p>
        </p:txBody>
      </p:sp>
    </p:spTree>
    <p:extLst>
      <p:ext uri="{BB962C8B-B14F-4D97-AF65-F5344CB8AC3E}">
        <p14:creationId xmlns:p14="http://schemas.microsoft.com/office/powerpoint/2010/main" val="3264023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18</a:t>
            </a:fld>
            <a:endParaRPr lang="en-US" altLang="en-US"/>
          </a:p>
        </p:txBody>
      </p:sp>
    </p:spTree>
    <p:extLst>
      <p:ext uri="{BB962C8B-B14F-4D97-AF65-F5344CB8AC3E}">
        <p14:creationId xmlns:p14="http://schemas.microsoft.com/office/powerpoint/2010/main" val="349022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federal</a:t>
            </a:r>
            <a:r>
              <a:rPr lang="en-US" baseline="0" dirty="0"/>
              <a:t> rules that cover the rights of resident and family councils.  These rules, broadly, allow residents the ability to join their voices to achieving quality care, quality of life, or protecting their rights.</a:t>
            </a:r>
            <a:endParaRPr lang="en-US" dirty="0"/>
          </a:p>
          <a:p>
            <a:endParaRPr lang="en-US" dirty="0"/>
          </a:p>
          <a:p>
            <a:r>
              <a:rPr lang="en-US" dirty="0"/>
              <a:t>Residents continue to have the right to form and participate in a resident council.  Family members are still permitted to organize a family council, but it is now the resident who can determine whether his/her family can participate in the family group.  CMS has determined that the rights of family members to participate in family groups is a result of and subordinate to residents’ rights.  They note that there may be situations where a resident would not want to allow a family member, such as an estranged spouse, to join the family council.</a:t>
            </a:r>
          </a:p>
          <a:p>
            <a:endParaRPr lang="en-US" dirty="0"/>
          </a:p>
          <a:p>
            <a:r>
              <a:rPr lang="en-US" dirty="0"/>
              <a:t>It is the councils themselves who control who may attend the meetings – that includes staff, administration, the</a:t>
            </a:r>
            <a:r>
              <a:rPr lang="en-US" baseline="0" dirty="0"/>
              <a:t> ombudsman, </a:t>
            </a:r>
            <a:r>
              <a:rPr lang="en-US" dirty="0"/>
              <a:t>or any other guests.</a:t>
            </a:r>
          </a:p>
        </p:txBody>
      </p:sp>
      <p:sp>
        <p:nvSpPr>
          <p:cNvPr id="4" name="Slide Number Placeholder 3"/>
          <p:cNvSpPr>
            <a:spLocks noGrp="1"/>
          </p:cNvSpPr>
          <p:nvPr>
            <p:ph type="sldNum" sz="quarter" idx="10"/>
          </p:nvPr>
        </p:nvSpPr>
        <p:spPr/>
        <p:txBody>
          <a:bodyPr/>
          <a:lstStyle/>
          <a:p>
            <a:fld id="{E8C90F5A-95FF-40EA-B72B-CA6FE3C799B4}" type="slidenum">
              <a:rPr lang="en-US" smtClean="0"/>
              <a:t>19</a:t>
            </a:fld>
            <a:endParaRPr lang="en-US" dirty="0"/>
          </a:p>
        </p:txBody>
      </p:sp>
    </p:spTree>
    <p:extLst>
      <p:ext uri="{BB962C8B-B14F-4D97-AF65-F5344CB8AC3E}">
        <p14:creationId xmlns:p14="http://schemas.microsoft.com/office/powerpoint/2010/main" val="3755879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must provide private meeting space for resident council and family council meetings. </a:t>
            </a:r>
          </a:p>
          <a:p>
            <a:endParaRPr lang="en-US" dirty="0"/>
          </a:p>
          <a:p>
            <a:r>
              <a:rPr lang="en-US" dirty="0"/>
              <a:t>It must also assign a staff person to assist the council and respond to written requests.  The staff person must be approved by both the facility and the Council.  But the Council should determine what kind of assistance this person should provide and whether they attend the meetings.  For example – the Council can ask that s/he reserve a meeting room and send out notices; but then should also decide if they want that person to attend meetings, or take notes.  This is also the point person for responding to written requests from the Council.</a:t>
            </a:r>
          </a:p>
          <a:p>
            <a:endParaRPr lang="en-US" dirty="0"/>
          </a:p>
          <a:p>
            <a:r>
              <a:rPr lang="en-US" dirty="0"/>
              <a:t>The facility is required to take steps to make resident and family members (and resident representatives) aware of upcoming resident and family council meetings.  But the way in which this is done must be approved by the council.  This regulation addresses the difficulty councils face in publicizing their meetings.</a:t>
            </a:r>
          </a:p>
          <a:p>
            <a:endParaRPr lang="en-US" dirty="0"/>
          </a:p>
          <a:p>
            <a:r>
              <a:rPr lang="en-US" dirty="0"/>
              <a:t>The new regulations have strengthened the language around grievances with respect to councils.  Specifically they require a nursing home to act promptly upon grievances and recommendations received from the resident or family council. While “prompt” is not defined, the Council can work with the facility on defining what this means and including it in the facility’s written policy on grievances.</a:t>
            </a:r>
          </a:p>
          <a:p>
            <a:endParaRPr lang="en-US" dirty="0"/>
          </a:p>
          <a:p>
            <a:r>
              <a:rPr lang="en-US" dirty="0"/>
              <a:t>Further, the facility must be able to demonstrate its response to the grievance/recommendation and the rationale for its decision. Although the regulations also say that the requirement to “act” does not mean the facility has to carry out all the council’s requests, the need to be able to show and justify its action or inaction may create an incentive for facilities to be more responsive to council concerns.</a:t>
            </a:r>
          </a:p>
        </p:txBody>
      </p:sp>
      <p:sp>
        <p:nvSpPr>
          <p:cNvPr id="4" name="Slide Number Placeholder 3"/>
          <p:cNvSpPr>
            <a:spLocks noGrp="1"/>
          </p:cNvSpPr>
          <p:nvPr>
            <p:ph type="sldNum" sz="quarter" idx="10"/>
          </p:nvPr>
        </p:nvSpPr>
        <p:spPr/>
        <p:txBody>
          <a:bodyPr/>
          <a:lstStyle/>
          <a:p>
            <a:fld id="{E8C90F5A-95FF-40EA-B72B-CA6FE3C799B4}" type="slidenum">
              <a:rPr lang="en-US" smtClean="0"/>
              <a:t>20</a:t>
            </a:fld>
            <a:endParaRPr lang="en-US" dirty="0"/>
          </a:p>
        </p:txBody>
      </p:sp>
    </p:spTree>
    <p:extLst>
      <p:ext uri="{BB962C8B-B14F-4D97-AF65-F5344CB8AC3E}">
        <p14:creationId xmlns:p14="http://schemas.microsoft.com/office/powerpoint/2010/main" val="3456665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21</a:t>
            </a:fld>
            <a:endParaRPr lang="en-US" altLang="en-US"/>
          </a:p>
        </p:txBody>
      </p:sp>
    </p:spTree>
    <p:extLst>
      <p:ext uri="{BB962C8B-B14F-4D97-AF65-F5344CB8AC3E}">
        <p14:creationId xmlns:p14="http://schemas.microsoft.com/office/powerpoint/2010/main" val="371398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Thursday, April 27,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408144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Thursday, April 27,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42875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Thursday, April 27,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93594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3000"/>
            </a:lvl1pPr>
            <a:lvl2pPr>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Thursday, April 27,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43713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Thursday, April 27,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12763162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Thursday, April 27,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94490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Thursday, April 27, 2017</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55894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Thursday, April 27, 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83105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Thursday, April 27, 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271874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Thursday, April 27, 2017</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902039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Thursday, April 27,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0213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Thursday, April 27, 2017</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34177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theconsumervoice.org/issues/issue_details/protecting-medicaid1#sto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www.theconsumervoice.org/" TargetMode="External"/><Relationship Id="rId3" Type="http://schemas.openxmlformats.org/officeDocument/2006/relationships/hyperlink" Target="http://www.justiceinaging.org/" TargetMode="External"/><Relationship Id="rId7" Type="http://schemas.openxmlformats.org/officeDocument/2006/relationships/hyperlink" Target="mailto:alineswala@theconsumervoice.org" TargetMode="External"/><Relationship Id="rId2" Type="http://schemas.openxmlformats.org/officeDocument/2006/relationships/hyperlink" Target="mailto:ecarlson@justiceinaging.org" TargetMode="External"/><Relationship Id="rId1" Type="http://schemas.openxmlformats.org/officeDocument/2006/relationships/slideLayout" Target="../slideLayouts/slideLayout4.xml"/><Relationship Id="rId6" Type="http://schemas.openxmlformats.org/officeDocument/2006/relationships/hyperlink" Target="mailto:lsmetanka@theconsumervoice.org" TargetMode="External"/><Relationship Id="rId5" Type="http://schemas.openxmlformats.org/officeDocument/2006/relationships/hyperlink" Target="http://www.medicareadvocacy.org/" TargetMode="External"/><Relationship Id="rId10" Type="http://schemas.openxmlformats.org/officeDocument/2006/relationships/image" Target="../media/image2.jpg"/><Relationship Id="rId4" Type="http://schemas.openxmlformats.org/officeDocument/2006/relationships/hyperlink" Target="mailto:tedelman@MedicareAdvocacy.org" TargetMode="External"/><Relationship Id="rId9"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000" dirty="0"/>
              <a:t>A DEEPER DIVE INTO THE REVISED FEDERAL Nursing HOME REGULATIONS</a:t>
            </a:r>
          </a:p>
        </p:txBody>
      </p:sp>
      <p:sp>
        <p:nvSpPr>
          <p:cNvPr id="5" name="Subtitle 4"/>
          <p:cNvSpPr>
            <a:spLocks noGrp="1"/>
          </p:cNvSpPr>
          <p:nvPr>
            <p:ph type="subTitle" idx="1"/>
          </p:nvPr>
        </p:nvSpPr>
        <p:spPr>
          <a:xfrm>
            <a:off x="914400" y="3505200"/>
            <a:ext cx="10280342" cy="3064276"/>
          </a:xfrm>
        </p:spPr>
        <p:txBody>
          <a:bodyPr/>
          <a:lstStyle/>
          <a:p>
            <a:pPr algn="ctr"/>
            <a:r>
              <a:rPr lang="en-US" b="1" dirty="0"/>
              <a:t>Part 3</a:t>
            </a:r>
          </a:p>
          <a:p>
            <a:pPr algn="ctr"/>
            <a:r>
              <a:rPr lang="en-US" b="1" dirty="0"/>
              <a:t>April 27, 2017</a:t>
            </a:r>
          </a:p>
          <a:p>
            <a:pPr algn="ctr"/>
            <a:endParaRPr lang="en-US" dirty="0"/>
          </a:p>
          <a:p>
            <a:pPr algn="ctr"/>
            <a:r>
              <a:rPr lang="en-US" dirty="0"/>
              <a:t>Eric Carlson, Justice in Aging</a:t>
            </a:r>
          </a:p>
          <a:p>
            <a:pPr algn="ctr"/>
            <a:r>
              <a:rPr lang="en-US" dirty="0"/>
              <a:t>Toby Edelman, Center for Medicare Advocacy</a:t>
            </a:r>
          </a:p>
          <a:p>
            <a:pPr algn="ctr"/>
            <a:r>
              <a:rPr lang="en-US" dirty="0"/>
              <a:t>Lori </a:t>
            </a:r>
            <a:r>
              <a:rPr lang="en-US" dirty="0" err="1"/>
              <a:t>Smetanka</a:t>
            </a:r>
            <a:r>
              <a:rPr lang="en-US" dirty="0"/>
              <a:t>, Consumer Voice </a:t>
            </a:r>
          </a:p>
        </p:txBody>
      </p:sp>
      <p:pic>
        <p:nvPicPr>
          <p:cNvPr id="6" name="Picture 5" descr="Consumer Voice Logo - high resolution.jpg"/>
          <p:cNvPicPr>
            <a:picLocks noChangeAspect="1"/>
          </p:cNvPicPr>
          <p:nvPr/>
        </p:nvPicPr>
        <p:blipFill>
          <a:blip r:embed="rId2" cstate="print"/>
          <a:stretch>
            <a:fillRect/>
          </a:stretch>
        </p:blipFill>
        <p:spPr>
          <a:xfrm>
            <a:off x="3615538" y="466785"/>
            <a:ext cx="4623881" cy="90481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82" y="660551"/>
            <a:ext cx="3229920" cy="50467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7655" y="660552"/>
            <a:ext cx="3524380" cy="680770"/>
          </a:xfrm>
          <a:prstGeom prst="rect">
            <a:avLst/>
          </a:prstGeom>
        </p:spPr>
      </p:pic>
    </p:spTree>
    <p:extLst>
      <p:ext uri="{BB962C8B-B14F-4D97-AF65-F5344CB8AC3E}">
        <p14:creationId xmlns:p14="http://schemas.microsoft.com/office/powerpoint/2010/main" val="9735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sz="5400" dirty="0"/>
              <a:t>Conditions on Return to Facility</a:t>
            </a:r>
          </a:p>
        </p:txBody>
      </p:sp>
      <p:sp>
        <p:nvSpPr>
          <p:cNvPr id="18435" name="Content Placeholder 2"/>
          <p:cNvSpPr>
            <a:spLocks noGrp="1"/>
          </p:cNvSpPr>
          <p:nvPr>
            <p:ph idx="1"/>
          </p:nvPr>
        </p:nvSpPr>
        <p:spPr/>
        <p:txBody>
          <a:bodyPr/>
          <a:lstStyle/>
          <a:p>
            <a:endParaRPr lang="en-US" altLang="en-US" sz="4800" dirty="0"/>
          </a:p>
          <a:p>
            <a:r>
              <a:rPr lang="en-US" altLang="en-US" sz="4800" dirty="0"/>
              <a:t>Must need nursing facility care.</a:t>
            </a:r>
          </a:p>
          <a:p>
            <a:r>
              <a:rPr lang="en-US" altLang="en-US" sz="4800" dirty="0"/>
              <a:t>Must be eligible for payment by:</a:t>
            </a:r>
          </a:p>
          <a:p>
            <a:pPr lvl="1"/>
            <a:r>
              <a:rPr lang="en-US" altLang="en-US" sz="4200" dirty="0"/>
              <a:t>Medicaid or</a:t>
            </a:r>
          </a:p>
          <a:p>
            <a:pPr lvl="1"/>
            <a:r>
              <a:rPr lang="en-US" altLang="en-US" sz="4200" dirty="0"/>
              <a:t>Medicare.</a:t>
            </a:r>
            <a:endParaRPr lang="en-US" altLang="en-US" sz="4000" dirty="0"/>
          </a:p>
        </p:txBody>
      </p:sp>
    </p:spTree>
    <p:extLst>
      <p:ext uri="{BB962C8B-B14F-4D97-AF65-F5344CB8AC3E}">
        <p14:creationId xmlns:p14="http://schemas.microsoft.com/office/powerpoint/2010/main" val="384531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Which Room?</a:t>
            </a:r>
          </a:p>
        </p:txBody>
      </p:sp>
      <p:sp>
        <p:nvSpPr>
          <p:cNvPr id="18435" name="Content Placeholder 2"/>
          <p:cNvSpPr>
            <a:spLocks noGrp="1"/>
          </p:cNvSpPr>
          <p:nvPr>
            <p:ph idx="1"/>
          </p:nvPr>
        </p:nvSpPr>
        <p:spPr/>
        <p:txBody>
          <a:bodyPr/>
          <a:lstStyle/>
          <a:p>
            <a:endParaRPr lang="en-US" altLang="en-US" sz="4000" dirty="0"/>
          </a:p>
          <a:p>
            <a:r>
              <a:rPr lang="en-US" altLang="en-US" sz="4000" dirty="0"/>
              <a:t>Previous room, if available.</a:t>
            </a:r>
          </a:p>
          <a:p>
            <a:r>
              <a:rPr lang="en-US" altLang="en-US" sz="4000" dirty="0"/>
              <a:t>Next available semi-private room.</a:t>
            </a:r>
          </a:p>
          <a:p>
            <a:pPr lvl="1"/>
            <a:r>
              <a:rPr lang="en-US" altLang="en-US" sz="3400" dirty="0"/>
              <a:t>No availability if room would be shared by man and woman.</a:t>
            </a:r>
            <a:endParaRPr lang="en-US" altLang="en-US" dirty="0"/>
          </a:p>
        </p:txBody>
      </p:sp>
    </p:spTree>
    <p:extLst>
      <p:ext uri="{BB962C8B-B14F-4D97-AF65-F5344CB8AC3E}">
        <p14:creationId xmlns:p14="http://schemas.microsoft.com/office/powerpoint/2010/main" val="3857212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Appealing When Right to Return Is Denied</a:t>
            </a:r>
          </a:p>
        </p:txBody>
      </p:sp>
      <p:sp>
        <p:nvSpPr>
          <p:cNvPr id="18435" name="Content Placeholder 2"/>
          <p:cNvSpPr>
            <a:spLocks noGrp="1"/>
          </p:cNvSpPr>
          <p:nvPr>
            <p:ph idx="1"/>
          </p:nvPr>
        </p:nvSpPr>
        <p:spPr/>
        <p:txBody>
          <a:bodyPr/>
          <a:lstStyle/>
          <a:p>
            <a:endParaRPr lang="en-US" altLang="en-US" dirty="0"/>
          </a:p>
          <a:p>
            <a:r>
              <a:rPr lang="en-US" altLang="en-US" dirty="0"/>
              <a:t>“If the facility … determines that a resident who was transferred with an expectation of returning to the facility cannot return to the facility, the facility must comply with [transfer-discharge procedures] as they apply to discharges.”</a:t>
            </a:r>
          </a:p>
          <a:p>
            <a:pPr lvl="1"/>
            <a:r>
              <a:rPr lang="en-US" altLang="en-US" dirty="0"/>
              <a:t>42 C.F.R. §483.15(e)(1)(ii).</a:t>
            </a:r>
          </a:p>
        </p:txBody>
      </p:sp>
    </p:spTree>
    <p:extLst>
      <p:ext uri="{BB962C8B-B14F-4D97-AF65-F5344CB8AC3E}">
        <p14:creationId xmlns:p14="http://schemas.microsoft.com/office/powerpoint/2010/main" val="16678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Limiting Resident “Dumping”</a:t>
            </a:r>
          </a:p>
        </p:txBody>
      </p:sp>
      <p:sp>
        <p:nvSpPr>
          <p:cNvPr id="18435" name="Content Placeholder 2"/>
          <p:cNvSpPr>
            <a:spLocks noGrp="1"/>
          </p:cNvSpPr>
          <p:nvPr>
            <p:ph idx="1"/>
          </p:nvPr>
        </p:nvSpPr>
        <p:spPr/>
        <p:txBody>
          <a:bodyPr/>
          <a:lstStyle/>
          <a:p>
            <a:endParaRPr lang="en-US" altLang="en-US" dirty="0"/>
          </a:p>
          <a:p>
            <a:r>
              <a:rPr lang="en-US" altLang="en-US" dirty="0"/>
              <a:t>“At the time a facility determines that a resident cannot be readmitted to the facility, the resident is effectively discharged from the facility. We have revised our language to acknowledge this. Specifically, we use the term "return" in-stead of "readmit" and we require facilities, at the time they determine a resident cannot return to the facility, to comply with the requirements of paragraph § 483.15(c) as they pertain to discharges.”</a:t>
            </a:r>
          </a:p>
          <a:p>
            <a:pPr lvl="1"/>
            <a:r>
              <a:rPr lang="en-US" altLang="en-US" dirty="0"/>
              <a:t>81 Federal Register, 68,688, 68,735 (2016).</a:t>
            </a:r>
          </a:p>
        </p:txBody>
      </p:sp>
    </p:spTree>
    <p:extLst>
      <p:ext uri="{BB962C8B-B14F-4D97-AF65-F5344CB8AC3E}">
        <p14:creationId xmlns:p14="http://schemas.microsoft.com/office/powerpoint/2010/main" val="1960829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35"/>
            <a:ext cx="10972800" cy="990600"/>
          </a:xfrm>
        </p:spPr>
        <p:txBody>
          <a:bodyPr>
            <a:normAutofit/>
          </a:bodyPr>
          <a:lstStyle/>
          <a:p>
            <a:pPr algn="ctr"/>
            <a:r>
              <a:rPr lang="en-US" altLang="en-US" b="1" dirty="0"/>
              <a:t>Grievances</a:t>
            </a:r>
          </a:p>
        </p:txBody>
      </p:sp>
    </p:spTree>
    <p:extLst>
      <p:ext uri="{BB962C8B-B14F-4D97-AF65-F5344CB8AC3E}">
        <p14:creationId xmlns:p14="http://schemas.microsoft.com/office/powerpoint/2010/main" val="4041785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Grievances</a:t>
            </a:r>
          </a:p>
        </p:txBody>
      </p:sp>
      <p:sp>
        <p:nvSpPr>
          <p:cNvPr id="3" name="Content Placeholder 2"/>
          <p:cNvSpPr>
            <a:spLocks noGrp="1"/>
          </p:cNvSpPr>
          <p:nvPr>
            <p:ph idx="1"/>
          </p:nvPr>
        </p:nvSpPr>
        <p:spPr/>
        <p:txBody>
          <a:bodyPr/>
          <a:lstStyle/>
          <a:p>
            <a:endParaRPr lang="en-US" dirty="0"/>
          </a:p>
          <a:p>
            <a:r>
              <a:rPr lang="en-US" sz="2800" dirty="0"/>
              <a:t>Right to file complaints without fear of retaliation or discrimination</a:t>
            </a:r>
          </a:p>
          <a:p>
            <a:endParaRPr lang="en-US" sz="2800" dirty="0"/>
          </a:p>
          <a:p>
            <a:r>
              <a:rPr lang="en-US" sz="2800" dirty="0"/>
              <a:t>Facility must designate a “grievance official”</a:t>
            </a:r>
          </a:p>
          <a:p>
            <a:pPr marL="0" indent="0">
              <a:buNone/>
            </a:pPr>
            <a:endParaRPr lang="en-US" sz="2800" dirty="0"/>
          </a:p>
          <a:p>
            <a:r>
              <a:rPr lang="en-US" sz="2800" dirty="0"/>
              <a:t>Right to prompt efforts by the facility to resolve the grievances</a:t>
            </a:r>
          </a:p>
          <a:p>
            <a:pPr marL="0" indent="0">
              <a:buNone/>
            </a:pPr>
            <a:endParaRPr lang="en-US" sz="2800" dirty="0"/>
          </a:p>
        </p:txBody>
      </p:sp>
    </p:spTree>
    <p:extLst>
      <p:ext uri="{BB962C8B-B14F-4D97-AF65-F5344CB8AC3E}">
        <p14:creationId xmlns:p14="http://schemas.microsoft.com/office/powerpoint/2010/main" val="289551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Grievance Policy</a:t>
            </a:r>
          </a:p>
        </p:txBody>
      </p:sp>
      <p:sp>
        <p:nvSpPr>
          <p:cNvPr id="3" name="Content Placeholder 2"/>
          <p:cNvSpPr>
            <a:spLocks noGrp="1"/>
          </p:cNvSpPr>
          <p:nvPr>
            <p:ph idx="1"/>
          </p:nvPr>
        </p:nvSpPr>
        <p:spPr/>
        <p:txBody>
          <a:bodyPr/>
          <a:lstStyle/>
          <a:p>
            <a:r>
              <a:rPr lang="en-US" dirty="0"/>
              <a:t>Be in writing.  Must include provisions for –</a:t>
            </a:r>
          </a:p>
          <a:p>
            <a:pPr lvl="1"/>
            <a:r>
              <a:rPr lang="en-US" dirty="0"/>
              <a:t>Notifying residents of their rights to file grievances</a:t>
            </a:r>
          </a:p>
          <a:p>
            <a:pPr lvl="1"/>
            <a:r>
              <a:rPr lang="en-US" dirty="0"/>
              <a:t>Identification of a designated grievance official</a:t>
            </a:r>
          </a:p>
          <a:p>
            <a:pPr lvl="1"/>
            <a:r>
              <a:rPr lang="en-US" dirty="0"/>
              <a:t>As necessary, taking immediate action to prevent further potential violations of rights</a:t>
            </a:r>
          </a:p>
          <a:p>
            <a:pPr lvl="1"/>
            <a:r>
              <a:rPr lang="en-US" dirty="0"/>
              <a:t>Immediately reporting all alleged violation involving abuse, neglect, misappropriation of resident property</a:t>
            </a:r>
          </a:p>
          <a:p>
            <a:pPr lvl="1"/>
            <a:r>
              <a:rPr lang="en-US" dirty="0"/>
              <a:t>Information that must be included in written grievance decisions</a:t>
            </a:r>
          </a:p>
          <a:p>
            <a:pPr lvl="1"/>
            <a:r>
              <a:rPr lang="en-US" dirty="0"/>
              <a:t>Taking corrective action as necessary</a:t>
            </a:r>
          </a:p>
          <a:p>
            <a:pPr lvl="1"/>
            <a:r>
              <a:rPr lang="en-US" dirty="0"/>
              <a:t>Maintaining evidence of result for 3 years</a:t>
            </a:r>
          </a:p>
          <a:p>
            <a:pPr lvl="1"/>
            <a:r>
              <a:rPr lang="en-US" dirty="0"/>
              <a:t>Contact with external entities with which residents may accept complaints</a:t>
            </a:r>
          </a:p>
        </p:txBody>
      </p:sp>
    </p:spTree>
    <p:extLst>
      <p:ext uri="{BB962C8B-B14F-4D97-AF65-F5344CB8AC3E}">
        <p14:creationId xmlns:p14="http://schemas.microsoft.com/office/powerpoint/2010/main" val="738597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Grievance Response</a:t>
            </a:r>
          </a:p>
        </p:txBody>
      </p:sp>
      <p:sp>
        <p:nvSpPr>
          <p:cNvPr id="3" name="Content Placeholder 2"/>
          <p:cNvSpPr>
            <a:spLocks noGrp="1"/>
          </p:cNvSpPr>
          <p:nvPr>
            <p:ph idx="1"/>
          </p:nvPr>
        </p:nvSpPr>
        <p:spPr/>
        <p:txBody>
          <a:bodyPr/>
          <a:lstStyle/>
          <a:p>
            <a:r>
              <a:rPr lang="en-US" dirty="0"/>
              <a:t>In writing:</a:t>
            </a:r>
          </a:p>
          <a:p>
            <a:pPr lvl="1"/>
            <a:r>
              <a:rPr lang="en-US" dirty="0"/>
              <a:t>Date grievance was received</a:t>
            </a:r>
          </a:p>
          <a:p>
            <a:pPr lvl="1"/>
            <a:r>
              <a:rPr lang="en-US" dirty="0"/>
              <a:t>A summary statement of the grievance</a:t>
            </a:r>
          </a:p>
          <a:p>
            <a:pPr lvl="1"/>
            <a:r>
              <a:rPr lang="en-US" dirty="0"/>
              <a:t>Steps taken to investigate the grievance</a:t>
            </a:r>
          </a:p>
          <a:p>
            <a:pPr lvl="1"/>
            <a:r>
              <a:rPr lang="en-US" dirty="0"/>
              <a:t>A summary of the pertinent findings or conclusions regarding the resident’s concern(s)</a:t>
            </a:r>
          </a:p>
          <a:p>
            <a:pPr lvl="1"/>
            <a:r>
              <a:rPr lang="en-US" dirty="0"/>
              <a:t>A statement as to whether the grievance was confirmed or not</a:t>
            </a:r>
          </a:p>
          <a:p>
            <a:pPr lvl="1"/>
            <a:r>
              <a:rPr lang="en-US" dirty="0"/>
              <a:t>Any corrective action taken or to be taken by the facility as a result of the grievance</a:t>
            </a:r>
          </a:p>
          <a:p>
            <a:pPr lvl="1"/>
            <a:r>
              <a:rPr lang="en-US" dirty="0"/>
              <a:t>The date the written decision was issued</a:t>
            </a:r>
          </a:p>
        </p:txBody>
      </p:sp>
    </p:spTree>
    <p:extLst>
      <p:ext uri="{BB962C8B-B14F-4D97-AF65-F5344CB8AC3E}">
        <p14:creationId xmlns:p14="http://schemas.microsoft.com/office/powerpoint/2010/main" val="79276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710552"/>
            <a:ext cx="10972800" cy="990600"/>
          </a:xfrm>
        </p:spPr>
        <p:txBody>
          <a:bodyPr/>
          <a:lstStyle/>
          <a:p>
            <a:pPr algn="ctr"/>
            <a:r>
              <a:rPr lang="en-US" altLang="en-US" b="1" dirty="0"/>
              <a:t>Resident &amp; Family Councils</a:t>
            </a:r>
          </a:p>
        </p:txBody>
      </p:sp>
    </p:spTree>
    <p:extLst>
      <p:ext uri="{BB962C8B-B14F-4D97-AF65-F5344CB8AC3E}">
        <p14:creationId xmlns:p14="http://schemas.microsoft.com/office/powerpoint/2010/main" val="1056277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Rules: Resident and Family Councils</a:t>
            </a:r>
          </a:p>
        </p:txBody>
      </p:sp>
      <p:sp>
        <p:nvSpPr>
          <p:cNvPr id="3" name="Content Placeholder 2"/>
          <p:cNvSpPr>
            <a:spLocks noGrp="1"/>
          </p:cNvSpPr>
          <p:nvPr>
            <p:ph idx="1"/>
          </p:nvPr>
        </p:nvSpPr>
        <p:spPr/>
        <p:txBody>
          <a:bodyPr/>
          <a:lstStyle/>
          <a:p>
            <a:r>
              <a:rPr lang="en-US" sz="2800" dirty="0"/>
              <a:t>Resident rights to form and participate in a resident group</a:t>
            </a:r>
          </a:p>
          <a:p>
            <a:endParaRPr lang="en-US" sz="2800" dirty="0"/>
          </a:p>
          <a:p>
            <a:r>
              <a:rPr lang="en-US" sz="2800" dirty="0"/>
              <a:t>Families permitted to organize a family council but now it is the resident who has the right to determine whether their family members should participate in the family group</a:t>
            </a:r>
          </a:p>
          <a:p>
            <a:endParaRPr lang="en-US" sz="2800" dirty="0"/>
          </a:p>
          <a:p>
            <a:r>
              <a:rPr lang="en-US" sz="2800" dirty="0"/>
              <a:t>The council controls who attends its meetings</a:t>
            </a:r>
          </a:p>
          <a:p>
            <a:pPr lvl="1"/>
            <a:r>
              <a:rPr lang="en-US" dirty="0"/>
              <a:t>Anyone other than the a resident or family member (or resident representative) must be invited to attend a resident or family council meeting</a:t>
            </a:r>
          </a:p>
          <a:p>
            <a:pPr lvl="1"/>
            <a:r>
              <a:rPr lang="en-US" dirty="0"/>
              <a:t>Includes staff</a:t>
            </a:r>
          </a:p>
        </p:txBody>
      </p:sp>
    </p:spTree>
    <p:extLst>
      <p:ext uri="{BB962C8B-B14F-4D97-AF65-F5344CB8AC3E}">
        <p14:creationId xmlns:p14="http://schemas.microsoft.com/office/powerpoint/2010/main" val="358266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lstStyle/>
          <a:p>
            <a:r>
              <a:rPr lang="en-US" sz="2000" b="1" dirty="0"/>
              <a:t>Introductions &amp; Background</a:t>
            </a:r>
            <a:br>
              <a:rPr lang="en-US" sz="2000" dirty="0"/>
            </a:br>
            <a:r>
              <a:rPr lang="en-US" sz="2000" dirty="0"/>
              <a:t>	</a:t>
            </a:r>
            <a:r>
              <a:rPr lang="en-US" sz="2000" i="1" dirty="0"/>
              <a:t>Lori </a:t>
            </a:r>
            <a:r>
              <a:rPr lang="en-US" sz="2000" i="1" dirty="0" err="1"/>
              <a:t>Smetanka</a:t>
            </a:r>
            <a:r>
              <a:rPr lang="en-US" sz="2000" i="1" dirty="0"/>
              <a:t>, Executive Director, Consumer Voice</a:t>
            </a:r>
          </a:p>
          <a:p>
            <a:pPr lvl="0"/>
            <a:r>
              <a:rPr lang="en-US" sz="2000" b="1" dirty="0" err="1"/>
              <a:t>Bedholds</a:t>
            </a:r>
            <a:r>
              <a:rPr lang="en-US" sz="2000" b="1" dirty="0"/>
              <a:t>, and Return to the Facility</a:t>
            </a:r>
            <a:br>
              <a:rPr lang="en-US" sz="2000" dirty="0"/>
            </a:br>
            <a:r>
              <a:rPr lang="en-US" sz="2000" dirty="0"/>
              <a:t>	</a:t>
            </a:r>
            <a:r>
              <a:rPr lang="en-US" sz="2000" i="1" dirty="0"/>
              <a:t>Eric Carlson, Directing Attorney, Justice in Aging</a:t>
            </a:r>
          </a:p>
          <a:p>
            <a:pPr lvl="0"/>
            <a:r>
              <a:rPr lang="en-US" sz="2000" b="1" dirty="0"/>
              <a:t>Grievances</a:t>
            </a:r>
          </a:p>
          <a:p>
            <a:pPr marL="0" lvl="0" indent="0">
              <a:buNone/>
            </a:pPr>
            <a:r>
              <a:rPr lang="en-US" sz="2000" dirty="0"/>
              <a:t>	</a:t>
            </a:r>
            <a:r>
              <a:rPr lang="en-US" sz="2000" i="1" dirty="0"/>
              <a:t>Lori Smetanka, Executive Director, Consumer Voice</a:t>
            </a:r>
          </a:p>
          <a:p>
            <a:r>
              <a:rPr lang="en-US" sz="2000" b="1" dirty="0"/>
              <a:t>Resident &amp; Family Councils</a:t>
            </a:r>
          </a:p>
          <a:p>
            <a:pPr marL="0" indent="0">
              <a:buNone/>
            </a:pPr>
            <a:r>
              <a:rPr lang="en-US" sz="2000" b="1" dirty="0"/>
              <a:t>	</a:t>
            </a:r>
            <a:r>
              <a:rPr lang="en-US" sz="2000" i="1" dirty="0"/>
              <a:t>Lori </a:t>
            </a:r>
            <a:r>
              <a:rPr lang="en-US" sz="2000" i="1" dirty="0" err="1"/>
              <a:t>Smetanka</a:t>
            </a:r>
            <a:r>
              <a:rPr lang="en-US" sz="2000" i="1" dirty="0"/>
              <a:t>, Executive Director, Consumer Voice</a:t>
            </a:r>
            <a:endParaRPr lang="en-US" sz="2000" b="1" dirty="0"/>
          </a:p>
          <a:p>
            <a:pPr lvl="0"/>
            <a:r>
              <a:rPr lang="en-US" sz="2000" b="1" dirty="0"/>
              <a:t>Quality of Care</a:t>
            </a:r>
          </a:p>
          <a:p>
            <a:pPr marL="0" lvl="0" indent="0">
              <a:buNone/>
            </a:pPr>
            <a:r>
              <a:rPr lang="en-US" sz="2000" dirty="0"/>
              <a:t>	</a:t>
            </a:r>
            <a:r>
              <a:rPr lang="en-US" sz="2000" i="1" dirty="0"/>
              <a:t>Toby Edelman, Senior Policy Attorney, Center for Medicare Advocacy</a:t>
            </a:r>
          </a:p>
          <a:p>
            <a:pPr lvl="0"/>
            <a:r>
              <a:rPr lang="en-US" sz="2000" b="1" dirty="0"/>
              <a:t>Q &amp; A</a:t>
            </a:r>
          </a:p>
          <a:p>
            <a:pPr lvl="0"/>
            <a:r>
              <a:rPr lang="en-US" sz="2000" b="1" dirty="0"/>
              <a:t>Closing</a:t>
            </a:r>
          </a:p>
          <a:p>
            <a:pPr marL="0" indent="0">
              <a:buNone/>
            </a:pPr>
            <a:r>
              <a:rPr lang="en-US" sz="2000" dirty="0"/>
              <a:t>	</a:t>
            </a:r>
            <a:r>
              <a:rPr lang="en-US" sz="2000" i="1" dirty="0"/>
              <a:t>Lori </a:t>
            </a:r>
            <a:r>
              <a:rPr lang="en-US" sz="2000" i="1" dirty="0" err="1"/>
              <a:t>Smetanka</a:t>
            </a:r>
            <a:r>
              <a:rPr lang="en-US" sz="2000" i="1" dirty="0"/>
              <a:t>, Executive Director, Consumer Voice</a:t>
            </a:r>
            <a:br>
              <a:rPr lang="en-US" dirty="0"/>
            </a:br>
            <a:r>
              <a:rPr lang="en-US" dirty="0"/>
              <a:t>	</a:t>
            </a:r>
          </a:p>
          <a:p>
            <a:endParaRPr lang="en-US" dirty="0"/>
          </a:p>
        </p:txBody>
      </p:sp>
      <p:pic>
        <p:nvPicPr>
          <p:cNvPr id="5" name="Picture 4" descr="Consumer Voice Logo - high resolution.jpg"/>
          <p:cNvPicPr>
            <a:picLocks noChangeAspect="1"/>
          </p:cNvPicPr>
          <p:nvPr/>
        </p:nvPicPr>
        <p:blipFill>
          <a:blip r:embed="rId2"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3574868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Nursing Home Responsibilities for Council Meetings</a:t>
            </a:r>
          </a:p>
        </p:txBody>
      </p:sp>
      <p:sp>
        <p:nvSpPr>
          <p:cNvPr id="3" name="Content Placeholder 2"/>
          <p:cNvSpPr>
            <a:spLocks noGrp="1"/>
          </p:cNvSpPr>
          <p:nvPr>
            <p:ph idx="1"/>
          </p:nvPr>
        </p:nvSpPr>
        <p:spPr/>
        <p:txBody>
          <a:bodyPr/>
          <a:lstStyle/>
          <a:p>
            <a:r>
              <a:rPr lang="en-US" sz="2800" dirty="0"/>
              <a:t>Private meeting space must be provided</a:t>
            </a:r>
          </a:p>
          <a:p>
            <a:r>
              <a:rPr lang="en-US" sz="2800" dirty="0"/>
              <a:t>Assign a staff person to assist the council and respond to written requests</a:t>
            </a:r>
          </a:p>
          <a:p>
            <a:pPr lvl="1"/>
            <a:r>
              <a:rPr lang="en-US" dirty="0"/>
              <a:t>Staff person must be approved by both the facility and the Council</a:t>
            </a:r>
          </a:p>
          <a:p>
            <a:r>
              <a:rPr lang="en-US" sz="2800" dirty="0"/>
              <a:t>Required to take steps to make residents and family members (and representatives) aware of upcoming resident and family council meetings</a:t>
            </a:r>
          </a:p>
          <a:p>
            <a:r>
              <a:rPr lang="en-US" sz="2800" dirty="0"/>
              <a:t>Promptly respond to grievances</a:t>
            </a:r>
          </a:p>
          <a:p>
            <a:pPr lvl="1"/>
            <a:r>
              <a:rPr lang="en-US" dirty="0"/>
              <a:t>Must include rationale for action/inaction</a:t>
            </a:r>
          </a:p>
        </p:txBody>
      </p:sp>
    </p:spTree>
    <p:extLst>
      <p:ext uri="{BB962C8B-B14F-4D97-AF65-F5344CB8AC3E}">
        <p14:creationId xmlns:p14="http://schemas.microsoft.com/office/powerpoint/2010/main" val="1649611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44"/>
            <a:ext cx="10972800" cy="990600"/>
          </a:xfrm>
        </p:spPr>
        <p:txBody>
          <a:bodyPr/>
          <a:lstStyle/>
          <a:p>
            <a:pPr algn="ctr"/>
            <a:r>
              <a:rPr lang="en-US" altLang="en-US" b="1" dirty="0"/>
              <a:t>Quality of Care</a:t>
            </a:r>
          </a:p>
        </p:txBody>
      </p:sp>
    </p:spTree>
    <p:extLst>
      <p:ext uri="{BB962C8B-B14F-4D97-AF65-F5344CB8AC3E}">
        <p14:creationId xmlns:p14="http://schemas.microsoft.com/office/powerpoint/2010/main" val="4112191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QUALITY OF CARE</a:t>
            </a:r>
          </a:p>
        </p:txBody>
      </p:sp>
      <p:sp>
        <p:nvSpPr>
          <p:cNvPr id="3" name="Content Placeholder 2"/>
          <p:cNvSpPr>
            <a:spLocks noGrp="1"/>
          </p:cNvSpPr>
          <p:nvPr>
            <p:ph idx="1"/>
          </p:nvPr>
        </p:nvSpPr>
        <p:spPr/>
        <p:txBody>
          <a:bodyPr/>
          <a:lstStyle/>
          <a:p>
            <a:endParaRPr lang="en-US" dirty="0"/>
          </a:p>
          <a:p>
            <a:r>
              <a:rPr lang="en-US" dirty="0"/>
              <a:t>Same number, §483.25, but dramatically reorganized.</a:t>
            </a:r>
          </a:p>
          <a:p>
            <a:pPr lvl="1"/>
            <a:r>
              <a:rPr lang="en-US" dirty="0"/>
              <a:t>Some subsections are identical</a:t>
            </a:r>
          </a:p>
          <a:p>
            <a:pPr lvl="1"/>
            <a:r>
              <a:rPr lang="en-US" dirty="0"/>
              <a:t>Some subsections are revised, may also include new language</a:t>
            </a:r>
          </a:p>
          <a:p>
            <a:pPr lvl="1"/>
            <a:r>
              <a:rPr lang="en-US" dirty="0"/>
              <a:t>Some subsections are completely new</a:t>
            </a:r>
          </a:p>
          <a:p>
            <a:pPr lvl="1"/>
            <a:r>
              <a:rPr lang="en-US" dirty="0"/>
              <a:t>Some subsections have been moved to other Requirements of Participation</a:t>
            </a:r>
          </a:p>
        </p:txBody>
      </p:sp>
    </p:spTree>
    <p:extLst>
      <p:ext uri="{BB962C8B-B14F-4D97-AF65-F5344CB8AC3E}">
        <p14:creationId xmlns:p14="http://schemas.microsoft.com/office/powerpoint/2010/main" val="1628262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IDENTICAL SUBSECTIONS	</a:t>
            </a:r>
          </a:p>
        </p:txBody>
      </p:sp>
      <p:sp>
        <p:nvSpPr>
          <p:cNvPr id="3" name="Content Placeholder 2"/>
          <p:cNvSpPr>
            <a:spLocks noGrp="1"/>
          </p:cNvSpPr>
          <p:nvPr>
            <p:ph idx="1"/>
          </p:nvPr>
        </p:nvSpPr>
        <p:spPr/>
        <p:txBody>
          <a:bodyPr/>
          <a:lstStyle/>
          <a:p>
            <a:r>
              <a:rPr lang="en-US" dirty="0"/>
              <a:t>Vision and hearing (§483.25(a))</a:t>
            </a:r>
          </a:p>
          <a:p>
            <a:pPr lvl="1"/>
            <a:r>
              <a:rPr lang="en-US" dirty="0"/>
              <a:t>Facility must</a:t>
            </a:r>
          </a:p>
          <a:p>
            <a:pPr lvl="2"/>
            <a:r>
              <a:rPr lang="en-US" dirty="0"/>
              <a:t>ensure resident receives treatment and assistive devices</a:t>
            </a:r>
          </a:p>
          <a:p>
            <a:pPr lvl="2"/>
            <a:r>
              <a:rPr lang="en-US" dirty="0"/>
              <a:t>if needed, assist resident in making appointments</a:t>
            </a:r>
          </a:p>
          <a:p>
            <a:pPr lvl="2"/>
            <a:r>
              <a:rPr lang="en-US" dirty="0"/>
              <a:t>if needed, arrange transportation to practitioners</a:t>
            </a:r>
          </a:p>
          <a:p>
            <a:r>
              <a:rPr lang="en-US" dirty="0"/>
              <a:t>Accidents (§483.25(d))</a:t>
            </a:r>
          </a:p>
          <a:p>
            <a:pPr lvl="1"/>
            <a:r>
              <a:rPr lang="en-US" dirty="0"/>
              <a:t>Facility must </a:t>
            </a:r>
          </a:p>
          <a:p>
            <a:pPr lvl="2"/>
            <a:r>
              <a:rPr lang="en-US" dirty="0"/>
              <a:t>ensure resident’s environment is “free of accident hazards” to the extent possible</a:t>
            </a:r>
          </a:p>
          <a:p>
            <a:pPr lvl="2"/>
            <a:r>
              <a:rPr lang="en-US" dirty="0"/>
              <a:t>provide “adequate supervision and assistance devices to prevent accidents”</a:t>
            </a:r>
          </a:p>
          <a:p>
            <a:pPr lvl="1"/>
            <a:r>
              <a:rPr lang="en-US" dirty="0"/>
              <a:t>One of the most frequently cited deficiencies</a:t>
            </a:r>
          </a:p>
          <a:p>
            <a:pPr lvl="1"/>
            <a:endParaRPr lang="en-US" dirty="0"/>
          </a:p>
        </p:txBody>
      </p:sp>
    </p:spTree>
    <p:extLst>
      <p:ext uri="{BB962C8B-B14F-4D97-AF65-F5344CB8AC3E}">
        <p14:creationId xmlns:p14="http://schemas.microsoft.com/office/powerpoint/2010/main" val="2040655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REVISED PROVISION: SKIN INTEGRITY</a:t>
            </a:r>
          </a:p>
        </p:txBody>
      </p:sp>
      <p:sp>
        <p:nvSpPr>
          <p:cNvPr id="3" name="Content Placeholder 2"/>
          <p:cNvSpPr>
            <a:spLocks noGrp="1"/>
          </p:cNvSpPr>
          <p:nvPr>
            <p:ph idx="1"/>
          </p:nvPr>
        </p:nvSpPr>
        <p:spPr/>
        <p:txBody>
          <a:bodyPr/>
          <a:lstStyle/>
          <a:p>
            <a:r>
              <a:rPr lang="en-US" dirty="0"/>
              <a:t>Skin integrity (§483.25(b)) includes </a:t>
            </a:r>
          </a:p>
          <a:p>
            <a:pPr lvl="1"/>
            <a:r>
              <a:rPr lang="en-US" dirty="0"/>
              <a:t>Pressure ulcers </a:t>
            </a:r>
          </a:p>
          <a:p>
            <a:pPr lvl="2"/>
            <a:r>
              <a:rPr lang="en-US" dirty="0"/>
              <a:t>Resident receives care consistent with professional standards of practice “to promote healing, prevent infection and prevent new ulcers from developing”</a:t>
            </a:r>
          </a:p>
          <a:p>
            <a:pPr lvl="2"/>
            <a:r>
              <a:rPr lang="en-US" dirty="0"/>
              <a:t>Resident should not develop pressure ulcers unless they were medically unavoidable</a:t>
            </a:r>
          </a:p>
          <a:p>
            <a:pPr lvl="1"/>
            <a:r>
              <a:rPr lang="en-US" dirty="0"/>
              <a:t>Foot care (new).  Facility must</a:t>
            </a:r>
          </a:p>
          <a:p>
            <a:pPr lvl="2"/>
            <a:r>
              <a:rPr lang="en-US" dirty="0"/>
              <a:t>provide treatment and care to maintain mobility</a:t>
            </a:r>
          </a:p>
          <a:p>
            <a:pPr lvl="2"/>
            <a:r>
              <a:rPr lang="en-US" dirty="0"/>
              <a:t>assist resident in making necessary appointments</a:t>
            </a:r>
          </a:p>
          <a:p>
            <a:pPr lvl="2"/>
            <a:r>
              <a:rPr lang="en-US" dirty="0"/>
              <a:t>arrange for transportation for medical appointments</a:t>
            </a:r>
          </a:p>
          <a:p>
            <a:pPr lvl="2"/>
            <a:endParaRPr lang="en-US" dirty="0"/>
          </a:p>
        </p:txBody>
      </p:sp>
    </p:spTree>
    <p:extLst>
      <p:ext uri="{BB962C8B-B14F-4D97-AF65-F5344CB8AC3E}">
        <p14:creationId xmlns:p14="http://schemas.microsoft.com/office/powerpoint/2010/main" val="2964348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REVISED PROVISION: MOBILITY (§483.25(c))</a:t>
            </a:r>
          </a:p>
        </p:txBody>
      </p:sp>
      <p:sp>
        <p:nvSpPr>
          <p:cNvPr id="3" name="Content Placeholder 2"/>
          <p:cNvSpPr>
            <a:spLocks noGrp="1"/>
          </p:cNvSpPr>
          <p:nvPr>
            <p:ph idx="1"/>
          </p:nvPr>
        </p:nvSpPr>
        <p:spPr/>
        <p:txBody>
          <a:bodyPr/>
          <a:lstStyle/>
          <a:p>
            <a:r>
              <a:rPr lang="en-US" dirty="0"/>
              <a:t>Range of motion</a:t>
            </a:r>
          </a:p>
          <a:p>
            <a:pPr lvl="1"/>
            <a:r>
              <a:rPr lang="en-US" dirty="0"/>
              <a:t>Resident should not experience a decline, unless it was medically unavoidable</a:t>
            </a:r>
          </a:p>
          <a:p>
            <a:pPr lvl="1"/>
            <a:r>
              <a:rPr lang="en-US" dirty="0"/>
              <a:t>Resident with limited range of motion receives “appropriate treatment and services to increase range of motion/prevent further decrease in range of motion”</a:t>
            </a:r>
          </a:p>
          <a:p>
            <a:r>
              <a:rPr lang="en-US" dirty="0"/>
              <a:t>Mobility</a:t>
            </a:r>
          </a:p>
          <a:p>
            <a:pPr lvl="1"/>
            <a:r>
              <a:rPr lang="en-US" dirty="0"/>
              <a:t>Resident receives “appropriate services, equipment, and assistance” to maintain or improve mobility</a:t>
            </a:r>
          </a:p>
          <a:p>
            <a:pPr lvl="1"/>
            <a:r>
              <a:rPr lang="en-US" dirty="0"/>
              <a:t>Goal = resident’s achieving “maximum practicable independence”</a:t>
            </a:r>
          </a:p>
        </p:txBody>
      </p:sp>
    </p:spTree>
    <p:extLst>
      <p:ext uri="{BB962C8B-B14F-4D97-AF65-F5344CB8AC3E}">
        <p14:creationId xmlns:p14="http://schemas.microsoft.com/office/powerpoint/2010/main" val="4246769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REVISED PROVISION: INCONTINENCE (§483.25(e))</a:t>
            </a:r>
          </a:p>
        </p:txBody>
      </p:sp>
      <p:sp>
        <p:nvSpPr>
          <p:cNvPr id="3" name="Content Placeholder 2"/>
          <p:cNvSpPr>
            <a:spLocks noGrp="1"/>
          </p:cNvSpPr>
          <p:nvPr>
            <p:ph idx="1"/>
          </p:nvPr>
        </p:nvSpPr>
        <p:spPr/>
        <p:txBody>
          <a:bodyPr/>
          <a:lstStyle/>
          <a:p>
            <a:r>
              <a:rPr lang="en-US" dirty="0"/>
              <a:t>Urinary incontinence</a:t>
            </a:r>
          </a:p>
          <a:p>
            <a:pPr lvl="1"/>
            <a:r>
              <a:rPr lang="en-US" dirty="0"/>
              <a:t>If continent on admission, resident should remain continent, unless there’s a medical reason</a:t>
            </a:r>
          </a:p>
          <a:p>
            <a:pPr lvl="1"/>
            <a:r>
              <a:rPr lang="en-US" dirty="0"/>
              <a:t>If incontinent on admission, resident receives treatment and services to prevent urinary tract infections and restore continence</a:t>
            </a:r>
          </a:p>
          <a:p>
            <a:pPr lvl="1"/>
            <a:r>
              <a:rPr lang="en-US" dirty="0"/>
              <a:t>Catherization should not be done unless medically necessary</a:t>
            </a:r>
          </a:p>
          <a:p>
            <a:pPr marL="274637" lvl="1" indent="0">
              <a:buNone/>
            </a:pPr>
            <a:r>
              <a:rPr lang="en-US" sz="3200" dirty="0"/>
              <a:t>Fecal incontinence (new)</a:t>
            </a:r>
          </a:p>
          <a:p>
            <a:pPr lvl="1"/>
            <a:r>
              <a:rPr lang="en-US" dirty="0"/>
              <a:t>Facility to provide treatment and services “to restore as much normal bowel function as possible”</a:t>
            </a:r>
          </a:p>
          <a:p>
            <a:pPr marL="274637" lvl="1" indent="0">
              <a:buNone/>
            </a:pPr>
            <a:endParaRPr lang="en-US" dirty="0"/>
          </a:p>
        </p:txBody>
      </p:sp>
    </p:spTree>
    <p:extLst>
      <p:ext uri="{BB962C8B-B14F-4D97-AF65-F5344CB8AC3E}">
        <p14:creationId xmlns:p14="http://schemas.microsoft.com/office/powerpoint/2010/main" val="1660878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REVISED PROVISION: ASSISTED NUTRITION AND HYDRATION (§483.25(g))</a:t>
            </a:r>
          </a:p>
        </p:txBody>
      </p:sp>
      <p:sp>
        <p:nvSpPr>
          <p:cNvPr id="3" name="Content Placeholder 2"/>
          <p:cNvSpPr>
            <a:spLocks noGrp="1"/>
          </p:cNvSpPr>
          <p:nvPr>
            <p:ph idx="1"/>
          </p:nvPr>
        </p:nvSpPr>
        <p:spPr/>
        <p:txBody>
          <a:bodyPr/>
          <a:lstStyle/>
          <a:p>
            <a:r>
              <a:rPr lang="en-US" sz="2800" dirty="0"/>
              <a:t>Combines hydration and nutrition from prior rules</a:t>
            </a:r>
          </a:p>
          <a:p>
            <a:r>
              <a:rPr lang="en-US" sz="2800" dirty="0"/>
              <a:t>Fluids</a:t>
            </a:r>
          </a:p>
          <a:p>
            <a:pPr lvl="1"/>
            <a:r>
              <a:rPr lang="en-US" sz="2000" dirty="0"/>
              <a:t>Facility must offer sufficient fluids, not just provide fluids, and offer therapeutic diet. </a:t>
            </a:r>
          </a:p>
          <a:p>
            <a:pPr lvl="2"/>
            <a:r>
              <a:rPr lang="en-US" sz="1800" dirty="0"/>
              <a:t>CMS says change means facility must ASSIST resident in drinking fluids</a:t>
            </a:r>
          </a:p>
          <a:p>
            <a:r>
              <a:rPr lang="en-US" sz="2800" dirty="0"/>
              <a:t>Facility must offer therapeutic diet, when ordered by health care provider</a:t>
            </a:r>
          </a:p>
          <a:p>
            <a:r>
              <a:rPr lang="en-US" sz="2800" dirty="0"/>
              <a:t>Enteral feeding (formerly, naso-gastric tubes)</a:t>
            </a:r>
          </a:p>
          <a:p>
            <a:pPr lvl="1"/>
            <a:r>
              <a:rPr lang="en-US" sz="2000" dirty="0"/>
              <a:t>If resident cannot eat alone or with assistance, enteral feeding must be “clinically indicated and consented to by the resident” (former rule: naso-gastric tube only if medically unavoidable)</a:t>
            </a:r>
          </a:p>
          <a:p>
            <a:pPr lvl="1"/>
            <a:r>
              <a:rPr lang="en-US" sz="2000" dirty="0"/>
              <a:t>Facility must restore oral eating skills, “if possible” (former rule: normal eating skills) </a:t>
            </a:r>
          </a:p>
          <a:p>
            <a:pPr lvl="1"/>
            <a:r>
              <a:rPr lang="en-US" sz="2000" dirty="0"/>
              <a:t>Facility must prevent complications from enteral feeding</a:t>
            </a:r>
          </a:p>
        </p:txBody>
      </p:sp>
    </p:spTree>
    <p:extLst>
      <p:ext uri="{BB962C8B-B14F-4D97-AF65-F5344CB8AC3E}">
        <p14:creationId xmlns:p14="http://schemas.microsoft.com/office/powerpoint/2010/main" val="1260125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OF CARE THEMES</a:t>
            </a:r>
          </a:p>
        </p:txBody>
      </p:sp>
      <p:sp>
        <p:nvSpPr>
          <p:cNvPr id="3" name="Content Placeholder 2"/>
          <p:cNvSpPr>
            <a:spLocks noGrp="1"/>
          </p:cNvSpPr>
          <p:nvPr>
            <p:ph idx="1"/>
          </p:nvPr>
        </p:nvSpPr>
        <p:spPr/>
        <p:txBody>
          <a:bodyPr/>
          <a:lstStyle/>
          <a:p>
            <a:endParaRPr lang="en-US" dirty="0"/>
          </a:p>
          <a:p>
            <a:r>
              <a:rPr lang="en-US" dirty="0"/>
              <a:t>New language in many subsections about providing care in accordance with “professional standards of practice”</a:t>
            </a:r>
          </a:p>
          <a:p>
            <a:pPr lvl="1"/>
            <a:r>
              <a:rPr lang="en-US" dirty="0"/>
              <a:t>This language is tool to reject “corporate policy” as standard of care, if it conflicts with professional standards.</a:t>
            </a:r>
          </a:p>
          <a:p>
            <a:r>
              <a:rPr lang="en-US" dirty="0"/>
              <a:t>New language in many subsections about providing care in accordance with physician orders</a:t>
            </a:r>
          </a:p>
          <a:p>
            <a:pPr lvl="1"/>
            <a:r>
              <a:rPr lang="en-US" dirty="0"/>
              <a:t>New opportunity to require greater physician involvement </a:t>
            </a:r>
          </a:p>
          <a:p>
            <a:pPr lvl="1"/>
            <a:r>
              <a:rPr lang="en-US" dirty="0"/>
              <a:t>Residents have right to choose own physician (§483.10(d))</a:t>
            </a:r>
          </a:p>
          <a:p>
            <a:pPr marL="274637" lvl="1" indent="0">
              <a:buNone/>
            </a:pPr>
            <a:r>
              <a:rPr lang="en-US" sz="2800" dirty="0"/>
              <a:t>	</a:t>
            </a:r>
          </a:p>
          <a:p>
            <a:pPr marL="274637" lvl="1" indent="0">
              <a:buNone/>
            </a:pPr>
            <a:endParaRPr lang="en-US" dirty="0"/>
          </a:p>
        </p:txBody>
      </p:sp>
    </p:spTree>
    <p:extLst>
      <p:ext uri="{BB962C8B-B14F-4D97-AF65-F5344CB8AC3E}">
        <p14:creationId xmlns:p14="http://schemas.microsoft.com/office/powerpoint/2010/main" val="557539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OF CARE THEMES (continued)</a:t>
            </a:r>
          </a:p>
        </p:txBody>
      </p:sp>
      <p:sp>
        <p:nvSpPr>
          <p:cNvPr id="3" name="Content Placeholder 2"/>
          <p:cNvSpPr>
            <a:spLocks noGrp="1"/>
          </p:cNvSpPr>
          <p:nvPr>
            <p:ph idx="1"/>
          </p:nvPr>
        </p:nvSpPr>
        <p:spPr/>
        <p:txBody>
          <a:bodyPr/>
          <a:lstStyle/>
          <a:p>
            <a:endParaRPr lang="en-US" dirty="0"/>
          </a:p>
          <a:p>
            <a:r>
              <a:rPr lang="en-US" dirty="0"/>
              <a:t>New language about providing care in accordance with “comprehensive person-centered care plan”</a:t>
            </a:r>
          </a:p>
          <a:p>
            <a:pPr lvl="1"/>
            <a:r>
              <a:rPr lang="en-US" dirty="0"/>
              <a:t>Regulatory system says poor outcome is not “avoidable” – and is therefore a deficiency – if facility fails to implement resident’s care plan.</a:t>
            </a:r>
          </a:p>
          <a:p>
            <a:pPr lvl="1"/>
            <a:r>
              <a:rPr lang="en-US" dirty="0"/>
              <a:t>Prominent attention to care plans is important tool.</a:t>
            </a:r>
          </a:p>
          <a:p>
            <a:r>
              <a:rPr lang="en-US" dirty="0"/>
              <a:t>New language about providing care in accordance with “residents’ goals and preferences”</a:t>
            </a:r>
          </a:p>
          <a:p>
            <a:pPr lvl="1"/>
            <a:r>
              <a:rPr lang="en-US" dirty="0"/>
              <a:t>Important recognition that residents’ perspectives matter and are relevant to care and services that facility provides.</a:t>
            </a:r>
          </a:p>
        </p:txBody>
      </p:sp>
    </p:spTree>
    <p:extLst>
      <p:ext uri="{BB962C8B-B14F-4D97-AF65-F5344CB8AC3E}">
        <p14:creationId xmlns:p14="http://schemas.microsoft.com/office/powerpoint/2010/main" val="225743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Implemented in Three Phases</a:t>
            </a:r>
          </a:p>
        </p:txBody>
      </p:sp>
      <p:sp>
        <p:nvSpPr>
          <p:cNvPr id="8195" name="Content Placeholder 2"/>
          <p:cNvSpPr>
            <a:spLocks noGrp="1"/>
          </p:cNvSpPr>
          <p:nvPr>
            <p:ph idx="1"/>
          </p:nvPr>
        </p:nvSpPr>
        <p:spPr/>
        <p:txBody>
          <a:bodyPr/>
          <a:lstStyle/>
          <a:p>
            <a:r>
              <a:rPr lang="en-US" altLang="en-US" dirty="0">
                <a:solidFill>
                  <a:srgbClr val="0F2D69"/>
                </a:solidFill>
              </a:rPr>
              <a:t>Nov. 28, </a:t>
            </a:r>
            <a:r>
              <a:rPr lang="en-US" altLang="en-US" dirty="0">
                <a:solidFill>
                  <a:srgbClr val="FF0000"/>
                </a:solidFill>
              </a:rPr>
              <a:t>2016 </a:t>
            </a:r>
            <a:r>
              <a:rPr lang="en-US" altLang="en-US" dirty="0">
                <a:solidFill>
                  <a:srgbClr val="0F2D69"/>
                </a:solidFill>
              </a:rPr>
              <a:t>–</a:t>
            </a:r>
            <a:r>
              <a:rPr lang="en-US" altLang="en-US" dirty="0"/>
              <a:t> most regulations effective, particularly those that continue existing requirements.</a:t>
            </a:r>
          </a:p>
          <a:p>
            <a:endParaRPr lang="en-US" altLang="en-US" dirty="0"/>
          </a:p>
          <a:p>
            <a:r>
              <a:rPr lang="en-US" altLang="en-US" dirty="0">
                <a:solidFill>
                  <a:srgbClr val="0F2D69"/>
                </a:solidFill>
              </a:rPr>
              <a:t>Nov. 28, </a:t>
            </a:r>
            <a:r>
              <a:rPr lang="en-US" altLang="en-US" dirty="0">
                <a:solidFill>
                  <a:srgbClr val="FF0000"/>
                </a:solidFill>
              </a:rPr>
              <a:t>2017 </a:t>
            </a:r>
            <a:r>
              <a:rPr lang="en-US" altLang="en-US" dirty="0"/>
              <a:t>– additional regulations effective (including behavioral health); Surveyor’s Manual includes new guidance; use of new survey process begins.</a:t>
            </a:r>
          </a:p>
          <a:p>
            <a:endParaRPr lang="en-US" altLang="en-US" dirty="0"/>
          </a:p>
          <a:p>
            <a:r>
              <a:rPr lang="en-US" altLang="en-US" dirty="0">
                <a:solidFill>
                  <a:srgbClr val="0F2D69"/>
                </a:solidFill>
              </a:rPr>
              <a:t>Nov. 28, </a:t>
            </a:r>
            <a:r>
              <a:rPr lang="en-US" altLang="en-US" dirty="0">
                <a:solidFill>
                  <a:srgbClr val="FF0000"/>
                </a:solidFill>
              </a:rPr>
              <a:t>2019 </a:t>
            </a:r>
            <a:r>
              <a:rPr lang="en-US" altLang="en-US" dirty="0"/>
              <a:t>– implementation of new programs such as Quality Assurance and Performance Improvement (QAPI), and Compliance and Ethics Programs.</a:t>
            </a:r>
          </a:p>
        </p:txBody>
      </p:sp>
    </p:spTree>
    <p:extLst>
      <p:ext uri="{BB962C8B-B14F-4D97-AF65-F5344CB8AC3E}">
        <p14:creationId xmlns:p14="http://schemas.microsoft.com/office/powerpoint/2010/main" val="2691518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REVISED PROVISION: PARENTERAL FLUIDS (§483.25(h))</a:t>
            </a:r>
          </a:p>
        </p:txBody>
      </p:sp>
      <p:sp>
        <p:nvSpPr>
          <p:cNvPr id="3" name="Content Placeholder 2"/>
          <p:cNvSpPr>
            <a:spLocks noGrp="1"/>
          </p:cNvSpPr>
          <p:nvPr>
            <p:ph idx="1"/>
          </p:nvPr>
        </p:nvSpPr>
        <p:spPr/>
        <p:txBody>
          <a:bodyPr/>
          <a:lstStyle/>
          <a:p>
            <a:endParaRPr lang="en-US" dirty="0"/>
          </a:p>
          <a:p>
            <a:r>
              <a:rPr lang="en-US" dirty="0"/>
              <a:t>New subsection (old rules: subcategory of Special Needs)</a:t>
            </a:r>
          </a:p>
          <a:p>
            <a:r>
              <a:rPr lang="en-US" dirty="0"/>
              <a:t>Parenteral fluids must be administered consistent with professional standards of practice, physician orders, comprehensive person-centered care, resident’s goals and preferences.</a:t>
            </a:r>
          </a:p>
        </p:txBody>
      </p:sp>
    </p:spTree>
    <p:extLst>
      <p:ext uri="{BB962C8B-B14F-4D97-AF65-F5344CB8AC3E}">
        <p14:creationId xmlns:p14="http://schemas.microsoft.com/office/powerpoint/2010/main" val="1389727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REVISED PROVISION: RESPIRATORY CARE (§483.25(i))	</a:t>
            </a:r>
          </a:p>
        </p:txBody>
      </p:sp>
      <p:sp>
        <p:nvSpPr>
          <p:cNvPr id="3" name="Content Placeholder 2"/>
          <p:cNvSpPr>
            <a:spLocks noGrp="1"/>
          </p:cNvSpPr>
          <p:nvPr>
            <p:ph idx="1"/>
          </p:nvPr>
        </p:nvSpPr>
        <p:spPr/>
        <p:txBody>
          <a:bodyPr/>
          <a:lstStyle/>
          <a:p>
            <a:r>
              <a:rPr lang="en-US" dirty="0"/>
              <a:t>Includes tracheostomy care and tracheal suctioning</a:t>
            </a:r>
          </a:p>
          <a:p>
            <a:r>
              <a:rPr lang="en-US" dirty="0"/>
              <a:t>Respiratory care must be administered consistent with professional standards of practice, physician orders, comprehensive person-centered care, resident’s goals and preferences.</a:t>
            </a:r>
          </a:p>
          <a:p>
            <a:r>
              <a:rPr lang="en-US" dirty="0"/>
              <a:t>Respiratory care also discussed in Rehabilitation Services, §483.65</a:t>
            </a:r>
          </a:p>
          <a:p>
            <a:pPr lvl="1"/>
            <a:r>
              <a:rPr lang="en-US" dirty="0"/>
              <a:t>CMS does not identify which types of respiratory care must be provided (ventilators?), but states facilities have broad obligation to provide all services a resident needs.</a:t>
            </a:r>
          </a:p>
        </p:txBody>
      </p:sp>
    </p:spTree>
    <p:extLst>
      <p:ext uri="{BB962C8B-B14F-4D97-AF65-F5344CB8AC3E}">
        <p14:creationId xmlns:p14="http://schemas.microsoft.com/office/powerpoint/2010/main" val="3828366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REVISED PROVISION: PROSTHESES (§483.25(j))</a:t>
            </a:r>
          </a:p>
        </p:txBody>
      </p:sp>
      <p:sp>
        <p:nvSpPr>
          <p:cNvPr id="3" name="Content Placeholder 2"/>
          <p:cNvSpPr>
            <a:spLocks noGrp="1"/>
          </p:cNvSpPr>
          <p:nvPr>
            <p:ph idx="1"/>
          </p:nvPr>
        </p:nvSpPr>
        <p:spPr/>
        <p:txBody>
          <a:bodyPr/>
          <a:lstStyle/>
          <a:p>
            <a:endParaRPr lang="en-US" dirty="0"/>
          </a:p>
          <a:p>
            <a:r>
              <a:rPr lang="en-US" dirty="0"/>
              <a:t>Facility must provide appropriate care and assistance, consistent with professional standards of practice, comprehensive person-centered care, resident’s goals and preferences.</a:t>
            </a:r>
          </a:p>
          <a:p>
            <a:pPr lvl="1"/>
            <a:r>
              <a:rPr lang="en-US" dirty="0"/>
              <a:t>Goal = ensure that resident wears and can use the prosthesis.</a:t>
            </a:r>
          </a:p>
        </p:txBody>
      </p:sp>
    </p:spTree>
    <p:extLst>
      <p:ext uri="{BB962C8B-B14F-4D97-AF65-F5344CB8AC3E}">
        <p14:creationId xmlns:p14="http://schemas.microsoft.com/office/powerpoint/2010/main" val="2628716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REVISED PROVISION: DIALYSIS (§483.25(l))</a:t>
            </a:r>
          </a:p>
        </p:txBody>
      </p:sp>
      <p:sp>
        <p:nvSpPr>
          <p:cNvPr id="3" name="Content Placeholder 2"/>
          <p:cNvSpPr>
            <a:spLocks noGrp="1"/>
          </p:cNvSpPr>
          <p:nvPr>
            <p:ph idx="1"/>
          </p:nvPr>
        </p:nvSpPr>
        <p:spPr/>
        <p:txBody>
          <a:bodyPr/>
          <a:lstStyle/>
          <a:p>
            <a:endParaRPr lang="en-US" dirty="0"/>
          </a:p>
          <a:p>
            <a:r>
              <a:rPr lang="en-US" dirty="0"/>
              <a:t>Facility must provide care consistent with professional standards of practice, comprehensive person-centered care, resident’s goals and preferences.</a:t>
            </a:r>
          </a:p>
        </p:txBody>
      </p:sp>
    </p:spTree>
    <p:extLst>
      <p:ext uri="{BB962C8B-B14F-4D97-AF65-F5344CB8AC3E}">
        <p14:creationId xmlns:p14="http://schemas.microsoft.com/office/powerpoint/2010/main" val="2726044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PROVISION: PAIN MANAGEMENT (§483.25(k))</a:t>
            </a:r>
          </a:p>
        </p:txBody>
      </p:sp>
      <p:sp>
        <p:nvSpPr>
          <p:cNvPr id="3" name="Content Placeholder 2"/>
          <p:cNvSpPr>
            <a:spLocks noGrp="1"/>
          </p:cNvSpPr>
          <p:nvPr>
            <p:ph idx="1"/>
          </p:nvPr>
        </p:nvSpPr>
        <p:spPr/>
        <p:txBody>
          <a:bodyPr/>
          <a:lstStyle/>
          <a:p>
            <a:endParaRPr lang="en-US" dirty="0"/>
          </a:p>
          <a:p>
            <a:r>
              <a:rPr lang="en-US" dirty="0"/>
              <a:t>Significant new addition, because pain is under-diagnosed and under-treated, especially for residents with dementia</a:t>
            </a:r>
          </a:p>
          <a:p>
            <a:r>
              <a:rPr lang="en-US" dirty="0"/>
              <a:t>Facility must address resident’s pain, consistent with professional standards of practice, comprehensive person-centered care plan, resident’s goals and preferences.</a:t>
            </a:r>
          </a:p>
        </p:txBody>
      </p:sp>
    </p:spTree>
    <p:extLst>
      <p:ext uri="{BB962C8B-B14F-4D97-AF65-F5344CB8AC3E}">
        <p14:creationId xmlns:p14="http://schemas.microsoft.com/office/powerpoint/2010/main" val="3305889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PROVISION: TRAUMA-INFORMED CARE (§483.25(k))	</a:t>
            </a:r>
          </a:p>
        </p:txBody>
      </p:sp>
      <p:sp>
        <p:nvSpPr>
          <p:cNvPr id="3" name="Content Placeholder 2"/>
          <p:cNvSpPr>
            <a:spLocks noGrp="1"/>
          </p:cNvSpPr>
          <p:nvPr>
            <p:ph idx="1"/>
          </p:nvPr>
        </p:nvSpPr>
        <p:spPr/>
        <p:txBody>
          <a:bodyPr/>
          <a:lstStyle/>
          <a:p>
            <a:r>
              <a:rPr lang="en-US" dirty="0"/>
              <a:t>Facility must ensure resident receives “culturally competent, trauma-informed care,” consistent with professional standards of practice, comprehensive person-centered care plan, resident’s goals and preferences.</a:t>
            </a:r>
          </a:p>
          <a:p>
            <a:r>
              <a:rPr lang="en-US" dirty="0"/>
              <a:t>CMS identifies Holocaust survivors and survivors of war, disasters, and other profound trauma</a:t>
            </a:r>
          </a:p>
          <a:p>
            <a:r>
              <a:rPr lang="en-US" dirty="0"/>
              <a:t>Penny Shaw (advocate) blog identifies the trauma of admission and facets of nursing home life, which need to be addressed in assessment and care plans.</a:t>
            </a:r>
          </a:p>
          <a:p>
            <a:r>
              <a:rPr lang="en-US" dirty="0"/>
              <a:t>This provision is effective Nov. 28, 2019.</a:t>
            </a:r>
          </a:p>
        </p:txBody>
      </p:sp>
    </p:spTree>
    <p:extLst>
      <p:ext uri="{BB962C8B-B14F-4D97-AF65-F5344CB8AC3E}">
        <p14:creationId xmlns:p14="http://schemas.microsoft.com/office/powerpoint/2010/main" val="3527017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PROVISION: BED RAILS (§483.25(n))</a:t>
            </a:r>
          </a:p>
        </p:txBody>
      </p:sp>
      <p:sp>
        <p:nvSpPr>
          <p:cNvPr id="3" name="Content Placeholder 2"/>
          <p:cNvSpPr>
            <a:spLocks noGrp="1"/>
          </p:cNvSpPr>
          <p:nvPr>
            <p:ph idx="1"/>
          </p:nvPr>
        </p:nvSpPr>
        <p:spPr/>
        <p:txBody>
          <a:bodyPr/>
          <a:lstStyle/>
          <a:p>
            <a:endParaRPr lang="en-US" dirty="0"/>
          </a:p>
          <a:p>
            <a:r>
              <a:rPr lang="en-US" dirty="0"/>
              <a:t>Facilities must </a:t>
            </a:r>
          </a:p>
          <a:p>
            <a:pPr lvl="1"/>
            <a:r>
              <a:rPr lang="en-US" dirty="0"/>
              <a:t>use “appropriate alternatives” before considering bed rails</a:t>
            </a:r>
          </a:p>
          <a:p>
            <a:pPr lvl="1"/>
            <a:r>
              <a:rPr lang="en-US" dirty="0"/>
              <a:t>review risks and benefits of bed rails with resident and representative</a:t>
            </a:r>
          </a:p>
          <a:p>
            <a:pPr lvl="1"/>
            <a:r>
              <a:rPr lang="en-US" dirty="0"/>
              <a:t>obtain informed consent prior to installation of bed rails</a:t>
            </a:r>
          </a:p>
          <a:p>
            <a:pPr lvl="1"/>
            <a:r>
              <a:rPr lang="en-US" dirty="0"/>
              <a:t>“ensure that the bed’s dimensions are appropriate for the resident’s size and weight”</a:t>
            </a:r>
          </a:p>
          <a:p>
            <a:pPr lvl="1"/>
            <a:r>
              <a:rPr lang="en-US" dirty="0"/>
              <a:t>follow manufacturer’s recommendations and specifications for installing and maintaining bed rails</a:t>
            </a:r>
          </a:p>
          <a:p>
            <a:pPr lvl="1"/>
            <a:endParaRPr lang="en-US" dirty="0"/>
          </a:p>
        </p:txBody>
      </p:sp>
    </p:spTree>
    <p:extLst>
      <p:ext uri="{BB962C8B-B14F-4D97-AF65-F5344CB8AC3E}">
        <p14:creationId xmlns:p14="http://schemas.microsoft.com/office/powerpoint/2010/main" val="3333397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STANDARDS MOVED FROM QUALITY OF CARE</a:t>
            </a:r>
          </a:p>
        </p:txBody>
      </p:sp>
      <p:sp>
        <p:nvSpPr>
          <p:cNvPr id="3" name="Content Placeholder 2"/>
          <p:cNvSpPr>
            <a:spLocks noGrp="1"/>
          </p:cNvSpPr>
          <p:nvPr>
            <p:ph idx="1"/>
          </p:nvPr>
        </p:nvSpPr>
        <p:spPr/>
        <p:txBody>
          <a:bodyPr/>
          <a:lstStyle/>
          <a:p>
            <a:endParaRPr lang="en-US" dirty="0"/>
          </a:p>
          <a:p>
            <a:r>
              <a:rPr lang="en-US" dirty="0"/>
              <a:t>Activities of daily living (Quality of Life, §483.24(b))</a:t>
            </a:r>
          </a:p>
          <a:p>
            <a:r>
              <a:rPr lang="en-US" dirty="0"/>
              <a:t>Unnecessary drugs (Pharmacy Services, §483.45(d))</a:t>
            </a:r>
          </a:p>
          <a:p>
            <a:r>
              <a:rPr lang="en-US" dirty="0"/>
              <a:t>Mental and psychosocial functioning (new Requirement of Participation called Behavioral Health Services, §483.40(b))</a:t>
            </a:r>
          </a:p>
          <a:p>
            <a:r>
              <a:rPr lang="en-US" dirty="0"/>
              <a:t>Medication errors (Pharmacy Services, §483.45(d))</a:t>
            </a:r>
          </a:p>
          <a:p>
            <a:r>
              <a:rPr lang="en-US" dirty="0"/>
              <a:t>Influenza and pneumococcal immunizations (Infection Control, §483.80(d))</a:t>
            </a:r>
          </a:p>
        </p:txBody>
      </p:sp>
    </p:spTree>
    <p:extLst>
      <p:ext uri="{BB962C8B-B14F-4D97-AF65-F5344CB8AC3E}">
        <p14:creationId xmlns:p14="http://schemas.microsoft.com/office/powerpoint/2010/main" val="3777905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 ABOUT QUALITY OF CARE</a:t>
            </a:r>
          </a:p>
        </p:txBody>
      </p:sp>
      <p:sp>
        <p:nvSpPr>
          <p:cNvPr id="3" name="Content Placeholder 2"/>
          <p:cNvSpPr>
            <a:spLocks noGrp="1"/>
          </p:cNvSpPr>
          <p:nvPr>
            <p:ph idx="1"/>
          </p:nvPr>
        </p:nvSpPr>
        <p:spPr/>
        <p:txBody>
          <a:bodyPr/>
          <a:lstStyle/>
          <a:p>
            <a:endParaRPr lang="en-US" dirty="0"/>
          </a:p>
          <a:p>
            <a:r>
              <a:rPr lang="en-US" dirty="0"/>
              <a:t>Pleased that CMS kept separate Requirements of Participation for quality of care and quality of life</a:t>
            </a:r>
          </a:p>
          <a:p>
            <a:r>
              <a:rPr lang="en-US" dirty="0"/>
              <a:t>Disappointed that CMS did not write specifically about dementia care</a:t>
            </a:r>
          </a:p>
        </p:txBody>
      </p:sp>
    </p:spTree>
    <p:extLst>
      <p:ext uri="{BB962C8B-B14F-4D97-AF65-F5344CB8AC3E}">
        <p14:creationId xmlns:p14="http://schemas.microsoft.com/office/powerpoint/2010/main" val="1874400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Today: </a:t>
            </a:r>
            <a:r>
              <a:rPr lang="en-US" dirty="0">
                <a:solidFill>
                  <a:srgbClr val="0F2D69"/>
                </a:solidFill>
              </a:rPr>
              <a:t>National Storytelling Day!</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600" dirty="0"/>
              <a:t>If you want to get residents involved in immediate action, have them submit their story to us today!</a:t>
            </a:r>
            <a:endParaRPr lang="en-US" sz="2600" b="1" dirty="0">
              <a:solidFill>
                <a:srgbClr val="FF0000"/>
              </a:solidFill>
            </a:endParaRPr>
          </a:p>
          <a:p>
            <a:pPr marL="0" indent="0">
              <a:buNone/>
            </a:pPr>
            <a:endParaRPr lang="en-US" sz="2600" dirty="0"/>
          </a:p>
          <a:p>
            <a:pPr marL="0" indent="0">
              <a:buNone/>
            </a:pPr>
            <a:r>
              <a:rPr lang="en-US" sz="2600" dirty="0"/>
              <a:t>The story can be:</a:t>
            </a:r>
          </a:p>
          <a:p>
            <a:r>
              <a:rPr lang="en-US" sz="2600" dirty="0"/>
              <a:t>Written</a:t>
            </a:r>
          </a:p>
          <a:p>
            <a:r>
              <a:rPr lang="en-US" sz="2600" dirty="0"/>
              <a:t>Video</a:t>
            </a:r>
          </a:p>
          <a:p>
            <a:endParaRPr lang="en-US" sz="2600" dirty="0"/>
          </a:p>
          <a:p>
            <a:pPr marL="0" indent="0">
              <a:buNone/>
            </a:pPr>
            <a:r>
              <a:rPr lang="en-US" sz="2600" dirty="0"/>
              <a:t>They can mail it or email it to us.  We have instructions on our website: </a:t>
            </a:r>
            <a:r>
              <a:rPr lang="en-US" sz="2600" dirty="0">
                <a:hlinkClick r:id="rId2"/>
              </a:rPr>
              <a:t>http://theconsumervoice.org/issues/issue_details/protecting-medicaid1#story</a:t>
            </a:r>
            <a:r>
              <a:rPr lang="en-US" sz="2600" dirty="0"/>
              <a:t>. </a:t>
            </a:r>
          </a:p>
        </p:txBody>
      </p:sp>
    </p:spTree>
    <p:extLst>
      <p:ext uri="{BB962C8B-B14F-4D97-AF65-F5344CB8AC3E}">
        <p14:creationId xmlns:p14="http://schemas.microsoft.com/office/powerpoint/2010/main" val="217569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35"/>
            <a:ext cx="10972800" cy="990600"/>
          </a:xfrm>
        </p:spPr>
        <p:txBody>
          <a:bodyPr>
            <a:normAutofit/>
          </a:bodyPr>
          <a:lstStyle/>
          <a:p>
            <a:pPr algn="ctr"/>
            <a:r>
              <a:rPr lang="en-US" altLang="en-US" b="1" dirty="0" err="1"/>
              <a:t>Bedholds</a:t>
            </a:r>
            <a:r>
              <a:rPr lang="en-US" altLang="en-US" b="1" dirty="0"/>
              <a:t>, and Return to the Facility</a:t>
            </a:r>
          </a:p>
        </p:txBody>
      </p:sp>
    </p:spTree>
    <p:extLst>
      <p:ext uri="{BB962C8B-B14F-4D97-AF65-F5344CB8AC3E}">
        <p14:creationId xmlns:p14="http://schemas.microsoft.com/office/powerpoint/2010/main" val="3566230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and Answer</a:t>
            </a:r>
          </a:p>
        </p:txBody>
      </p:sp>
      <p:sp>
        <p:nvSpPr>
          <p:cNvPr id="3" name="Text Placeholder 2"/>
          <p:cNvSpPr>
            <a:spLocks noGrp="1"/>
          </p:cNvSpPr>
          <p:nvPr>
            <p:ph idx="1"/>
          </p:nvPr>
        </p:nvSpPr>
        <p:spPr/>
        <p:txBody>
          <a:bodyPr/>
          <a:lstStyle/>
          <a:p>
            <a:endParaRPr lang="en-US" dirty="0"/>
          </a:p>
          <a:p>
            <a:endParaRPr lang="en-US" dirty="0"/>
          </a:p>
        </p:txBody>
      </p:sp>
      <p:pic>
        <p:nvPicPr>
          <p:cNvPr id="5" name="Picture 4" descr="https://encrypted-tbn1.gstatic.com/images?q=tbn:ANd9GcQ5frKqIL7nkZVrPbgSth3XAn2aXGUdnlAsTlpCGuACA2TjQzOmPw"/>
          <p:cNvPicPr/>
          <p:nvPr/>
        </p:nvPicPr>
        <p:blipFill>
          <a:blip r:embed="rId2" cstate="print"/>
          <a:srcRect/>
          <a:stretch>
            <a:fillRect/>
          </a:stretch>
        </p:blipFill>
        <p:spPr bwMode="auto">
          <a:xfrm>
            <a:off x="4348480" y="2459038"/>
            <a:ext cx="3408680" cy="2737803"/>
          </a:xfrm>
          <a:prstGeom prst="rect">
            <a:avLst/>
          </a:prstGeom>
          <a:noFill/>
          <a:ln w="9525">
            <a:noFill/>
            <a:miter lim="800000"/>
            <a:headEnd/>
            <a:tailEnd/>
          </a:ln>
        </p:spPr>
      </p:pic>
      <p:pic>
        <p:nvPicPr>
          <p:cNvPr id="6" name="Picture 5" descr="Consumer Voice Logo - high resolution.jpg"/>
          <p:cNvPicPr>
            <a:picLocks noChangeAspect="1"/>
          </p:cNvPicPr>
          <p:nvPr/>
        </p:nvPicPr>
        <p:blipFill>
          <a:blip r:embed="rId3"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5755259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Contact Information</a:t>
            </a:r>
          </a:p>
        </p:txBody>
      </p:sp>
      <p:sp>
        <p:nvSpPr>
          <p:cNvPr id="3" name="Content Placeholder 2"/>
          <p:cNvSpPr>
            <a:spLocks noGrp="1"/>
          </p:cNvSpPr>
          <p:nvPr>
            <p:ph sz="half" idx="1"/>
          </p:nvPr>
        </p:nvSpPr>
        <p:spPr/>
        <p:txBody>
          <a:bodyPr/>
          <a:lstStyle/>
          <a:p>
            <a:pPr marL="0" indent="0">
              <a:buNone/>
            </a:pPr>
            <a:r>
              <a:rPr lang="en-US" sz="1800" dirty="0"/>
              <a:t>Eric Carlson </a:t>
            </a:r>
          </a:p>
          <a:p>
            <a:pPr marL="0" indent="0">
              <a:buNone/>
            </a:pPr>
            <a:r>
              <a:rPr lang="en-US" sz="1800" dirty="0">
                <a:hlinkClick r:id="rId2"/>
              </a:rPr>
              <a:t>ecarlson@justiceinaging.org</a:t>
            </a:r>
            <a:endParaRPr lang="en-US" sz="1800" dirty="0"/>
          </a:p>
          <a:p>
            <a:pPr marL="0" indent="0">
              <a:buNone/>
            </a:pPr>
            <a:r>
              <a:rPr lang="en-US" sz="1800" dirty="0">
                <a:hlinkClick r:id="rId3"/>
              </a:rPr>
              <a:t>www.justiceinaging.org</a:t>
            </a:r>
            <a:endParaRPr lang="en-US" sz="1800" dirty="0"/>
          </a:p>
          <a:p>
            <a:endParaRPr lang="en-US" sz="1800" dirty="0"/>
          </a:p>
          <a:p>
            <a:pPr marL="0" indent="0">
              <a:buNone/>
            </a:pPr>
            <a:r>
              <a:rPr lang="en-US" sz="1800" dirty="0"/>
              <a:t>Toby Edelman</a:t>
            </a:r>
          </a:p>
          <a:p>
            <a:pPr marL="0" indent="0">
              <a:buNone/>
            </a:pPr>
            <a:r>
              <a:rPr lang="en-US" sz="1800" dirty="0">
                <a:hlinkClick r:id="rId4"/>
              </a:rPr>
              <a:t>tedelman@MedicareAdvocacy.org</a:t>
            </a:r>
            <a:endParaRPr lang="en-US" sz="1800" dirty="0"/>
          </a:p>
          <a:p>
            <a:pPr marL="0" indent="0">
              <a:buNone/>
            </a:pPr>
            <a:r>
              <a:rPr lang="en-US" sz="1800" dirty="0">
                <a:hlinkClick r:id="rId5"/>
              </a:rPr>
              <a:t>www.medicareadvocacy.org</a:t>
            </a:r>
            <a:endParaRPr lang="en-US" sz="1800" dirty="0"/>
          </a:p>
          <a:p>
            <a:endParaRPr lang="en-US" sz="1800" dirty="0"/>
          </a:p>
          <a:p>
            <a:pPr marL="0" indent="0">
              <a:buNone/>
            </a:pPr>
            <a:r>
              <a:rPr lang="en-US" sz="1800" dirty="0"/>
              <a:t>Lori </a:t>
            </a:r>
            <a:r>
              <a:rPr lang="en-US" sz="1800" dirty="0" err="1"/>
              <a:t>Smetanka</a:t>
            </a:r>
            <a:endParaRPr lang="en-US" sz="1800" dirty="0"/>
          </a:p>
          <a:p>
            <a:pPr marL="0" indent="0">
              <a:buNone/>
            </a:pPr>
            <a:r>
              <a:rPr lang="en-US" sz="1800" dirty="0">
                <a:hlinkClick r:id="rId6"/>
              </a:rPr>
              <a:t>lsmetanka@theconsumervoice.org</a:t>
            </a:r>
            <a:r>
              <a:rPr lang="en-US" sz="1800" dirty="0"/>
              <a:t> </a:t>
            </a:r>
          </a:p>
          <a:p>
            <a:pPr marL="0" indent="0">
              <a:buNone/>
            </a:pPr>
            <a:br>
              <a:rPr lang="en-US" sz="1800" dirty="0"/>
            </a:br>
            <a:r>
              <a:rPr lang="en-US" sz="1800" dirty="0"/>
              <a:t>Alisha Lineswala</a:t>
            </a:r>
          </a:p>
          <a:p>
            <a:pPr marL="0" indent="0">
              <a:buNone/>
            </a:pPr>
            <a:r>
              <a:rPr lang="en-US" sz="1800" dirty="0">
                <a:hlinkClick r:id="rId7"/>
              </a:rPr>
              <a:t>alineswala@theconsumervoice.org</a:t>
            </a:r>
            <a:r>
              <a:rPr lang="en-US" sz="1800" dirty="0"/>
              <a:t> </a:t>
            </a:r>
          </a:p>
          <a:p>
            <a:pPr marL="0" indent="0">
              <a:buNone/>
            </a:pPr>
            <a:r>
              <a:rPr lang="en-US" sz="1800" dirty="0">
                <a:hlinkClick r:id="rId8"/>
              </a:rPr>
              <a:t>www.theconsumervoice.org</a:t>
            </a:r>
            <a:endParaRPr lang="en-US" sz="1800" dirty="0"/>
          </a:p>
          <a:p>
            <a:endParaRPr lang="en-US" sz="2000" dirty="0"/>
          </a:p>
          <a:p>
            <a:endParaRPr lang="en-US" sz="2000" dirty="0"/>
          </a:p>
        </p:txBody>
      </p:sp>
      <p:pic>
        <p:nvPicPr>
          <p:cNvPr id="5" name="Content Placeholder 4"/>
          <p:cNvPicPr>
            <a:picLocks noGrp="1" noChangeAspect="1"/>
          </p:cNvPicPr>
          <p:nvPr>
            <p:ph sz="half" idx="2"/>
          </p:nvPr>
        </p:nvPicPr>
        <p:blipFill>
          <a:blip r:embed="rId9">
            <a:extLst>
              <a:ext uri="{28A0092B-C50C-407E-A947-70E740481C1C}">
                <a14:useLocalDpi xmlns:a14="http://schemas.microsoft.com/office/drawing/2010/main" val="0"/>
              </a:ext>
            </a:extLst>
          </a:blip>
          <a:stretch>
            <a:fillRect/>
          </a:stretch>
        </p:blipFill>
        <p:spPr>
          <a:xfrm>
            <a:off x="6197600" y="1524000"/>
            <a:ext cx="5384800" cy="4082339"/>
          </a:xfrm>
        </p:spPr>
      </p:pic>
      <p:pic>
        <p:nvPicPr>
          <p:cNvPr id="6" name="Picture 5" descr="Consumer Voice Logo - high resolution.jpg"/>
          <p:cNvPicPr>
            <a:picLocks noChangeAspect="1"/>
          </p:cNvPicPr>
          <p:nvPr/>
        </p:nvPicPr>
        <p:blipFill>
          <a:blip r:embed="rId10"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68288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Bed holds Set By State Law</a:t>
            </a:r>
          </a:p>
        </p:txBody>
      </p:sp>
      <p:sp>
        <p:nvSpPr>
          <p:cNvPr id="17411" name="Content Placeholder 2"/>
          <p:cNvSpPr>
            <a:spLocks noGrp="1"/>
          </p:cNvSpPr>
          <p:nvPr>
            <p:ph idx="1"/>
          </p:nvPr>
        </p:nvSpPr>
        <p:spPr/>
        <p:txBody>
          <a:bodyPr/>
          <a:lstStyle/>
          <a:p>
            <a:endParaRPr lang="en-US" altLang="en-US" dirty="0"/>
          </a:p>
          <a:p>
            <a:r>
              <a:rPr lang="en-US" altLang="en-US" sz="3600" dirty="0"/>
              <a:t>State law generally sets:</a:t>
            </a:r>
          </a:p>
          <a:p>
            <a:pPr lvl="1"/>
            <a:r>
              <a:rPr lang="en-US" altLang="en-US" sz="3200" dirty="0"/>
              <a:t>Length of potential bed hold.</a:t>
            </a:r>
          </a:p>
          <a:p>
            <a:pPr lvl="1"/>
            <a:r>
              <a:rPr lang="en-US" altLang="en-US" sz="3200" dirty="0"/>
              <a:t>Ability of state Medicaid program to pay for bed hold.</a:t>
            </a:r>
          </a:p>
          <a:p>
            <a:pPr lvl="2"/>
            <a:r>
              <a:rPr lang="en-US" altLang="en-US" sz="2800" dirty="0"/>
              <a:t>Usually these are congruent – Medicaid program will pay for whatever bed hold period is set by state law.</a:t>
            </a:r>
          </a:p>
          <a:p>
            <a:pPr lvl="1"/>
            <a:endParaRPr lang="en-US" altLang="en-US" dirty="0"/>
          </a:p>
        </p:txBody>
      </p:sp>
    </p:spTree>
    <p:extLst>
      <p:ext uri="{BB962C8B-B14F-4D97-AF65-F5344CB8AC3E}">
        <p14:creationId xmlns:p14="http://schemas.microsoft.com/office/powerpoint/2010/main" val="367248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Federal Law Requires Notice of Bed Hold Rights</a:t>
            </a:r>
          </a:p>
        </p:txBody>
      </p:sp>
      <p:sp>
        <p:nvSpPr>
          <p:cNvPr id="18435" name="Content Placeholder 2"/>
          <p:cNvSpPr>
            <a:spLocks noGrp="1"/>
          </p:cNvSpPr>
          <p:nvPr>
            <p:ph idx="1"/>
          </p:nvPr>
        </p:nvSpPr>
        <p:spPr/>
        <p:txBody>
          <a:bodyPr/>
          <a:lstStyle/>
          <a:p>
            <a:endParaRPr lang="en-US" altLang="en-US" dirty="0"/>
          </a:p>
          <a:p>
            <a:r>
              <a:rPr lang="en-US" altLang="en-US" sz="4000" dirty="0"/>
              <a:t>Applies in case of hospitalization or visit with family or friends (termed a “therapeutic leave”).</a:t>
            </a:r>
          </a:p>
          <a:p>
            <a:r>
              <a:rPr lang="en-US" altLang="en-US" sz="4000" dirty="0"/>
              <a:t>Notice at two times:</a:t>
            </a:r>
          </a:p>
          <a:p>
            <a:pPr lvl="1"/>
            <a:r>
              <a:rPr lang="en-US" altLang="en-US" sz="3200" dirty="0"/>
              <a:t>Before the resident leaves – usually this is during admission.</a:t>
            </a:r>
          </a:p>
          <a:p>
            <a:pPr lvl="1"/>
            <a:r>
              <a:rPr lang="en-US" altLang="en-US" sz="3200" dirty="0"/>
              <a:t>“At the time of transfer”</a:t>
            </a:r>
          </a:p>
          <a:p>
            <a:pPr lvl="1"/>
            <a:endParaRPr lang="en-US" altLang="en-US" dirty="0"/>
          </a:p>
        </p:txBody>
      </p:sp>
    </p:spTree>
    <p:extLst>
      <p:ext uri="{BB962C8B-B14F-4D97-AF65-F5344CB8AC3E}">
        <p14:creationId xmlns:p14="http://schemas.microsoft.com/office/powerpoint/2010/main" val="361362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Contents of Advance Notice</a:t>
            </a:r>
          </a:p>
        </p:txBody>
      </p:sp>
      <p:sp>
        <p:nvSpPr>
          <p:cNvPr id="18435" name="Content Placeholder 2"/>
          <p:cNvSpPr>
            <a:spLocks noGrp="1"/>
          </p:cNvSpPr>
          <p:nvPr>
            <p:ph idx="1"/>
          </p:nvPr>
        </p:nvSpPr>
        <p:spPr/>
        <p:txBody>
          <a:bodyPr/>
          <a:lstStyle/>
          <a:p>
            <a:r>
              <a:rPr lang="en-US" altLang="en-US" sz="4000" dirty="0"/>
              <a:t>Relevant state law, i.e., length of bed hold, and capacity of Medicaid program to pay.</a:t>
            </a:r>
          </a:p>
          <a:p>
            <a:r>
              <a:rPr lang="en-US" altLang="en-US" sz="4000" dirty="0"/>
              <a:t>Facility’s policies, which must be consistent with federal and state law.</a:t>
            </a:r>
          </a:p>
          <a:p>
            <a:r>
              <a:rPr lang="en-US" altLang="en-US" sz="4000" dirty="0"/>
              <a:t>“Information specified in paragraph (c)(3),” which is the notice of involuntary transfer/discharge.</a:t>
            </a:r>
            <a:endParaRPr lang="en-US" altLang="en-US" dirty="0"/>
          </a:p>
        </p:txBody>
      </p:sp>
    </p:spTree>
    <p:extLst>
      <p:ext uri="{BB962C8B-B14F-4D97-AF65-F5344CB8AC3E}">
        <p14:creationId xmlns:p14="http://schemas.microsoft.com/office/powerpoint/2010/main" val="112714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Notice at Time of Transfer</a:t>
            </a:r>
          </a:p>
        </p:txBody>
      </p:sp>
      <p:sp>
        <p:nvSpPr>
          <p:cNvPr id="18435" name="Content Placeholder 2"/>
          <p:cNvSpPr>
            <a:spLocks noGrp="1"/>
          </p:cNvSpPr>
          <p:nvPr>
            <p:ph idx="1"/>
          </p:nvPr>
        </p:nvSpPr>
        <p:spPr/>
        <p:txBody>
          <a:bodyPr/>
          <a:lstStyle/>
          <a:p>
            <a:endParaRPr lang="en-US" altLang="en-US" sz="4000" dirty="0"/>
          </a:p>
          <a:p>
            <a:r>
              <a:rPr lang="en-US" altLang="en-US" sz="4000" dirty="0"/>
              <a:t>Duration of required bed hold period.</a:t>
            </a:r>
          </a:p>
          <a:p>
            <a:r>
              <a:rPr lang="en-US" altLang="en-US" sz="4000" dirty="0"/>
              <a:t>Ideally, would also include Medicaid information plus the other relevant information included in the “advance” notice.</a:t>
            </a:r>
            <a:endParaRPr lang="en-US" altLang="en-US" dirty="0"/>
          </a:p>
        </p:txBody>
      </p:sp>
    </p:spTree>
    <p:extLst>
      <p:ext uri="{BB962C8B-B14F-4D97-AF65-F5344CB8AC3E}">
        <p14:creationId xmlns:p14="http://schemas.microsoft.com/office/powerpoint/2010/main" val="400859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sz="5400" dirty="0"/>
              <a:t>Return to Facility</a:t>
            </a:r>
          </a:p>
        </p:txBody>
      </p:sp>
      <p:sp>
        <p:nvSpPr>
          <p:cNvPr id="18435" name="Content Placeholder 2"/>
          <p:cNvSpPr>
            <a:spLocks noGrp="1"/>
          </p:cNvSpPr>
          <p:nvPr>
            <p:ph idx="1"/>
          </p:nvPr>
        </p:nvSpPr>
        <p:spPr/>
        <p:txBody>
          <a:bodyPr/>
          <a:lstStyle/>
          <a:p>
            <a:endParaRPr lang="en-US" altLang="en-US" sz="4800" dirty="0"/>
          </a:p>
          <a:p>
            <a:r>
              <a:rPr lang="en-US" altLang="en-US" sz="4800" dirty="0"/>
              <a:t>Additional protection if:</a:t>
            </a:r>
          </a:p>
          <a:p>
            <a:pPr lvl="1"/>
            <a:r>
              <a:rPr lang="en-US" altLang="en-US" sz="4000" dirty="0"/>
              <a:t>Bed hold exceeded, </a:t>
            </a:r>
          </a:p>
          <a:p>
            <a:pPr lvl="1"/>
            <a:r>
              <a:rPr lang="en-US" altLang="en-US" sz="4000" dirty="0"/>
              <a:t>No bed hold available under state law, or</a:t>
            </a:r>
          </a:p>
          <a:p>
            <a:pPr lvl="1"/>
            <a:r>
              <a:rPr lang="en-US" altLang="en-US" sz="4000" dirty="0"/>
              <a:t>No bed hold requested.</a:t>
            </a:r>
          </a:p>
        </p:txBody>
      </p:sp>
    </p:spTree>
    <p:extLst>
      <p:ext uri="{BB962C8B-B14F-4D97-AF65-F5344CB8AC3E}">
        <p14:creationId xmlns:p14="http://schemas.microsoft.com/office/powerpoint/2010/main" val="2959008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10957</TotalTime>
  <Words>2949</Words>
  <Application>Microsoft Office PowerPoint</Application>
  <PresentationFormat>Widescreen</PresentationFormat>
  <Paragraphs>293</Paragraphs>
  <Slides>41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ＭＳ Ｐゴシック</vt:lpstr>
      <vt:lpstr>Arial</vt:lpstr>
      <vt:lpstr>Calibri</vt:lpstr>
      <vt:lpstr>1_Clarity</vt:lpstr>
      <vt:lpstr>A DEEPER DIVE INTO THE REVISED FEDERAL Nursing HOME REGULATIONS</vt:lpstr>
      <vt:lpstr>Agenda</vt:lpstr>
      <vt:lpstr>Implemented in Three Phases</vt:lpstr>
      <vt:lpstr>Bedholds, and Return to the Facility</vt:lpstr>
      <vt:lpstr>Bed holds Set By State Law</vt:lpstr>
      <vt:lpstr>Federal Law Requires Notice of Bed Hold Rights</vt:lpstr>
      <vt:lpstr>Contents of Advance Notice</vt:lpstr>
      <vt:lpstr>Notice at Time of Transfer</vt:lpstr>
      <vt:lpstr>Return to Facility</vt:lpstr>
      <vt:lpstr>Conditions on Return to Facility</vt:lpstr>
      <vt:lpstr>Which Room?</vt:lpstr>
      <vt:lpstr>Appealing When Right to Return Is Denied</vt:lpstr>
      <vt:lpstr>Limiting Resident “Dumping”</vt:lpstr>
      <vt:lpstr>Grievances</vt:lpstr>
      <vt:lpstr>Grievances</vt:lpstr>
      <vt:lpstr>Facility Grievance Policy</vt:lpstr>
      <vt:lpstr>Grievance Response</vt:lpstr>
      <vt:lpstr>Resident &amp; Family Councils</vt:lpstr>
      <vt:lpstr>Federal Rules: Resident and Family Councils</vt:lpstr>
      <vt:lpstr>Nursing Home Responsibilities for Council Meetings</vt:lpstr>
      <vt:lpstr>Quality of Care</vt:lpstr>
      <vt:lpstr>OVERVIEW OF QUALITY OF CARE</vt:lpstr>
      <vt:lpstr>IDENTICAL SUBSECTIONS </vt:lpstr>
      <vt:lpstr>REVISED PROVISION: SKIN INTEGRITY</vt:lpstr>
      <vt:lpstr>REVISED PROVISION: MOBILITY (§483.25(c))</vt:lpstr>
      <vt:lpstr>REVISED PROVISION: INCONTINENCE (§483.25(e))</vt:lpstr>
      <vt:lpstr>REVISED PROVISION: ASSISTED NUTRITION AND HYDRATION (§483.25(g))</vt:lpstr>
      <vt:lpstr>QUALITY OF CARE THEMES</vt:lpstr>
      <vt:lpstr>QUALITY OF CARE THEMES (continued)</vt:lpstr>
      <vt:lpstr>REVISED PROVISION: PARENTERAL FLUIDS (§483.25(h))</vt:lpstr>
      <vt:lpstr>REVISED PROVISION: RESPIRATORY CARE (§483.25(i)) </vt:lpstr>
      <vt:lpstr>REVISED PROVISION: PROSTHESES (§483.25(j))</vt:lpstr>
      <vt:lpstr>REVISED PROVISION: DIALYSIS (§483.25(l))</vt:lpstr>
      <vt:lpstr>NEW PROVISION: PAIN MANAGEMENT (§483.25(k))</vt:lpstr>
      <vt:lpstr>NEW PROVISION: TRAUMA-INFORMED CARE (§483.25(k)) </vt:lpstr>
      <vt:lpstr>NEW PROVISION: BED RAILS (§483.25(n))</vt:lpstr>
      <vt:lpstr>STANDARDS MOVED FROM QUALITY OF CARE</vt:lpstr>
      <vt:lpstr>FINAL THOUGHTS ABOUT QUALITY OF CARE</vt:lpstr>
      <vt:lpstr>Today: National Storytelling Day!</vt:lpstr>
      <vt:lpstr>Question and Answer</vt:lpstr>
      <vt:lpstr>Contact Information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dc:creator>
  <cp:lastModifiedBy>Visitor 1</cp:lastModifiedBy>
  <cp:revision>358</cp:revision>
  <dcterms:created xsi:type="dcterms:W3CDTF">2016-08-18T18:48:21Z</dcterms:created>
  <dcterms:modified xsi:type="dcterms:W3CDTF">2017-04-27T17:29:11Z</dcterms:modified>
</cp:coreProperties>
</file>