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 id="2147483697" r:id="rId3"/>
    <p:sldMasterId id="2147483718" r:id="rId4"/>
    <p:sldMasterId id="2147483730" r:id="rId5"/>
  </p:sldMasterIdLst>
  <p:notesMasterIdLst>
    <p:notesMasterId r:id="rId44"/>
  </p:notesMasterIdLst>
  <p:sldIdLst>
    <p:sldId id="257" r:id="rId6"/>
    <p:sldId id="284" r:id="rId7"/>
    <p:sldId id="285" r:id="rId8"/>
    <p:sldId id="256" r:id="rId9"/>
    <p:sldId id="320" r:id="rId10"/>
    <p:sldId id="467" r:id="rId11"/>
    <p:sldId id="468" r:id="rId12"/>
    <p:sldId id="466" r:id="rId13"/>
    <p:sldId id="2227" r:id="rId14"/>
    <p:sldId id="2228" r:id="rId15"/>
    <p:sldId id="271" r:id="rId16"/>
    <p:sldId id="272" r:id="rId17"/>
    <p:sldId id="273" r:id="rId18"/>
    <p:sldId id="2217" r:id="rId19"/>
    <p:sldId id="2220" r:id="rId20"/>
    <p:sldId id="2226" r:id="rId21"/>
    <p:sldId id="2221" r:id="rId22"/>
    <p:sldId id="768" r:id="rId23"/>
    <p:sldId id="264" r:id="rId24"/>
    <p:sldId id="374" r:id="rId25"/>
    <p:sldId id="258" r:id="rId26"/>
    <p:sldId id="259" r:id="rId27"/>
    <p:sldId id="261" r:id="rId28"/>
    <p:sldId id="262" r:id="rId29"/>
    <p:sldId id="266" r:id="rId30"/>
    <p:sldId id="265" r:id="rId31"/>
    <p:sldId id="769" r:id="rId32"/>
    <p:sldId id="767" r:id="rId33"/>
    <p:sldId id="2218" r:id="rId34"/>
    <p:sldId id="2219" r:id="rId35"/>
    <p:sldId id="2223" r:id="rId36"/>
    <p:sldId id="2222" r:id="rId37"/>
    <p:sldId id="2224" r:id="rId38"/>
    <p:sldId id="2225" r:id="rId39"/>
    <p:sldId id="2202" r:id="rId40"/>
    <p:sldId id="2215" r:id="rId41"/>
    <p:sldId id="286" r:id="rId42"/>
    <p:sldId id="28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 " initials="RJG" lastIdx="8" clrIdx="0">
    <p:extLst>
      <p:ext uri="{19B8F6BF-5375-455C-9EA6-DF929625EA0E}">
        <p15:presenceInfo xmlns:p15="http://schemas.microsoft.com/office/powerpoint/2012/main" userId="Robyn " providerId="None"/>
      </p:ext>
    </p:extLst>
  </p:cmAuthor>
  <p:cmAuthor id="2" name="Lori Smetanka" initials="LS" lastIdx="1" clrIdx="1">
    <p:extLst>
      <p:ext uri="{19B8F6BF-5375-455C-9EA6-DF929625EA0E}">
        <p15:presenceInfo xmlns:p15="http://schemas.microsoft.com/office/powerpoint/2012/main" userId="S::Lori@consumervoice.onmicrosoft.com::aecbd02c-3154-4f31-8782-068092508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93" autoAdjust="0"/>
    <p:restoredTop sz="95220" autoAdjust="0"/>
  </p:normalViewPr>
  <p:slideViewPr>
    <p:cSldViewPr snapToGrid="0" snapToObjects="1">
      <p:cViewPr varScale="1">
        <p:scale>
          <a:sx n="81" d="100"/>
          <a:sy n="81"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71E27-C6D8-2F4B-AE1D-EFF83E7AF9C6}"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E4547-0A21-2A4F-87DF-39F213C7DFFE}" type="slidenum">
              <a:rPr lang="en-US" smtClean="0"/>
              <a:t>‹#›</a:t>
            </a:fld>
            <a:endParaRPr lang="en-US"/>
          </a:p>
        </p:txBody>
      </p:sp>
    </p:spTree>
    <p:extLst>
      <p:ext uri="{BB962C8B-B14F-4D97-AF65-F5344CB8AC3E}">
        <p14:creationId xmlns:p14="http://schemas.microsoft.com/office/powerpoint/2010/main" val="384715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9CDB9-D071-B449-B6EC-9028604918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233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9CDB9-D071-B449-B6EC-9028604918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112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9CDB9-D071-B449-B6EC-9028604918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32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39CDB9-D071-B449-B6EC-9028604918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84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32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E4547-0A21-2A4F-87DF-39F213C7DFFE}" type="slidenum">
              <a:rPr lang="en-US" smtClean="0"/>
              <a:t>38</a:t>
            </a:fld>
            <a:endParaRPr lang="en-US"/>
          </a:p>
        </p:txBody>
      </p:sp>
    </p:spTree>
    <p:extLst>
      <p:ext uri="{BB962C8B-B14F-4D97-AF65-F5344CB8AC3E}">
        <p14:creationId xmlns:p14="http://schemas.microsoft.com/office/powerpoint/2010/main" val="1572236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494455" y="6142282"/>
            <a:ext cx="7112000" cy="48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p>
        </p:txBody>
      </p:sp>
      <p:sp>
        <p:nvSpPr>
          <p:cNvPr id="12" name="Rectangle 4"/>
          <p:cNvSpPr txBox="1">
            <a:spLocks noChangeArrowheads="1"/>
          </p:cNvSpPr>
          <p:nvPr userDrawn="1"/>
        </p:nvSpPr>
        <p:spPr bwMode="auto">
          <a:xfrm>
            <a:off x="10287000" y="625011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600" dirty="0"/>
          </a:p>
          <a:p>
            <a:pPr lvl="1">
              <a:defRPr/>
            </a:pPr>
            <a:fld id="{5B678750-0EC7-4D01-9C38-E5091D3FCFE9}" type="slidenum">
              <a:rPr lang="en-US" sz="1200" smtClean="0"/>
              <a:t>‹#›</a:t>
            </a:fld>
            <a:endParaRPr lang="en-US" sz="12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Tree>
    <p:extLst>
      <p:ext uri="{BB962C8B-B14F-4D97-AF65-F5344CB8AC3E}">
        <p14:creationId xmlns:p14="http://schemas.microsoft.com/office/powerpoint/2010/main" val="355978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June 26, 2020</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089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June 26,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27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June 26,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13071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Friday, June 26,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2858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June 26,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1080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6A107F3B-817F-094E-94A1-0B2CE7E8E007}" type="datetime1">
              <a:rPr lang="en-US" smtClean="0"/>
              <a:t>6/26/2020</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1694240608"/>
      </p:ext>
    </p:extLst>
  </p:cSld>
  <p:clrMapOvr>
    <a:masterClrMapping/>
  </p:clrMapOvr>
  <p:transition spd="med">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0BEF0A47-E7BA-2242-88EE-0FDA501A8C41}"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2380405755"/>
      </p:ext>
    </p:extLst>
  </p:cSld>
  <p:clrMapOvr>
    <a:masterClrMapping/>
  </p:clrMapOvr>
  <p:transition spd="med">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CC66D86-7767-D541-A780-5DA51C15AF65}"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4249800032"/>
      </p:ext>
    </p:extLst>
  </p:cSld>
  <p:clrMapOvr>
    <a:masterClrMapping/>
  </p:clrMapOvr>
  <p:transition spd="med">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40F557F3-1E43-704C-9163-09C2C44E8543}" type="datetime1">
              <a:rPr lang="en-US" smtClean="0"/>
              <a:t>6/26/2020</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286830087"/>
      </p:ext>
    </p:extLst>
  </p:cSld>
  <p:clrMapOvr>
    <a:masterClrMapping/>
  </p:clrMapOvr>
  <p:transition spd="med">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4C50D389-1F71-2D4D-869A-7CC3C95EF053}" type="datetime1">
              <a:rPr lang="en-US" smtClean="0"/>
              <a:t>6/26/2020</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5328F43C-AB59-C64B-8C71-A4089041536E}" type="slidenum">
              <a:rPr lang="en-US" smtClean="0"/>
              <a:pPr/>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1551592359"/>
      </p:ext>
    </p:extLst>
  </p:cSld>
  <p:clrMapOvr>
    <a:masterClrMapping/>
  </p:clrMapOvr>
  <p:transition spd="med">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30518"/>
            <a:ext cx="10363200" cy="1422083"/>
          </a:xfrm>
        </p:spPr>
        <p:txBody>
          <a:bodyPr/>
          <a:lstStyle>
            <a:lvl1pPr>
              <a:defRPr sz="30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6414CFA4-8673-4251-AA94-B88DDAD2304E}" type="slidenum">
              <a:rPr lang="en-US"/>
              <a:pPr>
                <a:defRPr/>
              </a:pPr>
              <a:t>‹#›</a:t>
            </a:fld>
            <a:endParaRPr lang="en-US" dirty="0"/>
          </a:p>
        </p:txBody>
      </p:sp>
    </p:spTree>
    <p:extLst>
      <p:ext uri="{BB962C8B-B14F-4D97-AF65-F5344CB8AC3E}">
        <p14:creationId xmlns:p14="http://schemas.microsoft.com/office/powerpoint/2010/main" val="186738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DEE16C0-0CEC-3D44-9588-88B43FCF54D2}"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2051720710"/>
      </p:ext>
    </p:extLst>
  </p:cSld>
  <p:clrMapOvr>
    <a:masterClrMapping/>
  </p:clrMapOvr>
  <p:transition spd="med">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DC48DDC-4F54-DF45-9DC0-F230660AE96B}" type="datetime1">
              <a:rPr lang="en-US" smtClean="0"/>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8F43C-AB59-C64B-8C71-A4089041536E}"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00381204"/>
      </p:ext>
    </p:extLst>
  </p:cSld>
  <p:clrMapOvr>
    <a:masterClrMapping/>
  </p:clrMapOvr>
  <p:transition spd="med">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1E7F1A8-72CF-4745-91DC-44765208D6CA}"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2773797900"/>
      </p:ext>
    </p:extLst>
  </p:cSld>
  <p:clrMapOvr>
    <a:masterClrMapping/>
  </p:clrMapOvr>
  <p:transition spd="med">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DAA97F1-FA16-8B4C-A055-15209818C950}"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2139221"/>
      </p:ext>
    </p:extLst>
  </p:cSld>
  <p:clrMapOvr>
    <a:masterClrMapping/>
  </p:clrMapOvr>
  <p:transition spd="med">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8C3BB2A8-02DF-1B42-90CC-006D71DF74D1}"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01380176"/>
      </p:ext>
    </p:extLst>
  </p:cSld>
  <p:clrMapOvr>
    <a:masterClrMapping/>
  </p:clrMapOvr>
  <p:transition spd="med">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9CC0FCB-EDB6-5F4B-A70C-42A7A98CFA41}" type="datetime1">
              <a:rPr lang="en-US" smtClean="0"/>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2629831124"/>
      </p:ext>
    </p:extLst>
  </p:cSld>
  <p:clrMapOvr>
    <a:masterClrMapping/>
  </p:clrMapOvr>
  <p:transition spd="med">
    <p:wipe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E52C61C3-6FB2-7F4D-8C08-CEF380163E3F}" type="datetime1">
              <a:rPr lang="en-US" smtClean="0"/>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445571840"/>
      </p:ext>
    </p:extLst>
  </p:cSld>
  <p:clrMapOvr>
    <a:masterClrMapping/>
  </p:clrMapOvr>
  <p:transition spd="med">
    <p:wipe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573EA551-E162-F146-8D0D-3617EAAF3F6C}" type="datetime1">
              <a:rPr lang="en-US" smtClean="0"/>
              <a:t>6/26/2020</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482095771"/>
      </p:ext>
    </p:extLst>
  </p:cSld>
  <p:clrMapOvr>
    <a:masterClrMapping/>
  </p:clrMapOvr>
  <p:transition spd="med">
    <p:wipe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DFF852CD-49D0-964B-B9BD-E3AF1FEDCE26}" type="datetime1">
              <a:rPr lang="en-US" smtClean="0"/>
              <a:t>6/26/2020</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3985864407"/>
      </p:ext>
    </p:extLst>
  </p:cSld>
  <p:clrMapOvr>
    <a:masterClrMapping/>
  </p:clrMapOvr>
  <p:transition spd="med">
    <p:wipe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6E777-7A37-0346-A881-C78BBDCA1411}"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359662757"/>
      </p:ext>
    </p:extLst>
  </p:cSld>
  <p:clrMapOvr>
    <a:masterClrMapping/>
  </p:clrMapOvr>
  <p:transition spd="med">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05000"/>
            <a:ext cx="10363200" cy="4267200"/>
          </a:xfrm>
        </p:spPr>
        <p:txBody>
          <a:bodyPr anchor="t"/>
          <a:lstStyle>
            <a:lvl1pPr algn="l">
              <a:defRPr sz="4000" b="1" cap="all">
                <a:solidFill>
                  <a:schemeClr val="tx1"/>
                </a:solidFill>
              </a:defRPr>
            </a:lvl1pPr>
          </a:lstStyle>
          <a:p>
            <a:r>
              <a:rPr lang="en-US"/>
              <a:t>Click to edit Master title style</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DA34D19D-71F0-4D9E-8024-225199C1F841}"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701040"/>
            <a:ext cx="8157261" cy="1188720"/>
          </a:xfrm>
          <a:prstGeom prst="rect">
            <a:avLst/>
          </a:prstGeom>
        </p:spPr>
      </p:pic>
    </p:spTree>
    <p:extLst>
      <p:ext uri="{BB962C8B-B14F-4D97-AF65-F5344CB8AC3E}">
        <p14:creationId xmlns:p14="http://schemas.microsoft.com/office/powerpoint/2010/main" val="299115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B36C522A-BE74-0147-B21F-F3E67F1745F0}" type="datetime1">
              <a:rPr lang="en-US" smtClean="0"/>
              <a:t>6/26/2020</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1273582610"/>
      </p:ext>
    </p:extLst>
  </p:cSld>
  <p:clrMapOvr>
    <a:masterClrMapping/>
  </p:clrMapOvr>
  <p:transition spd="med">
    <p:wipe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8686CBD1-0C5A-C643-AD57-19F9747CBEAB}" type="datetime1">
              <a:rPr lang="en-US" smtClean="0"/>
              <a:t>6/26/2020</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662235887"/>
      </p:ext>
    </p:extLst>
  </p:cSld>
  <p:clrMapOvr>
    <a:masterClrMapping/>
  </p:clrMapOvr>
  <p:transition spd="med">
    <p:wipe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11CDC261-DD0E-2A42-A1E0-7E56CD9E313B}" type="datetime1">
              <a:rPr lang="en-US" smtClean="0"/>
              <a:t>6/26/2020</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815109345"/>
      </p:ext>
    </p:extLst>
  </p:cSld>
  <p:clrMapOvr>
    <a:masterClrMapping/>
  </p:clrMapOvr>
  <p:transition spd="med">
    <p:wipe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6749E07-7405-494E-B97E-4FB0493C706B}"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3631129449"/>
      </p:ext>
    </p:extLst>
  </p:cSld>
  <p:clrMapOvr>
    <a:masterClrMapping/>
  </p:clrMapOvr>
  <p:transition spd="med">
    <p:wipe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5FA6BC6-933F-7C49-893C-9242AD7FD0E8}"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3546078097"/>
      </p:ext>
    </p:extLst>
  </p:cSld>
  <p:clrMapOvr>
    <a:masterClrMapping/>
  </p:clrMapOvr>
  <p:transition spd="med">
    <p:wipe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A31E-7290-42FD-9F20-02EB7D46C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EECA5B-3DFA-4118-97A9-61973FB1C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0650C-F9E8-4A9D-9013-D75C0148AF4F}"/>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5" name="Footer Placeholder 4">
            <a:extLst>
              <a:ext uri="{FF2B5EF4-FFF2-40B4-BE49-F238E27FC236}">
                <a16:creationId xmlns:a16="http://schemas.microsoft.com/office/drawing/2014/main" id="{A54E2AE9-3A12-4ECC-A7D4-AB4B78287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CBD11C-4425-4A2F-B803-F51CEA97B709}"/>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422842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9D24-551E-4D28-8AB2-3F91509E9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A9702-684D-4009-9AE9-84F2521276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5AF7C-9F83-4A1E-94A9-F738BE49A20F}"/>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5" name="Footer Placeholder 4">
            <a:extLst>
              <a:ext uri="{FF2B5EF4-FFF2-40B4-BE49-F238E27FC236}">
                <a16:creationId xmlns:a16="http://schemas.microsoft.com/office/drawing/2014/main" id="{24DC0754-531B-47B7-9C08-B9AF739B8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9B9D2E-BD37-4C51-AFC2-6BACAE563B9C}"/>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31980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DF60-0656-4969-9403-76145DC7C6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C6E131-40F6-442B-8BEE-963453C96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E5B80B-E12D-41D6-A39C-186CDB76338E}"/>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5" name="Footer Placeholder 4">
            <a:extLst>
              <a:ext uri="{FF2B5EF4-FFF2-40B4-BE49-F238E27FC236}">
                <a16:creationId xmlns:a16="http://schemas.microsoft.com/office/drawing/2014/main" id="{B1D3036D-688B-4A6B-8AA9-4ED47E0458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5129C6-0A6C-4150-A446-1F448B603704}"/>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1652774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8CE3-1DA7-41EC-9874-0C23056ED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4E28E7-805D-4C9D-B6D3-65B5950A1E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678745-E5D5-4AF3-9406-86ADB97A97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8CB526-5B2A-4E67-BAD4-A40777F7110E}"/>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6" name="Footer Placeholder 5">
            <a:extLst>
              <a:ext uri="{FF2B5EF4-FFF2-40B4-BE49-F238E27FC236}">
                <a16:creationId xmlns:a16="http://schemas.microsoft.com/office/drawing/2014/main" id="{CBFEB246-A6F6-4990-8691-16E243F59F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CFA179-2916-48D4-9A47-C5CB059B82FF}"/>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3074518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EAA8-46F7-4EFD-A107-A155E09AC7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46A657-D4FB-4EC9-B2A2-0D98D21A8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3B8DA0-210A-4DB2-88E9-43BA414B3C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569880-D118-4396-939E-E2438DAB3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1D805A-C4AA-45CB-B092-4B52EDDF77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DD3087-9985-44EA-9506-07E725892382}"/>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8" name="Footer Placeholder 7">
            <a:extLst>
              <a:ext uri="{FF2B5EF4-FFF2-40B4-BE49-F238E27FC236}">
                <a16:creationId xmlns:a16="http://schemas.microsoft.com/office/drawing/2014/main" id="{015795A5-395D-426F-8AFF-AD55D9DB0E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7D443A-1AA5-4082-A00F-54D8C1C844E6}"/>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393643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June 26,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2300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8F13-06DA-4275-BC64-D7BB3C65DA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8607A-79D8-4DA6-9BC3-FFD6E83A3249}"/>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4" name="Footer Placeholder 3">
            <a:extLst>
              <a:ext uri="{FF2B5EF4-FFF2-40B4-BE49-F238E27FC236}">
                <a16:creationId xmlns:a16="http://schemas.microsoft.com/office/drawing/2014/main" id="{859BB828-920F-4E3D-A463-C2E4D01F53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6FD462-2769-4A56-993F-6B92CD59050A}"/>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3421465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A7A12C-15B2-4B5F-95D1-56187FF02A30}"/>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3" name="Footer Placeholder 2">
            <a:extLst>
              <a:ext uri="{FF2B5EF4-FFF2-40B4-BE49-F238E27FC236}">
                <a16:creationId xmlns:a16="http://schemas.microsoft.com/office/drawing/2014/main" id="{9E87A676-9CB1-4079-B22E-B2CC8C3CC9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07075C-A577-40D3-B007-C079367FA084}"/>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152529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F19F-4A2D-41E3-8C7F-5CE881491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207C56-09FD-4510-A553-DC0941BD7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54662F-5983-4528-9123-C13BFAFB9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79AB5A-0EBA-4C9C-A90C-5060FE5E6CBD}"/>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6" name="Footer Placeholder 5">
            <a:extLst>
              <a:ext uri="{FF2B5EF4-FFF2-40B4-BE49-F238E27FC236}">
                <a16:creationId xmlns:a16="http://schemas.microsoft.com/office/drawing/2014/main" id="{1859367A-BB92-4E5B-B47C-1A03B64302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4741C1-E896-44BA-8996-D1C00C7B1794}"/>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1348870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ADF4-C46E-4DA1-8A9F-022F3F7E5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73549-D5EB-4106-ADB4-5B9629FB6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63BF00-ED83-4B35-906A-C7926219C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DBE04-6E65-4085-B0C4-02D27C162A94}"/>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6" name="Footer Placeholder 5">
            <a:extLst>
              <a:ext uri="{FF2B5EF4-FFF2-40B4-BE49-F238E27FC236}">
                <a16:creationId xmlns:a16="http://schemas.microsoft.com/office/drawing/2014/main" id="{4AE7A9D0-BABE-44A4-B38D-103B2BDB96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4CA1BC-8B18-495E-9B8F-C85B5028BDBB}"/>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3364136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1C8E-9AB5-4B2B-9C7F-7E205612D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85FEC2-D8C5-4B64-A842-42D2809A44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2B07E-7DFC-4127-8960-AA826DFA5E4D}"/>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5" name="Footer Placeholder 4">
            <a:extLst>
              <a:ext uri="{FF2B5EF4-FFF2-40B4-BE49-F238E27FC236}">
                <a16:creationId xmlns:a16="http://schemas.microsoft.com/office/drawing/2014/main" id="{2C907A57-447E-4DC5-BB59-7C4D1D323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90BA35-8833-4BC1-A090-C72F8E20E231}"/>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2223123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65143-F310-404B-8400-5CB2FE0E3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B39DA3-1290-417E-B4EB-D9AD152121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A9CAA-C1BA-485E-BD3E-E5E107637A0F}"/>
              </a:ext>
            </a:extLst>
          </p:cNvPr>
          <p:cNvSpPr>
            <a:spLocks noGrp="1"/>
          </p:cNvSpPr>
          <p:nvPr>
            <p:ph type="dt" sz="half" idx="10"/>
          </p:nvPr>
        </p:nvSpPr>
        <p:spPr/>
        <p:txBody>
          <a:bodyPr/>
          <a:lstStyle/>
          <a:p>
            <a:fld id="{5776ACA2-5A0A-46A4-A083-5D98F9DC02DC}" type="datetimeFigureOut">
              <a:rPr lang="en-US" smtClean="0"/>
              <a:t>6/26/2020</a:t>
            </a:fld>
            <a:endParaRPr lang="en-US" dirty="0"/>
          </a:p>
        </p:txBody>
      </p:sp>
      <p:sp>
        <p:nvSpPr>
          <p:cNvPr id="5" name="Footer Placeholder 4">
            <a:extLst>
              <a:ext uri="{FF2B5EF4-FFF2-40B4-BE49-F238E27FC236}">
                <a16:creationId xmlns:a16="http://schemas.microsoft.com/office/drawing/2014/main" id="{27C2DB05-517D-41F1-835A-99BCD2F02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B50A53-8AD8-4E61-99BB-987F266857D8}"/>
              </a:ext>
            </a:extLst>
          </p:cNvPr>
          <p:cNvSpPr>
            <a:spLocks noGrp="1"/>
          </p:cNvSpPr>
          <p:nvPr>
            <p:ph type="sldNum" sz="quarter" idx="12"/>
          </p:nvPr>
        </p:nvSpPr>
        <p:spPr/>
        <p:txBody>
          <a:bodyPr/>
          <a:lstStyle/>
          <a:p>
            <a:fld id="{0AFFF6F4-2AC6-4E40-BEE2-E6FBE75622B3}" type="slidenum">
              <a:rPr lang="en-US" smtClean="0"/>
              <a:t>‹#›</a:t>
            </a:fld>
            <a:endParaRPr lang="en-US" dirty="0"/>
          </a:p>
        </p:txBody>
      </p:sp>
    </p:spTree>
    <p:extLst>
      <p:ext uri="{BB962C8B-B14F-4D97-AF65-F5344CB8AC3E}">
        <p14:creationId xmlns:p14="http://schemas.microsoft.com/office/powerpoint/2010/main" val="54139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54F8-AFA3-4FE5-8887-16107191CF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9E3667-FF64-4A94-BBDC-FE967DC0A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5B02F6-1434-45EF-8ACE-6F5F9145905A}"/>
              </a:ext>
            </a:extLst>
          </p:cNvPr>
          <p:cNvSpPr>
            <a:spLocks noGrp="1"/>
          </p:cNvSpPr>
          <p:nvPr>
            <p:ph type="dt" sz="half" idx="10"/>
          </p:nvPr>
        </p:nvSpPr>
        <p:spPr/>
        <p:txBody>
          <a:bodyPr/>
          <a:lstStyle/>
          <a:p>
            <a:fld id="{5923F103-BC34-4FE4-A40E-EDDEECFDA5D0}" type="datetimeFigureOut">
              <a:rPr lang="en-US" smtClean="0"/>
              <a:pPr/>
              <a:t>6/26/2020</a:t>
            </a:fld>
            <a:endParaRPr lang="en-US" dirty="0"/>
          </a:p>
        </p:txBody>
      </p:sp>
      <p:sp>
        <p:nvSpPr>
          <p:cNvPr id="5" name="Footer Placeholder 4">
            <a:extLst>
              <a:ext uri="{FF2B5EF4-FFF2-40B4-BE49-F238E27FC236}">
                <a16:creationId xmlns:a16="http://schemas.microsoft.com/office/drawing/2014/main" id="{7C10121B-7F05-48B4-8D56-2D0FB4FC93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20A922-687D-43F6-BD3D-C33BBEDD2C2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875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2082-91AF-432D-9134-4CE205F65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98D0F-E2CC-4AF1-86F8-0FA955D49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C649C-6EF0-4342-80C1-C9CD72D2EEB2}"/>
              </a:ext>
            </a:extLst>
          </p:cNvPr>
          <p:cNvSpPr>
            <a:spLocks noGrp="1"/>
          </p:cNvSpPr>
          <p:nvPr>
            <p:ph type="dt" sz="half" idx="10"/>
          </p:nvPr>
        </p:nvSpPr>
        <p:spPr/>
        <p:txBody>
          <a:bodyPr/>
          <a:lstStyle/>
          <a:p>
            <a:fld id="{19C9CA7B-DFD4-44B5-8C60-D14B8CD1FB59}" type="datetimeFigureOut">
              <a:rPr lang="en-US" smtClean="0"/>
              <a:t>6/26/2020</a:t>
            </a:fld>
            <a:endParaRPr lang="en-US" dirty="0"/>
          </a:p>
        </p:txBody>
      </p:sp>
      <p:sp>
        <p:nvSpPr>
          <p:cNvPr id="5" name="Footer Placeholder 4">
            <a:extLst>
              <a:ext uri="{FF2B5EF4-FFF2-40B4-BE49-F238E27FC236}">
                <a16:creationId xmlns:a16="http://schemas.microsoft.com/office/drawing/2014/main" id="{02838B44-0FA7-4293-9E7C-AE1542ACC2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5A601-6E6C-41FF-A972-30B44386967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878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FE46-8A5D-4548-AF71-0C58DD0AE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A8736-D5DB-48CE-88AD-72E113CFC1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E8FD66-2B5B-4209-8F13-4A7C47FC89C8}"/>
              </a:ext>
            </a:extLst>
          </p:cNvPr>
          <p:cNvSpPr>
            <a:spLocks noGrp="1"/>
          </p:cNvSpPr>
          <p:nvPr>
            <p:ph type="dt" sz="half" idx="10"/>
          </p:nvPr>
        </p:nvSpPr>
        <p:spPr/>
        <p:txBody>
          <a:bodyPr/>
          <a:lstStyle/>
          <a:p>
            <a:fld id="{F34E6425-0181-43F2-84FC-787E803FD2F8}" type="datetimeFigureOut">
              <a:rPr lang="en-US" smtClean="0"/>
              <a:t>6/26/2020</a:t>
            </a:fld>
            <a:endParaRPr lang="en-US" dirty="0"/>
          </a:p>
        </p:txBody>
      </p:sp>
      <p:sp>
        <p:nvSpPr>
          <p:cNvPr id="5" name="Footer Placeholder 4">
            <a:extLst>
              <a:ext uri="{FF2B5EF4-FFF2-40B4-BE49-F238E27FC236}">
                <a16:creationId xmlns:a16="http://schemas.microsoft.com/office/drawing/2014/main" id="{B8D7C690-5404-4DCF-9187-D5E9E9115E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3BE7A2-4C5E-42BB-B418-BE91D850E0A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3371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4804-8D69-47BA-83D0-477575E1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80AF9-CC09-4783-BE32-BE58700096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4B434-EB73-4CDB-816C-F2AA750B7A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D42FAF-6C5B-4E36-9C8E-234C717B5458}"/>
              </a:ext>
            </a:extLst>
          </p:cNvPr>
          <p:cNvSpPr>
            <a:spLocks noGrp="1"/>
          </p:cNvSpPr>
          <p:nvPr>
            <p:ph type="dt" sz="half" idx="10"/>
          </p:nvPr>
        </p:nvSpPr>
        <p:spPr/>
        <p:txBody>
          <a:bodyPr/>
          <a:lstStyle/>
          <a:p>
            <a:fld id="{3BDB8791-F1B0-41E7-B7FD-A781E65C4266}" type="datetimeFigureOut">
              <a:rPr lang="en-US" smtClean="0"/>
              <a:t>6/26/2020</a:t>
            </a:fld>
            <a:endParaRPr lang="en-US" dirty="0"/>
          </a:p>
        </p:txBody>
      </p:sp>
      <p:sp>
        <p:nvSpPr>
          <p:cNvPr id="6" name="Footer Placeholder 5">
            <a:extLst>
              <a:ext uri="{FF2B5EF4-FFF2-40B4-BE49-F238E27FC236}">
                <a16:creationId xmlns:a16="http://schemas.microsoft.com/office/drawing/2014/main" id="{D8219E4B-02A7-4A77-96CD-3F274BC186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7BF16A-ADD8-44ED-B4F7-215A8F3F766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08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Friday, June 26,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82758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FA06-D41C-4FD3-BD4A-32764A577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92DAC-1251-47C5-BAAC-A7C93614F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5A8C61-DABF-4E4C-BCB1-4309079AAB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5721A3-3C4B-47D5-AA81-EBB061943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2D831-ED98-4580-88B2-BB042E6844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FB301-3F2F-45CE-820B-E2695E7A27DD}"/>
              </a:ext>
            </a:extLst>
          </p:cNvPr>
          <p:cNvSpPr>
            <a:spLocks noGrp="1"/>
          </p:cNvSpPr>
          <p:nvPr>
            <p:ph type="dt" sz="half" idx="10"/>
          </p:nvPr>
        </p:nvSpPr>
        <p:spPr/>
        <p:txBody>
          <a:bodyPr/>
          <a:lstStyle/>
          <a:p>
            <a:fld id="{5FDD63B2-E120-4ED8-B27B-C685F510A5FE}" type="datetimeFigureOut">
              <a:rPr lang="en-US" smtClean="0"/>
              <a:t>6/26/2020</a:t>
            </a:fld>
            <a:endParaRPr lang="en-US" dirty="0"/>
          </a:p>
        </p:txBody>
      </p:sp>
      <p:sp>
        <p:nvSpPr>
          <p:cNvPr id="8" name="Footer Placeholder 7">
            <a:extLst>
              <a:ext uri="{FF2B5EF4-FFF2-40B4-BE49-F238E27FC236}">
                <a16:creationId xmlns:a16="http://schemas.microsoft.com/office/drawing/2014/main" id="{3F0C981E-5FD0-4B5D-B042-2D9F583EB9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069490-98D3-421B-955A-05DD7D46F41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3720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5EC3-ED80-4D3A-92BE-11721AF166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CC9D5-11AA-4200-906B-AC806E0858A7}"/>
              </a:ext>
            </a:extLst>
          </p:cNvPr>
          <p:cNvSpPr>
            <a:spLocks noGrp="1"/>
          </p:cNvSpPr>
          <p:nvPr>
            <p:ph type="dt" sz="half" idx="10"/>
          </p:nvPr>
        </p:nvSpPr>
        <p:spPr/>
        <p:txBody>
          <a:bodyPr/>
          <a:lstStyle/>
          <a:p>
            <a:fld id="{7AA18ACC-A947-437B-A130-35BD54FDF1E9}" type="datetimeFigureOut">
              <a:rPr lang="en-US" smtClean="0"/>
              <a:t>6/26/2020</a:t>
            </a:fld>
            <a:endParaRPr lang="en-US" dirty="0"/>
          </a:p>
        </p:txBody>
      </p:sp>
      <p:sp>
        <p:nvSpPr>
          <p:cNvPr id="4" name="Footer Placeholder 3">
            <a:extLst>
              <a:ext uri="{FF2B5EF4-FFF2-40B4-BE49-F238E27FC236}">
                <a16:creationId xmlns:a16="http://schemas.microsoft.com/office/drawing/2014/main" id="{BDC16AF6-9CB4-4446-88BC-2ACFB2906D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78E1F1-E9F5-4FEC-9B6C-E78AA1C557E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130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01501-2C81-46B4-B22A-A80BBE8B570F}"/>
              </a:ext>
            </a:extLst>
          </p:cNvPr>
          <p:cNvSpPr>
            <a:spLocks noGrp="1"/>
          </p:cNvSpPr>
          <p:nvPr>
            <p:ph type="dt" sz="half" idx="10"/>
          </p:nvPr>
        </p:nvSpPr>
        <p:spPr/>
        <p:txBody>
          <a:bodyPr/>
          <a:lstStyle/>
          <a:p>
            <a:fld id="{7C8D7E02-BCB8-4D50-A234-369438C08659}" type="datetimeFigureOut">
              <a:rPr lang="en-US" smtClean="0"/>
              <a:t>6/26/2020</a:t>
            </a:fld>
            <a:endParaRPr lang="en-US" dirty="0"/>
          </a:p>
        </p:txBody>
      </p:sp>
      <p:sp>
        <p:nvSpPr>
          <p:cNvPr id="3" name="Footer Placeholder 2">
            <a:extLst>
              <a:ext uri="{FF2B5EF4-FFF2-40B4-BE49-F238E27FC236}">
                <a16:creationId xmlns:a16="http://schemas.microsoft.com/office/drawing/2014/main" id="{A57D78A3-528A-4338-A63C-84D58A14A5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905D01-89AB-486B-938F-C3690A816B9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438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A48F-EE49-4651-937F-0777C0CA8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FDED9-7A25-4E4A-AE7C-9325D7661B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679F6E-950A-4603-964F-8A7843F1B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933F5-EE7E-4083-A6FC-CB5FF89CD270}"/>
              </a:ext>
            </a:extLst>
          </p:cNvPr>
          <p:cNvSpPr>
            <a:spLocks noGrp="1"/>
          </p:cNvSpPr>
          <p:nvPr>
            <p:ph type="dt" sz="half" idx="10"/>
          </p:nvPr>
        </p:nvSpPr>
        <p:spPr/>
        <p:txBody>
          <a:bodyPr/>
          <a:lstStyle/>
          <a:p>
            <a:fld id="{76E86A4C-8E40-4F87-A4F0-01A0687C5742}" type="datetimeFigureOut">
              <a:rPr lang="en-US" smtClean="0"/>
              <a:t>6/26/2020</a:t>
            </a:fld>
            <a:endParaRPr lang="en-US" dirty="0"/>
          </a:p>
        </p:txBody>
      </p:sp>
      <p:sp>
        <p:nvSpPr>
          <p:cNvPr id="6" name="Footer Placeholder 5">
            <a:extLst>
              <a:ext uri="{FF2B5EF4-FFF2-40B4-BE49-F238E27FC236}">
                <a16:creationId xmlns:a16="http://schemas.microsoft.com/office/drawing/2014/main" id="{0849238E-DD89-43B8-9D48-117DB57E68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36D366-0DB9-437F-8809-DF9CB5DCAC8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2170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42DF-D14D-4A96-BA72-FF64C6634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ECDE9-FFBE-4356-A0D0-471CB6F3DA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839296-D98E-4CB8-A851-B5378F967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862D6A-5502-4F3C-8CC0-B1D37D0A78F5}"/>
              </a:ext>
            </a:extLst>
          </p:cNvPr>
          <p:cNvSpPr>
            <a:spLocks noGrp="1"/>
          </p:cNvSpPr>
          <p:nvPr>
            <p:ph type="dt" sz="half" idx="10"/>
          </p:nvPr>
        </p:nvSpPr>
        <p:spPr/>
        <p:txBody>
          <a:bodyPr/>
          <a:lstStyle/>
          <a:p>
            <a:fld id="{35E72C73-2D91-4E12-BA25-F0AA0C03599B}" type="datetimeFigureOut">
              <a:rPr lang="en-US" smtClean="0"/>
              <a:t>6/26/2020</a:t>
            </a:fld>
            <a:endParaRPr lang="en-US" dirty="0"/>
          </a:p>
        </p:txBody>
      </p:sp>
      <p:sp>
        <p:nvSpPr>
          <p:cNvPr id="6" name="Footer Placeholder 5">
            <a:extLst>
              <a:ext uri="{FF2B5EF4-FFF2-40B4-BE49-F238E27FC236}">
                <a16:creationId xmlns:a16="http://schemas.microsoft.com/office/drawing/2014/main" id="{9A5F718B-A18C-4A79-ABC1-88818D5287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759CC6-F4E1-4155-A3BC-1659C994933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4041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12C7-959E-4325-883E-A48C6F732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6F0F5-9C02-4AE3-AE23-08DB84845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6BE9C-2731-4942-BD86-6D6B3AD60880}"/>
              </a:ext>
            </a:extLst>
          </p:cNvPr>
          <p:cNvSpPr>
            <a:spLocks noGrp="1"/>
          </p:cNvSpPr>
          <p:nvPr>
            <p:ph type="dt" sz="half" idx="10"/>
          </p:nvPr>
        </p:nvSpPr>
        <p:spPr/>
        <p:txBody>
          <a:bodyPr/>
          <a:lstStyle/>
          <a:p>
            <a:fld id="{53086D93-FCAC-47E0-A2EE-787E62CA814C}" type="datetimeFigureOut">
              <a:rPr lang="en-US" smtClean="0"/>
              <a:t>6/26/2020</a:t>
            </a:fld>
            <a:endParaRPr lang="en-US" dirty="0"/>
          </a:p>
        </p:txBody>
      </p:sp>
      <p:sp>
        <p:nvSpPr>
          <p:cNvPr id="5" name="Footer Placeholder 4">
            <a:extLst>
              <a:ext uri="{FF2B5EF4-FFF2-40B4-BE49-F238E27FC236}">
                <a16:creationId xmlns:a16="http://schemas.microsoft.com/office/drawing/2014/main" id="{CECA63AC-58AB-4A55-A541-AF8AF88428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D10973-C3C1-4374-9F3D-9B2D5E993A0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5863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F946B-C46D-45B1-AC83-43C1FB109E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4563B-DA4B-43F4-B1F8-D23ABA70F0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15363-43F3-46F7-85E3-E6AF75B2BB67}"/>
              </a:ext>
            </a:extLst>
          </p:cNvPr>
          <p:cNvSpPr>
            <a:spLocks noGrp="1"/>
          </p:cNvSpPr>
          <p:nvPr>
            <p:ph type="dt" sz="half" idx="10"/>
          </p:nvPr>
        </p:nvSpPr>
        <p:spPr/>
        <p:txBody>
          <a:bodyPr/>
          <a:lstStyle/>
          <a:p>
            <a:fld id="{CDA879A6-0FD0-4734-A311-86BFCA472E6E}" type="datetimeFigureOut">
              <a:rPr lang="en-US" smtClean="0"/>
              <a:t>6/26/2020</a:t>
            </a:fld>
            <a:endParaRPr lang="en-US" dirty="0"/>
          </a:p>
        </p:txBody>
      </p:sp>
      <p:sp>
        <p:nvSpPr>
          <p:cNvPr id="5" name="Footer Placeholder 4">
            <a:extLst>
              <a:ext uri="{FF2B5EF4-FFF2-40B4-BE49-F238E27FC236}">
                <a16:creationId xmlns:a16="http://schemas.microsoft.com/office/drawing/2014/main" id="{82E689F4-CB66-409D-91A5-D2E36F4EF3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0DCF81-D56A-4B5A-B229-4B8B71184CA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June 26,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948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June 26,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6268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June 26,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86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Friday, June 26, 2020</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54656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1"/>
            <a:ext cx="10363200" cy="407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fld id="{B8D269C3-3C49-47C9-A6D3-5CD048248298}" type="slidenum">
              <a:rPr lang="en-US" smtClean="0"/>
              <a:pPr lvl="2"/>
              <a:t>‹#›</a:t>
            </a:fld>
            <a:endParaRPr lang="en-US" dirty="0"/>
          </a:p>
          <a:p>
            <a:pPr lvl="3"/>
            <a:r>
              <a:rPr lang="en-US" dirty="0"/>
              <a:t>Fourth level</a:t>
            </a:r>
          </a:p>
        </p:txBody>
      </p:sp>
      <p:sp>
        <p:nvSpPr>
          <p:cNvPr id="1029" name="Line 5"/>
          <p:cNvSpPr>
            <a:spLocks noChangeShapeType="1"/>
          </p:cNvSpPr>
          <p:nvPr/>
        </p:nvSpPr>
        <p:spPr bwMode="auto">
          <a:xfrm>
            <a:off x="2032000" y="1828800"/>
            <a:ext cx="85344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dirty="0"/>
          </a:p>
        </p:txBody>
      </p:sp>
      <p:sp>
        <p:nvSpPr>
          <p:cNvPr id="2" name="Footer Placeholder 1"/>
          <p:cNvSpPr>
            <a:spLocks noGrp="1"/>
          </p:cNvSpPr>
          <p:nvPr>
            <p:ph type="ftr" sz="quarter" idx="3"/>
          </p:nvPr>
        </p:nvSpPr>
        <p:spPr>
          <a:xfrm>
            <a:off x="2997200" y="6188074"/>
            <a:ext cx="6197600" cy="4730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4"/>
          <p:cNvSpPr txBox="1">
            <a:spLocks noChangeArrowheads="1"/>
          </p:cNvSpPr>
          <p:nvPr userDrawn="1"/>
        </p:nvSpPr>
        <p:spPr bwMode="auto">
          <a:xfrm>
            <a:off x="2743200" y="6127750"/>
            <a:ext cx="71120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a:defRPr/>
            </a:pPr>
            <a:r>
              <a:rPr lang="en-US" sz="1200" dirty="0"/>
              <a:t>MedicareAdvocacy.org</a:t>
            </a:r>
          </a:p>
          <a:p>
            <a:pPr>
              <a:defRPr/>
            </a:pPr>
            <a:r>
              <a:rPr lang="en-US" sz="1200" dirty="0"/>
              <a:t>Copyright © Center for Medicare Advocacy</a:t>
            </a:r>
          </a:p>
        </p:txBody>
      </p:sp>
      <p:sp>
        <p:nvSpPr>
          <p:cNvPr id="3" name="Slide Number Placeholder 2"/>
          <p:cNvSpPr>
            <a:spLocks noGrp="1"/>
          </p:cNvSpPr>
          <p:nvPr>
            <p:ph type="sldNum" sz="quarter" idx="4"/>
          </p:nvPr>
        </p:nvSpPr>
        <p:spPr>
          <a:xfrm>
            <a:off x="103632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CF7D1-9693-4C37-A70A-E0F081EFFC0F}" type="slidenum">
              <a:rPr lang="en-US" smtClean="0"/>
              <a:t>‹#›</a:t>
            </a:fld>
            <a:endParaRPr lang="en-US" dirty="0"/>
          </a:p>
        </p:txBody>
      </p:sp>
    </p:spTree>
    <p:extLst>
      <p:ext uri="{BB962C8B-B14F-4D97-AF65-F5344CB8AC3E}">
        <p14:creationId xmlns:p14="http://schemas.microsoft.com/office/powerpoint/2010/main" val="39077644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4000" b="1" i="0" cap="all"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Friday, June 26, 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293682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274E1CF-FF75-204D-ADE4-ACF4AF616E97}" type="datetime1">
              <a:rPr lang="en-US" smtClean="0"/>
              <a:t>6/26/2020</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5328F43C-AB59-C64B-8C71-A4089041536E}" type="slidenum">
              <a:rPr lang="en-US" smtClean="0"/>
              <a:pPr/>
              <a:t>‹#›</a:t>
            </a:fld>
            <a:endParaRPr lang="en-US"/>
          </a:p>
        </p:txBody>
      </p:sp>
    </p:spTree>
    <p:extLst>
      <p:ext uri="{BB962C8B-B14F-4D97-AF65-F5344CB8AC3E}">
        <p14:creationId xmlns:p14="http://schemas.microsoft.com/office/powerpoint/2010/main" val="22402257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transition spd="med">
    <p:wipe dir="u"/>
  </p:transition>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BCE09-4142-46D0-9E49-57140B4C1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E870E-07D5-46D3-898D-EA759EFFB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90F73-7D41-45A7-9A9B-1737AED07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6ACA2-5A0A-46A4-A083-5D98F9DC02DC}" type="datetimeFigureOut">
              <a:rPr lang="en-US" smtClean="0"/>
              <a:t>6/26/2020</a:t>
            </a:fld>
            <a:endParaRPr lang="en-US" dirty="0"/>
          </a:p>
        </p:txBody>
      </p:sp>
      <p:sp>
        <p:nvSpPr>
          <p:cNvPr id="5" name="Footer Placeholder 4">
            <a:extLst>
              <a:ext uri="{FF2B5EF4-FFF2-40B4-BE49-F238E27FC236}">
                <a16:creationId xmlns:a16="http://schemas.microsoft.com/office/drawing/2014/main" id="{46D8A46C-9938-42EE-8551-F728DD1C7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B8DDF2-0E68-4585-BD79-28632CF24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FF6F4-2AC6-4E40-BEE2-E6FBE75622B3}" type="slidenum">
              <a:rPr lang="en-US" smtClean="0"/>
              <a:t>‹#›</a:t>
            </a:fld>
            <a:endParaRPr lang="en-US" dirty="0"/>
          </a:p>
        </p:txBody>
      </p:sp>
    </p:spTree>
    <p:extLst>
      <p:ext uri="{BB962C8B-B14F-4D97-AF65-F5344CB8AC3E}">
        <p14:creationId xmlns:p14="http://schemas.microsoft.com/office/powerpoint/2010/main" val="29010249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66169-0BE1-4828-BD0C-E4142DEB72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C66C49-EB23-4CAC-A436-9AFD6AA1C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1B31B-4E9C-4CE5-BDDD-4F130A196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6ACA2-5A0A-46A4-A083-5D98F9DC02DC}" type="datetimeFigureOut">
              <a:rPr lang="en-US" smtClean="0"/>
              <a:t>6/26/2020</a:t>
            </a:fld>
            <a:endParaRPr lang="en-US" dirty="0"/>
          </a:p>
        </p:txBody>
      </p:sp>
      <p:sp>
        <p:nvSpPr>
          <p:cNvPr id="5" name="Footer Placeholder 4">
            <a:extLst>
              <a:ext uri="{FF2B5EF4-FFF2-40B4-BE49-F238E27FC236}">
                <a16:creationId xmlns:a16="http://schemas.microsoft.com/office/drawing/2014/main" id="{437AFF91-4D2E-4341-BB97-A8C0648C9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D95864-FD13-49DD-905B-96A7644292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FF6F4-2AC6-4E40-BEE2-E6FBE75622B3}" type="slidenum">
              <a:rPr lang="en-US" smtClean="0"/>
              <a:t>‹#›</a:t>
            </a:fld>
            <a:endParaRPr lang="en-US" dirty="0"/>
          </a:p>
        </p:txBody>
      </p:sp>
    </p:spTree>
    <p:extLst>
      <p:ext uri="{BB962C8B-B14F-4D97-AF65-F5344CB8AC3E}">
        <p14:creationId xmlns:p14="http://schemas.microsoft.com/office/powerpoint/2010/main" val="40426646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hyperlink" Target="https://www.justiceinaging.org/" TargetMode="External"/><Relationship Id="rId5" Type="http://schemas.openxmlformats.org/officeDocument/2006/relationships/image" Target="../media/image5.png"/><Relationship Id="rId4" Type="http://schemas.openxmlformats.org/officeDocument/2006/relationships/hyperlink" Target="https://www.medicareadvocacy.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JP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ificationgeninfs-states-and-regopolicy-and/nursing-home-reopening-recommendations-state-and-local-officials" TargetMode="External"/><Relationship Id="rId2" Type="http://schemas.openxmlformats.org/officeDocument/2006/relationships/hyperlink" Target="https://www.cms.gov/files/document/qso-20-14-nh-revised.pdf" TargetMode="External"/><Relationship Id="rId1" Type="http://schemas.openxmlformats.org/officeDocument/2006/relationships/slideLayout" Target="../slideLayouts/slideLayout36.xml"/><Relationship Id="rId5" Type="http://schemas.openxmlformats.org/officeDocument/2006/relationships/hyperlink" Target="https://files.constantcontact.com/f9656c64601/83862bd7-4345-4df3-89e3-31cf32512295.pdf" TargetMode="External"/><Relationship Id="rId4" Type="http://schemas.openxmlformats.org/officeDocument/2006/relationships/hyperlink" Target="https://dhhr.wv.gov/COVID-19/Documents/Nursing-Home-COVID19-Reopening-Plan-June-202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Suzanne.e.messenger@wv.gov" TargetMode="Externa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heconsumervoice.org/issues/other-issues-and-resources/covid-19"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mailto:ecarlson@justiceinaging.org" TargetMode="External"/><Relationship Id="rId3" Type="http://schemas.openxmlformats.org/officeDocument/2006/relationships/hyperlink" Target="mailto:rgrant@theconsumervoice.org" TargetMode="External"/><Relationship Id="rId7" Type="http://schemas.openxmlformats.org/officeDocument/2006/relationships/hyperlink" Target="https://www.medicareadvocacy.org/" TargetMode="External"/><Relationship Id="rId12" Type="http://schemas.openxmlformats.org/officeDocument/2006/relationships/hyperlink" Target="mailto:tedelman@medicareadvocacy.org"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jpeg"/><Relationship Id="rId11" Type="http://schemas.openxmlformats.org/officeDocument/2006/relationships/image" Target="../media/image4.emf"/><Relationship Id="rId5" Type="http://schemas.openxmlformats.org/officeDocument/2006/relationships/hyperlink" Target="mailto:sbrooks@theconsumervoice.org" TargetMode="External"/><Relationship Id="rId10" Type="http://schemas.openxmlformats.org/officeDocument/2006/relationships/image" Target="../media/image6.png"/><Relationship Id="rId4" Type="http://schemas.openxmlformats.org/officeDocument/2006/relationships/hyperlink" Target="mailto:jbogdan@theconsumervoice.org" TargetMode="External"/><Relationship Id="rId9" Type="http://schemas.openxmlformats.org/officeDocument/2006/relationships/hyperlink" Target="https://www.justiceinaging.org/" TargetMode="External"/><Relationship Id="rId14" Type="http://schemas.openxmlformats.org/officeDocument/2006/relationships/hyperlink" Target="mailto:Richard@ltcc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www.nursinghome411.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ederalregister.gov/documents/2020/05/08/2020-09608/medicare-and-medicaid-programs-basic-health-program-and-exchanges-additional-policy-and-regulatory"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26595"/>
            <a:ext cx="10466773" cy="1100932"/>
          </a:xfrm>
        </p:spPr>
        <p:txBody>
          <a:bodyPr/>
          <a:lstStyle/>
          <a:p>
            <a:r>
              <a:rPr lang="en-US" sz="3600" dirty="0"/>
              <a:t>COVID-19: advocating for nursing home residents, </a:t>
            </a:r>
            <a:r>
              <a:rPr lang="en-US" sz="3600" dirty="0" err="1"/>
              <a:t>PARt</a:t>
            </a:r>
            <a:r>
              <a:rPr lang="en-US" sz="3600" dirty="0"/>
              <a:t> X</a:t>
            </a:r>
          </a:p>
        </p:txBody>
      </p:sp>
      <p:sp>
        <p:nvSpPr>
          <p:cNvPr id="3" name="Subtitle 2"/>
          <p:cNvSpPr>
            <a:spLocks noGrp="1"/>
          </p:cNvSpPr>
          <p:nvPr>
            <p:ph type="subTitle" idx="1"/>
          </p:nvPr>
        </p:nvSpPr>
        <p:spPr>
          <a:xfrm>
            <a:off x="914400" y="5317588"/>
            <a:ext cx="3207434" cy="861538"/>
          </a:xfrm>
        </p:spPr>
        <p:txBody>
          <a:bodyPr>
            <a:normAutofit/>
          </a:bodyPr>
          <a:lstStyle/>
          <a:p>
            <a:r>
              <a:rPr lang="en-US" dirty="0"/>
              <a:t>June 26, 2020</a:t>
            </a:r>
          </a:p>
        </p:txBody>
      </p:sp>
      <p:pic>
        <p:nvPicPr>
          <p:cNvPr id="4" name="Picture 4"/>
          <p:cNvPicPr>
            <a:picLocks noChangeAspect="1"/>
          </p:cNvPicPr>
          <p:nvPr/>
        </p:nvPicPr>
        <p:blipFill>
          <a:blip r:embed="rId2"/>
          <a:srcRect/>
          <a:stretch>
            <a:fillRect/>
          </a:stretch>
        </p:blipFill>
        <p:spPr bwMode="auto">
          <a:xfrm>
            <a:off x="914400" y="678874"/>
            <a:ext cx="4351406" cy="852109"/>
          </a:xfrm>
          <a:prstGeom prst="rect">
            <a:avLst/>
          </a:prstGeom>
          <a:noFill/>
          <a:ln w="9525">
            <a:noFill/>
            <a:miter lim="800000"/>
            <a:headEnd/>
            <a:tailEnd/>
          </a:ln>
        </p:spPr>
      </p:pic>
      <p:pic>
        <p:nvPicPr>
          <p:cNvPr id="5" name="Content Placeholder 14">
            <a:extLst>
              <a:ext uri="{FF2B5EF4-FFF2-40B4-BE49-F238E27FC236}">
                <a16:creationId xmlns:a16="http://schemas.microsoft.com/office/drawing/2014/main" id="{D3C3E241-C286-9C40-8339-A11AD257F2D3}"/>
              </a:ext>
            </a:extLst>
          </p:cNvPr>
          <p:cNvPicPr>
            <a:picLocks noChangeAspect="1"/>
          </p:cNvPicPr>
          <p:nvPr/>
        </p:nvPicPr>
        <p:blipFill>
          <a:blip r:embed="rId3"/>
          <a:stretch>
            <a:fillRect/>
          </a:stretch>
        </p:blipFill>
        <p:spPr>
          <a:xfrm>
            <a:off x="6386499" y="1892544"/>
            <a:ext cx="3886214" cy="1057380"/>
          </a:xfrm>
          <a:prstGeom prst="rect">
            <a:avLst/>
          </a:prstGeom>
        </p:spPr>
      </p:pic>
      <p:pic>
        <p:nvPicPr>
          <p:cNvPr id="1026" name="Picture 2">
            <a:hlinkClick r:id="rId4"/>
            <a:extLst>
              <a:ext uri="{FF2B5EF4-FFF2-40B4-BE49-F238E27FC236}">
                <a16:creationId xmlns:a16="http://schemas.microsoft.com/office/drawing/2014/main" id="{66C437C0-3B0D-F240-945C-83AB32311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499" y="763823"/>
            <a:ext cx="4909824" cy="767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STICE IN AGING">
            <a:hlinkClick r:id="rId6"/>
            <a:extLst>
              <a:ext uri="{FF2B5EF4-FFF2-40B4-BE49-F238E27FC236}">
                <a16:creationId xmlns:a16="http://schemas.microsoft.com/office/drawing/2014/main" id="{8EA02A1D-9A68-9942-B46A-B4F6F27AAF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033" y="2050234"/>
            <a:ext cx="4412809" cy="8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0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7F0F17C-7EF4-46D5-861A-AE8BE2AE61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3100" y="523875"/>
            <a:ext cx="7629525" cy="6334124"/>
          </a:xfrm>
        </p:spPr>
      </p:pic>
    </p:spTree>
    <p:extLst>
      <p:ext uri="{BB962C8B-B14F-4D97-AF65-F5344CB8AC3E}">
        <p14:creationId xmlns:p14="http://schemas.microsoft.com/office/powerpoint/2010/main" val="16055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ABF5-DF58-4723-A833-862701FB5C61}"/>
              </a:ext>
            </a:extLst>
          </p:cNvPr>
          <p:cNvSpPr>
            <a:spLocks noGrp="1"/>
          </p:cNvSpPr>
          <p:nvPr>
            <p:ph type="title"/>
          </p:nvPr>
        </p:nvSpPr>
        <p:spPr/>
        <p:txBody>
          <a:bodyPr/>
          <a:lstStyle/>
          <a:p>
            <a:r>
              <a:rPr lang="en-US" dirty="0"/>
              <a:t>Key Recommendations</a:t>
            </a:r>
          </a:p>
        </p:txBody>
      </p:sp>
      <p:sp>
        <p:nvSpPr>
          <p:cNvPr id="3" name="Content Placeholder 2">
            <a:extLst>
              <a:ext uri="{FF2B5EF4-FFF2-40B4-BE49-F238E27FC236}">
                <a16:creationId xmlns:a16="http://schemas.microsoft.com/office/drawing/2014/main" id="{F7EA0689-056C-458F-AC3A-1E86C3C1A985}"/>
              </a:ext>
            </a:extLst>
          </p:cNvPr>
          <p:cNvSpPr>
            <a:spLocks noGrp="1"/>
          </p:cNvSpPr>
          <p:nvPr>
            <p:ph idx="1"/>
          </p:nvPr>
        </p:nvSpPr>
        <p:spPr>
          <a:xfrm>
            <a:off x="609600" y="2052637"/>
            <a:ext cx="10972800" cy="2886075"/>
          </a:xfrm>
        </p:spPr>
        <p:txBody>
          <a:bodyPr/>
          <a:lstStyle/>
          <a:p>
            <a:r>
              <a:rPr lang="en-US" sz="3200" dirty="0"/>
              <a:t>Collect additional information </a:t>
            </a:r>
          </a:p>
          <a:p>
            <a:r>
              <a:rPr lang="en-US" sz="3200" dirty="0"/>
              <a:t>Define and/or clarify certain information</a:t>
            </a:r>
          </a:p>
          <a:p>
            <a:r>
              <a:rPr lang="en-US" sz="3200" dirty="0"/>
              <a:t>Simplify some information </a:t>
            </a:r>
          </a:p>
          <a:p>
            <a:endParaRPr lang="en-US" dirty="0"/>
          </a:p>
          <a:p>
            <a:pPr marL="0" indent="0">
              <a:buNone/>
            </a:pPr>
            <a:endParaRPr lang="en-US" dirty="0"/>
          </a:p>
        </p:txBody>
      </p:sp>
    </p:spTree>
    <p:extLst>
      <p:ext uri="{BB962C8B-B14F-4D97-AF65-F5344CB8AC3E}">
        <p14:creationId xmlns:p14="http://schemas.microsoft.com/office/powerpoint/2010/main" val="31035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8D9B-4B93-482C-B9CD-DC9445182C35}"/>
              </a:ext>
            </a:extLst>
          </p:cNvPr>
          <p:cNvSpPr>
            <a:spLocks noGrp="1"/>
          </p:cNvSpPr>
          <p:nvPr>
            <p:ph type="title"/>
          </p:nvPr>
        </p:nvSpPr>
        <p:spPr>
          <a:xfrm>
            <a:off x="609600" y="381000"/>
            <a:ext cx="10972800" cy="990600"/>
          </a:xfrm>
        </p:spPr>
        <p:txBody>
          <a:bodyPr/>
          <a:lstStyle/>
          <a:p>
            <a:r>
              <a:rPr lang="en-US" dirty="0"/>
              <a:t>Key Recommendations</a:t>
            </a:r>
          </a:p>
        </p:txBody>
      </p:sp>
      <p:sp>
        <p:nvSpPr>
          <p:cNvPr id="3" name="Content Placeholder 2">
            <a:extLst>
              <a:ext uri="{FF2B5EF4-FFF2-40B4-BE49-F238E27FC236}">
                <a16:creationId xmlns:a16="http://schemas.microsoft.com/office/drawing/2014/main" id="{662C8849-BDE6-4F65-9FC4-5D4625580FB7}"/>
              </a:ext>
            </a:extLst>
          </p:cNvPr>
          <p:cNvSpPr>
            <a:spLocks noGrp="1"/>
          </p:cNvSpPr>
          <p:nvPr>
            <p:ph idx="1"/>
          </p:nvPr>
        </p:nvSpPr>
        <p:spPr>
          <a:xfrm>
            <a:off x="609600" y="1304925"/>
            <a:ext cx="10972800" cy="5172075"/>
          </a:xfrm>
        </p:spPr>
        <p:txBody>
          <a:bodyPr>
            <a:normAutofit/>
          </a:bodyPr>
          <a:lstStyle/>
          <a:p>
            <a:r>
              <a:rPr lang="en-US" dirty="0"/>
              <a:t>The same comprehensive information must be provided to everyone:</a:t>
            </a:r>
          </a:p>
          <a:p>
            <a:pPr lvl="1"/>
            <a:r>
              <a:rPr lang="en-US" dirty="0"/>
              <a:t>CDC, CMS, state survey agency, State Long Term Care Ombudsman Program, Protection and Advocacy Agency </a:t>
            </a:r>
          </a:p>
          <a:p>
            <a:pPr marL="274320" lvl="1" indent="0">
              <a:buNone/>
            </a:pPr>
            <a:r>
              <a:rPr lang="en-US" dirty="0"/>
              <a:t>	</a:t>
            </a:r>
            <a:r>
              <a:rPr lang="en-US" b="1" dirty="0"/>
              <a:t>AND</a:t>
            </a:r>
          </a:p>
          <a:p>
            <a:pPr lvl="1"/>
            <a:r>
              <a:rPr lang="en-US" dirty="0"/>
              <a:t>Residents, their representatives, their families, and staff!  </a:t>
            </a:r>
          </a:p>
          <a:p>
            <a:r>
              <a:rPr lang="en-US" dirty="0"/>
              <a:t>Information must be reported daily </a:t>
            </a:r>
          </a:p>
          <a:p>
            <a:r>
              <a:rPr lang="en-US" dirty="0"/>
              <a:t>Facilities must report on a standardized form  </a:t>
            </a:r>
          </a:p>
          <a:p>
            <a:r>
              <a:rPr lang="en-US" dirty="0"/>
              <a:t>Information must be easy to obtain </a:t>
            </a:r>
          </a:p>
          <a:p>
            <a:r>
              <a:rPr lang="en-US" dirty="0"/>
              <a:t>Reporting must be retroactive to January 1, 2020</a:t>
            </a:r>
          </a:p>
          <a:p>
            <a:r>
              <a:rPr lang="en-US" dirty="0"/>
              <a:t>Reporting requirements should be expanded to other institutions and congregate settings</a:t>
            </a:r>
          </a:p>
        </p:txBody>
      </p:sp>
    </p:spTree>
    <p:extLst>
      <p:ext uri="{BB962C8B-B14F-4D97-AF65-F5344CB8AC3E}">
        <p14:creationId xmlns:p14="http://schemas.microsoft.com/office/powerpoint/2010/main" val="151288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F4CC-EC0C-48BC-A9B3-8C405C13FD3C}"/>
              </a:ext>
            </a:extLst>
          </p:cNvPr>
          <p:cNvSpPr>
            <a:spLocks noGrp="1"/>
          </p:cNvSpPr>
          <p:nvPr>
            <p:ph type="title"/>
          </p:nvPr>
        </p:nvSpPr>
        <p:spPr>
          <a:xfrm>
            <a:off x="609600" y="533400"/>
            <a:ext cx="10972800" cy="990600"/>
          </a:xfrm>
        </p:spPr>
        <p:txBody>
          <a:bodyPr anchor="ctr">
            <a:normAutofit/>
          </a:bodyPr>
          <a:lstStyle/>
          <a:p>
            <a:r>
              <a:rPr lang="en-US" dirty="0"/>
              <a:t>Advocacy Action YOU Can Take</a:t>
            </a:r>
          </a:p>
        </p:txBody>
      </p:sp>
      <p:sp>
        <p:nvSpPr>
          <p:cNvPr id="3" name="Content Placeholder 2">
            <a:extLst>
              <a:ext uri="{FF2B5EF4-FFF2-40B4-BE49-F238E27FC236}">
                <a16:creationId xmlns:a16="http://schemas.microsoft.com/office/drawing/2014/main" id="{F4F5C95E-0FCF-4E9F-A847-07F8A1CC5873}"/>
              </a:ext>
            </a:extLst>
          </p:cNvPr>
          <p:cNvSpPr>
            <a:spLocks noGrp="1"/>
          </p:cNvSpPr>
          <p:nvPr>
            <p:ph sz="half" idx="1"/>
          </p:nvPr>
        </p:nvSpPr>
        <p:spPr>
          <a:xfrm>
            <a:off x="609600" y="1673352"/>
            <a:ext cx="5384800" cy="4718304"/>
          </a:xfrm>
        </p:spPr>
        <p:txBody>
          <a:bodyPr>
            <a:normAutofit/>
          </a:bodyPr>
          <a:lstStyle/>
          <a:p>
            <a:r>
              <a:rPr lang="en-US" dirty="0"/>
              <a:t>Submit your own comments</a:t>
            </a:r>
          </a:p>
          <a:p>
            <a:r>
              <a:rPr lang="en-US" dirty="0"/>
              <a:t>Look for information from us to help you!</a:t>
            </a: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5246B3C4-E95F-4067-95A2-8EF0BF64C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2557460"/>
            <a:ext cx="5384800" cy="2950088"/>
          </a:xfrm>
          <a:prstGeom prst="rect">
            <a:avLst/>
          </a:prstGeom>
          <a:noFill/>
        </p:spPr>
      </p:pic>
    </p:spTree>
    <p:extLst>
      <p:ext uri="{BB962C8B-B14F-4D97-AF65-F5344CB8AC3E}">
        <p14:creationId xmlns:p14="http://schemas.microsoft.com/office/powerpoint/2010/main" val="409489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bwMode="auto">
          <a:xfrm>
            <a:off x="1726354" y="1240757"/>
            <a:ext cx="8439150" cy="1652587"/>
          </a:xfrm>
          <a:prstGeom prst="rect">
            <a:avLst/>
          </a:prstGeom>
          <a:noFill/>
          <a:ln w="9525">
            <a:noFill/>
            <a:miter lim="800000"/>
            <a:headEnd/>
            <a:tailEnd/>
          </a:ln>
        </p:spPr>
      </p:pic>
      <p:sp>
        <p:nvSpPr>
          <p:cNvPr id="8" name="Subtitle 7">
            <a:extLst>
              <a:ext uri="{FF2B5EF4-FFF2-40B4-BE49-F238E27FC236}">
                <a16:creationId xmlns:a16="http://schemas.microsoft.com/office/drawing/2014/main" id="{FC028C6D-3979-4392-A19A-B548D55BBC7C}"/>
              </a:ext>
            </a:extLst>
          </p:cNvPr>
          <p:cNvSpPr>
            <a:spLocks noGrp="1"/>
          </p:cNvSpPr>
          <p:nvPr>
            <p:ph type="subTitle" idx="1"/>
          </p:nvPr>
        </p:nvSpPr>
        <p:spPr>
          <a:xfrm>
            <a:off x="1879600" y="3559175"/>
            <a:ext cx="8534400" cy="1752600"/>
          </a:xfrm>
        </p:spPr>
        <p:txBody>
          <a:bodyPr/>
          <a:lstStyle/>
          <a:p>
            <a:pPr algn="ctr"/>
            <a:endParaRPr lang="en-US" dirty="0"/>
          </a:p>
          <a:p>
            <a:pPr algn="ctr"/>
            <a:r>
              <a:rPr lang="en-US" sz="3200" b="1" dirty="0"/>
              <a:t>Reuniting Residents and Families</a:t>
            </a:r>
          </a:p>
          <a:p>
            <a:pPr algn="ctr"/>
            <a:r>
              <a:rPr lang="en-US" b="1" dirty="0">
                <a:solidFill>
                  <a:srgbClr val="002060"/>
                </a:solidFill>
              </a:rPr>
              <a:t>#ConnectionMatters</a:t>
            </a:r>
          </a:p>
        </p:txBody>
      </p:sp>
    </p:spTree>
    <p:extLst>
      <p:ext uri="{BB962C8B-B14F-4D97-AF65-F5344CB8AC3E}">
        <p14:creationId xmlns:p14="http://schemas.microsoft.com/office/powerpoint/2010/main" val="314094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883CB-ED5E-4E4C-A3AC-C80EF359230B}"/>
              </a:ext>
            </a:extLst>
          </p:cNvPr>
          <p:cNvSpPr>
            <a:spLocks noGrp="1"/>
          </p:cNvSpPr>
          <p:nvPr>
            <p:ph type="title"/>
          </p:nvPr>
        </p:nvSpPr>
        <p:spPr/>
        <p:txBody>
          <a:bodyPr/>
          <a:lstStyle/>
          <a:p>
            <a:r>
              <a:rPr lang="en-US" dirty="0"/>
              <a:t>Ohio experience</a:t>
            </a:r>
          </a:p>
        </p:txBody>
      </p:sp>
      <p:sp>
        <p:nvSpPr>
          <p:cNvPr id="5" name="Text Placeholder 4">
            <a:extLst>
              <a:ext uri="{FF2B5EF4-FFF2-40B4-BE49-F238E27FC236}">
                <a16:creationId xmlns:a16="http://schemas.microsoft.com/office/drawing/2014/main" id="{EE2A2DA2-8451-49DF-B9BE-E20033719621}"/>
              </a:ext>
            </a:extLst>
          </p:cNvPr>
          <p:cNvSpPr>
            <a:spLocks noGrp="1"/>
          </p:cNvSpPr>
          <p:nvPr>
            <p:ph type="body" idx="1"/>
          </p:nvPr>
        </p:nvSpPr>
        <p:spPr>
          <a:xfrm>
            <a:off x="963084" y="4562477"/>
            <a:ext cx="10363200" cy="1564576"/>
          </a:xfrm>
        </p:spPr>
        <p:txBody>
          <a:bodyPr/>
          <a:lstStyle/>
          <a:p>
            <a:r>
              <a:rPr lang="en-US" sz="2800" dirty="0"/>
              <a:t>Beverley Laubert, State LTC Ombudsman</a:t>
            </a:r>
          </a:p>
          <a:p>
            <a:endParaRPr lang="en-US" dirty="0"/>
          </a:p>
        </p:txBody>
      </p:sp>
    </p:spTree>
    <p:extLst>
      <p:ext uri="{BB962C8B-B14F-4D97-AF65-F5344CB8AC3E}">
        <p14:creationId xmlns:p14="http://schemas.microsoft.com/office/powerpoint/2010/main" val="156101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D93FD377-CA39-4588-B051-13D2DCCBD302}"/>
              </a:ext>
            </a:extLst>
          </p:cNvPr>
          <p:cNvGraphicFramePr>
            <a:graphicFrameLocks noChangeAspect="1"/>
          </p:cNvGraphicFramePr>
          <p:nvPr/>
        </p:nvGraphicFramePr>
        <p:xfrm>
          <a:off x="411644" y="671659"/>
          <a:ext cx="3820595" cy="4944896"/>
        </p:xfrm>
        <a:graphic>
          <a:graphicData uri="http://schemas.openxmlformats.org/presentationml/2006/ole">
            <mc:AlternateContent xmlns:mc="http://schemas.openxmlformats.org/markup-compatibility/2006">
              <mc:Choice xmlns:v="urn:schemas-microsoft-com:vml" Requires="v">
                <p:oleObj spid="_x0000_s1030" name="Acrobat Document" r:id="rId3" imgW="5829120" imgH="7543680" progId="Acrobat.Document.11">
                  <p:embed/>
                </p:oleObj>
              </mc:Choice>
              <mc:Fallback>
                <p:oleObj name="Acrobat Document" r:id="rId3" imgW="5829120" imgH="7543680" progId="Acrobat.Document.11">
                  <p:embed/>
                  <p:pic>
                    <p:nvPicPr>
                      <p:cNvPr id="9" name="Object 8">
                        <a:extLst>
                          <a:ext uri="{FF2B5EF4-FFF2-40B4-BE49-F238E27FC236}">
                            <a16:creationId xmlns:a16="http://schemas.microsoft.com/office/drawing/2014/main" id="{D93FD377-CA39-4588-B051-13D2DCCBD302}"/>
                          </a:ext>
                        </a:extLst>
                      </p:cNvPr>
                      <p:cNvPicPr/>
                      <p:nvPr/>
                    </p:nvPicPr>
                    <p:blipFill>
                      <a:blip r:embed="rId4"/>
                      <a:stretch>
                        <a:fillRect/>
                      </a:stretch>
                    </p:blipFill>
                    <p:spPr>
                      <a:xfrm>
                        <a:off x="411644" y="671659"/>
                        <a:ext cx="3820595" cy="4944896"/>
                      </a:xfrm>
                      <a:prstGeom prst="rect">
                        <a:avLst/>
                      </a:prstGeom>
                      <a:ln>
                        <a:solidFill>
                          <a:srgbClr val="C00000"/>
                        </a:solidFill>
                      </a:ln>
                    </p:spPr>
                  </p:pic>
                </p:oleObj>
              </mc:Fallback>
            </mc:AlternateContent>
          </a:graphicData>
        </a:graphic>
      </p:graphicFrame>
      <p:graphicFrame>
        <p:nvGraphicFramePr>
          <p:cNvPr id="11" name="Object 10">
            <a:extLst>
              <a:ext uri="{FF2B5EF4-FFF2-40B4-BE49-F238E27FC236}">
                <a16:creationId xmlns:a16="http://schemas.microsoft.com/office/drawing/2014/main" id="{4808BD00-E781-4351-AA1E-33C6256572DB}"/>
              </a:ext>
            </a:extLst>
          </p:cNvPr>
          <p:cNvGraphicFramePr>
            <a:graphicFrameLocks noChangeAspect="1"/>
          </p:cNvGraphicFramePr>
          <p:nvPr/>
        </p:nvGraphicFramePr>
        <p:xfrm>
          <a:off x="7959763" y="671659"/>
          <a:ext cx="3820595" cy="4944896"/>
        </p:xfrm>
        <a:graphic>
          <a:graphicData uri="http://schemas.openxmlformats.org/presentationml/2006/ole">
            <mc:AlternateContent xmlns:mc="http://schemas.openxmlformats.org/markup-compatibility/2006">
              <mc:Choice xmlns:v="urn:schemas-microsoft-com:vml" Requires="v">
                <p:oleObj spid="_x0000_s1031" name="Acrobat Document" r:id="rId5" imgW="5829120" imgH="7543680" progId="Acrobat.Document.11">
                  <p:embed/>
                </p:oleObj>
              </mc:Choice>
              <mc:Fallback>
                <p:oleObj name="Acrobat Document" r:id="rId5" imgW="5829120" imgH="7543680" progId="Acrobat.Document.11">
                  <p:embed/>
                  <p:pic>
                    <p:nvPicPr>
                      <p:cNvPr id="11" name="Object 10">
                        <a:extLst>
                          <a:ext uri="{FF2B5EF4-FFF2-40B4-BE49-F238E27FC236}">
                            <a16:creationId xmlns:a16="http://schemas.microsoft.com/office/drawing/2014/main" id="{4808BD00-E781-4351-AA1E-33C6256572DB}"/>
                          </a:ext>
                        </a:extLst>
                      </p:cNvPr>
                      <p:cNvPicPr/>
                      <p:nvPr/>
                    </p:nvPicPr>
                    <p:blipFill>
                      <a:blip r:embed="rId6"/>
                      <a:stretch>
                        <a:fillRect/>
                      </a:stretch>
                    </p:blipFill>
                    <p:spPr>
                      <a:xfrm>
                        <a:off x="7959763" y="671659"/>
                        <a:ext cx="3820595" cy="4944896"/>
                      </a:xfrm>
                      <a:prstGeom prst="rect">
                        <a:avLst/>
                      </a:prstGeom>
                      <a:ln>
                        <a:solidFill>
                          <a:srgbClr val="C00000"/>
                        </a:solidFill>
                      </a:ln>
                    </p:spPr>
                  </p:pic>
                </p:oleObj>
              </mc:Fallback>
            </mc:AlternateContent>
          </a:graphicData>
        </a:graphic>
      </p:graphicFrame>
      <p:pic>
        <p:nvPicPr>
          <p:cNvPr id="8" name="Picture Placeholder 7" descr="A person sitting on a bench&#10;&#10;Description automatically generated">
            <a:extLst>
              <a:ext uri="{FF2B5EF4-FFF2-40B4-BE49-F238E27FC236}">
                <a16:creationId xmlns:a16="http://schemas.microsoft.com/office/drawing/2014/main" id="{336F5727-FA17-4AA4-95FE-CD118289D671}"/>
              </a:ext>
            </a:extLst>
          </p:cNvPr>
          <p:cNvPicPr>
            <a:picLocks noGrp="1" noChangeAspect="1"/>
          </p:cNvPicPr>
          <p:nvPr>
            <p:ph type="pic" idx="1"/>
          </p:nvPr>
        </p:nvPicPr>
        <p:blipFill>
          <a:blip r:embed="rId7"/>
          <a:srcRect t="5305" b="5305"/>
          <a:stretch>
            <a:fillRect/>
          </a:stretch>
        </p:blipFill>
        <p:spPr>
          <a:xfrm>
            <a:off x="3506206" y="2745000"/>
            <a:ext cx="5179587" cy="3618929"/>
          </a:xfrm>
        </p:spPr>
      </p:pic>
    </p:spTree>
    <p:extLst>
      <p:ext uri="{BB962C8B-B14F-4D97-AF65-F5344CB8AC3E}">
        <p14:creationId xmlns:p14="http://schemas.microsoft.com/office/powerpoint/2010/main" val="1175204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17DE-9E62-4EBD-BEF1-F486FB00F9B2}"/>
              </a:ext>
            </a:extLst>
          </p:cNvPr>
          <p:cNvSpPr>
            <a:spLocks noGrp="1"/>
          </p:cNvSpPr>
          <p:nvPr>
            <p:ph type="title"/>
          </p:nvPr>
        </p:nvSpPr>
        <p:spPr/>
        <p:txBody>
          <a:bodyPr/>
          <a:lstStyle/>
          <a:p>
            <a:r>
              <a:rPr lang="en-US" dirty="0"/>
              <a:t>West Virginia experience</a:t>
            </a:r>
          </a:p>
        </p:txBody>
      </p:sp>
      <p:sp>
        <p:nvSpPr>
          <p:cNvPr id="3" name="Text Placeholder 2">
            <a:extLst>
              <a:ext uri="{FF2B5EF4-FFF2-40B4-BE49-F238E27FC236}">
                <a16:creationId xmlns:a16="http://schemas.microsoft.com/office/drawing/2014/main" id="{E70C103C-CBED-4809-8E85-298E222C60D4}"/>
              </a:ext>
            </a:extLst>
          </p:cNvPr>
          <p:cNvSpPr>
            <a:spLocks noGrp="1"/>
          </p:cNvSpPr>
          <p:nvPr>
            <p:ph type="body" idx="1"/>
          </p:nvPr>
        </p:nvSpPr>
        <p:spPr/>
        <p:txBody>
          <a:bodyPr>
            <a:normAutofit/>
          </a:bodyPr>
          <a:lstStyle/>
          <a:p>
            <a:r>
              <a:rPr lang="en-US" sz="2800" dirty="0"/>
              <a:t>Suzanne Messenger, State LTC Ombudsman</a:t>
            </a:r>
          </a:p>
        </p:txBody>
      </p:sp>
    </p:spTree>
    <p:extLst>
      <p:ext uri="{BB962C8B-B14F-4D97-AF65-F5344CB8AC3E}">
        <p14:creationId xmlns:p14="http://schemas.microsoft.com/office/powerpoint/2010/main" val="235571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A816-074E-416B-9403-6E63BC1BCB32}"/>
              </a:ext>
            </a:extLst>
          </p:cNvPr>
          <p:cNvSpPr>
            <a:spLocks noGrp="1"/>
          </p:cNvSpPr>
          <p:nvPr>
            <p:ph type="title"/>
          </p:nvPr>
        </p:nvSpPr>
        <p:spPr/>
        <p:txBody>
          <a:bodyPr/>
          <a:lstStyle/>
          <a:p>
            <a:pPr algn="ctr"/>
            <a:r>
              <a:rPr lang="en-US" dirty="0"/>
              <a:t>	WEST VIRGINIA</a:t>
            </a:r>
          </a:p>
        </p:txBody>
      </p:sp>
      <p:sp>
        <p:nvSpPr>
          <p:cNvPr id="3" name="Content Placeholder 2">
            <a:extLst>
              <a:ext uri="{FF2B5EF4-FFF2-40B4-BE49-F238E27FC236}">
                <a16:creationId xmlns:a16="http://schemas.microsoft.com/office/drawing/2014/main" id="{A5566419-3959-499F-B489-01DCC82CA702}"/>
              </a:ext>
            </a:extLst>
          </p:cNvPr>
          <p:cNvSpPr>
            <a:spLocks noGrp="1"/>
          </p:cNvSpPr>
          <p:nvPr>
            <p:ph idx="1"/>
          </p:nvPr>
        </p:nvSpPr>
        <p:spPr/>
        <p:txBody>
          <a:bodyPr>
            <a:normAutofit lnSpcReduction="10000"/>
          </a:bodyPr>
          <a:lstStyle/>
          <a:p>
            <a:r>
              <a:rPr lang="en-US" dirty="0"/>
              <a:t>Total Population – 1.792 million</a:t>
            </a:r>
          </a:p>
          <a:p>
            <a:r>
              <a:rPr lang="en-US" dirty="0"/>
              <a:t>Largest City (Charleston) – 47,215</a:t>
            </a:r>
          </a:p>
          <a:p>
            <a:r>
              <a:rPr lang="en-US" dirty="0"/>
              <a:t>123 Nursing Homes</a:t>
            </a:r>
          </a:p>
          <a:p>
            <a:pPr lvl="1"/>
            <a:r>
              <a:rPr lang="en-US" dirty="0"/>
              <a:t>10,485 licensed beds (8,651 currently occupied)</a:t>
            </a:r>
          </a:p>
          <a:p>
            <a:r>
              <a:rPr lang="en-US" dirty="0"/>
              <a:t>Total COVID-19 Cases -2,712 </a:t>
            </a:r>
          </a:p>
          <a:p>
            <a:pPr lvl="1"/>
            <a:r>
              <a:rPr lang="en-US" dirty="0"/>
              <a:t>233 NH Residents</a:t>
            </a:r>
          </a:p>
          <a:p>
            <a:pPr lvl="1"/>
            <a:r>
              <a:rPr lang="en-US" dirty="0"/>
              <a:t> 167 NH Staff</a:t>
            </a:r>
          </a:p>
          <a:p>
            <a:r>
              <a:rPr lang="en-US" dirty="0"/>
              <a:t>Total COVID-19 Deaths - 92 </a:t>
            </a:r>
          </a:p>
          <a:p>
            <a:pPr lvl="1"/>
            <a:r>
              <a:rPr lang="en-US" dirty="0"/>
              <a:t>43 NH Residents </a:t>
            </a:r>
          </a:p>
          <a:p>
            <a:pPr lvl="1"/>
            <a:r>
              <a:rPr lang="en-US"/>
              <a:t>0 Staff</a:t>
            </a:r>
            <a:endParaRPr lang="en-US" dirty="0"/>
          </a:p>
          <a:p>
            <a:pPr lvl="1"/>
            <a:endParaRPr lang="en-US" dirty="0"/>
          </a:p>
          <a:p>
            <a:pPr marL="57150" indent="0">
              <a:buNone/>
            </a:pPr>
            <a:endParaRPr lang="en-US" dirty="0"/>
          </a:p>
        </p:txBody>
      </p:sp>
      <p:pic>
        <p:nvPicPr>
          <p:cNvPr id="4" name="Picture 3">
            <a:extLst>
              <a:ext uri="{FF2B5EF4-FFF2-40B4-BE49-F238E27FC236}">
                <a16:creationId xmlns:a16="http://schemas.microsoft.com/office/drawing/2014/main" id="{57B2C446-52A9-4727-8275-43F635650105}"/>
              </a:ext>
            </a:extLst>
          </p:cNvPr>
          <p:cNvPicPr>
            <a:picLocks noChangeAspect="1"/>
          </p:cNvPicPr>
          <p:nvPr/>
        </p:nvPicPr>
        <p:blipFill>
          <a:blip r:embed="rId2"/>
          <a:stretch>
            <a:fillRect/>
          </a:stretch>
        </p:blipFill>
        <p:spPr>
          <a:xfrm>
            <a:off x="8324850" y="1825625"/>
            <a:ext cx="2857500" cy="1771650"/>
          </a:xfrm>
          <a:prstGeom prst="rect">
            <a:avLst/>
          </a:prstGeom>
        </p:spPr>
      </p:pic>
    </p:spTree>
    <p:extLst>
      <p:ext uri="{BB962C8B-B14F-4D97-AF65-F5344CB8AC3E}">
        <p14:creationId xmlns:p14="http://schemas.microsoft.com/office/powerpoint/2010/main" val="222673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5B57-2E8F-44DE-8747-C8C0AFDAB848}"/>
              </a:ext>
            </a:extLst>
          </p:cNvPr>
          <p:cNvSpPr>
            <a:spLocks noGrp="1"/>
          </p:cNvSpPr>
          <p:nvPr>
            <p:ph type="title"/>
          </p:nvPr>
        </p:nvSpPr>
        <p:spPr>
          <a:xfrm>
            <a:off x="838200" y="351873"/>
            <a:ext cx="10515600" cy="1325563"/>
          </a:xfrm>
        </p:spPr>
        <p:txBody>
          <a:bodyPr/>
          <a:lstStyle/>
          <a:p>
            <a:pPr algn="ctr"/>
            <a:r>
              <a:rPr lang="en-US" dirty="0"/>
              <a:t>Background</a:t>
            </a:r>
          </a:p>
        </p:txBody>
      </p:sp>
      <p:sp>
        <p:nvSpPr>
          <p:cNvPr id="3" name="Content Placeholder 2">
            <a:extLst>
              <a:ext uri="{FF2B5EF4-FFF2-40B4-BE49-F238E27FC236}">
                <a16:creationId xmlns:a16="http://schemas.microsoft.com/office/drawing/2014/main" id="{DDB1A60A-4E81-4D58-B462-F3CD56299FF9}"/>
              </a:ext>
            </a:extLst>
          </p:cNvPr>
          <p:cNvSpPr>
            <a:spLocks noGrp="1"/>
          </p:cNvSpPr>
          <p:nvPr>
            <p:ph idx="1"/>
          </p:nvPr>
        </p:nvSpPr>
        <p:spPr>
          <a:xfrm>
            <a:off x="628650" y="1351723"/>
            <a:ext cx="10934700" cy="5258628"/>
          </a:xfrm>
        </p:spPr>
        <p:txBody>
          <a:bodyPr>
            <a:normAutofit lnSpcReduction="10000"/>
          </a:bodyPr>
          <a:lstStyle/>
          <a:p>
            <a:pPr>
              <a:spcBef>
                <a:spcPts val="1200"/>
              </a:spcBef>
              <a:spcAft>
                <a:spcPts val="1200"/>
              </a:spcAft>
            </a:pPr>
            <a:r>
              <a:rPr lang="en-US" sz="2200" dirty="0"/>
              <a:t>March 12 Governor Justice prohibited visitation at WV nursing homes.</a:t>
            </a:r>
          </a:p>
          <a:p>
            <a:pPr>
              <a:spcBef>
                <a:spcPts val="1200"/>
              </a:spcBef>
              <a:spcAft>
                <a:spcPts val="1200"/>
              </a:spcAft>
            </a:pPr>
            <a:r>
              <a:rPr lang="en-US" sz="2200" dirty="0"/>
              <a:t>March 13 CMS issued </a:t>
            </a:r>
            <a:r>
              <a:rPr lang="en-US" sz="2200" dirty="0">
                <a:hlinkClick r:id="rId2"/>
              </a:rPr>
              <a:t>guidance</a:t>
            </a:r>
            <a:r>
              <a:rPr lang="en-US" sz="2200" dirty="0"/>
              <a:t> on the restriction of nonessential medical staff and all visitors except in certain limited situations.</a:t>
            </a:r>
          </a:p>
          <a:p>
            <a:pPr>
              <a:spcBef>
                <a:spcPts val="1200"/>
              </a:spcBef>
              <a:spcAft>
                <a:spcPts val="1200"/>
              </a:spcAft>
            </a:pPr>
            <a:r>
              <a:rPr lang="en-US" sz="2200" dirty="0"/>
              <a:t>April 17 Governor Justice orders testing of all nursing home residents/staff.</a:t>
            </a:r>
          </a:p>
          <a:p>
            <a:pPr>
              <a:spcBef>
                <a:spcPts val="1200"/>
              </a:spcBef>
              <a:spcAft>
                <a:spcPts val="1200"/>
              </a:spcAft>
            </a:pPr>
            <a:r>
              <a:rPr lang="en-US" sz="2200" dirty="0"/>
              <a:t>May 6 Governor Justice orders testing of all assisted living residents/staff.</a:t>
            </a:r>
          </a:p>
          <a:p>
            <a:pPr>
              <a:spcBef>
                <a:spcPts val="1200"/>
              </a:spcBef>
              <a:spcAft>
                <a:spcPts val="1200"/>
              </a:spcAft>
            </a:pPr>
            <a:r>
              <a:rPr lang="en-US" sz="2200" dirty="0"/>
              <a:t>On May 18, 2020 CMS issued a recommendations memo to states </a:t>
            </a:r>
            <a:r>
              <a:rPr lang="en-US" sz="2200" dirty="0">
                <a:hlinkClick r:id="rId3"/>
              </a:rPr>
              <a:t>QSO-20-30-NH</a:t>
            </a:r>
            <a:r>
              <a:rPr lang="en-US" sz="2200" dirty="0"/>
              <a:t> outlining factors to be considered in making the decision to open nursing homes again.</a:t>
            </a:r>
          </a:p>
          <a:p>
            <a:pPr>
              <a:spcBef>
                <a:spcPts val="1200"/>
              </a:spcBef>
              <a:spcAft>
                <a:spcPts val="1200"/>
              </a:spcAft>
            </a:pPr>
            <a:r>
              <a:rPr lang="en-US" sz="2200" dirty="0"/>
              <a:t>June 11 Governor Justice announced that beginning on June 17, 2020, visitation at nursing homes may resume at facilities that have had </a:t>
            </a:r>
            <a:r>
              <a:rPr lang="en-US" sz="2200" b="1" u="sng" dirty="0">
                <a:solidFill>
                  <a:srgbClr val="FF0000"/>
                </a:solidFill>
              </a:rPr>
              <a:t>no cases of COVID-19 for the fourteen consecutive day period immediately preceding June 17, 2020 (i.e., since June 3, 2020)</a:t>
            </a:r>
            <a:r>
              <a:rPr lang="en-US" sz="2200" dirty="0"/>
              <a:t>, using a general framework provided in </a:t>
            </a:r>
            <a:r>
              <a:rPr lang="en-US" sz="2200" dirty="0">
                <a:hlinkClick r:id="rId4"/>
              </a:rPr>
              <a:t>Nursing Home COVID-19 Reopening Plan</a:t>
            </a:r>
            <a:r>
              <a:rPr lang="en-US" sz="2200" dirty="0"/>
              <a:t>  and </a:t>
            </a:r>
            <a:r>
              <a:rPr lang="en-US" sz="2200" dirty="0">
                <a:hlinkClick r:id="rId5"/>
              </a:rPr>
              <a:t>Nursing Home &amp; Assisted Living Reopening Plan FAQs</a:t>
            </a:r>
            <a:endParaRPr lang="en-US" sz="2200" dirty="0"/>
          </a:p>
          <a:p>
            <a:pPr>
              <a:spcBef>
                <a:spcPts val="1200"/>
              </a:spcBef>
              <a:spcAft>
                <a:spcPts val="1200"/>
              </a:spcAft>
            </a:pPr>
            <a:endParaRPr lang="en-US" sz="2200" dirty="0"/>
          </a:p>
        </p:txBody>
      </p:sp>
    </p:spTree>
    <p:extLst>
      <p:ext uri="{BB962C8B-B14F-4D97-AF65-F5344CB8AC3E}">
        <p14:creationId xmlns:p14="http://schemas.microsoft.com/office/powerpoint/2010/main" val="13009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DC06-A84E-6741-825C-E9D937AF51A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F3257D1-C807-3E46-962B-979062BD6970}"/>
              </a:ext>
            </a:extLst>
          </p:cNvPr>
          <p:cNvSpPr>
            <a:spLocks noGrp="1"/>
          </p:cNvSpPr>
          <p:nvPr>
            <p:ph idx="1"/>
          </p:nvPr>
        </p:nvSpPr>
        <p:spPr>
          <a:xfrm>
            <a:off x="609600" y="1891862"/>
            <a:ext cx="10972800" cy="4585138"/>
          </a:xfrm>
        </p:spPr>
        <p:txBody>
          <a:bodyPr/>
          <a:lstStyle/>
          <a:p>
            <a:pPr marL="514350" indent="-514350">
              <a:buAutoNum type="romanUcPeriod"/>
            </a:pPr>
            <a:r>
              <a:rPr lang="en-US" dirty="0"/>
              <a:t>Introduction and housekeeping</a:t>
            </a:r>
          </a:p>
          <a:p>
            <a:pPr marL="514350" indent="-514350">
              <a:buFont typeface="Arial" pitchFamily="34" charset="0"/>
              <a:buAutoNum type="romanUcPeriod"/>
            </a:pPr>
            <a:r>
              <a:rPr lang="en-US" dirty="0"/>
              <a:t>CMS Guidance on Reporting of Staffing Data</a:t>
            </a:r>
          </a:p>
          <a:p>
            <a:pPr marL="514350" indent="-514350">
              <a:buFont typeface="Arial" pitchFamily="34" charset="0"/>
              <a:buAutoNum type="romanUcPeriod"/>
            </a:pPr>
            <a:r>
              <a:rPr lang="en-US" dirty="0"/>
              <a:t>Preparing Comments on Interim Rule on Reporting Requirements</a:t>
            </a:r>
          </a:p>
          <a:p>
            <a:pPr marL="514350" indent="-514350">
              <a:buAutoNum type="romanUcPeriod"/>
            </a:pPr>
            <a:r>
              <a:rPr lang="en-US" dirty="0"/>
              <a:t>Reuniting Residents and Families</a:t>
            </a:r>
          </a:p>
          <a:p>
            <a:pPr marL="788670" lvl="1" indent="-514350">
              <a:buAutoNum type="romanUcPeriod"/>
            </a:pPr>
            <a:r>
              <a:rPr lang="en-US" dirty="0"/>
              <a:t>Ohio experience </a:t>
            </a:r>
          </a:p>
          <a:p>
            <a:pPr marL="788670" lvl="1" indent="-514350">
              <a:buAutoNum type="romanUcPeriod"/>
            </a:pPr>
            <a:r>
              <a:rPr lang="en-US" dirty="0"/>
              <a:t>West Virginia experience</a:t>
            </a:r>
          </a:p>
          <a:p>
            <a:pPr marL="788670" lvl="1" indent="-514350">
              <a:buFont typeface="Arial" pitchFamily="34" charset="0"/>
              <a:buAutoNum type="romanUcPeriod"/>
            </a:pPr>
            <a:r>
              <a:rPr lang="en-US" dirty="0"/>
              <a:t>New CMS FAQs</a:t>
            </a:r>
          </a:p>
          <a:p>
            <a:pPr marL="788670" lvl="1" indent="-514350">
              <a:buAutoNum type="romanUcPeriod"/>
            </a:pPr>
            <a:r>
              <a:rPr lang="en-US" dirty="0"/>
              <a:t>Social media campaign – Tuesday, June 30</a:t>
            </a:r>
          </a:p>
          <a:p>
            <a:pPr marL="514350" indent="-514350">
              <a:buAutoNum type="romanUcPeriod"/>
            </a:pPr>
            <a:r>
              <a:rPr lang="en-US" dirty="0"/>
              <a:t>Q&amp;A/Discussion</a:t>
            </a:r>
          </a:p>
        </p:txBody>
      </p:sp>
    </p:spTree>
    <p:extLst>
      <p:ext uri="{BB962C8B-B14F-4D97-AF65-F5344CB8AC3E}">
        <p14:creationId xmlns:p14="http://schemas.microsoft.com/office/powerpoint/2010/main" val="364066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044F4CF9-02D6-4179-9F4E-031C188981B7}"/>
              </a:ext>
            </a:extLst>
          </p:cNvPr>
          <p:cNvGraphicFramePr>
            <a:graphicFrameLocks/>
          </p:cNvGraphicFramePr>
          <p:nvPr/>
        </p:nvGraphicFramePr>
        <p:xfrm>
          <a:off x="838200" y="316045"/>
          <a:ext cx="10515600" cy="5638800"/>
        </p:xfrm>
        <a:graphic>
          <a:graphicData uri="http://schemas.openxmlformats.org/drawingml/2006/table">
            <a:tbl>
              <a:tblPr firstRow="1" bandRow="1"/>
              <a:tblGrid>
                <a:gridCol w="3685674">
                  <a:extLst>
                    <a:ext uri="{9D8B030D-6E8A-4147-A177-3AD203B41FA5}">
                      <a16:colId xmlns:a16="http://schemas.microsoft.com/office/drawing/2014/main" val="2034431929"/>
                    </a:ext>
                  </a:extLst>
                </a:gridCol>
                <a:gridCol w="6829926">
                  <a:extLst>
                    <a:ext uri="{9D8B030D-6E8A-4147-A177-3AD203B41FA5}">
                      <a16:colId xmlns:a16="http://schemas.microsoft.com/office/drawing/2014/main" val="1168244496"/>
                    </a:ext>
                  </a:extLst>
                </a:gridCol>
              </a:tblGrid>
              <a:tr h="370840">
                <a:tc gridSpan="2">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algn="ctr"/>
                      <a:r>
                        <a:rPr lang="en-US" sz="3200" dirty="0">
                          <a:solidFill>
                            <a:schemeClr val="bg1"/>
                          </a:solidFill>
                        </a:rPr>
                        <a:t>Phase Red</a:t>
                      </a:r>
                    </a:p>
                    <a:p>
                      <a:pPr algn="ctr"/>
                      <a:r>
                        <a:rPr lang="en-US" sz="2800" dirty="0">
                          <a:solidFill>
                            <a:schemeClr val="bg1"/>
                          </a:solidFill>
                        </a:rPr>
                        <a:t>Active COVID-19 positive residents or positive residents within the last 14 days.</a:t>
                      </a:r>
                      <a:endParaRPr lang="en-US" sz="2800" b="0" dirty="0">
                        <a:solidFill>
                          <a:schemeClr val="bg1"/>
                        </a:solidFill>
                      </a:endParaRPr>
                    </a:p>
                  </a:txBody>
                  <a:tcPr>
                    <a:lnL w="12700" cmpd="sng">
                      <a:solidFill>
                        <a:srgbClr val="EF7A24"/>
                      </a:solidFill>
                    </a:lnL>
                    <a:lnR w="12700" cmpd="sng">
                      <a:solidFill>
                        <a:srgbClr val="EF7A24"/>
                      </a:solidFill>
                    </a:lnR>
                    <a:lnT w="12700" cmpd="sng">
                      <a:solidFill>
                        <a:srgbClr val="EF7A24"/>
                      </a:solidFill>
                    </a:lnT>
                    <a:lnB w="25400" cmpd="sng">
                      <a:solidFill>
                        <a:srgbClr val="EF7A24"/>
                      </a:solidFill>
                    </a:lnB>
                    <a:lnTlToBr w="12700" cmpd="sng">
                      <a:noFill/>
                      <a:prstDash val="solid"/>
                    </a:lnTlToBr>
                    <a:lnBlToTr w="12700" cmpd="sng">
                      <a:noFill/>
                      <a:prstDash val="solid"/>
                    </a:lnBlToTr>
                    <a:solidFill>
                      <a:srgbClr val="FF3737"/>
                    </a:solidFill>
                  </a:tcPr>
                </a:tc>
                <a:tc hMerge="1">
                  <a:txBody>
                    <a:bodyPr/>
                    <a:lstStyle/>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34528890"/>
                  </a:ext>
                </a:extLst>
              </a:tr>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US" sz="2400" b="1" dirty="0"/>
                        <a:t>Screening</a:t>
                      </a:r>
                    </a:p>
                  </a:txBody>
                  <a:tcPr>
                    <a:lnL w="12700" cmpd="sng">
                      <a:solidFill>
                        <a:srgbClr val="EF7A24"/>
                      </a:solidFill>
                    </a:lnL>
                    <a:lnR w="12700" cmpd="sng">
                      <a:solidFill>
                        <a:srgbClr val="EF7A24"/>
                      </a:solidFill>
                    </a:lnR>
                    <a:lnT w="25400" cmpd="sng">
                      <a:solidFill>
                        <a:srgbClr val="EF7A24"/>
                      </a:solidFill>
                    </a:lnT>
                    <a:lnB w="12700" cmpd="sng">
                      <a:solidFill>
                        <a:srgbClr val="EF7A24"/>
                      </a:solidFill>
                    </a:lnB>
                    <a:lnTlToBr w="12700" cmpd="sng">
                      <a:noFill/>
                      <a:prstDash val="solid"/>
                    </a:lnTlToBr>
                    <a:lnBlToTr w="12700" cmpd="sng">
                      <a:noFill/>
                      <a:prstDash val="solid"/>
                    </a:lnBlToTr>
                    <a:solidFill>
                      <a:srgbClr val="EF7A2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85750" indent="-285750">
                        <a:buFont typeface="Arial" panose="020B0604020202020204" pitchFamily="34" charset="0"/>
                        <a:buChar char="•"/>
                      </a:pPr>
                      <a:r>
                        <a:rPr lang="en-US" sz="2400" b="0" dirty="0"/>
                        <a:t>Screen 100% of all persons entering the facility</a:t>
                      </a:r>
                    </a:p>
                    <a:p>
                      <a:pPr marL="285750" indent="-285750">
                        <a:buFont typeface="Arial" panose="020B0604020202020204" pitchFamily="34" charset="0"/>
                        <a:buChar char="•"/>
                      </a:pPr>
                      <a:r>
                        <a:rPr lang="en-US" sz="2400" b="0" dirty="0"/>
                        <a:t>Screen 100% of residents at least daily</a:t>
                      </a:r>
                    </a:p>
                  </a:txBody>
                  <a:tcPr>
                    <a:lnL w="12700" cmpd="sng">
                      <a:solidFill>
                        <a:srgbClr val="EF7A24"/>
                      </a:solidFill>
                    </a:lnL>
                    <a:lnR w="12700" cmpd="sng">
                      <a:solidFill>
                        <a:srgbClr val="EF7A24"/>
                      </a:solidFill>
                    </a:lnR>
                    <a:lnT w="25400" cmpd="sng">
                      <a:solidFill>
                        <a:srgbClr val="EF7A24"/>
                      </a:solidFill>
                    </a:lnT>
                    <a:lnB w="12700" cmpd="sng">
                      <a:solidFill>
                        <a:srgbClr val="EF7A24"/>
                      </a:solidFill>
                    </a:lnB>
                    <a:lnTlToBr w="12700" cmpd="sng">
                      <a:noFill/>
                      <a:prstDash val="solid"/>
                    </a:lnTlToBr>
                    <a:lnBlToTr w="12700" cmpd="sng">
                      <a:noFill/>
                      <a:prstDash val="solid"/>
                    </a:lnBlToTr>
                    <a:solidFill>
                      <a:srgbClr val="EF7A24">
                        <a:alpha val="20000"/>
                      </a:srgbClr>
                    </a:solidFill>
                  </a:tcPr>
                </a:tc>
                <a:extLst>
                  <a:ext uri="{0D108BD9-81ED-4DB2-BD59-A6C34878D82A}">
                    <a16:rowId xmlns:a16="http://schemas.microsoft.com/office/drawing/2014/main" val="2947549223"/>
                  </a:ext>
                </a:extLst>
              </a:tr>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US" sz="2400" b="1" dirty="0"/>
                        <a:t>Visitation</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85750" indent="-285750">
                        <a:buFont typeface="Arial" panose="020B0604020202020204" pitchFamily="34" charset="0"/>
                        <a:buChar char="•"/>
                      </a:pPr>
                      <a:r>
                        <a:rPr lang="en-US" sz="2400" dirty="0"/>
                        <a:t>Compassionate care only</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noFill/>
                  </a:tcPr>
                </a:tc>
                <a:extLst>
                  <a:ext uri="{0D108BD9-81ED-4DB2-BD59-A6C34878D82A}">
                    <a16:rowId xmlns:a16="http://schemas.microsoft.com/office/drawing/2014/main" val="3137286990"/>
                  </a:ext>
                </a:extLst>
              </a:tr>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US" sz="2400" b="1" dirty="0"/>
                        <a:t>Non-essential personnel</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solidFill>
                      <a:srgbClr val="EF7A2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85750" indent="-285750">
                        <a:buFont typeface="Arial" panose="020B0604020202020204" pitchFamily="34" charset="0"/>
                        <a:buChar char="•"/>
                      </a:pPr>
                      <a:r>
                        <a:rPr lang="en-US" sz="2400" dirty="0"/>
                        <a:t>No non-essential personnel</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solidFill>
                      <a:srgbClr val="EF7A24">
                        <a:alpha val="20000"/>
                      </a:srgbClr>
                    </a:solidFill>
                  </a:tcPr>
                </a:tc>
                <a:extLst>
                  <a:ext uri="{0D108BD9-81ED-4DB2-BD59-A6C34878D82A}">
                    <a16:rowId xmlns:a16="http://schemas.microsoft.com/office/drawing/2014/main" val="2461286100"/>
                  </a:ext>
                </a:extLst>
              </a:tr>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US" sz="2400" b="1" dirty="0"/>
                        <a:t>Trips outside the facility</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85750" indent="-285750">
                        <a:buFont typeface="Arial" panose="020B0604020202020204" pitchFamily="34" charset="0"/>
                        <a:buChar char="•"/>
                      </a:pPr>
                      <a:r>
                        <a:rPr lang="en-US" sz="2400" dirty="0"/>
                        <a:t>Only medically necessary trips outside of facility</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noFill/>
                  </a:tcPr>
                </a:tc>
                <a:extLst>
                  <a:ext uri="{0D108BD9-81ED-4DB2-BD59-A6C34878D82A}">
                    <a16:rowId xmlns:a16="http://schemas.microsoft.com/office/drawing/2014/main" val="1427856839"/>
                  </a:ext>
                </a:extLst>
              </a:tr>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US" sz="2400" b="1" dirty="0"/>
                        <a:t>Communal dining</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solidFill>
                      <a:srgbClr val="EF7A2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85750" indent="-285750">
                        <a:buFont typeface="Arial" panose="020B0604020202020204" pitchFamily="34" charset="0"/>
                        <a:buChar char="•"/>
                      </a:pPr>
                      <a:r>
                        <a:rPr lang="en-US" sz="2400" dirty="0"/>
                        <a:t>No communal dining</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solidFill>
                      <a:srgbClr val="EF7A24">
                        <a:alpha val="20000"/>
                      </a:srgbClr>
                    </a:solidFill>
                  </a:tcPr>
                </a:tc>
                <a:extLst>
                  <a:ext uri="{0D108BD9-81ED-4DB2-BD59-A6C34878D82A}">
                    <a16:rowId xmlns:a16="http://schemas.microsoft.com/office/drawing/2014/main" val="4014150879"/>
                  </a:ext>
                </a:extLst>
              </a:tr>
              <a:tr h="3708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US" sz="2400" b="1" dirty="0"/>
                        <a:t>Group activities</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285750" indent="-285750">
                        <a:buFont typeface="Arial" panose="020B0604020202020204" pitchFamily="34" charset="0"/>
                        <a:buChar char="•"/>
                      </a:pPr>
                      <a:r>
                        <a:rPr lang="en-US" sz="2400" dirty="0"/>
                        <a:t>No group activities</a:t>
                      </a:r>
                    </a:p>
                  </a:txBody>
                  <a:tcPr>
                    <a:lnL w="12700" cmpd="sng">
                      <a:solidFill>
                        <a:srgbClr val="EF7A24"/>
                      </a:solidFill>
                    </a:lnL>
                    <a:lnR w="12700" cmpd="sng">
                      <a:solidFill>
                        <a:srgbClr val="EF7A24"/>
                      </a:solidFill>
                    </a:lnR>
                    <a:lnT w="12700" cmpd="sng">
                      <a:solidFill>
                        <a:srgbClr val="EF7A24"/>
                      </a:solidFill>
                    </a:lnT>
                    <a:lnB w="12700" cmpd="sng">
                      <a:solidFill>
                        <a:srgbClr val="EF7A24"/>
                      </a:solidFill>
                    </a:lnB>
                    <a:lnTlToBr w="12700" cmpd="sng">
                      <a:noFill/>
                      <a:prstDash val="solid"/>
                    </a:lnTlToBr>
                    <a:lnBlToTr w="12700" cmpd="sng">
                      <a:noFill/>
                      <a:prstDash val="solid"/>
                    </a:lnBlToTr>
                    <a:noFill/>
                  </a:tcPr>
                </a:tc>
                <a:extLst>
                  <a:ext uri="{0D108BD9-81ED-4DB2-BD59-A6C34878D82A}">
                    <a16:rowId xmlns:a16="http://schemas.microsoft.com/office/drawing/2014/main" val="1495099315"/>
                  </a:ext>
                </a:extLst>
              </a:tr>
            </a:tbl>
          </a:graphicData>
        </a:graphic>
      </p:graphicFrame>
    </p:spTree>
    <p:extLst>
      <p:ext uri="{BB962C8B-B14F-4D97-AF65-F5344CB8AC3E}">
        <p14:creationId xmlns:p14="http://schemas.microsoft.com/office/powerpoint/2010/main" val="137937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6562BFA-AE75-46BF-9591-41EF43734B6F}"/>
              </a:ext>
            </a:extLst>
          </p:cNvPr>
          <p:cNvGraphicFramePr>
            <a:graphicFrameLocks noGrp="1"/>
          </p:cNvGraphicFramePr>
          <p:nvPr>
            <p:ph idx="1"/>
          </p:nvPr>
        </p:nvGraphicFramePr>
        <p:xfrm>
          <a:off x="838200" y="583933"/>
          <a:ext cx="10515600" cy="5669280"/>
        </p:xfrm>
        <a:graphic>
          <a:graphicData uri="http://schemas.openxmlformats.org/drawingml/2006/table">
            <a:tbl>
              <a:tblPr firstRow="1" bandRow="1">
                <a:tableStyleId>{8799B23B-EC83-4686-B30A-512413B5E67A}</a:tableStyleId>
              </a:tblPr>
              <a:tblGrid>
                <a:gridCol w="1874520">
                  <a:extLst>
                    <a:ext uri="{9D8B030D-6E8A-4147-A177-3AD203B41FA5}">
                      <a16:colId xmlns:a16="http://schemas.microsoft.com/office/drawing/2014/main" val="2034431929"/>
                    </a:ext>
                  </a:extLst>
                </a:gridCol>
                <a:gridCol w="8641080">
                  <a:extLst>
                    <a:ext uri="{9D8B030D-6E8A-4147-A177-3AD203B41FA5}">
                      <a16:colId xmlns:a16="http://schemas.microsoft.com/office/drawing/2014/main" val="1168244496"/>
                    </a:ext>
                  </a:extLst>
                </a:gridCol>
              </a:tblGrid>
              <a:tr h="370840">
                <a:tc gridSpan="2">
                  <a:txBody>
                    <a:bodyPr/>
                    <a:lstStyle/>
                    <a:p>
                      <a:pPr algn="ctr"/>
                      <a:r>
                        <a:rPr lang="en-US" sz="2800" dirty="0">
                          <a:solidFill>
                            <a:schemeClr val="tx1"/>
                          </a:solidFill>
                        </a:rPr>
                        <a:t>Phase Yellow</a:t>
                      </a:r>
                    </a:p>
                    <a:p>
                      <a:pPr algn="ctr"/>
                      <a:r>
                        <a:rPr lang="en-US" sz="2400" b="1" i="0" u="none" strike="noStrike" kern="1200" baseline="0" dirty="0">
                          <a:solidFill>
                            <a:schemeClr val="tx1"/>
                          </a:solidFill>
                          <a:latin typeface="+mn-lt"/>
                          <a:ea typeface="+mn-ea"/>
                          <a:cs typeface="+mn-cs"/>
                        </a:rPr>
                        <a:t>Facilities with no COVID-19 positives, and/or no substantial community spread for the immediately preceding 14 days, beginning no sooner than June 17, 2020.</a:t>
                      </a:r>
                      <a:endParaRPr lang="en-US" sz="2400" b="0" i="0" u="none" strike="noStrike" kern="1200" baseline="0" dirty="0">
                        <a:solidFill>
                          <a:schemeClr val="tx1"/>
                        </a:solidFill>
                        <a:latin typeface="+mn-lt"/>
                        <a:ea typeface="+mn-ea"/>
                        <a:cs typeface="+mn-cs"/>
                      </a:endParaRPr>
                    </a:p>
                  </a:txBody>
                  <a:tcPr>
                    <a:solidFill>
                      <a:srgbClr val="FFFF69"/>
                    </a:solidFill>
                  </a:tcPr>
                </a:tc>
                <a:tc hMerge="1">
                  <a:txBody>
                    <a:bodyPr/>
                    <a:lstStyle/>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34528890"/>
                  </a:ext>
                </a:extLst>
              </a:tr>
              <a:tr h="370840">
                <a:tc>
                  <a:txBody>
                    <a:bodyPr/>
                    <a:lstStyle/>
                    <a:p>
                      <a:r>
                        <a:rPr lang="en-US" sz="1900" b="1" dirty="0"/>
                        <a:t>Screening</a:t>
                      </a:r>
                    </a:p>
                  </a:txBody>
                  <a:tcPr/>
                </a:tc>
                <a:tc>
                  <a:txBody>
                    <a:bodyPr/>
                    <a:lstStyle/>
                    <a:p>
                      <a:pPr marL="285750" indent="-285750">
                        <a:buFont typeface="Arial" panose="020B0604020202020204" pitchFamily="34" charset="0"/>
                        <a:buChar char="•"/>
                      </a:pPr>
                      <a:r>
                        <a:rPr lang="en-US" sz="1900" b="0" dirty="0"/>
                        <a:t>Screen 100% of all persons entering the facility</a:t>
                      </a:r>
                    </a:p>
                    <a:p>
                      <a:pPr marL="285750" indent="-285750">
                        <a:buFont typeface="Arial" panose="020B0604020202020204" pitchFamily="34" charset="0"/>
                        <a:buChar char="•"/>
                      </a:pPr>
                      <a:r>
                        <a:rPr lang="en-US" sz="1900" b="0" dirty="0"/>
                        <a:t>Screen 100% of residents at least daily</a:t>
                      </a:r>
                    </a:p>
                  </a:txBody>
                  <a:tcPr/>
                </a:tc>
                <a:extLst>
                  <a:ext uri="{0D108BD9-81ED-4DB2-BD59-A6C34878D82A}">
                    <a16:rowId xmlns:a16="http://schemas.microsoft.com/office/drawing/2014/main" val="2947549223"/>
                  </a:ext>
                </a:extLst>
              </a:tr>
              <a:tr h="370840">
                <a:tc>
                  <a:txBody>
                    <a:bodyPr/>
                    <a:lstStyle/>
                    <a:p>
                      <a:r>
                        <a:rPr lang="en-US" sz="1900" b="1" dirty="0"/>
                        <a:t>Limited Visitation</a:t>
                      </a:r>
                    </a:p>
                  </a:txBody>
                  <a:tcPr/>
                </a:tc>
                <a:tc>
                  <a:txBody>
                    <a:bodyPr/>
                    <a:lstStyle/>
                    <a:p>
                      <a:pPr marL="285750" indent="-285750">
                        <a:buFont typeface="Arial" panose="020B0604020202020204" pitchFamily="34" charset="0"/>
                        <a:buChar char="•"/>
                      </a:pPr>
                      <a:r>
                        <a:rPr lang="en-US" sz="1900" b="0" i="0" u="none" strike="noStrike" kern="1200" baseline="0" dirty="0">
                          <a:solidFill>
                            <a:schemeClr val="tx1"/>
                          </a:solidFill>
                          <a:latin typeface="+mn-lt"/>
                          <a:ea typeface="+mn-ea"/>
                          <a:cs typeface="+mn-cs"/>
                        </a:rPr>
                        <a:t>No more than two visitors allowed at the same time, by appointment only </a:t>
                      </a:r>
                    </a:p>
                    <a:p>
                      <a:pPr marL="285750" indent="-285750">
                        <a:buFont typeface="Arial" panose="020B0604020202020204" pitchFamily="34" charset="0"/>
                        <a:buChar char="•"/>
                      </a:pPr>
                      <a:r>
                        <a:rPr lang="en-US" sz="1900" b="0" i="0" u="none" strike="noStrike" kern="1200" baseline="0" dirty="0">
                          <a:solidFill>
                            <a:schemeClr val="tx1"/>
                          </a:solidFill>
                          <a:latin typeface="+mn-lt"/>
                          <a:ea typeface="+mn-ea"/>
                          <a:cs typeface="+mn-cs"/>
                        </a:rPr>
                        <a:t>Visits must take place in a facility-designated location </a:t>
                      </a:r>
                    </a:p>
                    <a:p>
                      <a:pPr marL="285750" indent="-285750">
                        <a:buFont typeface="Arial" panose="020B0604020202020204" pitchFamily="34" charset="0"/>
                        <a:buChar char="•"/>
                      </a:pPr>
                      <a:r>
                        <a:rPr lang="en-US" sz="1900" b="0" i="0" u="none" strike="noStrike" kern="1200" baseline="0" dirty="0">
                          <a:solidFill>
                            <a:schemeClr val="tx1"/>
                          </a:solidFill>
                          <a:latin typeface="+mn-lt"/>
                          <a:ea typeface="+mn-ea"/>
                          <a:cs typeface="+mn-cs"/>
                        </a:rPr>
                        <a:t>Time limitations may be imposed at facility’s reasonable discretion </a:t>
                      </a:r>
                    </a:p>
                    <a:p>
                      <a:pPr marL="285750" indent="-285750">
                        <a:buFont typeface="Arial" panose="020B0604020202020204" pitchFamily="34" charset="0"/>
                        <a:buChar char="•"/>
                      </a:pPr>
                      <a:r>
                        <a:rPr lang="en-US" sz="1900" b="0" i="0" u="none" strike="noStrike" kern="1200" baseline="0" dirty="0">
                          <a:solidFill>
                            <a:schemeClr val="tx1"/>
                          </a:solidFill>
                          <a:latin typeface="+mn-lt"/>
                          <a:ea typeface="+mn-ea"/>
                          <a:cs typeface="+mn-cs"/>
                        </a:rPr>
                        <a:t>No visitors under 12 years old </a:t>
                      </a:r>
                    </a:p>
                    <a:p>
                      <a:pPr marL="285750" indent="-285750">
                        <a:buFont typeface="Arial" panose="020B0604020202020204" pitchFamily="34" charset="0"/>
                        <a:buChar char="•"/>
                      </a:pPr>
                      <a:r>
                        <a:rPr lang="en-US" sz="1900" b="0" i="0" u="none" strike="noStrike" kern="1200" baseline="0" dirty="0">
                          <a:solidFill>
                            <a:schemeClr val="tx1"/>
                          </a:solidFill>
                          <a:latin typeface="+mn-lt"/>
                          <a:ea typeface="+mn-ea"/>
                          <a:cs typeface="+mn-cs"/>
                        </a:rPr>
                        <a:t>Visitors must wear face covering at a minimum, maintain 6 ft. social distancing, and use proper hand hygiene </a:t>
                      </a:r>
                    </a:p>
                  </a:txBody>
                  <a:tcPr/>
                </a:tc>
                <a:extLst>
                  <a:ext uri="{0D108BD9-81ED-4DB2-BD59-A6C34878D82A}">
                    <a16:rowId xmlns:a16="http://schemas.microsoft.com/office/drawing/2014/main" val="3137286990"/>
                  </a:ext>
                </a:extLst>
              </a:tr>
              <a:tr h="370840">
                <a:tc>
                  <a:txBody>
                    <a:bodyPr/>
                    <a:lstStyle/>
                    <a:p>
                      <a:r>
                        <a:rPr lang="en-US" sz="1900" b="1" dirty="0"/>
                        <a:t>Non-essential personnel</a:t>
                      </a:r>
                    </a:p>
                  </a:txBody>
                  <a:tcPr/>
                </a:tc>
                <a:tc>
                  <a:txBody>
                    <a:bodyPr/>
                    <a:lstStyle/>
                    <a:p>
                      <a:pPr marL="285750" indent="-285750">
                        <a:buFont typeface="Arial" panose="020B0604020202020204" pitchFamily="34" charset="0"/>
                        <a:buChar char="•"/>
                      </a:pPr>
                      <a:r>
                        <a:rPr lang="en-US" sz="1900" b="0" i="0" u="none" strike="noStrike" kern="1200" baseline="0" dirty="0">
                          <a:solidFill>
                            <a:schemeClr val="tx1"/>
                          </a:solidFill>
                          <a:latin typeface="+mn-lt"/>
                          <a:ea typeface="+mn-ea"/>
                          <a:cs typeface="+mn-cs"/>
                        </a:rPr>
                        <a:t>Non-essential healthcare and other personnel and contractors may be allowed as determined necessary by the facility </a:t>
                      </a:r>
                    </a:p>
                    <a:p>
                      <a:pPr marL="285750" indent="-285750">
                        <a:buFont typeface="Arial" panose="020B0604020202020204" pitchFamily="34" charset="0"/>
                        <a:buChar char="•"/>
                      </a:pPr>
                      <a:r>
                        <a:rPr lang="en-US" sz="1900" b="0" i="0" u="none" strike="noStrike" kern="1200" baseline="0" dirty="0">
                          <a:solidFill>
                            <a:schemeClr val="tx1"/>
                          </a:solidFill>
                          <a:latin typeface="+mn-lt"/>
                          <a:ea typeface="+mn-ea"/>
                          <a:cs typeface="+mn-cs"/>
                        </a:rPr>
                        <a:t>Must maintain 6 ft. social distancing, use proper hand hygiene, and wear face covering </a:t>
                      </a:r>
                    </a:p>
                  </a:txBody>
                  <a:tcPr/>
                </a:tc>
                <a:extLst>
                  <a:ext uri="{0D108BD9-81ED-4DB2-BD59-A6C34878D82A}">
                    <a16:rowId xmlns:a16="http://schemas.microsoft.com/office/drawing/2014/main" val="1233151459"/>
                  </a:ext>
                </a:extLst>
              </a:tr>
              <a:tr h="370840">
                <a:tc>
                  <a:txBody>
                    <a:bodyPr/>
                    <a:lstStyle/>
                    <a:p>
                      <a:r>
                        <a:rPr lang="en-US" sz="1900" b="1" dirty="0"/>
                        <a:t>Trips outside the facility</a:t>
                      </a:r>
                    </a:p>
                  </a:txBody>
                  <a:tcPr/>
                </a:tc>
                <a:tc>
                  <a:txBody>
                    <a:bodyPr/>
                    <a:lstStyle/>
                    <a:p>
                      <a:pPr marL="285750" indent="-285750">
                        <a:buFont typeface="Arial" panose="020B0604020202020204" pitchFamily="34" charset="0"/>
                        <a:buChar char="•"/>
                      </a:pPr>
                      <a:r>
                        <a:rPr lang="en-US" sz="1900" dirty="0"/>
                        <a:t>Only medically necessary trips outside the facility</a:t>
                      </a:r>
                    </a:p>
                  </a:txBody>
                  <a:tcPr/>
                </a:tc>
                <a:extLst>
                  <a:ext uri="{0D108BD9-81ED-4DB2-BD59-A6C34878D82A}">
                    <a16:rowId xmlns:a16="http://schemas.microsoft.com/office/drawing/2014/main" val="3630696887"/>
                  </a:ext>
                </a:extLst>
              </a:tr>
            </a:tbl>
          </a:graphicData>
        </a:graphic>
      </p:graphicFrame>
    </p:spTree>
    <p:extLst>
      <p:ext uri="{BB962C8B-B14F-4D97-AF65-F5344CB8AC3E}">
        <p14:creationId xmlns:p14="http://schemas.microsoft.com/office/powerpoint/2010/main" val="481800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6562BFA-AE75-46BF-9591-41EF43734B6F}"/>
              </a:ext>
            </a:extLst>
          </p:cNvPr>
          <p:cNvGraphicFramePr>
            <a:graphicFrameLocks noGrp="1"/>
          </p:cNvGraphicFramePr>
          <p:nvPr>
            <p:ph idx="1"/>
          </p:nvPr>
        </p:nvGraphicFramePr>
        <p:xfrm>
          <a:off x="838200" y="583933"/>
          <a:ext cx="10515600" cy="5181600"/>
        </p:xfrm>
        <a:graphic>
          <a:graphicData uri="http://schemas.openxmlformats.org/drawingml/2006/table">
            <a:tbl>
              <a:tblPr firstRow="1" bandRow="1">
                <a:tableStyleId>{8799B23B-EC83-4686-B30A-512413B5E67A}</a:tableStyleId>
              </a:tblPr>
              <a:tblGrid>
                <a:gridCol w="1712495">
                  <a:extLst>
                    <a:ext uri="{9D8B030D-6E8A-4147-A177-3AD203B41FA5}">
                      <a16:colId xmlns:a16="http://schemas.microsoft.com/office/drawing/2014/main" val="2034431929"/>
                    </a:ext>
                  </a:extLst>
                </a:gridCol>
                <a:gridCol w="8803105">
                  <a:extLst>
                    <a:ext uri="{9D8B030D-6E8A-4147-A177-3AD203B41FA5}">
                      <a16:colId xmlns:a16="http://schemas.microsoft.com/office/drawing/2014/main" val="1168244496"/>
                    </a:ext>
                  </a:extLst>
                </a:gridCol>
              </a:tblGrid>
              <a:tr h="370840">
                <a:tc gridSpan="2">
                  <a:txBody>
                    <a:bodyPr/>
                    <a:lstStyle/>
                    <a:p>
                      <a:pPr algn="ctr"/>
                      <a:r>
                        <a:rPr lang="en-US" sz="2800" dirty="0">
                          <a:solidFill>
                            <a:schemeClr val="tx1"/>
                          </a:solidFill>
                        </a:rPr>
                        <a:t>Phase Yellow</a:t>
                      </a:r>
                    </a:p>
                    <a:p>
                      <a:pPr algn="ctr"/>
                      <a:r>
                        <a:rPr lang="en-US" sz="2400" b="1" i="0" u="none" strike="noStrike" kern="1200" baseline="0" dirty="0">
                          <a:solidFill>
                            <a:schemeClr val="tx1"/>
                          </a:solidFill>
                          <a:latin typeface="+mn-lt"/>
                          <a:ea typeface="+mn-ea"/>
                          <a:cs typeface="+mn-cs"/>
                        </a:rPr>
                        <a:t>Facilities with no COVID-19 positives, and/or no substantial community spread for the immediately preceding 14 days, beginning no sooner than June 17, 2020.</a:t>
                      </a:r>
                      <a:endParaRPr lang="en-US" sz="2400" b="0" i="0" u="none" strike="noStrike" kern="1200" baseline="0" dirty="0">
                        <a:solidFill>
                          <a:schemeClr val="tx1"/>
                        </a:solidFill>
                        <a:latin typeface="+mn-lt"/>
                        <a:ea typeface="+mn-ea"/>
                        <a:cs typeface="+mn-cs"/>
                      </a:endParaRPr>
                    </a:p>
                  </a:txBody>
                  <a:tcPr>
                    <a:solidFill>
                      <a:srgbClr val="FFFF69"/>
                    </a:solidFill>
                  </a:tcPr>
                </a:tc>
                <a:tc hMerge="1">
                  <a:txBody>
                    <a:bodyPr/>
                    <a:lstStyle/>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34528890"/>
                  </a:ext>
                </a:extLst>
              </a:tr>
              <a:tr h="370840">
                <a:tc>
                  <a:txBody>
                    <a:bodyPr/>
                    <a:lstStyle/>
                    <a:p>
                      <a:r>
                        <a:rPr lang="en-US" sz="2000" b="1" dirty="0"/>
                        <a:t>Communal dining</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Communal dining allowed if 6 ft. social distancing can be maintained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Proper hand hygiene must be used by residents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Residents must wear face covering, as tolerated, to and from the dining area</a:t>
                      </a:r>
                    </a:p>
                  </a:txBody>
                  <a:tcPr/>
                </a:tc>
                <a:extLst>
                  <a:ext uri="{0D108BD9-81ED-4DB2-BD59-A6C34878D82A}">
                    <a16:rowId xmlns:a16="http://schemas.microsoft.com/office/drawing/2014/main" val="4014150879"/>
                  </a:ext>
                </a:extLst>
              </a:tr>
              <a:tr h="370840">
                <a:tc>
                  <a:txBody>
                    <a:bodyPr/>
                    <a:lstStyle/>
                    <a:p>
                      <a:r>
                        <a:rPr lang="en-US" sz="2000" b="1" dirty="0"/>
                        <a:t>Group activities and therapy</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Group activities and therapy allowed if 6 ft. social distancing can be maintained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No more than 10:1 ratio, resident to staff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Group activities and therapy must take place in a facility-designated location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Proper hand hygiene must be used by residents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Residents must wear face covering, as tolerated, to and from the activity or therapy </a:t>
                      </a:r>
                    </a:p>
                  </a:txBody>
                  <a:tcPr/>
                </a:tc>
                <a:extLst>
                  <a:ext uri="{0D108BD9-81ED-4DB2-BD59-A6C34878D82A}">
                    <a16:rowId xmlns:a16="http://schemas.microsoft.com/office/drawing/2014/main" val="2415728501"/>
                  </a:ext>
                </a:extLst>
              </a:tr>
              <a:tr h="370840">
                <a:tc>
                  <a:txBody>
                    <a:bodyPr/>
                    <a:lstStyle/>
                    <a:p>
                      <a:r>
                        <a:rPr lang="en-US" sz="2000" b="1" dirty="0"/>
                        <a:t>Salon services</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Beauticians and manicurists can provide services to residents if the safety guidelines required for hair salons, nail salons, and barber shops, as applicable, can be maintained. </a:t>
                      </a:r>
                    </a:p>
                  </a:txBody>
                  <a:tcPr/>
                </a:tc>
                <a:extLst>
                  <a:ext uri="{0D108BD9-81ED-4DB2-BD59-A6C34878D82A}">
                    <a16:rowId xmlns:a16="http://schemas.microsoft.com/office/drawing/2014/main" val="1805630617"/>
                  </a:ext>
                </a:extLst>
              </a:tr>
            </a:tbl>
          </a:graphicData>
        </a:graphic>
      </p:graphicFrame>
    </p:spTree>
    <p:extLst>
      <p:ext uri="{BB962C8B-B14F-4D97-AF65-F5344CB8AC3E}">
        <p14:creationId xmlns:p14="http://schemas.microsoft.com/office/powerpoint/2010/main" val="311143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6562BFA-AE75-46BF-9591-41EF43734B6F}"/>
              </a:ext>
            </a:extLst>
          </p:cNvPr>
          <p:cNvGraphicFramePr>
            <a:graphicFrameLocks noGrp="1"/>
          </p:cNvGraphicFramePr>
          <p:nvPr>
            <p:ph idx="1"/>
          </p:nvPr>
        </p:nvGraphicFramePr>
        <p:xfrm>
          <a:off x="838200" y="583933"/>
          <a:ext cx="10515600" cy="5577840"/>
        </p:xfrm>
        <a:graphic>
          <a:graphicData uri="http://schemas.openxmlformats.org/drawingml/2006/table">
            <a:tbl>
              <a:tblPr firstRow="1" bandRow="1">
                <a:tableStyleId>{8799B23B-EC83-4686-B30A-512413B5E67A}</a:tableStyleId>
              </a:tblPr>
              <a:tblGrid>
                <a:gridCol w="2193758">
                  <a:extLst>
                    <a:ext uri="{9D8B030D-6E8A-4147-A177-3AD203B41FA5}">
                      <a16:colId xmlns:a16="http://schemas.microsoft.com/office/drawing/2014/main" val="2034431929"/>
                    </a:ext>
                  </a:extLst>
                </a:gridCol>
                <a:gridCol w="8321842">
                  <a:extLst>
                    <a:ext uri="{9D8B030D-6E8A-4147-A177-3AD203B41FA5}">
                      <a16:colId xmlns:a16="http://schemas.microsoft.com/office/drawing/2014/main" val="1168244496"/>
                    </a:ext>
                  </a:extLst>
                </a:gridCol>
              </a:tblGrid>
              <a:tr h="370840">
                <a:tc gridSpan="2">
                  <a:txBody>
                    <a:bodyPr/>
                    <a:lstStyle/>
                    <a:p>
                      <a:pPr algn="ctr"/>
                      <a:r>
                        <a:rPr lang="en-US" sz="2800" dirty="0">
                          <a:solidFill>
                            <a:schemeClr val="bg1"/>
                          </a:solidFill>
                        </a:rPr>
                        <a:t>Phase Green</a:t>
                      </a:r>
                    </a:p>
                    <a:p>
                      <a:pPr algn="ctr"/>
                      <a:r>
                        <a:rPr lang="en-US" sz="2400" b="0" i="0" u="none" strike="noStrike" kern="1200" baseline="0" dirty="0">
                          <a:solidFill>
                            <a:schemeClr val="bg1"/>
                          </a:solidFill>
                          <a:latin typeface="+mn-lt"/>
                          <a:ea typeface="+mn-ea"/>
                          <a:cs typeface="+mn-cs"/>
                        </a:rPr>
                        <a:t> Facilities that have progressed 14 consecutive days under Phase Yellow with no COVID-19 positives and no substantial community spread.</a:t>
                      </a:r>
                    </a:p>
                  </a:txBody>
                  <a:tcPr>
                    <a:solidFill>
                      <a:srgbClr val="00D661"/>
                    </a:solidFill>
                  </a:tcPr>
                </a:tc>
                <a:tc hMerge="1">
                  <a:txBody>
                    <a:bodyPr/>
                    <a:lstStyle/>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34528890"/>
                  </a:ext>
                </a:extLst>
              </a:tr>
              <a:tr h="370840">
                <a:tc>
                  <a:txBody>
                    <a:bodyPr/>
                    <a:lstStyle/>
                    <a:p>
                      <a:r>
                        <a:rPr lang="en-US" sz="2000" b="1" dirty="0"/>
                        <a:t>Screening</a:t>
                      </a:r>
                    </a:p>
                  </a:txBody>
                  <a:tcPr/>
                </a:tc>
                <a:tc>
                  <a:txBody>
                    <a:bodyPr/>
                    <a:lstStyle/>
                    <a:p>
                      <a:pPr marL="285750" indent="-285750">
                        <a:buFont typeface="Arial" panose="020B0604020202020204" pitchFamily="34" charset="0"/>
                        <a:buChar char="•"/>
                      </a:pPr>
                      <a:r>
                        <a:rPr lang="en-US" sz="2000" b="0" dirty="0"/>
                        <a:t>Screen 100% of all persons entering the facility</a:t>
                      </a:r>
                    </a:p>
                    <a:p>
                      <a:pPr marL="285750" indent="-285750">
                        <a:buFont typeface="Arial" panose="020B0604020202020204" pitchFamily="34" charset="0"/>
                        <a:buChar char="•"/>
                      </a:pPr>
                      <a:r>
                        <a:rPr lang="en-US" sz="2000" b="0" dirty="0"/>
                        <a:t>Screen 100% of residents at least daily</a:t>
                      </a:r>
                    </a:p>
                  </a:txBody>
                  <a:tcPr/>
                </a:tc>
                <a:extLst>
                  <a:ext uri="{0D108BD9-81ED-4DB2-BD59-A6C34878D82A}">
                    <a16:rowId xmlns:a16="http://schemas.microsoft.com/office/drawing/2014/main" val="1495099315"/>
                  </a:ext>
                </a:extLst>
              </a:tr>
              <a:tr h="370840">
                <a:tc>
                  <a:txBody>
                    <a:bodyPr/>
                    <a:lstStyle/>
                    <a:p>
                      <a:r>
                        <a:rPr lang="en-US" sz="2000" b="1" dirty="0"/>
                        <a:t>Visitation</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highlight>
                            <a:srgbClr val="00FF00"/>
                          </a:highlight>
                          <a:latin typeface="+mn-lt"/>
                          <a:ea typeface="+mn-ea"/>
                          <a:cs typeface="+mn-cs"/>
                        </a:rPr>
                        <a:t>Number and age of visitors allowed to be determined by facility</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Visitation by appointment only</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Visits must take place in a facility-designated location</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Time limitations may be imposed at facility’s discretion</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Visitors must wear face covering at minimum and use appropriate hand hygiene</a:t>
                      </a:r>
                    </a:p>
                  </a:txBody>
                  <a:tcPr/>
                </a:tc>
                <a:extLst>
                  <a:ext uri="{0D108BD9-81ED-4DB2-BD59-A6C34878D82A}">
                    <a16:rowId xmlns:a16="http://schemas.microsoft.com/office/drawing/2014/main" val="1613101083"/>
                  </a:ext>
                </a:extLst>
              </a:tr>
              <a:tr h="370840">
                <a:tc>
                  <a:txBody>
                    <a:bodyPr/>
                    <a:lstStyle/>
                    <a:p>
                      <a:r>
                        <a:rPr lang="en-US" sz="2000" b="1" dirty="0"/>
                        <a:t>Non-essential personnel</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highlight>
                            <a:srgbClr val="00FF00"/>
                          </a:highlight>
                          <a:latin typeface="+mn-lt"/>
                          <a:ea typeface="+mn-ea"/>
                          <a:cs typeface="+mn-cs"/>
                        </a:rPr>
                        <a:t>Non-essential personnel and contractors allowed in the facility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Must maintain 6 ft. social distancing, use proper hand hygiene and wear face covering </a:t>
                      </a:r>
                    </a:p>
                  </a:txBody>
                  <a:tcPr/>
                </a:tc>
                <a:extLst>
                  <a:ext uri="{0D108BD9-81ED-4DB2-BD59-A6C34878D82A}">
                    <a16:rowId xmlns:a16="http://schemas.microsoft.com/office/drawing/2014/main" val="2341898173"/>
                  </a:ext>
                </a:extLst>
              </a:tr>
              <a:tr h="370840">
                <a:tc>
                  <a:txBody>
                    <a:bodyPr/>
                    <a:lstStyle/>
                    <a:p>
                      <a:r>
                        <a:rPr lang="en-US" sz="2000" b="1" dirty="0"/>
                        <a:t>Trips outside the facility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Only medically necessary trips outside the facility</a:t>
                      </a:r>
                    </a:p>
                  </a:txBody>
                  <a:tcPr/>
                </a:tc>
                <a:extLst>
                  <a:ext uri="{0D108BD9-81ED-4DB2-BD59-A6C34878D82A}">
                    <a16:rowId xmlns:a16="http://schemas.microsoft.com/office/drawing/2014/main" val="2198582159"/>
                  </a:ext>
                </a:extLst>
              </a:tr>
            </a:tbl>
          </a:graphicData>
        </a:graphic>
      </p:graphicFrame>
    </p:spTree>
    <p:extLst>
      <p:ext uri="{BB962C8B-B14F-4D97-AF65-F5344CB8AC3E}">
        <p14:creationId xmlns:p14="http://schemas.microsoft.com/office/powerpoint/2010/main" val="75288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6562BFA-AE75-46BF-9591-41EF43734B6F}"/>
              </a:ext>
            </a:extLst>
          </p:cNvPr>
          <p:cNvGraphicFramePr>
            <a:graphicFrameLocks noGrp="1"/>
          </p:cNvGraphicFramePr>
          <p:nvPr>
            <p:ph idx="1"/>
          </p:nvPr>
        </p:nvGraphicFramePr>
        <p:xfrm>
          <a:off x="838200" y="583933"/>
          <a:ext cx="10515600" cy="4876800"/>
        </p:xfrm>
        <a:graphic>
          <a:graphicData uri="http://schemas.openxmlformats.org/drawingml/2006/table">
            <a:tbl>
              <a:tblPr firstRow="1" bandRow="1">
                <a:tableStyleId>{8799B23B-EC83-4686-B30A-512413B5E67A}</a:tableStyleId>
              </a:tblPr>
              <a:tblGrid>
                <a:gridCol w="2530642">
                  <a:extLst>
                    <a:ext uri="{9D8B030D-6E8A-4147-A177-3AD203B41FA5}">
                      <a16:colId xmlns:a16="http://schemas.microsoft.com/office/drawing/2014/main" val="2034431929"/>
                    </a:ext>
                  </a:extLst>
                </a:gridCol>
                <a:gridCol w="7984958">
                  <a:extLst>
                    <a:ext uri="{9D8B030D-6E8A-4147-A177-3AD203B41FA5}">
                      <a16:colId xmlns:a16="http://schemas.microsoft.com/office/drawing/2014/main" val="1168244496"/>
                    </a:ext>
                  </a:extLst>
                </a:gridCol>
              </a:tblGrid>
              <a:tr h="0">
                <a:tc gridSpan="2">
                  <a:txBody>
                    <a:bodyPr/>
                    <a:lstStyle/>
                    <a:p>
                      <a:pPr algn="ctr"/>
                      <a:r>
                        <a:rPr lang="en-US" sz="2800" dirty="0">
                          <a:solidFill>
                            <a:schemeClr val="bg1"/>
                          </a:solidFill>
                        </a:rPr>
                        <a:t>Phase Green</a:t>
                      </a:r>
                    </a:p>
                    <a:p>
                      <a:pPr algn="ctr"/>
                      <a:r>
                        <a:rPr lang="en-US" sz="2400" b="0" i="0" u="none" strike="noStrike" kern="1200" baseline="0" dirty="0">
                          <a:solidFill>
                            <a:schemeClr val="bg1"/>
                          </a:solidFill>
                          <a:latin typeface="+mn-lt"/>
                          <a:ea typeface="+mn-ea"/>
                          <a:cs typeface="+mn-cs"/>
                        </a:rPr>
                        <a:t> Facilities that have progressed 14 consecutive days under Phase Yellow with no COVID-19 positives and no substantial community spread.</a:t>
                      </a:r>
                    </a:p>
                  </a:txBody>
                  <a:tcPr>
                    <a:solidFill>
                      <a:srgbClr val="00D661"/>
                    </a:solidFill>
                  </a:tcPr>
                </a:tc>
                <a:tc hMerge="1">
                  <a:txBody>
                    <a:bodyPr/>
                    <a:lstStyle/>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34528890"/>
                  </a:ext>
                </a:extLst>
              </a:tr>
              <a:tr h="0">
                <a:tc>
                  <a:txBody>
                    <a:bodyPr/>
                    <a:lstStyle/>
                    <a:p>
                      <a:r>
                        <a:rPr lang="en-US" sz="2000" b="1" dirty="0"/>
                        <a:t>Communal dining</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Communal dining allowed if 6 ft. social distancing can be maintained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Proper hand hygiene must be used by residents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Residents must wear face covering, as tolerated, to and from the dining area </a:t>
                      </a:r>
                    </a:p>
                  </a:txBody>
                  <a:tcPr/>
                </a:tc>
                <a:extLst>
                  <a:ext uri="{0D108BD9-81ED-4DB2-BD59-A6C34878D82A}">
                    <a16:rowId xmlns:a16="http://schemas.microsoft.com/office/drawing/2014/main" val="3772311955"/>
                  </a:ext>
                </a:extLst>
              </a:tr>
              <a:tr h="0">
                <a:tc>
                  <a:txBody>
                    <a:bodyPr/>
                    <a:lstStyle/>
                    <a:p>
                      <a:r>
                        <a:rPr lang="en-US" sz="2000" b="1" dirty="0"/>
                        <a:t>Group activities</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Group activities allowed if 6 ft. social distancing can be maintained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Proper hand hygiene must be used by residents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Residents must wear face covering, as tolerated, to and from the activity or therapy </a:t>
                      </a:r>
                    </a:p>
                  </a:txBody>
                  <a:tcPr/>
                </a:tc>
                <a:extLst>
                  <a:ext uri="{0D108BD9-81ED-4DB2-BD59-A6C34878D82A}">
                    <a16:rowId xmlns:a16="http://schemas.microsoft.com/office/drawing/2014/main" val="3876563459"/>
                  </a:ext>
                </a:extLst>
              </a:tr>
              <a:tr h="0">
                <a:tc>
                  <a:txBody>
                    <a:bodyPr/>
                    <a:lstStyle/>
                    <a:p>
                      <a:r>
                        <a:rPr lang="en-US" sz="2000" b="1" dirty="0"/>
                        <a:t>Salon services</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Beauticians and manicurists can provide services to residents if the safety guidelines required by hair salons, nail salons, and barber shops, as applicable, can be maintained </a:t>
                      </a:r>
                    </a:p>
                  </a:txBody>
                  <a:tcPr/>
                </a:tc>
                <a:extLst>
                  <a:ext uri="{0D108BD9-81ED-4DB2-BD59-A6C34878D82A}">
                    <a16:rowId xmlns:a16="http://schemas.microsoft.com/office/drawing/2014/main" val="1812537247"/>
                  </a:ext>
                </a:extLst>
              </a:tr>
            </a:tbl>
          </a:graphicData>
        </a:graphic>
      </p:graphicFrame>
    </p:spTree>
    <p:extLst>
      <p:ext uri="{BB962C8B-B14F-4D97-AF65-F5344CB8AC3E}">
        <p14:creationId xmlns:p14="http://schemas.microsoft.com/office/powerpoint/2010/main" val="123515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6562BFA-AE75-46BF-9591-41EF43734B6F}"/>
              </a:ext>
            </a:extLst>
          </p:cNvPr>
          <p:cNvGraphicFramePr>
            <a:graphicFrameLocks noGrp="1"/>
          </p:cNvGraphicFramePr>
          <p:nvPr>
            <p:ph idx="1"/>
          </p:nvPr>
        </p:nvGraphicFramePr>
        <p:xfrm>
          <a:off x="838200" y="853440"/>
          <a:ext cx="10515600" cy="4724400"/>
        </p:xfrm>
        <a:graphic>
          <a:graphicData uri="http://schemas.openxmlformats.org/drawingml/2006/table">
            <a:tbl>
              <a:tblPr firstRow="1" bandRow="1">
                <a:tableStyleId>{8799B23B-EC83-4686-B30A-512413B5E67A}</a:tableStyleId>
              </a:tblPr>
              <a:tblGrid>
                <a:gridCol w="2450432">
                  <a:extLst>
                    <a:ext uri="{9D8B030D-6E8A-4147-A177-3AD203B41FA5}">
                      <a16:colId xmlns:a16="http://schemas.microsoft.com/office/drawing/2014/main" val="2034431929"/>
                    </a:ext>
                  </a:extLst>
                </a:gridCol>
                <a:gridCol w="8065168">
                  <a:extLst>
                    <a:ext uri="{9D8B030D-6E8A-4147-A177-3AD203B41FA5}">
                      <a16:colId xmlns:a16="http://schemas.microsoft.com/office/drawing/2014/main" val="1168244496"/>
                    </a:ext>
                  </a:extLst>
                </a:gridCol>
              </a:tblGrid>
              <a:tr h="370840">
                <a:tc gridSpan="2">
                  <a:txBody>
                    <a:bodyPr/>
                    <a:lstStyle/>
                    <a:p>
                      <a:pPr algn="ctr"/>
                      <a:r>
                        <a:rPr lang="en-US" sz="2800" dirty="0">
                          <a:solidFill>
                            <a:schemeClr val="bg1"/>
                          </a:solidFill>
                        </a:rPr>
                        <a:t>Phase Blue</a:t>
                      </a:r>
                    </a:p>
                    <a:p>
                      <a:pPr algn="ctr"/>
                      <a:r>
                        <a:rPr lang="en-US" sz="2400" b="1" i="0" u="none" strike="noStrike" kern="1200" baseline="0" dirty="0">
                          <a:solidFill>
                            <a:schemeClr val="bg1"/>
                          </a:solidFill>
                          <a:latin typeface="+mn-lt"/>
                          <a:ea typeface="+mn-ea"/>
                          <a:cs typeface="+mn-cs"/>
                        </a:rPr>
                        <a:t>At any time during Phase Yellow or Phase Green, if two or more residents test positive, or if it is determined that there is substantial community spread as defined by the Bureau for Public Health.</a:t>
                      </a:r>
                      <a:endParaRPr lang="en-US" sz="2400" b="0" i="0" u="none" strike="noStrike" kern="1200" baseline="0" dirty="0">
                        <a:solidFill>
                          <a:schemeClr val="bg1"/>
                        </a:solidFill>
                        <a:latin typeface="+mn-lt"/>
                        <a:ea typeface="+mn-ea"/>
                        <a:cs typeface="+mn-cs"/>
                      </a:endParaRPr>
                    </a:p>
                  </a:txBody>
                  <a:tcPr>
                    <a:solidFill>
                      <a:srgbClr val="0070C0"/>
                    </a:solidFill>
                  </a:tcPr>
                </a:tc>
                <a:tc hMerge="1">
                  <a:txBody>
                    <a:bodyPr/>
                    <a:lstStyle/>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34528890"/>
                  </a:ext>
                </a:extLst>
              </a:tr>
              <a:tr h="370840">
                <a:tc>
                  <a:txBody>
                    <a:bodyPr/>
                    <a:lstStyle/>
                    <a:p>
                      <a:r>
                        <a:rPr lang="en-US" sz="2000" b="1" dirty="0"/>
                        <a:t>Screening</a:t>
                      </a:r>
                    </a:p>
                  </a:txBody>
                  <a:tcPr/>
                </a:tc>
                <a:tc>
                  <a:txBody>
                    <a:bodyPr/>
                    <a:lstStyle/>
                    <a:p>
                      <a:pPr marL="285750" indent="-285750">
                        <a:buFont typeface="Arial" panose="020B0604020202020204" pitchFamily="34" charset="0"/>
                        <a:buChar char="•"/>
                      </a:pPr>
                      <a:r>
                        <a:rPr lang="en-US" sz="2000" b="0" dirty="0"/>
                        <a:t>Screen 100% of all persons entering the facility</a:t>
                      </a:r>
                    </a:p>
                    <a:p>
                      <a:pPr marL="285750" indent="-285750">
                        <a:buFont typeface="Arial" panose="020B0604020202020204" pitchFamily="34" charset="0"/>
                        <a:buChar char="•"/>
                      </a:pPr>
                      <a:r>
                        <a:rPr lang="en-US" sz="2000" b="0" dirty="0"/>
                        <a:t>Screen 100% of residents at least daily</a:t>
                      </a:r>
                    </a:p>
                  </a:txBody>
                  <a:tcPr/>
                </a:tc>
                <a:extLst>
                  <a:ext uri="{0D108BD9-81ED-4DB2-BD59-A6C34878D82A}">
                    <a16:rowId xmlns:a16="http://schemas.microsoft.com/office/drawing/2014/main" val="1495099315"/>
                  </a:ext>
                </a:extLst>
              </a:tr>
              <a:tr h="0">
                <a:tc>
                  <a:txBody>
                    <a:bodyPr/>
                    <a:lstStyle/>
                    <a:p>
                      <a:r>
                        <a:rPr lang="en-US" sz="2000" b="1" dirty="0">
                          <a:highlight>
                            <a:srgbClr val="FFFF69"/>
                          </a:highlight>
                        </a:rPr>
                        <a:t>Visitation</a:t>
                      </a:r>
                    </a:p>
                  </a:txBody>
                  <a:tcPr/>
                </a:tc>
                <a:tc>
                  <a:txBody>
                    <a:bodyPr/>
                    <a:lstStyle/>
                    <a:p>
                      <a:pPr marL="285750" indent="-285750">
                        <a:buFont typeface="Arial" panose="020B0604020202020204" pitchFamily="34" charset="0"/>
                        <a:buChar char="•"/>
                      </a:pPr>
                      <a:r>
                        <a:rPr lang="en-US" sz="2000" dirty="0">
                          <a:highlight>
                            <a:srgbClr val="FFFF69"/>
                          </a:highlight>
                        </a:rPr>
                        <a:t>Compassionate care only</a:t>
                      </a:r>
                    </a:p>
                  </a:txBody>
                  <a:tcPr/>
                </a:tc>
                <a:extLst>
                  <a:ext uri="{0D108BD9-81ED-4DB2-BD59-A6C34878D82A}">
                    <a16:rowId xmlns:a16="http://schemas.microsoft.com/office/drawing/2014/main" val="1613101083"/>
                  </a:ext>
                </a:extLst>
              </a:tr>
              <a:tr h="0">
                <a:tc>
                  <a:txBody>
                    <a:bodyPr/>
                    <a:lstStyle/>
                    <a:p>
                      <a:r>
                        <a:rPr lang="en-US" sz="2000" b="1" dirty="0"/>
                        <a:t>Non-essential personnel</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Non-essential healthcare personnel, including medical providers, allowed in the facility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Facilities may allow other non-essential personnel if they will not be entering any direct care areas </a:t>
                      </a:r>
                    </a:p>
                  </a:txBody>
                  <a:tcPr/>
                </a:tc>
                <a:extLst>
                  <a:ext uri="{0D108BD9-81ED-4DB2-BD59-A6C34878D82A}">
                    <a16:rowId xmlns:a16="http://schemas.microsoft.com/office/drawing/2014/main" val="272653347"/>
                  </a:ext>
                </a:extLst>
              </a:tr>
              <a:tr h="0">
                <a:tc>
                  <a:txBody>
                    <a:bodyPr/>
                    <a:lstStyle/>
                    <a:p>
                      <a:r>
                        <a:rPr lang="en-US" sz="2000" b="1" dirty="0"/>
                        <a:t>Trips outside the facility</a:t>
                      </a:r>
                    </a:p>
                  </a:txBody>
                  <a:tcPr/>
                </a:tc>
                <a:tc>
                  <a:txBody>
                    <a:bodyPr/>
                    <a:lstStyle/>
                    <a:p>
                      <a:pPr marL="285750" indent="-285750">
                        <a:buFont typeface="Arial" panose="020B0604020202020204" pitchFamily="34" charset="0"/>
                        <a:buChar char="•"/>
                      </a:pPr>
                      <a:r>
                        <a:rPr lang="en-US" sz="2000" dirty="0"/>
                        <a:t>Only medically necessary trips outside of facility</a:t>
                      </a:r>
                    </a:p>
                  </a:txBody>
                  <a:tcPr/>
                </a:tc>
                <a:extLst>
                  <a:ext uri="{0D108BD9-81ED-4DB2-BD59-A6C34878D82A}">
                    <a16:rowId xmlns:a16="http://schemas.microsoft.com/office/drawing/2014/main" val="782100127"/>
                  </a:ext>
                </a:extLst>
              </a:tr>
            </a:tbl>
          </a:graphicData>
        </a:graphic>
      </p:graphicFrame>
    </p:spTree>
    <p:extLst>
      <p:ext uri="{BB962C8B-B14F-4D97-AF65-F5344CB8AC3E}">
        <p14:creationId xmlns:p14="http://schemas.microsoft.com/office/powerpoint/2010/main" val="87397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6562BFA-AE75-46BF-9591-41EF43734B6F}"/>
              </a:ext>
            </a:extLst>
          </p:cNvPr>
          <p:cNvGraphicFramePr>
            <a:graphicFrameLocks noGrp="1"/>
          </p:cNvGraphicFramePr>
          <p:nvPr>
            <p:ph idx="1"/>
          </p:nvPr>
        </p:nvGraphicFramePr>
        <p:xfrm>
          <a:off x="838200" y="583933"/>
          <a:ext cx="10515600" cy="5852160"/>
        </p:xfrm>
        <a:graphic>
          <a:graphicData uri="http://schemas.openxmlformats.org/drawingml/2006/table">
            <a:tbl>
              <a:tblPr firstRow="1" bandRow="1">
                <a:tableStyleId>{8799B23B-EC83-4686-B30A-512413B5E67A}</a:tableStyleId>
              </a:tblPr>
              <a:tblGrid>
                <a:gridCol w="1856874">
                  <a:extLst>
                    <a:ext uri="{9D8B030D-6E8A-4147-A177-3AD203B41FA5}">
                      <a16:colId xmlns:a16="http://schemas.microsoft.com/office/drawing/2014/main" val="2034431929"/>
                    </a:ext>
                  </a:extLst>
                </a:gridCol>
                <a:gridCol w="8658726">
                  <a:extLst>
                    <a:ext uri="{9D8B030D-6E8A-4147-A177-3AD203B41FA5}">
                      <a16:colId xmlns:a16="http://schemas.microsoft.com/office/drawing/2014/main" val="1168244496"/>
                    </a:ext>
                  </a:extLst>
                </a:gridCol>
              </a:tblGrid>
              <a:tr h="370840">
                <a:tc gridSpan="2">
                  <a:txBody>
                    <a:bodyPr/>
                    <a:lstStyle/>
                    <a:p>
                      <a:pPr algn="ctr"/>
                      <a:r>
                        <a:rPr lang="en-US" sz="2800" dirty="0">
                          <a:solidFill>
                            <a:schemeClr val="bg1"/>
                          </a:solidFill>
                        </a:rPr>
                        <a:t>Phase Blue</a:t>
                      </a:r>
                    </a:p>
                    <a:p>
                      <a:pPr algn="ctr"/>
                      <a:r>
                        <a:rPr lang="en-US" sz="2400" b="1" i="0" u="none" strike="noStrike" kern="1200" baseline="0" dirty="0">
                          <a:solidFill>
                            <a:schemeClr val="bg1"/>
                          </a:solidFill>
                          <a:latin typeface="+mn-lt"/>
                          <a:ea typeface="+mn-ea"/>
                          <a:cs typeface="+mn-cs"/>
                        </a:rPr>
                        <a:t>At any time during Phase Yellow or Phase Green, if two or more residents test positive, or if it is determined that there is substantial community spread as defined by the Bureau for Public Health.</a:t>
                      </a:r>
                      <a:endParaRPr lang="en-US" sz="2400" b="0" i="0" u="none" strike="noStrike" kern="1200" baseline="0" dirty="0">
                        <a:solidFill>
                          <a:schemeClr val="bg1"/>
                        </a:solidFill>
                        <a:latin typeface="+mn-lt"/>
                        <a:ea typeface="+mn-ea"/>
                        <a:cs typeface="+mn-cs"/>
                      </a:endParaRPr>
                    </a:p>
                  </a:txBody>
                  <a:tcPr>
                    <a:solidFill>
                      <a:srgbClr val="0070C0"/>
                    </a:solidFill>
                  </a:tcPr>
                </a:tc>
                <a:tc hMerge="1">
                  <a:txBody>
                    <a:bodyPr/>
                    <a:lstStyle/>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34528890"/>
                  </a:ext>
                </a:extLst>
              </a:tr>
              <a:tr h="0">
                <a:tc>
                  <a:txBody>
                    <a:bodyPr/>
                    <a:lstStyle/>
                    <a:p>
                      <a:r>
                        <a:rPr lang="en-US" sz="2000" b="1" dirty="0"/>
                        <a:t>Limited communal dining</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Limited communal dining based on medical necessity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6 ft. social distancing must be maintained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Proper hand hygiene must be used by residents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Residents must wear face covering, as tolerated, to and from the dining area.</a:t>
                      </a:r>
                    </a:p>
                  </a:txBody>
                  <a:tcPr/>
                </a:tc>
                <a:extLst>
                  <a:ext uri="{0D108BD9-81ED-4DB2-BD59-A6C34878D82A}">
                    <a16:rowId xmlns:a16="http://schemas.microsoft.com/office/drawing/2014/main" val="2506193904"/>
                  </a:ext>
                </a:extLst>
              </a:tr>
              <a:tr h="0">
                <a:tc>
                  <a:txBody>
                    <a:bodyPr/>
                    <a:lstStyle/>
                    <a:p>
                      <a:r>
                        <a:rPr lang="en-US" sz="2000" b="1" dirty="0"/>
                        <a:t>Limited group activities and therapy</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Limited group activities and therapy allowed if 6 ft. social distancing can be maintained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Group activities and therapy must take place in a facility-designated location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Proper hand hygiene must be used by residents </a:t>
                      </a:r>
                    </a:p>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Residents must wear face covering, as tolerated, to and from the activity or therapy 	</a:t>
                      </a:r>
                    </a:p>
                  </a:txBody>
                  <a:tcPr/>
                </a:tc>
                <a:extLst>
                  <a:ext uri="{0D108BD9-81ED-4DB2-BD59-A6C34878D82A}">
                    <a16:rowId xmlns:a16="http://schemas.microsoft.com/office/drawing/2014/main" val="4052052219"/>
                  </a:ext>
                </a:extLst>
              </a:tr>
              <a:tr h="0">
                <a:tc>
                  <a:txBody>
                    <a:bodyPr/>
                    <a:lstStyle/>
                    <a:p>
                      <a:r>
                        <a:rPr lang="en-US" sz="2000" b="1" dirty="0"/>
                        <a:t>Limited salon services</a:t>
                      </a:r>
                    </a:p>
                  </a:txBody>
                  <a:tcPr/>
                </a:tc>
                <a:tc>
                  <a:txBody>
                    <a:bodyPr/>
                    <a:lstStyle/>
                    <a:p>
                      <a:pPr marL="285750" indent="-285750">
                        <a:buFont typeface="Arial" panose="020B0604020202020204" pitchFamily="34" charset="0"/>
                        <a:buChar char="•"/>
                      </a:pPr>
                      <a:r>
                        <a:rPr lang="en-US" sz="2000" b="0" i="0" u="none" strike="noStrike" kern="1200" baseline="0" dirty="0">
                          <a:solidFill>
                            <a:schemeClr val="tx1"/>
                          </a:solidFill>
                          <a:latin typeface="+mn-lt"/>
                          <a:ea typeface="+mn-ea"/>
                          <a:cs typeface="+mn-cs"/>
                        </a:rPr>
                        <a:t>Beauticians and manicurists can provide services to residents on a limited basis if the safety guidelines required for hair salons, nail salons, and barber shops, as applicable, can be maintained. </a:t>
                      </a:r>
                    </a:p>
                  </a:txBody>
                  <a:tcPr/>
                </a:tc>
                <a:extLst>
                  <a:ext uri="{0D108BD9-81ED-4DB2-BD59-A6C34878D82A}">
                    <a16:rowId xmlns:a16="http://schemas.microsoft.com/office/drawing/2014/main" val="4289924031"/>
                  </a:ext>
                </a:extLst>
              </a:tr>
            </a:tbl>
          </a:graphicData>
        </a:graphic>
      </p:graphicFrame>
    </p:spTree>
    <p:extLst>
      <p:ext uri="{BB962C8B-B14F-4D97-AF65-F5344CB8AC3E}">
        <p14:creationId xmlns:p14="http://schemas.microsoft.com/office/powerpoint/2010/main" val="1620469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30F8-0F6E-4487-B616-8B1120D22D67}"/>
              </a:ext>
            </a:extLst>
          </p:cNvPr>
          <p:cNvSpPr>
            <a:spLocks noGrp="1"/>
          </p:cNvSpPr>
          <p:nvPr>
            <p:ph type="title"/>
          </p:nvPr>
        </p:nvSpPr>
        <p:spPr/>
        <p:txBody>
          <a:bodyPr/>
          <a:lstStyle/>
          <a:p>
            <a:pPr algn="ctr"/>
            <a:r>
              <a:rPr lang="en-US" dirty="0"/>
              <a:t>CHALLENGES</a:t>
            </a:r>
          </a:p>
        </p:txBody>
      </p:sp>
      <p:sp>
        <p:nvSpPr>
          <p:cNvPr id="3" name="Content Placeholder 2">
            <a:extLst>
              <a:ext uri="{FF2B5EF4-FFF2-40B4-BE49-F238E27FC236}">
                <a16:creationId xmlns:a16="http://schemas.microsoft.com/office/drawing/2014/main" id="{E96824A0-C409-471F-9442-B0B89A763B08}"/>
              </a:ext>
            </a:extLst>
          </p:cNvPr>
          <p:cNvSpPr>
            <a:spLocks noGrp="1"/>
          </p:cNvSpPr>
          <p:nvPr>
            <p:ph idx="1"/>
          </p:nvPr>
        </p:nvSpPr>
        <p:spPr/>
        <p:txBody>
          <a:bodyPr/>
          <a:lstStyle/>
          <a:p>
            <a:endParaRPr lang="en-US" dirty="0"/>
          </a:p>
          <a:p>
            <a:r>
              <a:rPr lang="en-US" dirty="0"/>
              <a:t>Strict Interpretation of “compassionate care”</a:t>
            </a:r>
          </a:p>
          <a:p>
            <a:r>
              <a:rPr lang="en-US" dirty="0"/>
              <a:t>Process vs. impact of “reopening”</a:t>
            </a:r>
          </a:p>
          <a:p>
            <a:pPr lvl="1"/>
            <a:r>
              <a:rPr lang="en-US" dirty="0"/>
              <a:t>What is a “visit”?</a:t>
            </a:r>
          </a:p>
          <a:p>
            <a:r>
              <a:rPr lang="en-US" dirty="0"/>
              <a:t>Life vs. safety</a:t>
            </a:r>
          </a:p>
          <a:p>
            <a:pPr marL="457200" lvl="1" indent="0">
              <a:buNone/>
            </a:pPr>
            <a:endParaRPr lang="en-US" dirty="0"/>
          </a:p>
          <a:p>
            <a:endParaRPr lang="en-US" dirty="0"/>
          </a:p>
        </p:txBody>
      </p:sp>
    </p:spTree>
    <p:extLst>
      <p:ext uri="{BB962C8B-B14F-4D97-AF65-F5344CB8AC3E}">
        <p14:creationId xmlns:p14="http://schemas.microsoft.com/office/powerpoint/2010/main" val="3841077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53CD-6C1B-483C-9968-D53B217C5986}"/>
              </a:ext>
            </a:extLst>
          </p:cNvPr>
          <p:cNvSpPr>
            <a:spLocks noGrp="1"/>
          </p:cNvSpPr>
          <p:nvPr>
            <p:ph type="title"/>
          </p:nvPr>
        </p:nvSpPr>
        <p:spPr>
          <a:xfrm>
            <a:off x="6960028" y="719750"/>
            <a:ext cx="4535926" cy="3153753"/>
          </a:xfrm>
        </p:spPr>
        <p:txBody>
          <a:bodyPr vert="horz" lIns="91440" tIns="45720" rIns="91440" bIns="45720" rtlCol="0" anchor="b">
            <a:normAutofit/>
          </a:bodyPr>
          <a:lstStyle/>
          <a:p>
            <a:pPr algn="ctr">
              <a:lnSpc>
                <a:spcPct val="90000"/>
              </a:lnSpc>
            </a:pPr>
            <a:r>
              <a:rPr lang="en-US" sz="5400" dirty="0"/>
              <a:t>Suzanne</a:t>
            </a:r>
            <a:br>
              <a:rPr lang="en-US" sz="5400" dirty="0"/>
            </a:br>
            <a:r>
              <a:rPr lang="en-US" sz="5400" dirty="0"/>
              <a:t>Messenger</a:t>
            </a:r>
            <a:br>
              <a:rPr lang="en-US" sz="5400" dirty="0"/>
            </a:br>
            <a:r>
              <a:rPr lang="en-US" sz="2000" dirty="0">
                <a:solidFill>
                  <a:srgbClr val="92D050"/>
                </a:solidFill>
              </a:rPr>
              <a:t>State Long-term Care Ombudsman</a:t>
            </a:r>
            <a:br>
              <a:rPr lang="en-US" sz="5400" dirty="0"/>
            </a:br>
            <a:endParaRPr lang="en-US" sz="5400" b="0" i="0" kern="1200" dirty="0">
              <a:solidFill>
                <a:schemeClr val="bg2"/>
              </a:solidFill>
              <a:latin typeface="+mj-lt"/>
              <a:ea typeface="+mj-ea"/>
              <a:cs typeface="+mj-cs"/>
            </a:endParaRPr>
          </a:p>
        </p:txBody>
      </p:sp>
      <p:sp>
        <p:nvSpPr>
          <p:cNvPr id="3" name="Text Placeholder 2">
            <a:extLst>
              <a:ext uri="{FF2B5EF4-FFF2-40B4-BE49-F238E27FC236}">
                <a16:creationId xmlns:a16="http://schemas.microsoft.com/office/drawing/2014/main" id="{C5CB714F-E23A-48E5-BF99-BC24C15D9E13}"/>
              </a:ext>
            </a:extLst>
          </p:cNvPr>
          <p:cNvSpPr>
            <a:spLocks noGrp="1"/>
          </p:cNvSpPr>
          <p:nvPr>
            <p:ph type="body" idx="1"/>
          </p:nvPr>
        </p:nvSpPr>
        <p:spPr>
          <a:xfrm>
            <a:off x="6904645" y="4018992"/>
            <a:ext cx="4535926" cy="1622322"/>
          </a:xfrm>
        </p:spPr>
        <p:txBody>
          <a:bodyPr vert="horz" lIns="91440" tIns="45720" rIns="91440" bIns="45720" rtlCol="0" anchor="t">
            <a:normAutofit/>
          </a:bodyPr>
          <a:lstStyle/>
          <a:p>
            <a:pPr algn="ctr"/>
            <a:endParaRPr lang="en-US" sz="1800">
              <a:hlinkClick r:id=""/>
            </a:endParaRPr>
          </a:p>
          <a:p>
            <a:pPr algn="ctr"/>
            <a:r>
              <a:rPr lang="en-US" sz="1800">
                <a:hlinkClick r:id=""/>
              </a:rPr>
              <a:t>Suzanne</a:t>
            </a:r>
            <a:r>
              <a:rPr lang="en-US" sz="1800" dirty="0">
                <a:hlinkClick r:id="rId2"/>
              </a:rPr>
              <a:t>.e.messenger@wv.gov</a:t>
            </a:r>
            <a:endParaRPr lang="en-US" sz="1800" dirty="0"/>
          </a:p>
          <a:p>
            <a:pPr algn="ctr"/>
            <a:r>
              <a:rPr lang="en-US" sz="1800" dirty="0"/>
              <a:t>304-816-3151</a:t>
            </a:r>
          </a:p>
          <a:p>
            <a:endParaRPr lang="en-US" sz="1800" b="0" i="0" kern="1200" cap="all" dirty="0">
              <a:solidFill>
                <a:schemeClr val="accent1"/>
              </a:solidFill>
              <a:latin typeface="+mn-lt"/>
              <a:ea typeface="+mn-ea"/>
              <a:cs typeface="+mn-cs"/>
            </a:endParaRPr>
          </a:p>
          <a:p>
            <a:endParaRPr lang="en-US" sz="1800" b="0" i="0" kern="1200" cap="all" dirty="0">
              <a:solidFill>
                <a:schemeClr val="accent1"/>
              </a:solidFill>
              <a:latin typeface="+mn-lt"/>
              <a:ea typeface="+mn-ea"/>
              <a:cs typeface="+mn-cs"/>
            </a:endParaRPr>
          </a:p>
        </p:txBody>
      </p:sp>
      <p:pic>
        <p:nvPicPr>
          <p:cNvPr id="4" name="Picture 3">
            <a:extLst>
              <a:ext uri="{FF2B5EF4-FFF2-40B4-BE49-F238E27FC236}">
                <a16:creationId xmlns:a16="http://schemas.microsoft.com/office/drawing/2014/main" id="{4FFF5603-48FE-4E89-A370-2E931C5D9D80}"/>
              </a:ext>
            </a:extLst>
          </p:cNvPr>
          <p:cNvPicPr>
            <a:picLocks noChangeAspect="1"/>
          </p:cNvPicPr>
          <p:nvPr/>
        </p:nvPicPr>
        <p:blipFill>
          <a:blip r:embed="rId3"/>
          <a:stretch>
            <a:fillRect/>
          </a:stretch>
        </p:blipFill>
        <p:spPr>
          <a:xfrm>
            <a:off x="696046" y="2093482"/>
            <a:ext cx="5342071" cy="2671036"/>
          </a:xfrm>
          <a:prstGeom prst="rect">
            <a:avLst/>
          </a:prstGeom>
        </p:spPr>
      </p:pic>
    </p:spTree>
    <p:extLst>
      <p:ext uri="{BB962C8B-B14F-4D97-AF65-F5344CB8AC3E}">
        <p14:creationId xmlns:p14="http://schemas.microsoft.com/office/powerpoint/2010/main" val="1387512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200-DFB9-4C35-BD51-D4F0FD0FB221}"/>
              </a:ext>
            </a:extLst>
          </p:cNvPr>
          <p:cNvSpPr>
            <a:spLocks noGrp="1"/>
          </p:cNvSpPr>
          <p:nvPr>
            <p:ph type="title"/>
          </p:nvPr>
        </p:nvSpPr>
        <p:spPr/>
        <p:txBody>
          <a:bodyPr/>
          <a:lstStyle/>
          <a:p>
            <a:r>
              <a:rPr lang="en-US" dirty="0"/>
              <a:t>CMS Reopening-Visitation Guidance</a:t>
            </a:r>
          </a:p>
        </p:txBody>
      </p:sp>
      <p:sp>
        <p:nvSpPr>
          <p:cNvPr id="3" name="Content Placeholder 2">
            <a:extLst>
              <a:ext uri="{FF2B5EF4-FFF2-40B4-BE49-F238E27FC236}">
                <a16:creationId xmlns:a16="http://schemas.microsoft.com/office/drawing/2014/main" id="{696E86FA-4E1D-4E70-BBDC-805DF28DAF99}"/>
              </a:ext>
            </a:extLst>
          </p:cNvPr>
          <p:cNvSpPr>
            <a:spLocks noGrp="1"/>
          </p:cNvSpPr>
          <p:nvPr>
            <p:ph idx="1"/>
          </p:nvPr>
        </p:nvSpPr>
        <p:spPr/>
        <p:txBody>
          <a:bodyPr>
            <a:normAutofit fontScale="92500" lnSpcReduction="10000"/>
          </a:bodyPr>
          <a:lstStyle/>
          <a:p>
            <a:r>
              <a:rPr lang="en-US" sz="3500" b="1" dirty="0">
                <a:solidFill>
                  <a:srgbClr val="002060"/>
                </a:solidFill>
              </a:rPr>
              <a:t>QSO-20-30-NH </a:t>
            </a:r>
            <a:r>
              <a:rPr lang="en-US" dirty="0"/>
              <a:t>(May 18, 2020) + FAQs</a:t>
            </a:r>
          </a:p>
          <a:p>
            <a:pPr lvl="1"/>
            <a:endParaRPr lang="en-US" dirty="0"/>
          </a:p>
          <a:p>
            <a:pPr lvl="1"/>
            <a:r>
              <a:rPr lang="en-US" dirty="0"/>
              <a:t>3 Phases of “Reopening”</a:t>
            </a:r>
          </a:p>
          <a:p>
            <a:pPr lvl="2"/>
            <a:r>
              <a:rPr lang="en-US" dirty="0"/>
              <a:t>Phase 1 – visitation restricted except for compassionate care</a:t>
            </a:r>
          </a:p>
          <a:p>
            <a:pPr lvl="2"/>
            <a:r>
              <a:rPr lang="en-US" dirty="0"/>
              <a:t>Phase 2 – visitation restricted except for compassionate care</a:t>
            </a:r>
          </a:p>
          <a:p>
            <a:pPr lvl="2"/>
            <a:r>
              <a:rPr lang="en-US" dirty="0"/>
              <a:t>Phase 3 – visitation allowed with screening and precautions</a:t>
            </a:r>
          </a:p>
          <a:p>
            <a:pPr marL="548640" lvl="2" indent="0">
              <a:buNone/>
            </a:pPr>
            <a:endParaRPr lang="en-US" dirty="0"/>
          </a:p>
          <a:p>
            <a:pPr lvl="1"/>
            <a:r>
              <a:rPr lang="en-US" dirty="0"/>
              <a:t>Factors to Inform Reopening Decision-Making:</a:t>
            </a:r>
          </a:p>
          <a:p>
            <a:pPr lvl="2"/>
            <a:r>
              <a:rPr lang="en-US" dirty="0"/>
              <a:t>Case status in community</a:t>
            </a:r>
          </a:p>
          <a:p>
            <a:pPr lvl="2"/>
            <a:r>
              <a:rPr lang="en-US" dirty="0"/>
              <a:t>Case status in the nursing home</a:t>
            </a:r>
          </a:p>
          <a:p>
            <a:pPr lvl="2"/>
            <a:r>
              <a:rPr lang="en-US" dirty="0"/>
              <a:t>Adequate staffing – no shortages, no contingency staffing plan</a:t>
            </a:r>
          </a:p>
          <a:p>
            <a:pPr lvl="2"/>
            <a:r>
              <a:rPr lang="en-US" dirty="0"/>
              <a:t>Access to adequate testing – baseline and ongoing testing plan</a:t>
            </a:r>
          </a:p>
          <a:p>
            <a:pPr lvl="2"/>
            <a:r>
              <a:rPr lang="en-US" dirty="0"/>
              <a:t>Universal source control – face coverings or masks, social distancing, handwashing/sanitizing</a:t>
            </a:r>
          </a:p>
          <a:p>
            <a:pPr lvl="2"/>
            <a:r>
              <a:rPr lang="en-US" dirty="0"/>
              <a:t>Access to adequate Personal Protective Equipment (PPE)</a:t>
            </a:r>
          </a:p>
          <a:p>
            <a:pPr lvl="2"/>
            <a:r>
              <a:rPr lang="en-US" dirty="0"/>
              <a:t>Local hospital capacity</a:t>
            </a:r>
          </a:p>
          <a:p>
            <a:pPr marL="0" indent="0">
              <a:buNone/>
            </a:pPr>
            <a:endParaRPr lang="en-US" dirty="0"/>
          </a:p>
        </p:txBody>
      </p:sp>
    </p:spTree>
    <p:extLst>
      <p:ext uri="{BB962C8B-B14F-4D97-AF65-F5344CB8AC3E}">
        <p14:creationId xmlns:p14="http://schemas.microsoft.com/office/powerpoint/2010/main" val="387683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C2C2-78CF-C94E-A75E-9BAFC8B3B2B3}"/>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8F28C19D-CA40-4E4D-AB33-F456BFD9A92E}"/>
              </a:ext>
            </a:extLst>
          </p:cNvPr>
          <p:cNvSpPr>
            <a:spLocks noGrp="1"/>
          </p:cNvSpPr>
          <p:nvPr>
            <p:ph idx="1"/>
          </p:nvPr>
        </p:nvSpPr>
        <p:spPr/>
        <p:txBody>
          <a:bodyPr>
            <a:normAutofit/>
          </a:bodyPr>
          <a:lstStyle/>
          <a:p>
            <a:endParaRPr lang="en-US" sz="2000" dirty="0"/>
          </a:p>
          <a:p>
            <a:endParaRPr lang="en-US" sz="2000" dirty="0"/>
          </a:p>
          <a:p>
            <a:r>
              <a:rPr lang="en-US" sz="2000" dirty="0"/>
              <a:t>Richard Mollot, Long-Term Care Community Coalition</a:t>
            </a:r>
          </a:p>
          <a:p>
            <a:r>
              <a:rPr lang="en-US" sz="2000" dirty="0"/>
              <a:t>Robyn Grant, Consumer Voice</a:t>
            </a:r>
          </a:p>
          <a:p>
            <a:r>
              <a:rPr lang="en-US" sz="2000" dirty="0"/>
              <a:t>Beverley Laubert, State Ombudsman, Ohio</a:t>
            </a:r>
          </a:p>
          <a:p>
            <a:r>
              <a:rPr lang="en-US" sz="2000" dirty="0"/>
              <a:t>Suzanne Messenger, State Ombudsman, West Virginia</a:t>
            </a:r>
          </a:p>
          <a:p>
            <a:r>
              <a:rPr lang="en-US" sz="2000" dirty="0"/>
              <a:t>Lori Smetanka, Consumer Voice</a:t>
            </a:r>
          </a:p>
          <a:p>
            <a:r>
              <a:rPr lang="en-US" sz="2000" dirty="0"/>
              <a:t>Mike Dark, CANHR</a:t>
            </a:r>
          </a:p>
          <a:p>
            <a:endParaRPr lang="en-US" sz="2000" dirty="0"/>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1157399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2D79-FE1D-4FD6-ACEE-14B54FAAD270}"/>
              </a:ext>
            </a:extLst>
          </p:cNvPr>
          <p:cNvSpPr>
            <a:spLocks noGrp="1"/>
          </p:cNvSpPr>
          <p:nvPr>
            <p:ph type="title"/>
          </p:nvPr>
        </p:nvSpPr>
        <p:spPr/>
        <p:txBody>
          <a:bodyPr/>
          <a:lstStyle/>
          <a:p>
            <a:r>
              <a:rPr lang="en-US" dirty="0"/>
              <a:t>New FAQs – June 23, 2020</a:t>
            </a:r>
          </a:p>
        </p:txBody>
      </p:sp>
      <p:sp>
        <p:nvSpPr>
          <p:cNvPr id="3" name="Content Placeholder 2">
            <a:extLst>
              <a:ext uri="{FF2B5EF4-FFF2-40B4-BE49-F238E27FC236}">
                <a16:creationId xmlns:a16="http://schemas.microsoft.com/office/drawing/2014/main" id="{8694DC7F-4787-46D3-BC94-5995620F2775}"/>
              </a:ext>
            </a:extLst>
          </p:cNvPr>
          <p:cNvSpPr>
            <a:spLocks noGrp="1"/>
          </p:cNvSpPr>
          <p:nvPr>
            <p:ph idx="1"/>
          </p:nvPr>
        </p:nvSpPr>
        <p:spPr/>
        <p:txBody>
          <a:bodyPr>
            <a:normAutofit/>
          </a:bodyPr>
          <a:lstStyle/>
          <a:p>
            <a:r>
              <a:rPr lang="en-US" sz="3200" b="1" dirty="0"/>
              <a:t>Encourages “creative means” of connecting residents and families – such as outside visits</a:t>
            </a:r>
          </a:p>
          <a:p>
            <a:pPr lvl="1"/>
            <a:r>
              <a:rPr lang="en-US" sz="2800" dirty="0"/>
              <a:t>With screening and precautions</a:t>
            </a:r>
          </a:p>
          <a:p>
            <a:pPr lvl="1"/>
            <a:r>
              <a:rPr lang="en-US" sz="2800" dirty="0"/>
              <a:t>Items in visitation spaces routinely cleaned and disinfected</a:t>
            </a:r>
          </a:p>
          <a:p>
            <a:pPr lvl="1"/>
            <a:r>
              <a:rPr lang="en-US" sz="2800" dirty="0"/>
              <a:t>Limit the number and size of visits, number of individuals visiting any one resident</a:t>
            </a:r>
          </a:p>
        </p:txBody>
      </p:sp>
    </p:spTree>
    <p:extLst>
      <p:ext uri="{BB962C8B-B14F-4D97-AF65-F5344CB8AC3E}">
        <p14:creationId xmlns:p14="http://schemas.microsoft.com/office/powerpoint/2010/main" val="1425403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2C99-DD50-4B0B-8F9E-BDD65DD2A016}"/>
              </a:ext>
            </a:extLst>
          </p:cNvPr>
          <p:cNvSpPr>
            <a:spLocks noGrp="1"/>
          </p:cNvSpPr>
          <p:nvPr>
            <p:ph type="title"/>
          </p:nvPr>
        </p:nvSpPr>
        <p:spPr/>
        <p:txBody>
          <a:bodyPr/>
          <a:lstStyle/>
          <a:p>
            <a:r>
              <a:rPr lang="en-US" dirty="0"/>
              <a:t>FAQs - Communal Activities</a:t>
            </a:r>
          </a:p>
        </p:txBody>
      </p:sp>
      <p:graphicFrame>
        <p:nvGraphicFramePr>
          <p:cNvPr id="4" name="Table 4">
            <a:extLst>
              <a:ext uri="{FF2B5EF4-FFF2-40B4-BE49-F238E27FC236}">
                <a16:creationId xmlns:a16="http://schemas.microsoft.com/office/drawing/2014/main" id="{41C515D0-DC18-429C-946F-A8B4D1CA9B4B}"/>
              </a:ext>
            </a:extLst>
          </p:cNvPr>
          <p:cNvGraphicFramePr>
            <a:graphicFrameLocks noGrp="1"/>
          </p:cNvGraphicFramePr>
          <p:nvPr>
            <p:ph idx="1"/>
            <p:extLst>
              <p:ext uri="{D42A27DB-BD31-4B8C-83A1-F6EECF244321}">
                <p14:modId xmlns:p14="http://schemas.microsoft.com/office/powerpoint/2010/main" val="2536284273"/>
              </p:ext>
            </p:extLst>
          </p:nvPr>
        </p:nvGraphicFramePr>
        <p:xfrm>
          <a:off x="417095" y="1600200"/>
          <a:ext cx="10972797" cy="4480560"/>
        </p:xfrm>
        <a:graphic>
          <a:graphicData uri="http://schemas.openxmlformats.org/drawingml/2006/table">
            <a:tbl>
              <a:tblPr firstRow="1" bandRow="1">
                <a:tableStyleId>{5C22544A-7EE6-4342-B048-85BDC9FD1C3A}</a:tableStyleId>
              </a:tblPr>
              <a:tblGrid>
                <a:gridCol w="5325979">
                  <a:extLst>
                    <a:ext uri="{9D8B030D-6E8A-4147-A177-3AD203B41FA5}">
                      <a16:colId xmlns:a16="http://schemas.microsoft.com/office/drawing/2014/main" val="2147017745"/>
                    </a:ext>
                  </a:extLst>
                </a:gridCol>
                <a:gridCol w="2759242">
                  <a:extLst>
                    <a:ext uri="{9D8B030D-6E8A-4147-A177-3AD203B41FA5}">
                      <a16:colId xmlns:a16="http://schemas.microsoft.com/office/drawing/2014/main" val="2266082803"/>
                    </a:ext>
                  </a:extLst>
                </a:gridCol>
                <a:gridCol w="2887576">
                  <a:extLst>
                    <a:ext uri="{9D8B030D-6E8A-4147-A177-3AD203B41FA5}">
                      <a16:colId xmlns:a16="http://schemas.microsoft.com/office/drawing/2014/main" val="4215053226"/>
                    </a:ext>
                  </a:extLst>
                </a:gridCol>
              </a:tblGrid>
              <a:tr h="370840">
                <a:tc>
                  <a:txBody>
                    <a:bodyPr/>
                    <a:lstStyle/>
                    <a:p>
                      <a:endParaRPr lang="en-US"/>
                    </a:p>
                  </a:txBody>
                  <a:tcPr/>
                </a:tc>
                <a:tc>
                  <a:txBody>
                    <a:bodyPr/>
                    <a:lstStyle/>
                    <a:p>
                      <a:pPr algn="ctr"/>
                      <a:r>
                        <a:rPr lang="en-US" dirty="0"/>
                        <a:t>Residents without</a:t>
                      </a:r>
                    </a:p>
                    <a:p>
                      <a:pPr algn="ctr"/>
                      <a:r>
                        <a:rPr lang="en-US" dirty="0"/>
                        <a:t>COVID</a:t>
                      </a:r>
                    </a:p>
                  </a:txBody>
                  <a:tcPr/>
                </a:tc>
                <a:tc>
                  <a:txBody>
                    <a:bodyPr/>
                    <a:lstStyle/>
                    <a:p>
                      <a:pPr algn="ctr"/>
                      <a:r>
                        <a:rPr lang="en-US" dirty="0"/>
                        <a:t>Residents w COVID or symptoms</a:t>
                      </a:r>
                    </a:p>
                  </a:txBody>
                  <a:tcPr/>
                </a:tc>
                <a:extLst>
                  <a:ext uri="{0D108BD9-81ED-4DB2-BD59-A6C34878D82A}">
                    <a16:rowId xmlns:a16="http://schemas.microsoft.com/office/drawing/2014/main" val="2174207918"/>
                  </a:ext>
                </a:extLst>
              </a:tr>
              <a:tr h="985252">
                <a:tc>
                  <a:txBody>
                    <a:bodyPr/>
                    <a:lstStyle/>
                    <a:p>
                      <a:endParaRPr lang="en-US" sz="2000" b="1" dirty="0"/>
                    </a:p>
                    <a:p>
                      <a:r>
                        <a:rPr lang="en-US" sz="2000" b="1" dirty="0"/>
                        <a:t>Eat in the same room w social distancing</a:t>
                      </a:r>
                    </a:p>
                    <a:p>
                      <a:pPr marL="285750" indent="-285750">
                        <a:buFont typeface="Arial" panose="020B0604020202020204" pitchFamily="34" charset="0"/>
                        <a:buChar char="•"/>
                      </a:pPr>
                      <a:r>
                        <a:rPr lang="en-US" sz="2000" dirty="0"/>
                        <a:t>Limited people at tables</a:t>
                      </a:r>
                    </a:p>
                    <a:p>
                      <a:pPr marL="285750" indent="-285750">
                        <a:buFont typeface="Arial" panose="020B0604020202020204" pitchFamily="34" charset="0"/>
                        <a:buChar char="•"/>
                      </a:pPr>
                      <a:r>
                        <a:rPr lang="en-US" sz="2000" dirty="0"/>
                        <a:t>6 feet between tables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txBody>
                  <a:tcPr/>
                </a:tc>
                <a:tc>
                  <a:txBody>
                    <a:bodyPr/>
                    <a:lstStyle/>
                    <a:p>
                      <a:pPr algn="ctr"/>
                      <a:endParaRPr lang="en-US" dirty="0"/>
                    </a:p>
                    <a:p>
                      <a:pPr algn="ctr"/>
                      <a:r>
                        <a:rPr lang="en-US" dirty="0"/>
                        <a:t>Yes</a:t>
                      </a:r>
                    </a:p>
                  </a:txBody>
                  <a:tcPr/>
                </a:tc>
                <a:tc>
                  <a:txBody>
                    <a:bodyPr/>
                    <a:lstStyle/>
                    <a:p>
                      <a:pPr algn="ctr"/>
                      <a:endParaRPr lang="en-US" dirty="0"/>
                    </a:p>
                    <a:p>
                      <a:pPr algn="ctr"/>
                      <a:r>
                        <a:rPr lang="en-US" dirty="0"/>
                        <a:t>No</a:t>
                      </a:r>
                    </a:p>
                  </a:txBody>
                  <a:tcPr/>
                </a:tc>
                <a:extLst>
                  <a:ext uri="{0D108BD9-81ED-4DB2-BD59-A6C34878D82A}">
                    <a16:rowId xmlns:a16="http://schemas.microsoft.com/office/drawing/2014/main" val="2266525473"/>
                  </a:ext>
                </a:extLst>
              </a:tr>
              <a:tr h="370840">
                <a:tc>
                  <a:txBody>
                    <a:bodyPr/>
                    <a:lstStyle/>
                    <a:p>
                      <a:r>
                        <a:rPr lang="en-US" sz="2000" b="1" dirty="0"/>
                        <a:t>Group activities</a:t>
                      </a:r>
                    </a:p>
                    <a:p>
                      <a:pPr marL="342900" indent="-342900">
                        <a:buFont typeface="Arial" panose="020B0604020202020204" pitchFamily="34" charset="0"/>
                        <a:buChar char="•"/>
                      </a:pPr>
                      <a:r>
                        <a:rPr lang="en-US" sz="2000" dirty="0"/>
                        <a:t>Social distancing among residents</a:t>
                      </a:r>
                    </a:p>
                    <a:p>
                      <a:pPr marL="342900" indent="-342900">
                        <a:buFont typeface="Arial" panose="020B0604020202020204" pitchFamily="34" charset="0"/>
                        <a:buChar char="•"/>
                      </a:pPr>
                      <a:r>
                        <a:rPr lang="en-US" sz="2000" dirty="0"/>
                        <a:t>Hand hygiene</a:t>
                      </a:r>
                    </a:p>
                    <a:p>
                      <a:pPr marL="342900" indent="-342900">
                        <a:buFont typeface="Arial" panose="020B0604020202020204" pitchFamily="34" charset="0"/>
                        <a:buChar char="•"/>
                      </a:pPr>
                      <a:r>
                        <a:rPr lang="en-US" sz="2000" dirty="0"/>
                        <a:t>Face coverings or facemasks</a:t>
                      </a:r>
                    </a:p>
                    <a:p>
                      <a:pPr marL="342900" indent="-342900">
                        <a:buFont typeface="Arial" panose="020B0604020202020204" pitchFamily="34" charset="0"/>
                        <a:buChar char="•"/>
                      </a:pPr>
                      <a:endParaRPr lang="en-US" sz="2000" dirty="0"/>
                    </a:p>
                    <a:p>
                      <a:pPr marL="0" indent="0">
                        <a:buFont typeface="Arial" panose="020B0604020202020204" pitchFamily="34" charset="0"/>
                        <a:buNone/>
                      </a:pPr>
                      <a:r>
                        <a:rPr lang="en-US" sz="2000" dirty="0"/>
                        <a:t>Ex. Bingo, Book Club, Movies, Crafts</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1102292976"/>
                  </a:ext>
                </a:extLst>
              </a:tr>
            </a:tbl>
          </a:graphicData>
        </a:graphic>
      </p:graphicFrame>
    </p:spTree>
    <p:extLst>
      <p:ext uri="{BB962C8B-B14F-4D97-AF65-F5344CB8AC3E}">
        <p14:creationId xmlns:p14="http://schemas.microsoft.com/office/powerpoint/2010/main" val="2305993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86E4-DF22-40DA-ACF7-4B3BC81BDEBF}"/>
              </a:ext>
            </a:extLst>
          </p:cNvPr>
          <p:cNvSpPr>
            <a:spLocks noGrp="1"/>
          </p:cNvSpPr>
          <p:nvPr>
            <p:ph type="title"/>
          </p:nvPr>
        </p:nvSpPr>
        <p:spPr/>
        <p:txBody>
          <a:bodyPr>
            <a:normAutofit/>
          </a:bodyPr>
          <a:lstStyle/>
          <a:p>
            <a:r>
              <a:rPr lang="en-US" b="1" dirty="0"/>
              <a:t>FAQs - Compassionate Care</a:t>
            </a:r>
            <a:endParaRPr lang="en-US" dirty="0"/>
          </a:p>
        </p:txBody>
      </p:sp>
      <p:sp>
        <p:nvSpPr>
          <p:cNvPr id="3" name="Content Placeholder 2">
            <a:extLst>
              <a:ext uri="{FF2B5EF4-FFF2-40B4-BE49-F238E27FC236}">
                <a16:creationId xmlns:a16="http://schemas.microsoft.com/office/drawing/2014/main" id="{EA0DB94A-C8FF-41D7-96AA-A9E0F060A1C4}"/>
              </a:ext>
            </a:extLst>
          </p:cNvPr>
          <p:cNvSpPr>
            <a:spLocks noGrp="1"/>
          </p:cNvSpPr>
          <p:nvPr>
            <p:ph idx="1"/>
          </p:nvPr>
        </p:nvSpPr>
        <p:spPr/>
        <p:txBody>
          <a:bodyPr/>
          <a:lstStyle/>
          <a:p>
            <a:endParaRPr lang="en-US" b="1" dirty="0"/>
          </a:p>
          <a:p>
            <a:r>
              <a:rPr lang="en-US" dirty="0"/>
              <a:t>Does not exclusively refer to end of life situations</a:t>
            </a:r>
          </a:p>
          <a:p>
            <a:r>
              <a:rPr lang="en-US" dirty="0"/>
              <a:t>CMS believes these visits should not be routine; should be limited</a:t>
            </a:r>
          </a:p>
          <a:p>
            <a:r>
              <a:rPr lang="en-US" dirty="0"/>
              <a:t>CMS encourages consultation with state leadership, families, ombudsman to help determine if a visit should be conducted for compassionate care</a:t>
            </a:r>
          </a:p>
          <a:p>
            <a:r>
              <a:rPr lang="en-US" dirty="0"/>
              <a:t>All screening and precautions should be taken</a:t>
            </a:r>
          </a:p>
          <a:p>
            <a:r>
              <a:rPr lang="en-US" dirty="0"/>
              <a:t>Nursing homes can create “safe spaces” within the facility</a:t>
            </a:r>
          </a:p>
          <a:p>
            <a:r>
              <a:rPr lang="en-US" dirty="0"/>
              <a:t>Consider setting appointment times</a:t>
            </a:r>
          </a:p>
          <a:p>
            <a:r>
              <a:rPr lang="en-US" dirty="0"/>
              <a:t>Limit the number of visitors allowed in the building at one time, and number visiting with any one resident</a:t>
            </a:r>
          </a:p>
        </p:txBody>
      </p:sp>
    </p:spTree>
    <p:extLst>
      <p:ext uri="{BB962C8B-B14F-4D97-AF65-F5344CB8AC3E}">
        <p14:creationId xmlns:p14="http://schemas.microsoft.com/office/powerpoint/2010/main" val="3944691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BE24-6843-4C69-B37E-6B82170A43A8}"/>
              </a:ext>
            </a:extLst>
          </p:cNvPr>
          <p:cNvSpPr>
            <a:spLocks noGrp="1"/>
          </p:cNvSpPr>
          <p:nvPr>
            <p:ph type="title"/>
          </p:nvPr>
        </p:nvSpPr>
        <p:spPr/>
        <p:txBody>
          <a:bodyPr/>
          <a:lstStyle/>
          <a:p>
            <a:r>
              <a:rPr lang="en-US" b="1" dirty="0"/>
              <a:t>FAQs - Access to LTC Ombudsman</a:t>
            </a:r>
          </a:p>
        </p:txBody>
      </p:sp>
      <p:sp>
        <p:nvSpPr>
          <p:cNvPr id="3" name="Content Placeholder 2">
            <a:extLst>
              <a:ext uri="{FF2B5EF4-FFF2-40B4-BE49-F238E27FC236}">
                <a16:creationId xmlns:a16="http://schemas.microsoft.com/office/drawing/2014/main" id="{309F3C44-6CBD-4425-9DB5-173448294E04}"/>
              </a:ext>
            </a:extLst>
          </p:cNvPr>
          <p:cNvSpPr>
            <a:spLocks noGrp="1"/>
          </p:cNvSpPr>
          <p:nvPr>
            <p:ph idx="1"/>
          </p:nvPr>
        </p:nvSpPr>
        <p:spPr>
          <a:xfrm>
            <a:off x="609600" y="1600200"/>
            <a:ext cx="10972800" cy="1303421"/>
          </a:xfrm>
        </p:spPr>
        <p:txBody>
          <a:bodyPr/>
          <a:lstStyle/>
          <a:p>
            <a:r>
              <a:rPr lang="en-US" dirty="0"/>
              <a:t>Residents have the right to access to the ombudsman</a:t>
            </a:r>
          </a:p>
          <a:p>
            <a:r>
              <a:rPr lang="en-US" dirty="0"/>
              <a:t>If in-person not available, facilities must facilitate resident communication with the ombudsman</a:t>
            </a:r>
          </a:p>
        </p:txBody>
      </p:sp>
      <p:sp>
        <p:nvSpPr>
          <p:cNvPr id="4" name="Title 1">
            <a:extLst>
              <a:ext uri="{FF2B5EF4-FFF2-40B4-BE49-F238E27FC236}">
                <a16:creationId xmlns:a16="http://schemas.microsoft.com/office/drawing/2014/main" id="{F7B23DF7-760D-4F1C-A127-488FDB1A02EE}"/>
              </a:ext>
            </a:extLst>
          </p:cNvPr>
          <p:cNvSpPr txBox="1">
            <a:spLocks/>
          </p:cNvSpPr>
          <p:nvPr/>
        </p:nvSpPr>
        <p:spPr>
          <a:xfrm>
            <a:off x="609600" y="3459080"/>
            <a:ext cx="109728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a:t>FAQs - Discharge Waivers</a:t>
            </a:r>
          </a:p>
        </p:txBody>
      </p:sp>
      <p:sp>
        <p:nvSpPr>
          <p:cNvPr id="5" name="Content Placeholder 2">
            <a:extLst>
              <a:ext uri="{FF2B5EF4-FFF2-40B4-BE49-F238E27FC236}">
                <a16:creationId xmlns:a16="http://schemas.microsoft.com/office/drawing/2014/main" id="{6A6A2AB5-4E31-4132-A58A-F049C6A4B829}"/>
              </a:ext>
            </a:extLst>
          </p:cNvPr>
          <p:cNvSpPr txBox="1">
            <a:spLocks/>
          </p:cNvSpPr>
          <p:nvPr/>
        </p:nvSpPr>
        <p:spPr>
          <a:xfrm>
            <a:off x="489285" y="4606089"/>
            <a:ext cx="10972800" cy="171851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Only apply to </a:t>
            </a:r>
            <a:r>
              <a:rPr lang="en-US" dirty="0" err="1"/>
              <a:t>cohorting</a:t>
            </a:r>
            <a:r>
              <a:rPr lang="en-US" dirty="0"/>
              <a:t> residents to prevent COVID-19 spread</a:t>
            </a:r>
          </a:p>
          <a:p>
            <a:r>
              <a:rPr lang="en-US" dirty="0"/>
              <a:t>“For all non-</a:t>
            </a:r>
            <a:r>
              <a:rPr lang="en-US" dirty="0" err="1"/>
              <a:t>cohorting</a:t>
            </a:r>
            <a:r>
              <a:rPr lang="en-US" dirty="0"/>
              <a:t> discharges, facilities must comply with all discharge requirements” – including notification and reasons in a manner and language they understand, and notice to the ombudsman</a:t>
            </a:r>
          </a:p>
        </p:txBody>
      </p:sp>
    </p:spTree>
    <p:extLst>
      <p:ext uri="{BB962C8B-B14F-4D97-AF65-F5344CB8AC3E}">
        <p14:creationId xmlns:p14="http://schemas.microsoft.com/office/powerpoint/2010/main" val="212001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937B98-FEE6-4112-87A5-5D50C9A9697D}"/>
              </a:ext>
            </a:extLst>
          </p:cNvPr>
          <p:cNvSpPr>
            <a:spLocks noGrp="1"/>
          </p:cNvSpPr>
          <p:nvPr>
            <p:ph type="title"/>
          </p:nvPr>
        </p:nvSpPr>
        <p:spPr/>
        <p:txBody>
          <a:bodyPr/>
          <a:lstStyle/>
          <a:p>
            <a:r>
              <a:rPr lang="en-US" dirty="0"/>
              <a:t>Social media campaign	</a:t>
            </a:r>
          </a:p>
        </p:txBody>
      </p:sp>
      <p:sp>
        <p:nvSpPr>
          <p:cNvPr id="7" name="Text Placeholder 6">
            <a:extLst>
              <a:ext uri="{FF2B5EF4-FFF2-40B4-BE49-F238E27FC236}">
                <a16:creationId xmlns:a16="http://schemas.microsoft.com/office/drawing/2014/main" id="{4AE3876C-5E7E-42E0-AE07-A74B5EEAB408}"/>
              </a:ext>
            </a:extLst>
          </p:cNvPr>
          <p:cNvSpPr>
            <a:spLocks noGrp="1"/>
          </p:cNvSpPr>
          <p:nvPr>
            <p:ph type="body" idx="1"/>
          </p:nvPr>
        </p:nvSpPr>
        <p:spPr/>
        <p:txBody>
          <a:bodyPr>
            <a:normAutofit/>
          </a:bodyPr>
          <a:lstStyle/>
          <a:p>
            <a:r>
              <a:rPr lang="en-US" sz="2800" dirty="0"/>
              <a:t>Mike Dark, CANHR</a:t>
            </a:r>
          </a:p>
        </p:txBody>
      </p:sp>
    </p:spTree>
    <p:extLst>
      <p:ext uri="{BB962C8B-B14F-4D97-AF65-F5344CB8AC3E}">
        <p14:creationId xmlns:p14="http://schemas.microsoft.com/office/powerpoint/2010/main" val="2992651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47FA-DE08-4EBC-9BB4-AB9973F5E196}"/>
              </a:ext>
            </a:extLst>
          </p:cNvPr>
          <p:cNvSpPr>
            <a:spLocks noGrp="1"/>
          </p:cNvSpPr>
          <p:nvPr>
            <p:ph type="title"/>
          </p:nvPr>
        </p:nvSpPr>
        <p:spPr>
          <a:xfrm>
            <a:off x="609600" y="457200"/>
            <a:ext cx="10972800" cy="1130967"/>
          </a:xfrm>
        </p:spPr>
        <p:txBody>
          <a:bodyPr>
            <a:normAutofit fontScale="90000"/>
          </a:bodyPr>
          <a:lstStyle/>
          <a:p>
            <a:pPr algn="ctr"/>
            <a:br>
              <a:rPr lang="en-US"/>
            </a:br>
            <a:r>
              <a:rPr lang="en-US"/>
              <a:t>Resources</a:t>
            </a:r>
            <a:br>
              <a:rPr lang="en-US"/>
            </a:br>
            <a:r>
              <a:rPr lang="en-US">
                <a:hlinkClick r:id="rId2"/>
              </a:rPr>
              <a:t>https://theconsumervoice.org/issues/other-issues-and-resources/covid-19</a:t>
            </a:r>
            <a:endParaRPr lang="en-US" dirty="0"/>
          </a:p>
        </p:txBody>
      </p:sp>
      <p:pic>
        <p:nvPicPr>
          <p:cNvPr id="4" name="Content Placeholder 2" descr="&#10;&#10;Description automatically generated">
            <a:extLst>
              <a:ext uri="{FF2B5EF4-FFF2-40B4-BE49-F238E27FC236}">
                <a16:creationId xmlns:a16="http://schemas.microsoft.com/office/drawing/2014/main" id="{213BADFB-3FDB-46E9-B3A8-F4CFEFA738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205" t="1816" r="14351" b="10204"/>
          <a:stretch/>
        </p:blipFill>
        <p:spPr>
          <a:xfrm>
            <a:off x="2641257" y="2230438"/>
            <a:ext cx="6909486" cy="4246562"/>
          </a:xfrm>
        </p:spPr>
      </p:pic>
    </p:spTree>
    <p:extLst>
      <p:ext uri="{BB962C8B-B14F-4D97-AF65-F5344CB8AC3E}">
        <p14:creationId xmlns:p14="http://schemas.microsoft.com/office/powerpoint/2010/main" val="176409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itting in front of a window&#10;&#10;Description automatically generated">
            <a:extLst>
              <a:ext uri="{FF2B5EF4-FFF2-40B4-BE49-F238E27FC236}">
                <a16:creationId xmlns:a16="http://schemas.microsoft.com/office/drawing/2014/main" id="{41DFC5F8-C0B3-44DC-8515-DC0ED925CDEF}"/>
              </a:ext>
            </a:extLst>
          </p:cNvPr>
          <p:cNvPicPr>
            <a:picLocks noGrp="1" noChangeAspect="1"/>
          </p:cNvPicPr>
          <p:nvPr>
            <p:ph sz="half" idx="1"/>
          </p:nvPr>
        </p:nvPicPr>
        <p:blipFill>
          <a:blip r:embed="rId2"/>
          <a:stretch>
            <a:fillRect/>
          </a:stretch>
        </p:blipFill>
        <p:spPr>
          <a:xfrm>
            <a:off x="609600" y="946890"/>
            <a:ext cx="4750719" cy="5444766"/>
          </a:xfrm>
          <a:noFill/>
        </p:spPr>
      </p:pic>
      <p:sp>
        <p:nvSpPr>
          <p:cNvPr id="7" name="Content Placeholder 6">
            <a:extLst>
              <a:ext uri="{FF2B5EF4-FFF2-40B4-BE49-F238E27FC236}">
                <a16:creationId xmlns:a16="http://schemas.microsoft.com/office/drawing/2014/main" id="{60A95905-DD9F-4C4D-827D-54C183259B06}"/>
              </a:ext>
            </a:extLst>
          </p:cNvPr>
          <p:cNvSpPr>
            <a:spLocks noGrp="1"/>
          </p:cNvSpPr>
          <p:nvPr>
            <p:ph sz="half" idx="2"/>
          </p:nvPr>
        </p:nvSpPr>
        <p:spPr>
          <a:xfrm>
            <a:off x="5762445" y="3421811"/>
            <a:ext cx="5819955" cy="990600"/>
          </a:xfrm>
        </p:spPr>
        <p:txBody>
          <a:bodyPr>
            <a:normAutofit/>
          </a:bodyPr>
          <a:lstStyle/>
          <a:p>
            <a:pPr marL="0" indent="0" algn="ctr">
              <a:buNone/>
            </a:pPr>
            <a:r>
              <a:rPr lang="en-US" sz="3200" b="1" dirty="0">
                <a:solidFill>
                  <a:srgbClr val="002060"/>
                </a:solidFill>
              </a:rPr>
              <a:t>www.theconsumervoice.org</a:t>
            </a:r>
          </a:p>
        </p:txBody>
      </p:sp>
    </p:spTree>
    <p:extLst>
      <p:ext uri="{BB962C8B-B14F-4D97-AF65-F5344CB8AC3E}">
        <p14:creationId xmlns:p14="http://schemas.microsoft.com/office/powerpoint/2010/main" val="1772108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id="{847AF2D9-46BA-4D7B-954E-12D7239A9942}"/>
              </a:ext>
            </a:extLst>
          </p:cNvPr>
          <p:cNvPicPr>
            <a:picLocks noGrp="1" noChangeAspect="1"/>
          </p:cNvPicPr>
          <p:nvPr>
            <p:ph idx="1"/>
          </p:nvPr>
        </p:nvPicPr>
        <p:blipFill>
          <a:blip r:embed="rId2"/>
          <a:stretch>
            <a:fillRect/>
          </a:stretch>
        </p:blipFill>
        <p:spPr>
          <a:xfrm>
            <a:off x="3322839" y="1663421"/>
            <a:ext cx="5546321" cy="3531158"/>
          </a:xfrm>
        </p:spPr>
      </p:pic>
    </p:spTree>
    <p:extLst>
      <p:ext uri="{BB962C8B-B14F-4D97-AF65-F5344CB8AC3E}">
        <p14:creationId xmlns:p14="http://schemas.microsoft.com/office/powerpoint/2010/main" val="298636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D3687-CCB2-C846-B3DB-17286EF73551}"/>
              </a:ext>
            </a:extLst>
          </p:cNvPr>
          <p:cNvSpPr>
            <a:spLocks noGrp="1"/>
          </p:cNvSpPr>
          <p:nvPr>
            <p:ph type="title"/>
          </p:nvPr>
        </p:nvSpPr>
        <p:spPr>
          <a:xfrm>
            <a:off x="883698" y="1847849"/>
            <a:ext cx="4870242" cy="1096317"/>
          </a:xfrm>
        </p:spPr>
        <p:txBody>
          <a:bodyPr>
            <a:normAutofit fontScale="90000"/>
          </a:bodyPr>
          <a:lstStyle/>
          <a:p>
            <a:r>
              <a:rPr lang="en-US" sz="2000" dirty="0"/>
              <a:t>Robyn Grant, </a:t>
            </a:r>
            <a:r>
              <a:rPr lang="en-US" sz="2000" dirty="0">
                <a:hlinkClick r:id="rId3"/>
              </a:rPr>
              <a:t>rgrant@theconsumervoice.org</a:t>
            </a:r>
            <a:br>
              <a:rPr lang="en-US" sz="2000" dirty="0"/>
            </a:br>
            <a:r>
              <a:rPr lang="en-US" sz="2000" dirty="0"/>
              <a:t>Jocelyn Bogdan, </a:t>
            </a:r>
            <a:r>
              <a:rPr lang="en-US" sz="2000" dirty="0">
                <a:hlinkClick r:id="rId4"/>
              </a:rPr>
              <a:t>jbogdan@theconsumervoice.org</a:t>
            </a:r>
            <a:r>
              <a:rPr lang="en-US" sz="2000" dirty="0"/>
              <a:t>  </a:t>
            </a:r>
            <a:br>
              <a:rPr lang="en-US" sz="2000" dirty="0"/>
            </a:br>
            <a:r>
              <a:rPr lang="en-US" sz="2000" dirty="0"/>
              <a:t>Sam Brooks, </a:t>
            </a:r>
            <a:r>
              <a:rPr lang="en-US" sz="2000" dirty="0">
                <a:hlinkClick r:id="rId5"/>
              </a:rPr>
              <a:t>sbrooks@theconsumervoice.org</a:t>
            </a:r>
            <a:r>
              <a:rPr lang="en-US" sz="2000" dirty="0"/>
              <a:t> </a:t>
            </a:r>
            <a:br>
              <a:rPr lang="en-US" sz="2000" dirty="0"/>
            </a:br>
            <a:r>
              <a:rPr lang="en-US" sz="2000" dirty="0"/>
              <a:t>www.theconsumervoice.org </a:t>
            </a:r>
          </a:p>
        </p:txBody>
      </p:sp>
      <p:pic>
        <p:nvPicPr>
          <p:cNvPr id="5" name="Picture 4">
            <a:extLst>
              <a:ext uri="{FF2B5EF4-FFF2-40B4-BE49-F238E27FC236}">
                <a16:creationId xmlns:a16="http://schemas.microsoft.com/office/drawing/2014/main" id="{20BF3F7B-24E6-9B44-B392-D564F849BD11}"/>
              </a:ext>
            </a:extLst>
          </p:cNvPr>
          <p:cNvPicPr>
            <a:picLocks noChangeAspect="1"/>
          </p:cNvPicPr>
          <p:nvPr/>
        </p:nvPicPr>
        <p:blipFill>
          <a:blip r:embed="rId6"/>
          <a:srcRect/>
          <a:stretch>
            <a:fillRect/>
          </a:stretch>
        </p:blipFill>
        <p:spPr bwMode="auto">
          <a:xfrm>
            <a:off x="914400" y="678874"/>
            <a:ext cx="4351406" cy="852109"/>
          </a:xfrm>
          <a:prstGeom prst="rect">
            <a:avLst/>
          </a:prstGeom>
          <a:noFill/>
          <a:ln w="9525">
            <a:noFill/>
            <a:miter lim="800000"/>
            <a:headEnd/>
            <a:tailEnd/>
          </a:ln>
        </p:spPr>
      </p:pic>
      <p:pic>
        <p:nvPicPr>
          <p:cNvPr id="6" name="Picture 2">
            <a:hlinkClick r:id="rId7"/>
            <a:extLst>
              <a:ext uri="{FF2B5EF4-FFF2-40B4-BE49-F238E27FC236}">
                <a16:creationId xmlns:a16="http://schemas.microsoft.com/office/drawing/2014/main" id="{6FF1BEC3-278E-E24B-890C-F73A640791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499" y="763823"/>
            <a:ext cx="4909824" cy="767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USTICE IN AGING">
            <a:hlinkClick r:id="rId9"/>
            <a:extLst>
              <a:ext uri="{FF2B5EF4-FFF2-40B4-BE49-F238E27FC236}">
                <a16:creationId xmlns:a16="http://schemas.microsoft.com/office/drawing/2014/main" id="{4A12A6E7-E801-C646-9E80-044C927F91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3698" y="3764734"/>
            <a:ext cx="4412809" cy="85210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14">
            <a:extLst>
              <a:ext uri="{FF2B5EF4-FFF2-40B4-BE49-F238E27FC236}">
                <a16:creationId xmlns:a16="http://schemas.microsoft.com/office/drawing/2014/main" id="{04DF31AA-CDC6-A14E-BDF8-5139285D6D81}"/>
              </a:ext>
            </a:extLst>
          </p:cNvPr>
          <p:cNvPicPr>
            <a:picLocks noChangeAspect="1"/>
          </p:cNvPicPr>
          <p:nvPr/>
        </p:nvPicPr>
        <p:blipFill>
          <a:blip r:embed="rId11"/>
          <a:stretch>
            <a:fillRect/>
          </a:stretch>
        </p:blipFill>
        <p:spPr>
          <a:xfrm>
            <a:off x="6386499" y="3658340"/>
            <a:ext cx="4412809" cy="1200658"/>
          </a:xfrm>
          <a:prstGeom prst="rect">
            <a:avLst/>
          </a:prstGeom>
        </p:spPr>
      </p:pic>
      <p:sp>
        <p:nvSpPr>
          <p:cNvPr id="9" name="Title 3">
            <a:extLst>
              <a:ext uri="{FF2B5EF4-FFF2-40B4-BE49-F238E27FC236}">
                <a16:creationId xmlns:a16="http://schemas.microsoft.com/office/drawing/2014/main" id="{C9ADCE99-BE35-B742-ACB7-828EEBE27252}"/>
              </a:ext>
            </a:extLst>
          </p:cNvPr>
          <p:cNvSpPr txBox="1">
            <a:spLocks/>
          </p:cNvSpPr>
          <p:nvPr/>
        </p:nvSpPr>
        <p:spPr>
          <a:xfrm>
            <a:off x="6386498" y="1847850"/>
            <a:ext cx="527210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a:ln>
                  <a:noFill/>
                </a:ln>
                <a:solidFill>
                  <a:srgbClr val="465466"/>
                </a:solidFill>
                <a:effectLst/>
                <a:uLnTx/>
                <a:uFillTx/>
                <a:latin typeface="Arial"/>
                <a:ea typeface="+mj-ea"/>
                <a:cs typeface="+mj-cs"/>
              </a:rPr>
              <a:t>Toby Edelman, </a:t>
            </a:r>
            <a:r>
              <a:rPr kumimoji="0" lang="en-US" sz="2000" b="0" i="0" u="none" strike="noStrike" kern="1200" cap="none" spc="-100" normalizeH="0" baseline="0" noProof="0" dirty="0">
                <a:ln>
                  <a:noFill/>
                </a:ln>
                <a:solidFill>
                  <a:srgbClr val="465466"/>
                </a:solidFill>
                <a:effectLst/>
                <a:uLnTx/>
                <a:uFillTx/>
                <a:latin typeface="Arial"/>
                <a:ea typeface="+mj-ea"/>
                <a:cs typeface="+mj-cs"/>
                <a:hlinkClick r:id="rId12"/>
              </a:rPr>
              <a:t>tedelman@medicareadvocacy.org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br>
              <a:rPr kumimoji="0" lang="en-US" sz="2000" b="0" i="0" u="none" strike="noStrike" kern="1200" cap="none" spc="-100" normalizeH="0" baseline="0" noProof="0" dirty="0">
                <a:ln>
                  <a:noFill/>
                </a:ln>
                <a:solidFill>
                  <a:srgbClr val="465466"/>
                </a:solidFill>
                <a:effectLst/>
                <a:uLnTx/>
                <a:uFillTx/>
                <a:latin typeface="Arial"/>
                <a:ea typeface="+mj-ea"/>
                <a:cs typeface="+mj-cs"/>
              </a:rPr>
            </a:br>
            <a:r>
              <a:rPr kumimoji="0" lang="en-US" sz="2000" b="0" i="0" u="none" strike="noStrike" kern="1200" cap="none" spc="-100" normalizeH="0" baseline="0" noProof="0" dirty="0" err="1">
                <a:ln>
                  <a:noFill/>
                </a:ln>
                <a:solidFill>
                  <a:srgbClr val="465466"/>
                </a:solidFill>
                <a:effectLst/>
                <a:uLnTx/>
                <a:uFillTx/>
                <a:latin typeface="Arial"/>
                <a:ea typeface="+mj-ea"/>
                <a:cs typeface="+mj-cs"/>
              </a:rPr>
              <a:t>www.medicareadvocacy.org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p>
        </p:txBody>
      </p:sp>
      <p:sp>
        <p:nvSpPr>
          <p:cNvPr id="10" name="Title 3">
            <a:extLst>
              <a:ext uri="{FF2B5EF4-FFF2-40B4-BE49-F238E27FC236}">
                <a16:creationId xmlns:a16="http://schemas.microsoft.com/office/drawing/2014/main" id="{BA705AA9-7BDA-9F47-A538-A93BF1A8E699}"/>
              </a:ext>
            </a:extLst>
          </p:cNvPr>
          <p:cNvSpPr txBox="1">
            <a:spLocks/>
          </p:cNvSpPr>
          <p:nvPr/>
        </p:nvSpPr>
        <p:spPr>
          <a:xfrm>
            <a:off x="914400" y="4930435"/>
            <a:ext cx="487024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a:ln>
                  <a:noFill/>
                </a:ln>
                <a:solidFill>
                  <a:srgbClr val="465466"/>
                </a:solidFill>
                <a:effectLst/>
                <a:uLnTx/>
                <a:uFillTx/>
                <a:latin typeface="Arial"/>
                <a:ea typeface="+mj-ea"/>
                <a:cs typeface="+mj-cs"/>
              </a:rPr>
              <a:t>Eric Carlson, </a:t>
            </a:r>
            <a:r>
              <a:rPr kumimoji="0" lang="en-US" sz="2000" b="0" i="0" u="none" strike="noStrike" kern="1200" cap="none" spc="-100" normalizeH="0" baseline="0" noProof="0" dirty="0">
                <a:ln>
                  <a:noFill/>
                </a:ln>
                <a:solidFill>
                  <a:srgbClr val="465466"/>
                </a:solidFill>
                <a:effectLst/>
                <a:uLnTx/>
                <a:uFillTx/>
                <a:latin typeface="Arial"/>
                <a:ea typeface="+mj-ea"/>
                <a:cs typeface="+mj-cs"/>
                <a:hlinkClick r:id="rId13"/>
              </a:rPr>
              <a:t>ecarlson@justiceinaging.org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br>
              <a:rPr kumimoji="0" lang="en-US" sz="2000" b="0" i="0" u="none" strike="noStrike" kern="1200" cap="none" spc="-100" normalizeH="0" baseline="0" noProof="0" dirty="0">
                <a:ln>
                  <a:noFill/>
                </a:ln>
                <a:solidFill>
                  <a:srgbClr val="465466"/>
                </a:solidFill>
                <a:effectLst/>
                <a:uLnTx/>
                <a:uFillTx/>
                <a:latin typeface="Arial"/>
                <a:ea typeface="+mj-ea"/>
                <a:cs typeface="+mj-cs"/>
              </a:rPr>
            </a:br>
            <a:r>
              <a:rPr kumimoji="0" lang="en-US" sz="2000" b="0" i="0" u="none" strike="noStrike" kern="1200" cap="none" spc="-100" normalizeH="0" baseline="0" noProof="0" dirty="0" err="1">
                <a:ln>
                  <a:noFill/>
                </a:ln>
                <a:solidFill>
                  <a:srgbClr val="465466"/>
                </a:solidFill>
                <a:effectLst/>
                <a:uLnTx/>
                <a:uFillTx/>
                <a:latin typeface="Arial"/>
                <a:ea typeface="+mj-ea"/>
                <a:cs typeface="+mj-cs"/>
              </a:rPr>
              <a:t>www.justiceinaging.org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p>
        </p:txBody>
      </p:sp>
      <p:sp>
        <p:nvSpPr>
          <p:cNvPr id="11" name="Title 3">
            <a:extLst>
              <a:ext uri="{FF2B5EF4-FFF2-40B4-BE49-F238E27FC236}">
                <a16:creationId xmlns:a16="http://schemas.microsoft.com/office/drawing/2014/main" id="{2907E94E-0EAB-CA46-B06E-44623FDDA43F}"/>
              </a:ext>
            </a:extLst>
          </p:cNvPr>
          <p:cNvSpPr txBox="1">
            <a:spLocks/>
          </p:cNvSpPr>
          <p:nvPr/>
        </p:nvSpPr>
        <p:spPr>
          <a:xfrm>
            <a:off x="6386498" y="4926135"/>
            <a:ext cx="487024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a:ln>
                  <a:noFill/>
                </a:ln>
                <a:solidFill>
                  <a:srgbClr val="465466"/>
                </a:solidFill>
                <a:effectLst/>
                <a:uLnTx/>
                <a:uFillTx/>
                <a:latin typeface="Arial"/>
                <a:ea typeface="+mj-ea"/>
                <a:cs typeface="+mj-cs"/>
              </a:rPr>
              <a:t>Richard </a:t>
            </a:r>
            <a:r>
              <a:rPr kumimoji="0" lang="en-US" sz="2000" b="0" i="0" u="none" strike="noStrike" kern="1200" cap="none" spc="-100" normalizeH="0" baseline="0" noProof="0" dirty="0" err="1">
                <a:ln>
                  <a:noFill/>
                </a:ln>
                <a:solidFill>
                  <a:srgbClr val="465466"/>
                </a:solidFill>
                <a:effectLst/>
                <a:uLnTx/>
                <a:uFillTx/>
                <a:latin typeface="Arial"/>
                <a:ea typeface="+mj-ea"/>
                <a:cs typeface="+mj-cs"/>
              </a:rPr>
              <a:t>Mollot</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r>
              <a:rPr kumimoji="0" lang="en-US" sz="2000" b="0" i="0" u="none" strike="noStrike" kern="1200" cap="none" spc="-100" normalizeH="0" baseline="0" noProof="0" dirty="0">
                <a:ln>
                  <a:noFill/>
                </a:ln>
                <a:solidFill>
                  <a:srgbClr val="465466"/>
                </a:solidFill>
                <a:effectLst/>
                <a:uLnTx/>
                <a:uFillTx/>
                <a:latin typeface="Arial"/>
                <a:ea typeface="+mj-ea"/>
                <a:cs typeface="+mj-cs"/>
                <a:hlinkClick r:id="rId14"/>
              </a:rPr>
              <a:t>Richard@ltccc.org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br>
              <a:rPr kumimoji="0" lang="en-US" sz="2000" b="0" i="0" u="none" strike="noStrike" kern="1200" cap="none" spc="-100" normalizeH="0" baseline="0" noProof="0" dirty="0">
                <a:ln>
                  <a:noFill/>
                </a:ln>
                <a:solidFill>
                  <a:srgbClr val="465466"/>
                </a:solidFill>
                <a:effectLst/>
                <a:uLnTx/>
                <a:uFillTx/>
                <a:latin typeface="Arial"/>
                <a:ea typeface="+mj-ea"/>
                <a:cs typeface="+mj-cs"/>
              </a:rPr>
            </a:br>
            <a:r>
              <a:rPr kumimoji="0" lang="en-US" sz="2000" b="0" i="0" u="none" strike="noStrike" kern="1200" cap="none" spc="-100" normalizeH="0" baseline="0" noProof="0" dirty="0">
                <a:ln>
                  <a:noFill/>
                </a:ln>
                <a:solidFill>
                  <a:srgbClr val="465466"/>
                </a:solidFill>
                <a:effectLst/>
                <a:uLnTx/>
                <a:uFillTx/>
                <a:latin typeface="Arial"/>
                <a:ea typeface="+mj-ea"/>
                <a:cs typeface="+mj-cs"/>
              </a:rPr>
              <a:t>www.nursinghome411.org </a:t>
            </a:r>
          </a:p>
        </p:txBody>
      </p:sp>
    </p:spTree>
    <p:extLst>
      <p:ext uri="{BB962C8B-B14F-4D97-AF65-F5344CB8AC3E}">
        <p14:creationId xmlns:p14="http://schemas.microsoft.com/office/powerpoint/2010/main" val="86889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dyfromlogo.jpg"/>
          <p:cNvPicPr>
            <a:picLocks noChangeAspect="1"/>
          </p:cNvPicPr>
          <p:nvPr/>
        </p:nvPicPr>
        <p:blipFill>
          <a:blip r:embed="rId3"/>
          <a:stretch>
            <a:fillRect/>
          </a:stretch>
        </p:blipFill>
        <p:spPr>
          <a:xfrm>
            <a:off x="2006629" y="461602"/>
            <a:ext cx="3632806" cy="3690654"/>
          </a:xfrm>
          <a:prstGeom prst="rect">
            <a:avLst/>
          </a:prstGeom>
        </p:spPr>
      </p:pic>
      <p:sp>
        <p:nvSpPr>
          <p:cNvPr id="9" name="Subtitle 2"/>
          <p:cNvSpPr txBox="1">
            <a:spLocks/>
          </p:cNvSpPr>
          <p:nvPr/>
        </p:nvSpPr>
        <p:spPr>
          <a:xfrm>
            <a:off x="2133630" y="6144672"/>
            <a:ext cx="8010596" cy="484729"/>
          </a:xfrm>
          <a:prstGeom prst="rect">
            <a:avLst/>
          </a:prstGeom>
        </p:spPr>
        <p:txBody>
          <a:bodyPr vert="horz" lIns="91440" tIns="45720" rIns="91440" bIns="45720" rtlCol="0">
            <a:normAutofit/>
          </a:bodyPr>
          <a:lstStyle/>
          <a:p>
            <a:pPr algn="ctr">
              <a:spcBef>
                <a:spcPts val="300"/>
              </a:spcBef>
              <a:buClr>
                <a:srgbClr val="797B7E"/>
              </a:buClr>
              <a:buSzPct val="75000"/>
              <a:defRPr/>
            </a:pPr>
            <a:endParaRPr lang="en-US" sz="1500" dirty="0">
              <a:solidFill>
                <a:srgbClr val="000000"/>
              </a:solidFill>
              <a:latin typeface="Calibri" panose="020F0502020204030204"/>
            </a:endParaRPr>
          </a:p>
        </p:txBody>
      </p:sp>
      <p:sp>
        <p:nvSpPr>
          <p:cNvPr id="4" name="Subtitle 3"/>
          <p:cNvSpPr>
            <a:spLocks noGrp="1"/>
          </p:cNvSpPr>
          <p:nvPr>
            <p:ph type="subTitle" idx="1"/>
          </p:nvPr>
        </p:nvSpPr>
        <p:spPr>
          <a:xfrm>
            <a:off x="1746422" y="4586990"/>
            <a:ext cx="8686800" cy="1940810"/>
          </a:xfrm>
        </p:spPr>
        <p:txBody>
          <a:bodyPr>
            <a:noAutofit/>
          </a:bodyPr>
          <a:lstStyle/>
          <a:p>
            <a:pPr algn="ctr"/>
            <a:r>
              <a:rPr lang="en-US" sz="2400" b="1" dirty="0">
                <a:solidFill>
                  <a:srgbClr val="7030A0"/>
                </a:solidFill>
                <a:ea typeface="Calibri" charset="0"/>
                <a:cs typeface="Calibri" charset="0"/>
              </a:rPr>
              <a:t>Changes to Star Ratings &amp; Reporting of Staffing Levels, Quality Measures on NH Compare </a:t>
            </a:r>
          </a:p>
          <a:p>
            <a:pPr algn="ctr"/>
            <a:r>
              <a:rPr lang="en-US" sz="1800" b="1" dirty="0">
                <a:latin typeface="Calibri" charset="0"/>
                <a:ea typeface="Calibri" charset="0"/>
                <a:cs typeface="Calibri" charset="0"/>
              </a:rPr>
              <a:t>Richard Mollot</a:t>
            </a:r>
          </a:p>
          <a:p>
            <a:pPr algn="ctr"/>
            <a:r>
              <a:rPr lang="en-US" sz="1800" b="1" dirty="0">
                <a:latin typeface="Calibri" charset="0"/>
                <a:ea typeface="Calibri" charset="0"/>
                <a:cs typeface="Calibri" charset="0"/>
              </a:rPr>
              <a:t>Long Term Care Community Coalition</a:t>
            </a:r>
          </a:p>
          <a:p>
            <a:pPr algn="ctr"/>
            <a:r>
              <a:rPr lang="en-US" sz="2400" b="1" dirty="0">
                <a:solidFill>
                  <a:schemeClr val="tx1"/>
                </a:solidFill>
                <a:latin typeface="Calibri" charset="0"/>
                <a:ea typeface="Calibri" charset="0"/>
                <a:cs typeface="Calibri" charset="0"/>
                <a:hlinkClick r:id="rId4"/>
              </a:rPr>
              <a:t>www.nursinghome411.org</a:t>
            </a:r>
            <a:endParaRPr lang="en-US" sz="2400" b="1" dirty="0">
              <a:solidFill>
                <a:schemeClr val="tx1"/>
              </a:solidFill>
              <a:latin typeface="Calibri" charset="0"/>
              <a:ea typeface="Calibri" charset="0"/>
              <a:cs typeface="Calibri" charset="0"/>
            </a:endParaRPr>
          </a:p>
        </p:txBody>
      </p:sp>
      <p:sp>
        <p:nvSpPr>
          <p:cNvPr id="2" name="Hexagon 1"/>
          <p:cNvSpPr/>
          <p:nvPr/>
        </p:nvSpPr>
        <p:spPr>
          <a:xfrm>
            <a:off x="6755567" y="1043230"/>
            <a:ext cx="2998033" cy="2629361"/>
          </a:xfrm>
          <a:prstGeom prst="hexagon">
            <a:avLst/>
          </a:prstGeom>
          <a:gradFill>
            <a:gsLst>
              <a:gs pos="0">
                <a:schemeClr val="accent1">
                  <a:shade val="40000"/>
                  <a:alpha val="100000"/>
                  <a:satMod val="150000"/>
                  <a:lumMod val="100000"/>
                </a:schemeClr>
              </a:gs>
              <a:gs pos="98000">
                <a:schemeClr val="accent1">
                  <a:tint val="70000"/>
                  <a:shade val="100000"/>
                  <a:satMod val="200000"/>
                  <a:lumMod val="7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800" dirty="0">
              <a:solidFill>
                <a:srgbClr val="FFFFFF"/>
              </a:solidFill>
              <a:latin typeface="Calibri" panose="020F0502020204030204"/>
            </a:endParaRPr>
          </a:p>
        </p:txBody>
      </p:sp>
      <p:sp>
        <p:nvSpPr>
          <p:cNvPr id="7" name="Rounded Rectangle 6">
            <a:extLst>
              <a:ext uri="{FF2B5EF4-FFF2-40B4-BE49-F238E27FC236}">
                <a16:creationId xmlns:a16="http://schemas.microsoft.com/office/drawing/2014/main" id="{515CA5B0-40C9-5641-A31C-96FFDC58C622}"/>
              </a:ext>
            </a:extLst>
          </p:cNvPr>
          <p:cNvSpPr/>
          <p:nvPr/>
        </p:nvSpPr>
        <p:spPr>
          <a:xfrm>
            <a:off x="7428445" y="1658344"/>
            <a:ext cx="1652270" cy="1472014"/>
          </a:xfrm>
          <a:prstGeom prst="roundRect">
            <a:avLst/>
          </a:prstGeom>
          <a:solidFill>
            <a:schemeClr val="accent3">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4000" b="1" dirty="0">
                <a:solidFill>
                  <a:srgbClr val="F96A1B"/>
                </a:solidFill>
                <a:latin typeface="Calibri" panose="020F0502020204030204"/>
              </a:rPr>
              <a:t>NEW!</a:t>
            </a:r>
          </a:p>
        </p:txBody>
      </p:sp>
    </p:spTree>
  </p:cSld>
  <p:clrMapOvr>
    <a:masterClrMapping/>
  </p:clrMapOvr>
  <p:transition spd="med">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4" y="281739"/>
            <a:ext cx="7556313" cy="651241"/>
          </a:xfrm>
        </p:spPr>
        <p:txBody>
          <a:bodyPr>
            <a:normAutofit/>
          </a:bodyPr>
          <a:lstStyle/>
          <a:p>
            <a:r>
              <a:rPr lang="en-US" sz="3200" b="1">
                <a:solidFill>
                  <a:srgbClr val="7030A0"/>
                </a:solidFill>
                <a:latin typeface="+mn-lt"/>
                <a:cs typeface="Calibri"/>
              </a:rPr>
              <a:t>Brief Background</a:t>
            </a:r>
            <a:endParaRPr lang="en-US" sz="3200" b="1" dirty="0">
              <a:solidFill>
                <a:srgbClr val="7030A0"/>
              </a:solidFill>
              <a:latin typeface="+mn-lt"/>
              <a:cs typeface="Calibri"/>
            </a:endParaRPr>
          </a:p>
        </p:txBody>
      </p:sp>
      <p:sp>
        <p:nvSpPr>
          <p:cNvPr id="4" name="Slide Number Placeholder 3"/>
          <p:cNvSpPr>
            <a:spLocks noGrp="1"/>
          </p:cNvSpPr>
          <p:nvPr>
            <p:ph type="sldNum" sz="quarter" idx="12"/>
          </p:nvPr>
        </p:nvSpPr>
        <p:spPr/>
        <p:txBody>
          <a:bodyPr/>
          <a:lstStyle/>
          <a:p>
            <a:pPr defTabSz="457200"/>
            <a:fld id="{5328F43C-AB59-C64B-8C71-A4089041536E}" type="slidenum">
              <a:rPr lang="en-US">
                <a:solidFill>
                  <a:srgbClr val="FFFFFF"/>
                </a:solidFill>
                <a:latin typeface="Calibri"/>
                <a:cs typeface="Calibri"/>
              </a:rPr>
              <a:pPr defTabSz="457200"/>
              <a:t>5</a:t>
            </a:fld>
            <a:endParaRPr lang="en-US">
              <a:solidFill>
                <a:srgbClr val="FFFFFF"/>
              </a:solidFill>
              <a:latin typeface="Calibri"/>
              <a:cs typeface="Calibri"/>
            </a:endParaRPr>
          </a:p>
        </p:txBody>
      </p:sp>
      <p:sp>
        <p:nvSpPr>
          <p:cNvPr id="3" name="Content Placeholder 2"/>
          <p:cNvSpPr>
            <a:spLocks noGrp="1"/>
          </p:cNvSpPr>
          <p:nvPr>
            <p:ph idx="1"/>
          </p:nvPr>
        </p:nvSpPr>
        <p:spPr>
          <a:xfrm>
            <a:off x="2022474" y="1170878"/>
            <a:ext cx="3850503" cy="5235116"/>
          </a:xfrm>
        </p:spPr>
        <p:txBody>
          <a:bodyPr>
            <a:normAutofit/>
          </a:bodyPr>
          <a:lstStyle/>
          <a:p>
            <a:r>
              <a:rPr lang="en-US" sz="1800" dirty="0"/>
              <a:t>Nursing Home Compare and the Five Star Quality Rating System provide a variety of information for the public on every nursing home that is licensed under Medicare and Medicaid.</a:t>
            </a:r>
          </a:p>
          <a:p>
            <a:r>
              <a:rPr lang="en-US" sz="1800" dirty="0"/>
              <a:t>Though it is not perfect, it is by far the most reliable source for information about a nursing home’s quality.</a:t>
            </a:r>
          </a:p>
          <a:p>
            <a:r>
              <a:rPr lang="en-US" sz="1800" dirty="0"/>
              <a:t>The star ratings are based on three indicators: </a:t>
            </a:r>
          </a:p>
          <a:p>
            <a:pPr marL="571500" lvl="1" indent="-342900">
              <a:buFont typeface="+mj-lt"/>
              <a:buAutoNum type="arabicPeriod"/>
            </a:pPr>
            <a:r>
              <a:rPr lang="en-US" dirty="0"/>
              <a:t>Survey results;</a:t>
            </a:r>
          </a:p>
          <a:p>
            <a:pPr marL="571500" lvl="1" indent="-342900">
              <a:buFont typeface="+mj-lt"/>
              <a:buAutoNum type="arabicPeriod"/>
            </a:pPr>
            <a:r>
              <a:rPr lang="en-US" dirty="0"/>
              <a:t>Staffing levels;</a:t>
            </a:r>
          </a:p>
          <a:p>
            <a:pPr marL="571500" lvl="1" indent="-342900">
              <a:buFont typeface="+mj-lt"/>
              <a:buAutoNum type="arabicPeriod"/>
            </a:pPr>
            <a:r>
              <a:rPr lang="en-US" dirty="0"/>
              <a:t>Quality measures.</a:t>
            </a:r>
            <a:br>
              <a:rPr lang="en-US" sz="1600" dirty="0"/>
            </a:br>
            <a:endParaRPr lang="en-US" sz="1600" dirty="0"/>
          </a:p>
        </p:txBody>
      </p:sp>
      <p:pic>
        <p:nvPicPr>
          <p:cNvPr id="7" name="Picture 6" descr="A screenshot of a social media post&#10;&#10;Description automatically generated">
            <a:extLst>
              <a:ext uri="{FF2B5EF4-FFF2-40B4-BE49-F238E27FC236}">
                <a16:creationId xmlns:a16="http://schemas.microsoft.com/office/drawing/2014/main" id="{A0549693-3C9A-3F48-9977-CD29EFBAE74A}"/>
              </a:ext>
            </a:extLst>
          </p:cNvPr>
          <p:cNvPicPr>
            <a:picLocks noChangeAspect="1"/>
          </p:cNvPicPr>
          <p:nvPr/>
        </p:nvPicPr>
        <p:blipFill>
          <a:blip r:embed="rId3"/>
          <a:stretch>
            <a:fillRect/>
          </a:stretch>
        </p:blipFill>
        <p:spPr>
          <a:xfrm>
            <a:off x="5811840" y="2110469"/>
            <a:ext cx="4571999" cy="3355935"/>
          </a:xfrm>
          <a:prstGeom prst="rect">
            <a:avLst/>
          </a:prstGeom>
        </p:spPr>
      </p:pic>
    </p:spTree>
    <p:extLst>
      <p:ext uri="{BB962C8B-B14F-4D97-AF65-F5344CB8AC3E}">
        <p14:creationId xmlns:p14="http://schemas.microsoft.com/office/powerpoint/2010/main" val="680990152"/>
      </p:ext>
    </p:extLst>
  </p:cSld>
  <p:clrMapOvr>
    <a:masterClrMapping/>
  </p:clrMapOvr>
  <p:transition spd="med">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4" y="281739"/>
            <a:ext cx="7556313" cy="651241"/>
          </a:xfrm>
        </p:spPr>
        <p:txBody>
          <a:bodyPr>
            <a:normAutofit/>
          </a:bodyPr>
          <a:lstStyle/>
          <a:p>
            <a:r>
              <a:rPr lang="en-US" sz="3200" b="1" dirty="0">
                <a:solidFill>
                  <a:srgbClr val="7030A0"/>
                </a:solidFill>
                <a:latin typeface="+mn-lt"/>
                <a:cs typeface="Calibri"/>
              </a:rPr>
              <a:t>COVID-19 Pandemic Changes</a:t>
            </a:r>
          </a:p>
        </p:txBody>
      </p:sp>
      <p:sp>
        <p:nvSpPr>
          <p:cNvPr id="4" name="Slide Number Placeholder 3"/>
          <p:cNvSpPr>
            <a:spLocks noGrp="1"/>
          </p:cNvSpPr>
          <p:nvPr>
            <p:ph type="sldNum" sz="quarter" idx="12"/>
          </p:nvPr>
        </p:nvSpPr>
        <p:spPr/>
        <p:txBody>
          <a:bodyPr/>
          <a:lstStyle/>
          <a:p>
            <a:pPr defTabSz="457200"/>
            <a:fld id="{5328F43C-AB59-C64B-8C71-A4089041536E}" type="slidenum">
              <a:rPr lang="en-US">
                <a:solidFill>
                  <a:srgbClr val="FFFFFF"/>
                </a:solidFill>
                <a:latin typeface="Calibri"/>
                <a:cs typeface="Calibri"/>
              </a:rPr>
              <a:pPr defTabSz="457200"/>
              <a:t>6</a:t>
            </a:fld>
            <a:endParaRPr lang="en-US">
              <a:solidFill>
                <a:srgbClr val="FFFFFF"/>
              </a:solidFill>
              <a:latin typeface="Calibri"/>
              <a:cs typeface="Calibri"/>
            </a:endParaRPr>
          </a:p>
        </p:txBody>
      </p:sp>
      <p:sp>
        <p:nvSpPr>
          <p:cNvPr id="3" name="Content Placeholder 2"/>
          <p:cNvSpPr>
            <a:spLocks noGrp="1"/>
          </p:cNvSpPr>
          <p:nvPr>
            <p:ph idx="1"/>
          </p:nvPr>
        </p:nvSpPr>
        <p:spPr>
          <a:xfrm>
            <a:off x="1936595" y="932979"/>
            <a:ext cx="8232932" cy="5235116"/>
          </a:xfrm>
        </p:spPr>
        <p:txBody>
          <a:bodyPr>
            <a:noAutofit/>
          </a:bodyPr>
          <a:lstStyle/>
          <a:p>
            <a:r>
              <a:rPr lang="en-US" sz="1600" dirty="0"/>
              <a:t>CMS waived a number of important rules in response to the pandemic, including:</a:t>
            </a:r>
          </a:p>
          <a:p>
            <a:pPr marL="571500" lvl="1" indent="-342900">
              <a:buFont typeface="+mj-lt"/>
              <a:buAutoNum type="arabicPeriod"/>
            </a:pPr>
            <a:r>
              <a:rPr lang="en-US" sz="1600" dirty="0"/>
              <a:t>Regular inspections and complaint investigations;</a:t>
            </a:r>
          </a:p>
          <a:p>
            <a:pPr marL="571500" lvl="1" indent="-342900">
              <a:buFont typeface="+mj-lt"/>
              <a:buAutoNum type="arabicPeriod"/>
            </a:pPr>
            <a:r>
              <a:rPr lang="en-US" sz="1600" dirty="0"/>
              <a:t>Minimum staff training/certification requirements;</a:t>
            </a:r>
          </a:p>
          <a:p>
            <a:pPr marL="571500" lvl="1" indent="-342900">
              <a:buFont typeface="+mj-lt"/>
              <a:buAutoNum type="arabicPeriod"/>
            </a:pPr>
            <a:r>
              <a:rPr lang="en-US" sz="1600" dirty="0"/>
              <a:t>30-day notice for facility-initiated transfer; and</a:t>
            </a:r>
          </a:p>
          <a:p>
            <a:pPr marL="571500" lvl="1" indent="-342900">
              <a:buFont typeface="+mj-lt"/>
              <a:buAutoNum type="arabicPeriod"/>
            </a:pPr>
            <a:r>
              <a:rPr lang="en-US" sz="1600" b="1" dirty="0"/>
              <a:t>Requirements to report daily staffing levels and MDS (Minimum Data Set) “quality measures.” </a:t>
            </a:r>
          </a:p>
          <a:p>
            <a:r>
              <a:rPr lang="en-US" sz="1600" dirty="0"/>
              <a:t>Yesterday (June 25), CMS announced resumption of the reporting requirements (#4 above).</a:t>
            </a:r>
          </a:p>
          <a:p>
            <a:pPr marL="571500" lvl="1" indent="-342900">
              <a:buFont typeface="+mj-lt"/>
              <a:buAutoNum type="arabicPeriod"/>
            </a:pPr>
            <a:r>
              <a:rPr lang="en-US" sz="1600" dirty="0"/>
              <a:t>Facilities must submit staffing data for 2020 Q2 by August 14.</a:t>
            </a:r>
          </a:p>
          <a:p>
            <a:pPr marL="571500" lvl="1" indent="-342900">
              <a:buFont typeface="+mj-lt"/>
              <a:buAutoNum type="arabicPeriod"/>
            </a:pPr>
            <a:r>
              <a:rPr lang="en-US" sz="1600" dirty="0"/>
              <a:t>Facilities may – but are not required – to submit for 2020 Q1. </a:t>
            </a:r>
          </a:p>
          <a:p>
            <a:pPr marL="571500" lvl="1" indent="-342900">
              <a:buFont typeface="+mj-lt"/>
              <a:buAutoNum type="arabicPeriod"/>
            </a:pPr>
            <a:r>
              <a:rPr lang="en-US" sz="1600" dirty="0" err="1"/>
              <a:t>NHCompare</a:t>
            </a:r>
            <a:r>
              <a:rPr lang="en-US" sz="1600" dirty="0"/>
              <a:t> staffing measures and ratings will be updated in October 2020. </a:t>
            </a:r>
          </a:p>
          <a:p>
            <a:pPr marL="571500" lvl="1" indent="-342900">
              <a:buFont typeface="+mj-lt"/>
              <a:buAutoNum type="arabicPeriod"/>
            </a:pPr>
            <a:r>
              <a:rPr lang="en-US" sz="1600" dirty="0"/>
              <a:t>Beginning July 29, 2020, quality measures based on data collection period ending December 31, 2019 will be held constant. </a:t>
            </a:r>
          </a:p>
          <a:p>
            <a:pPr marL="571500" lvl="1" indent="-342900">
              <a:buFont typeface="+mj-lt"/>
              <a:buAutoNum type="arabicPeriod"/>
            </a:pPr>
            <a:r>
              <a:rPr lang="en-US" sz="1600" dirty="0"/>
              <a:t>CMS is not holding quality measure ratings constant, as a facility’s quality measure rating can still be updated by a quality measure with underlying data that is earlier than December 31, 2019. </a:t>
            </a:r>
            <a:br>
              <a:rPr lang="en-US" sz="1600" dirty="0"/>
            </a:br>
            <a:endParaRPr lang="en-US" sz="1600" dirty="0"/>
          </a:p>
        </p:txBody>
      </p:sp>
      <p:sp>
        <p:nvSpPr>
          <p:cNvPr id="5" name="Rounded Rectangle 4">
            <a:extLst>
              <a:ext uri="{FF2B5EF4-FFF2-40B4-BE49-F238E27FC236}">
                <a16:creationId xmlns:a16="http://schemas.microsoft.com/office/drawing/2014/main" id="{1BFB79EA-5B84-AE42-8618-6F9F94E11A8A}"/>
              </a:ext>
            </a:extLst>
          </p:cNvPr>
          <p:cNvSpPr/>
          <p:nvPr/>
        </p:nvSpPr>
        <p:spPr>
          <a:xfrm>
            <a:off x="2022473" y="5921298"/>
            <a:ext cx="8147054" cy="56871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FFFFFF"/>
                </a:solidFill>
                <a:latin typeface="Calibri" panose="020F0502020204030204"/>
              </a:rPr>
              <a:t>https://</a:t>
            </a:r>
            <a:r>
              <a:rPr lang="en-US" sz="2000" b="1" dirty="0" err="1">
                <a:solidFill>
                  <a:srgbClr val="FFFFFF"/>
                </a:solidFill>
                <a:latin typeface="Calibri" panose="020F0502020204030204"/>
              </a:rPr>
              <a:t>www.cms.gov</a:t>
            </a:r>
            <a:r>
              <a:rPr lang="en-US" sz="2000" b="1" dirty="0">
                <a:solidFill>
                  <a:srgbClr val="FFFFFF"/>
                </a:solidFill>
                <a:latin typeface="Calibri" panose="020F0502020204030204"/>
              </a:rPr>
              <a:t>/files/document/qso-20-34-nh.pdf</a:t>
            </a:r>
          </a:p>
        </p:txBody>
      </p:sp>
    </p:spTree>
    <p:extLst>
      <p:ext uri="{BB962C8B-B14F-4D97-AF65-F5344CB8AC3E}">
        <p14:creationId xmlns:p14="http://schemas.microsoft.com/office/powerpoint/2010/main" val="2282640809"/>
      </p:ext>
    </p:extLst>
  </p:cSld>
  <p:clrMapOvr>
    <a:masterClrMapping/>
  </p:clrMapOvr>
  <p:transition spd="med">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4" y="281739"/>
            <a:ext cx="7556313" cy="651241"/>
          </a:xfrm>
        </p:spPr>
        <p:txBody>
          <a:bodyPr>
            <a:normAutofit/>
          </a:bodyPr>
          <a:lstStyle/>
          <a:p>
            <a:r>
              <a:rPr lang="en-US" sz="3200" b="1" dirty="0">
                <a:solidFill>
                  <a:srgbClr val="7030A0"/>
                </a:solidFill>
                <a:latin typeface="+mn-lt"/>
                <a:cs typeface="Calibri"/>
              </a:rPr>
              <a:t>Consumer Perspectives &amp; Concerns</a:t>
            </a:r>
          </a:p>
        </p:txBody>
      </p:sp>
      <p:sp>
        <p:nvSpPr>
          <p:cNvPr id="4" name="Slide Number Placeholder 3"/>
          <p:cNvSpPr>
            <a:spLocks noGrp="1"/>
          </p:cNvSpPr>
          <p:nvPr>
            <p:ph type="sldNum" sz="quarter" idx="12"/>
          </p:nvPr>
        </p:nvSpPr>
        <p:spPr/>
        <p:txBody>
          <a:bodyPr/>
          <a:lstStyle/>
          <a:p>
            <a:pPr defTabSz="457200"/>
            <a:fld id="{5328F43C-AB59-C64B-8C71-A4089041536E}" type="slidenum">
              <a:rPr lang="en-US">
                <a:solidFill>
                  <a:srgbClr val="FFFFFF"/>
                </a:solidFill>
                <a:latin typeface="Calibri"/>
                <a:cs typeface="Calibri"/>
              </a:rPr>
              <a:pPr defTabSz="457200"/>
              <a:t>7</a:t>
            </a:fld>
            <a:endParaRPr lang="en-US">
              <a:solidFill>
                <a:srgbClr val="FFFFFF"/>
              </a:solidFill>
              <a:latin typeface="Calibri"/>
              <a:cs typeface="Calibri"/>
            </a:endParaRPr>
          </a:p>
        </p:txBody>
      </p:sp>
      <p:sp>
        <p:nvSpPr>
          <p:cNvPr id="3" name="Content Placeholder 2"/>
          <p:cNvSpPr>
            <a:spLocks noGrp="1"/>
          </p:cNvSpPr>
          <p:nvPr>
            <p:ph idx="1"/>
          </p:nvPr>
        </p:nvSpPr>
        <p:spPr>
          <a:xfrm>
            <a:off x="2022474" y="1092820"/>
            <a:ext cx="7556313" cy="3713356"/>
          </a:xfrm>
        </p:spPr>
        <p:txBody>
          <a:bodyPr>
            <a:normAutofit lnSpcReduction="10000"/>
          </a:bodyPr>
          <a:lstStyle/>
          <a:p>
            <a:r>
              <a:rPr lang="en-US" dirty="0"/>
              <a:t>We are glad to hear that the requirement will be reinstated. </a:t>
            </a:r>
          </a:p>
          <a:p>
            <a:r>
              <a:rPr lang="en-US" dirty="0"/>
              <a:t>However, we are extremely concerned about nursing homes being given a permanent holiday on reporting their payroll-based staffing data and other measures during the first several months of the pandemic. </a:t>
            </a:r>
          </a:p>
          <a:p>
            <a:r>
              <a:rPr lang="en-US" dirty="0"/>
              <a:t>Without this vital information, we will never know what happened in our nursing homes during crucial, horrific months of the pandemic. </a:t>
            </a:r>
          </a:p>
          <a:p>
            <a:r>
              <a:rPr lang="en-US" dirty="0"/>
              <a:t>In addition, as a result, we will be significantly hobbled in being able to address a second wave or other emergency situation in the future.</a:t>
            </a:r>
            <a:br>
              <a:rPr lang="en-US" sz="1800" dirty="0"/>
            </a:br>
            <a:endParaRPr lang="en-US" sz="1800" dirty="0"/>
          </a:p>
        </p:txBody>
      </p:sp>
      <p:sp>
        <p:nvSpPr>
          <p:cNvPr id="5" name="Rounded Rectangle 4">
            <a:extLst>
              <a:ext uri="{FF2B5EF4-FFF2-40B4-BE49-F238E27FC236}">
                <a16:creationId xmlns:a16="http://schemas.microsoft.com/office/drawing/2014/main" id="{BE9E4643-E4DB-054B-B252-B0B4F9FD9539}"/>
              </a:ext>
            </a:extLst>
          </p:cNvPr>
          <p:cNvSpPr/>
          <p:nvPr/>
        </p:nvSpPr>
        <p:spPr>
          <a:xfrm>
            <a:off x="2022473" y="4683513"/>
            <a:ext cx="8065664" cy="163922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b="1" spc="30" dirty="0">
                <a:solidFill>
                  <a:srgbClr val="FFFFFF"/>
                </a:solidFill>
                <a:latin typeface="Calibri" panose="020F0502020204030204"/>
              </a:rPr>
              <a:t>In addition to concerns about the availability of important information, we are all very concerned by the blockade on family and ombudsman visitation, the continued absence of regular surveys and complaint investigations, relaxed staff certification requirements, and freedom to discharge residents without notice or due process.</a:t>
            </a:r>
          </a:p>
        </p:txBody>
      </p:sp>
    </p:spTree>
    <p:extLst>
      <p:ext uri="{BB962C8B-B14F-4D97-AF65-F5344CB8AC3E}">
        <p14:creationId xmlns:p14="http://schemas.microsoft.com/office/powerpoint/2010/main" val="2097193467"/>
      </p:ext>
    </p:extLst>
  </p:cSld>
  <p:clrMapOvr>
    <a:masterClrMapping/>
  </p:clrMapOvr>
  <p:transition spd="med">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A4E3-4CDD-A241-99B0-D76D1F17BB71}"/>
              </a:ext>
            </a:extLst>
          </p:cNvPr>
          <p:cNvSpPr>
            <a:spLocks noGrp="1"/>
          </p:cNvSpPr>
          <p:nvPr>
            <p:ph type="title"/>
          </p:nvPr>
        </p:nvSpPr>
        <p:spPr>
          <a:xfrm>
            <a:off x="2022474" y="257978"/>
            <a:ext cx="7556313" cy="834843"/>
          </a:xfrm>
        </p:spPr>
        <p:txBody>
          <a:bodyPr/>
          <a:lstStyle/>
          <a:p>
            <a:r>
              <a:rPr lang="en-US" sz="2400" b="1" dirty="0">
                <a:solidFill>
                  <a:srgbClr val="7030A0"/>
                </a:solidFill>
                <a:cs typeface="Calibri"/>
              </a:rPr>
              <a:t>Resources @ </a:t>
            </a:r>
            <a:r>
              <a:rPr lang="en-US" sz="2400" b="1" u="sng" dirty="0">
                <a:solidFill>
                  <a:srgbClr val="7030A0"/>
                </a:solidFill>
                <a:cs typeface="Calibri"/>
              </a:rPr>
              <a:t>www.nursinghome411.org</a:t>
            </a:r>
            <a:endParaRPr lang="en-US" dirty="0"/>
          </a:p>
        </p:txBody>
      </p:sp>
      <p:pic>
        <p:nvPicPr>
          <p:cNvPr id="6" name="Content Placeholder 5">
            <a:extLst>
              <a:ext uri="{FF2B5EF4-FFF2-40B4-BE49-F238E27FC236}">
                <a16:creationId xmlns:a16="http://schemas.microsoft.com/office/drawing/2014/main" id="{269EC0AD-8C84-4F46-B0C7-DCD50306C668}"/>
              </a:ext>
            </a:extLst>
          </p:cNvPr>
          <p:cNvPicPr>
            <a:picLocks noGrp="1" noChangeAspect="1"/>
          </p:cNvPicPr>
          <p:nvPr>
            <p:ph idx="1"/>
          </p:nvPr>
        </p:nvPicPr>
        <p:blipFill>
          <a:blip r:embed="rId2"/>
          <a:srcRect/>
          <a:stretch/>
        </p:blipFill>
        <p:spPr>
          <a:xfrm>
            <a:off x="1876338" y="1092820"/>
            <a:ext cx="7779932" cy="5212658"/>
          </a:xfrm>
        </p:spPr>
      </p:pic>
      <p:sp>
        <p:nvSpPr>
          <p:cNvPr id="4" name="Slide Number Placeholder 3">
            <a:extLst>
              <a:ext uri="{FF2B5EF4-FFF2-40B4-BE49-F238E27FC236}">
                <a16:creationId xmlns:a16="http://schemas.microsoft.com/office/drawing/2014/main" id="{9C43CBAD-41D6-3F4F-850F-6299CCC0D909}"/>
              </a:ext>
            </a:extLst>
          </p:cNvPr>
          <p:cNvSpPr>
            <a:spLocks noGrp="1"/>
          </p:cNvSpPr>
          <p:nvPr>
            <p:ph type="sldNum" sz="quarter" idx="12"/>
          </p:nvPr>
        </p:nvSpPr>
        <p:spPr/>
        <p:txBody>
          <a:bodyPr/>
          <a:lstStyle/>
          <a:p>
            <a:pPr defTabSz="457200"/>
            <a:fld id="{5328F43C-AB59-C64B-8C71-A4089041536E}" type="slidenum">
              <a:rPr lang="en-US">
                <a:solidFill>
                  <a:srgbClr val="FFFFFF"/>
                </a:solidFill>
                <a:latin typeface="Calibri" panose="020F0502020204030204"/>
              </a:rPr>
              <a:pPr defTabSz="457200"/>
              <a:t>8</a:t>
            </a:fld>
            <a:endParaRPr lang="en-US">
              <a:solidFill>
                <a:srgbClr val="FFFFFF"/>
              </a:solidFill>
              <a:latin typeface="Calibri" panose="020F0502020204030204"/>
            </a:endParaRPr>
          </a:p>
        </p:txBody>
      </p:sp>
      <p:sp>
        <p:nvSpPr>
          <p:cNvPr id="3" name="Left Arrow 2">
            <a:extLst>
              <a:ext uri="{FF2B5EF4-FFF2-40B4-BE49-F238E27FC236}">
                <a16:creationId xmlns:a16="http://schemas.microsoft.com/office/drawing/2014/main" id="{109C1FC2-63AF-4E48-BAF9-C5D5D195F9F2}"/>
              </a:ext>
            </a:extLst>
          </p:cNvPr>
          <p:cNvSpPr/>
          <p:nvPr/>
        </p:nvSpPr>
        <p:spPr>
          <a:xfrm rot="20905884">
            <a:off x="7601416" y="5575611"/>
            <a:ext cx="2587083" cy="4125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Tree>
    <p:extLst>
      <p:ext uri="{BB962C8B-B14F-4D97-AF65-F5344CB8AC3E}">
        <p14:creationId xmlns:p14="http://schemas.microsoft.com/office/powerpoint/2010/main" val="2846851846"/>
      </p:ext>
    </p:extLst>
  </p:cSld>
  <p:clrMapOvr>
    <a:masterClrMapping/>
  </p:clrMapOvr>
  <p:transition spd="med">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249487"/>
            <a:ext cx="10466773" cy="1100932"/>
          </a:xfrm>
        </p:spPr>
        <p:txBody>
          <a:bodyPr/>
          <a:lstStyle/>
          <a:p>
            <a:r>
              <a:rPr lang="en-US" dirty="0"/>
              <a:t>Comments on </a:t>
            </a:r>
            <a:r>
              <a:rPr lang="en-US" dirty="0">
                <a:effectLst/>
                <a:latin typeface="Calibri" panose="020F0502020204030204" pitchFamily="34" charset="0"/>
                <a:ea typeface="Calibri" panose="020F0502020204030204" pitchFamily="34" charset="0"/>
              </a:rPr>
              <a:t>§483.80 (g)</a:t>
            </a:r>
            <a:endParaRPr lang="en-US" dirty="0"/>
          </a:p>
        </p:txBody>
      </p:sp>
      <p:sp>
        <p:nvSpPr>
          <p:cNvPr id="3" name="Subtitle 2"/>
          <p:cNvSpPr>
            <a:spLocks noGrp="1"/>
          </p:cNvSpPr>
          <p:nvPr>
            <p:ph type="subTitle" idx="1"/>
          </p:nvPr>
        </p:nvSpPr>
        <p:spPr>
          <a:xfrm>
            <a:off x="914400" y="3505199"/>
            <a:ext cx="10466772" cy="2910681"/>
          </a:xfrm>
        </p:spPr>
        <p:txBody>
          <a:bodyPr>
            <a:normAutofit lnSpcReduction="10000"/>
          </a:bodyPr>
          <a:lstStyle/>
          <a:p>
            <a:endParaRPr lang="en-US" sz="3600" dirty="0"/>
          </a:p>
          <a:p>
            <a:r>
              <a:rPr lang="en-US" sz="4000" dirty="0"/>
              <a:t>COVID-19 Reporting</a:t>
            </a:r>
          </a:p>
          <a:p>
            <a:endParaRPr lang="en-US" dirty="0"/>
          </a:p>
          <a:p>
            <a:r>
              <a:rPr lang="en-US" sz="2400" dirty="0">
                <a:hlinkClick r:id="rId2"/>
              </a:rPr>
              <a:t>https://www.federalregister.gov/documents/2020/05/08/2020-09608/medicare-and-medicaid-programs-basic-health-program-and-exchanges-additional-policy-and-regulatory</a:t>
            </a:r>
            <a:endParaRPr lang="en-US" sz="2400" dirty="0"/>
          </a:p>
          <a:p>
            <a:endParaRPr lang="en-US" dirty="0"/>
          </a:p>
        </p:txBody>
      </p:sp>
      <p:pic>
        <p:nvPicPr>
          <p:cNvPr id="4" name="Picture 4"/>
          <p:cNvPicPr>
            <a:picLocks noChangeAspect="1"/>
          </p:cNvPicPr>
          <p:nvPr/>
        </p:nvPicPr>
        <p:blipFill>
          <a:blip r:embed="rId3"/>
          <a:srcRect/>
          <a:stretch>
            <a:fillRect/>
          </a:stretch>
        </p:blipFill>
        <p:spPr bwMode="auto">
          <a:xfrm>
            <a:off x="1914525" y="442119"/>
            <a:ext cx="8439150" cy="1652587"/>
          </a:xfrm>
          <a:prstGeom prst="rect">
            <a:avLst/>
          </a:prstGeom>
          <a:noFill/>
          <a:ln w="9525">
            <a:noFill/>
            <a:miter lim="800000"/>
            <a:headEnd/>
            <a:tailEnd/>
          </a:ln>
        </p:spPr>
      </p:pic>
    </p:spTree>
    <p:extLst>
      <p:ext uri="{BB962C8B-B14F-4D97-AF65-F5344CB8AC3E}">
        <p14:creationId xmlns:p14="http://schemas.microsoft.com/office/powerpoint/2010/main" val="230270396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
      <a:dk1>
        <a:srgbClr val="808080"/>
      </a:dk1>
      <a:lt1>
        <a:srgbClr val="FFFFFF"/>
      </a:lt1>
      <a:dk2>
        <a:srgbClr val="3333FF"/>
      </a:dk2>
      <a:lt2>
        <a:srgbClr val="99CCFF"/>
      </a:lt2>
      <a:accent1>
        <a:srgbClr val="00CC99"/>
      </a:accent1>
      <a:accent2>
        <a:srgbClr val="FF0000"/>
      </a:accent2>
      <a:accent3>
        <a:srgbClr val="ADADFF"/>
      </a:accent3>
      <a:accent4>
        <a:srgbClr val="DADADA"/>
      </a:accent4>
      <a:accent5>
        <a:srgbClr val="AAE2CA"/>
      </a:accent5>
      <a:accent6>
        <a:srgbClr val="E70000"/>
      </a:accent6>
      <a:hlink>
        <a:srgbClr val="CCCCFF"/>
      </a:hlink>
      <a:folHlink>
        <a:srgbClr val="CCCC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B5ACB26-1C4D-42F5-A518-F4C7AEFECFA8}" vid="{84D01631-E26A-4C63-8948-97EFAABE2813}"/>
    </a:ext>
  </a:extLst>
</a:theme>
</file>

<file path=ppt/theme/theme2.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Advant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3108</TotalTime>
  <Words>2348</Words>
  <Application>Microsoft Office PowerPoint</Application>
  <PresentationFormat>Widescreen</PresentationFormat>
  <Paragraphs>285</Paragraphs>
  <Slides>38</Slides>
  <Notes>6</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50" baseType="lpstr">
      <vt:lpstr>Arial</vt:lpstr>
      <vt:lpstr>Calibri</vt:lpstr>
      <vt:lpstr>Calibri Light</vt:lpstr>
      <vt:lpstr>Century Gothic</vt:lpstr>
      <vt:lpstr>Times New Roman</vt:lpstr>
      <vt:lpstr>Wingdings</vt:lpstr>
      <vt:lpstr>Default Design</vt:lpstr>
      <vt:lpstr>Clarity</vt:lpstr>
      <vt:lpstr>Advantage</vt:lpstr>
      <vt:lpstr>1_Office Theme</vt:lpstr>
      <vt:lpstr>Office Theme</vt:lpstr>
      <vt:lpstr>Acrobat Document</vt:lpstr>
      <vt:lpstr>COVID-19: advocating for nursing home residents, PARt X</vt:lpstr>
      <vt:lpstr>Agenda</vt:lpstr>
      <vt:lpstr>Presenters</vt:lpstr>
      <vt:lpstr>PowerPoint Presentation</vt:lpstr>
      <vt:lpstr>Brief Background</vt:lpstr>
      <vt:lpstr>COVID-19 Pandemic Changes</vt:lpstr>
      <vt:lpstr>Consumer Perspectives &amp; Concerns</vt:lpstr>
      <vt:lpstr>Resources @ www.nursinghome411.org</vt:lpstr>
      <vt:lpstr>Comments on §483.80 (g)</vt:lpstr>
      <vt:lpstr>PowerPoint Presentation</vt:lpstr>
      <vt:lpstr>Key Recommendations</vt:lpstr>
      <vt:lpstr>Key Recommendations</vt:lpstr>
      <vt:lpstr>Advocacy Action YOU Can Take</vt:lpstr>
      <vt:lpstr>PowerPoint Presentation</vt:lpstr>
      <vt:lpstr>Ohio experience</vt:lpstr>
      <vt:lpstr>PowerPoint Presentation</vt:lpstr>
      <vt:lpstr>West Virginia experience</vt:lpstr>
      <vt:lpstr> WEST VIRGINIA</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Suzanne Messenger State Long-term Care Ombudsman </vt:lpstr>
      <vt:lpstr>CMS Reopening-Visitation Guidance</vt:lpstr>
      <vt:lpstr>New FAQs – June 23, 2020</vt:lpstr>
      <vt:lpstr>FAQs - Communal Activities</vt:lpstr>
      <vt:lpstr>FAQs - Compassionate Care</vt:lpstr>
      <vt:lpstr>FAQs - Access to LTC Ombudsman</vt:lpstr>
      <vt:lpstr>Social media campaign </vt:lpstr>
      <vt:lpstr> Resources https://theconsumervoice.org/issues/other-issues-and-resources/covid-19</vt:lpstr>
      <vt:lpstr>PowerPoint Presentation</vt:lpstr>
      <vt:lpstr>PowerPoint Presentation</vt:lpstr>
      <vt:lpstr>Robyn Grant, rgrant@theconsumervoice.org Jocelyn Bogdan, jbogdan@theconsumervoice.org   Sam Brooks, sbrooks@theconsumervoice.org  www.theconsumervoice.org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advocating for nursing home residents, PARt VIII</dc:title>
  <dc:creator>Lori Smetanka</dc:creator>
  <cp:lastModifiedBy>Libby Laubert</cp:lastModifiedBy>
  <cp:revision>109</cp:revision>
  <dcterms:created xsi:type="dcterms:W3CDTF">2020-06-12T02:15:56Z</dcterms:created>
  <dcterms:modified xsi:type="dcterms:W3CDTF">2020-06-26T17:12:01Z</dcterms:modified>
</cp:coreProperties>
</file>