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85" r:id="rId3"/>
    <p:sldMasterId id="2147483697" r:id="rId4"/>
  </p:sldMasterIdLst>
  <p:notesMasterIdLst>
    <p:notesMasterId r:id="rId72"/>
  </p:notesMasterIdLst>
  <p:sldIdLst>
    <p:sldId id="257" r:id="rId5"/>
    <p:sldId id="284" r:id="rId6"/>
    <p:sldId id="285" r:id="rId7"/>
    <p:sldId id="628" r:id="rId8"/>
    <p:sldId id="617" r:id="rId9"/>
    <p:sldId id="618" r:id="rId10"/>
    <p:sldId id="622" r:id="rId11"/>
    <p:sldId id="620" r:id="rId12"/>
    <p:sldId id="621" r:id="rId13"/>
    <p:sldId id="624" r:id="rId14"/>
    <p:sldId id="625" r:id="rId15"/>
    <p:sldId id="623" r:id="rId16"/>
    <p:sldId id="613" r:id="rId17"/>
    <p:sldId id="609" r:id="rId18"/>
    <p:sldId id="626" r:id="rId19"/>
    <p:sldId id="610" r:id="rId20"/>
    <p:sldId id="616" r:id="rId21"/>
    <p:sldId id="627" r:id="rId22"/>
    <p:sldId id="612" r:id="rId23"/>
    <p:sldId id="611" r:id="rId24"/>
    <p:sldId id="607" r:id="rId25"/>
    <p:sldId id="316" r:id="rId26"/>
    <p:sldId id="322" r:id="rId27"/>
    <p:sldId id="303" r:id="rId28"/>
    <p:sldId id="299" r:id="rId29"/>
    <p:sldId id="301" r:id="rId30"/>
    <p:sldId id="302" r:id="rId31"/>
    <p:sldId id="317" r:id="rId32"/>
    <p:sldId id="318" r:id="rId33"/>
    <p:sldId id="323" r:id="rId34"/>
    <p:sldId id="324" r:id="rId35"/>
    <p:sldId id="290" r:id="rId36"/>
    <p:sldId id="320" r:id="rId37"/>
    <p:sldId id="327" r:id="rId38"/>
    <p:sldId id="328" r:id="rId39"/>
    <p:sldId id="281" r:id="rId40"/>
    <p:sldId id="288" r:id="rId41"/>
    <p:sldId id="291" r:id="rId42"/>
    <p:sldId id="289" r:id="rId43"/>
    <p:sldId id="630" r:id="rId44"/>
    <p:sldId id="325" r:id="rId45"/>
    <p:sldId id="314" r:id="rId46"/>
    <p:sldId id="308" r:id="rId47"/>
    <p:sldId id="426" r:id="rId48"/>
    <p:sldId id="448" r:id="rId49"/>
    <p:sldId id="449" r:id="rId50"/>
    <p:sldId id="451" r:id="rId51"/>
    <p:sldId id="450" r:id="rId52"/>
    <p:sldId id="446" r:id="rId53"/>
    <p:sldId id="447" r:id="rId54"/>
    <p:sldId id="452" r:id="rId55"/>
    <p:sldId id="258" r:id="rId56"/>
    <p:sldId id="259" r:id="rId57"/>
    <p:sldId id="263" r:id="rId58"/>
    <p:sldId id="264" r:id="rId59"/>
    <p:sldId id="265" r:id="rId60"/>
    <p:sldId id="267" r:id="rId61"/>
    <p:sldId id="268" r:id="rId62"/>
    <p:sldId id="266" r:id="rId63"/>
    <p:sldId id="269" r:id="rId64"/>
    <p:sldId id="270" r:id="rId65"/>
    <p:sldId id="271" r:id="rId66"/>
    <p:sldId id="272" r:id="rId67"/>
    <p:sldId id="273" r:id="rId68"/>
    <p:sldId id="292" r:id="rId69"/>
    <p:sldId id="629" r:id="rId70"/>
    <p:sldId id="283"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71E27-C6D8-2F4B-AE1D-EFF83E7AF9C6}" type="datetimeFigureOut">
              <a:rPr lang="en-US" smtClean="0"/>
              <a:t>4/17/20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E4547-0A21-2A4F-87DF-39F213C7DFFE}" type="slidenum">
              <a:rPr lang="en-US" smtClean="0"/>
              <a:t>‹#›</a:t>
            </a:fld>
            <a:endParaRPr lang="en-US"/>
          </a:p>
        </p:txBody>
      </p:sp>
    </p:spTree>
    <p:extLst>
      <p:ext uri="{BB962C8B-B14F-4D97-AF65-F5344CB8AC3E}">
        <p14:creationId xmlns:p14="http://schemas.microsoft.com/office/powerpoint/2010/main" val="384715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24023" eaLnBrk="0" hangingPunct="0">
              <a:defRPr sz="2400">
                <a:solidFill>
                  <a:schemeClr val="tx1"/>
                </a:solidFill>
                <a:latin typeface="Times New Roman" pitchFamily="18" charset="0"/>
              </a:defRPr>
            </a:lvl1pPr>
            <a:lvl2pPr marL="744308" indent="-286272" defTabSz="924023" eaLnBrk="0" hangingPunct="0">
              <a:defRPr sz="2400">
                <a:solidFill>
                  <a:schemeClr val="tx1"/>
                </a:solidFill>
                <a:latin typeface="Times New Roman" pitchFamily="18" charset="0"/>
              </a:defRPr>
            </a:lvl2pPr>
            <a:lvl3pPr marL="1145089" indent="-229017" defTabSz="924023" eaLnBrk="0" hangingPunct="0">
              <a:defRPr sz="2400">
                <a:solidFill>
                  <a:schemeClr val="tx1"/>
                </a:solidFill>
                <a:latin typeface="Times New Roman" pitchFamily="18" charset="0"/>
              </a:defRPr>
            </a:lvl3pPr>
            <a:lvl4pPr marL="1603124" indent="-229017" defTabSz="924023" eaLnBrk="0" hangingPunct="0">
              <a:defRPr sz="2400">
                <a:solidFill>
                  <a:schemeClr val="tx1"/>
                </a:solidFill>
                <a:latin typeface="Times New Roman" pitchFamily="18" charset="0"/>
              </a:defRPr>
            </a:lvl4pPr>
            <a:lvl5pPr marL="2061159" indent="-229017" defTabSz="924023" eaLnBrk="0" hangingPunct="0">
              <a:defRPr sz="2400">
                <a:solidFill>
                  <a:schemeClr val="tx1"/>
                </a:solidFill>
                <a:latin typeface="Times New Roman" pitchFamily="18" charset="0"/>
              </a:defRPr>
            </a:lvl5pPr>
            <a:lvl6pPr marL="2519195" indent="-229017" algn="ctr" defTabSz="924023" eaLnBrk="0" fontAlgn="base" hangingPunct="0">
              <a:spcBef>
                <a:spcPct val="0"/>
              </a:spcBef>
              <a:spcAft>
                <a:spcPct val="0"/>
              </a:spcAft>
              <a:defRPr sz="2400">
                <a:solidFill>
                  <a:schemeClr val="tx1"/>
                </a:solidFill>
                <a:latin typeface="Times New Roman" pitchFamily="18" charset="0"/>
              </a:defRPr>
            </a:lvl6pPr>
            <a:lvl7pPr marL="2977230" indent="-229017" algn="ctr" defTabSz="924023" eaLnBrk="0" fontAlgn="base" hangingPunct="0">
              <a:spcBef>
                <a:spcPct val="0"/>
              </a:spcBef>
              <a:spcAft>
                <a:spcPct val="0"/>
              </a:spcAft>
              <a:defRPr sz="2400">
                <a:solidFill>
                  <a:schemeClr val="tx1"/>
                </a:solidFill>
                <a:latin typeface="Times New Roman" pitchFamily="18" charset="0"/>
              </a:defRPr>
            </a:lvl7pPr>
            <a:lvl8pPr marL="3435265" indent="-229017" algn="ctr" defTabSz="924023" eaLnBrk="0" fontAlgn="base" hangingPunct="0">
              <a:spcBef>
                <a:spcPct val="0"/>
              </a:spcBef>
              <a:spcAft>
                <a:spcPct val="0"/>
              </a:spcAft>
              <a:defRPr sz="2400">
                <a:solidFill>
                  <a:schemeClr val="tx1"/>
                </a:solidFill>
                <a:latin typeface="Times New Roman" pitchFamily="18" charset="0"/>
              </a:defRPr>
            </a:lvl8pPr>
            <a:lvl9pPr marL="3893301" indent="-229017" algn="ctr" defTabSz="924023" eaLnBrk="0" fontAlgn="base" hangingPunct="0">
              <a:spcBef>
                <a:spcPct val="0"/>
              </a:spcBef>
              <a:spcAft>
                <a:spcPct val="0"/>
              </a:spcAft>
              <a:defRPr sz="2400">
                <a:solidFill>
                  <a:schemeClr val="tx1"/>
                </a:solidFill>
                <a:latin typeface="Times New Roman" pitchFamily="18" charset="0"/>
              </a:defRPr>
            </a:lvl9pPr>
          </a:lstStyle>
          <a:p>
            <a:pPr marL="0" marR="0" lvl="0" indent="0" algn="r" defTabSz="924023" rtl="0" eaLnBrk="1" fontAlgn="base" latinLnBrk="0" hangingPunct="1">
              <a:lnSpc>
                <a:spcPct val="100000"/>
              </a:lnSpc>
              <a:spcBef>
                <a:spcPct val="0"/>
              </a:spcBef>
              <a:spcAft>
                <a:spcPct val="0"/>
              </a:spcAft>
              <a:buClrTx/>
              <a:buSzTx/>
              <a:buFontTx/>
              <a:buNone/>
              <a:tabLst/>
              <a:defRPr/>
            </a:pPr>
            <a:fld id="{A828CAF0-10DC-438D-BACA-D2D89CD36A0B}"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4023"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ln cap="flat"/>
        </p:spPr>
      </p:sp>
      <p:sp>
        <p:nvSpPr>
          <p:cNvPr id="2970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14748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B867D-AAF0-5848-B183-7A7190460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226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B867D-AAF0-5848-B183-7A7190460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212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MS PGothic" panose="020B0600070205080204" pitchFamily="34" charset="-128"/>
                <a:cs typeface="+mn-cs"/>
              </a:rPr>
              <a:t>My sense is that this is a pretty sophisticated group of advocates and there isn’t much about advocacy action that I can tell you that you don’t already know.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BB80B-FB36-45C9-B45F-AD90709F2BFD}"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704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mailto:info@justiceinaging.org" TargetMode="External"/><Relationship Id="rId2" Type="http://schemas.openxmlformats.org/officeDocument/2006/relationships/hyperlink" Target="http://www.justiceinaging.org/" TargetMode="External"/><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xfrm>
            <a:off x="2494455" y="6172200"/>
            <a:ext cx="7112000" cy="457200"/>
          </a:xfrm>
          <a:prstGeom prst="rect">
            <a:avLst/>
          </a:prstGeom>
          <a:ln/>
        </p:spPr>
        <p:txBody>
          <a:bodyPr/>
          <a:lstStyle>
            <a:lvl1pPr>
              <a:defRPr/>
            </a:lvl1pPr>
          </a:lstStyle>
          <a:p>
            <a:pPr>
              <a:defRPr/>
            </a:pPr>
            <a:endParaRPr lang="en-US" dirty="0"/>
          </a:p>
        </p:txBody>
      </p:sp>
      <p:sp>
        <p:nvSpPr>
          <p:cNvPr id="8" name="Rectangle 7"/>
          <p:cNvSpPr/>
          <p:nvPr userDrawn="1"/>
        </p:nvSpPr>
        <p:spPr bwMode="auto">
          <a:xfrm>
            <a:off x="1727200" y="314645"/>
            <a:ext cx="9042400"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 name="Rectangle 3"/>
          <p:cNvSpPr>
            <a:spLocks noGrp="1" noChangeArrowheads="1"/>
          </p:cNvSpPr>
          <p:nvPr>
            <p:ph type="subTitle" idx="1"/>
          </p:nvPr>
        </p:nvSpPr>
        <p:spPr>
          <a:xfrm>
            <a:off x="716455" y="1762445"/>
            <a:ext cx="10668000" cy="4189894"/>
          </a:xfrm>
          <a:noFill/>
        </p:spPr>
        <p:txBody>
          <a:bodyPr/>
          <a:lstStyle>
            <a:lvl1pPr>
              <a:defRPr sz="3200"/>
            </a:lvl1pPr>
          </a:lstStyle>
          <a:p>
            <a:pPr eaLnBrk="1" hangingPunct="1">
              <a:lnSpc>
                <a:spcPct val="90000"/>
              </a:lnSpc>
              <a:buNone/>
            </a:pPr>
            <a:r>
              <a:rPr lang="en-US" sz="2400"/>
              <a:t>Click to edit Master subtitle style</a:t>
            </a:r>
            <a:endParaRPr lang="en-US" sz="2400" dirty="0"/>
          </a:p>
        </p:txBody>
      </p:sp>
      <p:sp>
        <p:nvSpPr>
          <p:cNvPr id="11" name="Rectangle 4"/>
          <p:cNvSpPr txBox="1">
            <a:spLocks noChangeArrowheads="1"/>
          </p:cNvSpPr>
          <p:nvPr userDrawn="1"/>
        </p:nvSpPr>
        <p:spPr bwMode="auto">
          <a:xfrm>
            <a:off x="2494455" y="6142282"/>
            <a:ext cx="7112000" cy="48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lvl="1">
              <a:defRPr/>
            </a:pPr>
            <a:endParaRPr lang="en-US" sz="2400" dirty="0"/>
          </a:p>
        </p:txBody>
      </p:sp>
      <p:sp>
        <p:nvSpPr>
          <p:cNvPr id="12" name="Rectangle 4"/>
          <p:cNvSpPr txBox="1">
            <a:spLocks noChangeArrowheads="1"/>
          </p:cNvSpPr>
          <p:nvPr userDrawn="1"/>
        </p:nvSpPr>
        <p:spPr bwMode="auto">
          <a:xfrm>
            <a:off x="10287000" y="6250112"/>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lvl="1">
              <a:defRPr/>
            </a:pPr>
            <a:endParaRPr lang="en-US" sz="600" dirty="0"/>
          </a:p>
          <a:p>
            <a:pPr lvl="1">
              <a:defRPr/>
            </a:pPr>
            <a:fld id="{5B678750-0EC7-4D01-9C38-E5091D3FCFE9}" type="slidenum">
              <a:rPr lang="en-US" sz="1200" smtClean="0"/>
              <a:t>‹#›</a:t>
            </a:fld>
            <a:endParaRPr lang="en-US" sz="1200"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0570" y="573725"/>
            <a:ext cx="8157261" cy="1188720"/>
          </a:xfrm>
          <a:prstGeom prst="rect">
            <a:avLst/>
          </a:prstGeom>
        </p:spPr>
      </p:pic>
    </p:spTree>
    <p:extLst>
      <p:ext uri="{BB962C8B-B14F-4D97-AF65-F5344CB8AC3E}">
        <p14:creationId xmlns:p14="http://schemas.microsoft.com/office/powerpoint/2010/main" val="355978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DC48DDC-4F54-DF45-9DC0-F230660AE96B}" type="datetime1">
              <a:rPr lang="en-US" smtClean="0"/>
              <a:t>4/17/20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8F43C-AB59-C64B-8C71-A4089041536E}" type="slidenum">
              <a:rPr lang="en-US" smtClean="0"/>
              <a:pPr/>
              <a:t>‹#›</a:t>
            </a:fld>
            <a:endParaRPr lang="en-US"/>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26430443"/>
      </p:ext>
    </p:extLst>
  </p:cSld>
  <p:clrMapOvr>
    <a:masterClrMapping/>
  </p:clrMapOvr>
  <p:transition spd="med">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1E7F1A8-72CF-4745-91DC-44765208D6CA}" type="datetime1">
              <a:rPr lang="en-US" smtClean="0"/>
              <a:t>4/17/20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Slide Number Placeholder 6"/>
          <p:cNvSpPr>
            <a:spLocks noGrp="1"/>
          </p:cNvSpPr>
          <p:nvPr>
            <p:ph type="sldNum" sz="quarter" idx="12"/>
          </p:nvPr>
        </p:nvSpPr>
        <p:spPr>
          <a:xfrm>
            <a:off x="11074400" y="242235"/>
            <a:ext cx="738717" cy="365125"/>
          </a:xfrm>
        </p:spPr>
        <p:txBody>
          <a:bodyPr/>
          <a:lstStyle/>
          <a:p>
            <a:fld id="{5328F43C-AB59-C64B-8C71-A4089041536E}" type="slidenum">
              <a:rPr lang="en-US" smtClean="0"/>
              <a:pPr/>
              <a:t>‹#›</a:t>
            </a:fld>
            <a:endParaRPr lang="en-US"/>
          </a:p>
        </p:txBody>
      </p:sp>
    </p:spTree>
    <p:extLst>
      <p:ext uri="{BB962C8B-B14F-4D97-AF65-F5344CB8AC3E}">
        <p14:creationId xmlns:p14="http://schemas.microsoft.com/office/powerpoint/2010/main" val="817697093"/>
      </p:ext>
    </p:extLst>
  </p:cSld>
  <p:clrMapOvr>
    <a:masterClrMapping/>
  </p:clrMapOvr>
  <p:transition spd="med">
    <p:wipe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DAA97F1-FA16-8B4C-A055-15209818C950}" type="datetime1">
              <a:rPr lang="en-US" smtClean="0"/>
              <a:t>4/17/20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865095278"/>
      </p:ext>
    </p:extLst>
  </p:cSld>
  <p:clrMapOvr>
    <a:masterClrMapping/>
  </p:clrMapOvr>
  <p:transition spd="med">
    <p:wipe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8C3BB2A8-02DF-1B42-90CC-006D71DF74D1}" type="datetime1">
              <a:rPr lang="en-US" smtClean="0"/>
              <a:t>4/17/20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924305797"/>
      </p:ext>
    </p:extLst>
  </p:cSld>
  <p:clrMapOvr>
    <a:masterClrMapping/>
  </p:clrMapOvr>
  <p:transition spd="med">
    <p:wipe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TextBox 7"/>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9CC0FCB-EDB6-5F4B-A70C-42A7A98CFA41}" type="datetime1">
              <a:rPr lang="en-US" smtClean="0"/>
              <a:t>4/17/20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8F43C-AB59-C64B-8C71-A4089041536E}" type="slidenum">
              <a:rPr lang="en-US" smtClean="0"/>
              <a:pPr/>
              <a:t>‹#›</a:t>
            </a:fld>
            <a:endParaRPr lang="en-US"/>
          </a:p>
        </p:txBody>
      </p:sp>
    </p:spTree>
    <p:extLst>
      <p:ext uri="{BB962C8B-B14F-4D97-AF65-F5344CB8AC3E}">
        <p14:creationId xmlns:p14="http://schemas.microsoft.com/office/powerpoint/2010/main" val="90145128"/>
      </p:ext>
    </p:extLst>
  </p:cSld>
  <p:clrMapOvr>
    <a:masterClrMapping/>
  </p:clrMapOvr>
  <p:transition spd="med">
    <p:wipe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Date Placeholder 1"/>
          <p:cNvSpPr>
            <a:spLocks noGrp="1"/>
          </p:cNvSpPr>
          <p:nvPr>
            <p:ph type="dt" sz="half" idx="10"/>
          </p:nvPr>
        </p:nvSpPr>
        <p:spPr/>
        <p:txBody>
          <a:bodyPr/>
          <a:lstStyle/>
          <a:p>
            <a:fld id="{E52C61C3-6FB2-7F4D-8C08-CEF380163E3F}" type="datetime1">
              <a:rPr lang="en-US" smtClean="0"/>
              <a:t>4/17/20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8F43C-AB59-C64B-8C71-A4089041536E}" type="slidenum">
              <a:rPr lang="en-US" smtClean="0"/>
              <a:pPr/>
              <a:t>‹#›</a:t>
            </a:fld>
            <a:endParaRPr lang="en-US"/>
          </a:p>
        </p:txBody>
      </p:sp>
    </p:spTree>
    <p:extLst>
      <p:ext uri="{BB962C8B-B14F-4D97-AF65-F5344CB8AC3E}">
        <p14:creationId xmlns:p14="http://schemas.microsoft.com/office/powerpoint/2010/main" val="1245914893"/>
      </p:ext>
    </p:extLst>
  </p:cSld>
  <p:clrMapOvr>
    <a:masterClrMapping/>
  </p:clrMapOvr>
  <p:transition spd="med">
    <p:wipe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08124" y="3733801"/>
            <a:ext cx="4340352"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573EA551-E162-F146-8D0D-3617EAAF3F6C}" type="datetime1">
              <a:rPr lang="en-US" smtClean="0"/>
              <a:t>4/17/20</a:t>
            </a:fld>
            <a:endParaRPr lang="en-US"/>
          </a:p>
        </p:txBody>
      </p:sp>
      <p:sp>
        <p:nvSpPr>
          <p:cNvPr id="6" name="Footer Placeholder 5"/>
          <p:cNvSpPr>
            <a:spLocks noGrp="1"/>
          </p:cNvSpPr>
          <p:nvPr>
            <p:ph type="ftr" sz="quarter" idx="11"/>
          </p:nvPr>
        </p:nvSpPr>
        <p:spPr>
          <a:xfrm>
            <a:off x="5145741" y="6423586"/>
            <a:ext cx="4422588" cy="365125"/>
          </a:xfrm>
        </p:spPr>
        <p:txBody>
          <a:bodyPr/>
          <a:lstStyle/>
          <a:p>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486889764"/>
      </p:ext>
    </p:extLst>
  </p:cSld>
  <p:clrMapOvr>
    <a:masterClrMapping/>
  </p:clrMapOvr>
  <p:transition spd="med">
    <p:wipe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4614211"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559205" y="3995737"/>
            <a:ext cx="5197696"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DFF852CD-49D0-964B-B9BD-E3AF1FEDCE26}" type="datetime1">
              <a:rPr lang="en-US" smtClean="0"/>
              <a:t>4/17/20</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10" name="TextBox 9"/>
          <p:cNvSpPr txBox="1"/>
          <p:nvPr/>
        </p:nvSpPr>
        <p:spPr>
          <a:xfrm>
            <a:off x="5320147"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extLst>
      <p:ext uri="{BB962C8B-B14F-4D97-AF65-F5344CB8AC3E}">
        <p14:creationId xmlns:p14="http://schemas.microsoft.com/office/powerpoint/2010/main" val="3023501140"/>
      </p:ext>
    </p:extLst>
  </p:cSld>
  <p:clrMapOvr>
    <a:masterClrMapping/>
  </p:clrMapOvr>
  <p:transition spd="med">
    <p:wipe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6E777-7A37-0346-A881-C78BBDCA1411}" type="datetime1">
              <a:rPr lang="en-US" smtClean="0"/>
              <a:t>4/17/20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extLst>
      <p:ext uri="{BB962C8B-B14F-4D97-AF65-F5344CB8AC3E}">
        <p14:creationId xmlns:p14="http://schemas.microsoft.com/office/powerpoint/2010/main" val="3919825168"/>
      </p:ext>
    </p:extLst>
  </p:cSld>
  <p:clrMapOvr>
    <a:masterClrMapping/>
  </p:clrMapOvr>
  <p:transition spd="med">
    <p:wipe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376766"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949683" y="6235608"/>
            <a:ext cx="1797864" cy="365125"/>
          </a:xfrm>
        </p:spPr>
        <p:txBody>
          <a:bodyPr/>
          <a:lstStyle>
            <a:lvl1pPr>
              <a:defRPr>
                <a:solidFill>
                  <a:schemeClr val="bg1"/>
                </a:solidFill>
              </a:defRPr>
            </a:lvl1pPr>
          </a:lstStyle>
          <a:p>
            <a:fld id="{B36C522A-BE74-0147-B21F-F3E67F1745F0}" type="datetime1">
              <a:rPr lang="en-US" smtClean="0"/>
              <a:t>4/17/20</a:t>
            </a:fld>
            <a:endParaRPr lang="en-US"/>
          </a:p>
        </p:txBody>
      </p:sp>
      <p:sp>
        <p:nvSpPr>
          <p:cNvPr id="6" name="Footer Placeholder 5"/>
          <p:cNvSpPr>
            <a:spLocks noGrp="1"/>
          </p:cNvSpPr>
          <p:nvPr>
            <p:ph type="ftr" sz="quarter" idx="11"/>
          </p:nvPr>
        </p:nvSpPr>
        <p:spPr>
          <a:xfrm>
            <a:off x="508128" y="6235608"/>
            <a:ext cx="61974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9069917" y="4535424"/>
            <a:ext cx="2743200" cy="203911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1468828324"/>
      </p:ext>
    </p:extLst>
  </p:cSld>
  <p:clrMapOvr>
    <a:masterClrMapping/>
  </p:clrMapOvr>
  <p:transition spd="med">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30518"/>
            <a:ext cx="10363200" cy="1422083"/>
          </a:xfrm>
        </p:spPr>
        <p:txBody>
          <a:bodyPr/>
          <a:lstStyle>
            <a:lvl1pPr>
              <a:defRPr sz="30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1"/>
          </p:nvPr>
        </p:nvSpPr>
        <p:spPr>
          <a:xfrm>
            <a:off x="10363200" y="6248400"/>
            <a:ext cx="1016000" cy="457200"/>
          </a:xfrm>
          <a:prstGeom prst="rect">
            <a:avLst/>
          </a:prstGeom>
          <a:ln/>
        </p:spPr>
        <p:txBody>
          <a:bodyPr/>
          <a:lstStyle>
            <a:lvl1pPr>
              <a:defRPr/>
            </a:lvl1pPr>
          </a:lstStyle>
          <a:p>
            <a:pPr>
              <a:defRPr/>
            </a:pPr>
            <a:fld id="{6414CFA4-8673-4251-AA94-B88DDAD2304E}" type="slidenum">
              <a:rPr lang="en-US"/>
              <a:pPr>
                <a:defRPr/>
              </a:pPr>
              <a:t>‹#›</a:t>
            </a:fld>
            <a:endParaRPr lang="en-US" dirty="0"/>
          </a:p>
        </p:txBody>
      </p:sp>
    </p:spTree>
    <p:extLst>
      <p:ext uri="{BB962C8B-B14F-4D97-AF65-F5344CB8AC3E}">
        <p14:creationId xmlns:p14="http://schemas.microsoft.com/office/powerpoint/2010/main" val="1867384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064000" y="6235608"/>
            <a:ext cx="1797864" cy="365125"/>
          </a:xfrm>
        </p:spPr>
        <p:txBody>
          <a:bodyPr/>
          <a:lstStyle>
            <a:lvl1pPr>
              <a:defRPr>
                <a:solidFill>
                  <a:schemeClr val="bg1"/>
                </a:solidFill>
              </a:defRPr>
            </a:lvl1pPr>
          </a:lstStyle>
          <a:p>
            <a:fld id="{8686CBD1-0C5A-C643-AD57-19F9747CBEAB}" type="datetime1">
              <a:rPr lang="en-US" smtClean="0"/>
              <a:t>4/17/20</a:t>
            </a:fld>
            <a:endParaRPr lang="en-US"/>
          </a:p>
        </p:txBody>
      </p:sp>
      <p:sp>
        <p:nvSpPr>
          <p:cNvPr id="6" name="Footer Placeholder 5"/>
          <p:cNvSpPr>
            <a:spLocks noGrp="1"/>
          </p:cNvSpPr>
          <p:nvPr>
            <p:ph type="ftr" sz="quarter" idx="11"/>
          </p:nvPr>
        </p:nvSpPr>
        <p:spPr>
          <a:xfrm>
            <a:off x="508128" y="6235608"/>
            <a:ext cx="3454273"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9" name="TextBox 8"/>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4086426169"/>
      </p:ext>
    </p:extLst>
  </p:cSld>
  <p:clrMapOvr>
    <a:masterClrMapping/>
  </p:clrMapOvr>
  <p:transition spd="med">
    <p:wipe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04000" y="3995737"/>
            <a:ext cx="414528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0" y="6423586"/>
            <a:ext cx="2049929" cy="365125"/>
          </a:xfrm>
        </p:spPr>
        <p:txBody>
          <a:bodyPr/>
          <a:lstStyle/>
          <a:p>
            <a:fld id="{11CDC261-DD0E-2A42-A1E0-7E56CD9E313B}" type="datetime1">
              <a:rPr lang="en-US" smtClean="0"/>
              <a:t>4/17/20</a:t>
            </a:fld>
            <a:endParaRPr lang="en-US"/>
          </a:p>
        </p:txBody>
      </p:sp>
      <p:sp>
        <p:nvSpPr>
          <p:cNvPr id="6" name="Footer Placeholder 5"/>
          <p:cNvSpPr>
            <a:spLocks noGrp="1"/>
          </p:cNvSpPr>
          <p:nvPr>
            <p:ph type="ftr" sz="quarter" idx="11"/>
          </p:nvPr>
        </p:nvSpPr>
        <p:spPr>
          <a:xfrm>
            <a:off x="5588000" y="6423586"/>
            <a:ext cx="4006851" cy="365125"/>
          </a:xfrm>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4078085373"/>
      </p:ext>
    </p:extLst>
  </p:cSld>
  <p:clrMapOvr>
    <a:masterClrMapping/>
  </p:clrMapOvr>
  <p:transition spd="med">
    <p:wipe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6749E07-7405-494E-B97E-4FB0493C706B}" type="datetime1">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F43C-AB59-C64B-8C71-A4089041536E}" type="slidenum">
              <a:rPr lang="en-US" smtClean="0"/>
              <a:pPr/>
              <a:t>‹#›</a:t>
            </a:fld>
            <a:endParaRPr lang="en-US"/>
          </a:p>
        </p:txBody>
      </p:sp>
    </p:spTree>
    <p:extLst>
      <p:ext uri="{BB962C8B-B14F-4D97-AF65-F5344CB8AC3E}">
        <p14:creationId xmlns:p14="http://schemas.microsoft.com/office/powerpoint/2010/main" val="3322677090"/>
      </p:ext>
    </p:extLst>
  </p:cSld>
  <p:clrMapOvr>
    <a:masterClrMapping/>
  </p:clrMapOvr>
  <p:transition spd="med">
    <p:wipe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Vertical Title 1"/>
          <p:cNvSpPr>
            <a:spLocks noGrp="1"/>
          </p:cNvSpPr>
          <p:nvPr>
            <p:ph type="title" orient="vert"/>
          </p:nvPr>
        </p:nvSpPr>
        <p:spPr>
          <a:xfrm>
            <a:off x="10661029" y="954742"/>
            <a:ext cx="908424"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5FA6BC6-933F-7C49-893C-9242AD7FD0E8}" type="datetime1">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F43C-AB59-C64B-8C71-A4089041536E}" type="slidenum">
              <a:rPr lang="en-US" smtClean="0"/>
              <a:pPr/>
              <a:t>‹#›</a:t>
            </a:fld>
            <a:endParaRPr lang="en-US"/>
          </a:p>
        </p:txBody>
      </p:sp>
      <p:sp>
        <p:nvSpPr>
          <p:cNvPr id="9" name="TextBox 8"/>
          <p:cNvSpPr txBox="1"/>
          <p:nvPr/>
        </p:nvSpPr>
        <p:spPr>
          <a:xfrm rot="16200000">
            <a:off x="11500967"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extLst>
      <p:ext uri="{BB962C8B-B14F-4D97-AF65-F5344CB8AC3E}">
        <p14:creationId xmlns:p14="http://schemas.microsoft.com/office/powerpoint/2010/main" val="3637379434"/>
      </p:ext>
    </p:extLst>
  </p:cSld>
  <p:clrMapOvr>
    <a:masterClrMapping/>
  </p:clrMapOvr>
  <p:transition spd="med">
    <p:wipe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Friday, April 17,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230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Friday, April 17,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682758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Friday, April 17,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9489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Friday, April 17,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62681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Friday, April 17, 2020</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860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Friday, April 17, 2020</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05465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05000"/>
            <a:ext cx="10363200" cy="4267200"/>
          </a:xfrm>
        </p:spPr>
        <p:txBody>
          <a:bodyPr anchor="t"/>
          <a:lstStyle>
            <a:lvl1pPr algn="l">
              <a:defRPr sz="4000" b="1" cap="all">
                <a:solidFill>
                  <a:schemeClr val="tx1"/>
                </a:solidFill>
              </a:defRPr>
            </a:lvl1pPr>
          </a:lstStyle>
          <a:p>
            <a:r>
              <a:rPr lang="en-US"/>
              <a:t>Click to edit Master title style</a:t>
            </a:r>
            <a:endParaRPr lang="en-US" dirty="0"/>
          </a:p>
        </p:txBody>
      </p:sp>
      <p:sp>
        <p:nvSpPr>
          <p:cNvPr id="5" name="Rectangle 6"/>
          <p:cNvSpPr>
            <a:spLocks noGrp="1" noChangeArrowheads="1"/>
          </p:cNvSpPr>
          <p:nvPr>
            <p:ph type="sldNum" sz="quarter" idx="11"/>
          </p:nvPr>
        </p:nvSpPr>
        <p:spPr>
          <a:xfrm>
            <a:off x="10363200" y="6248400"/>
            <a:ext cx="1016000" cy="457200"/>
          </a:xfrm>
          <a:prstGeom prst="rect">
            <a:avLst/>
          </a:prstGeom>
          <a:ln/>
        </p:spPr>
        <p:txBody>
          <a:bodyPr/>
          <a:lstStyle>
            <a:lvl1pPr>
              <a:defRPr/>
            </a:lvl1pPr>
          </a:lstStyle>
          <a:p>
            <a:pPr>
              <a:defRPr/>
            </a:pPr>
            <a:fld id="{DA34D19D-71F0-4D9E-8024-225199C1F841}" type="slidenum">
              <a:rPr lang="en-US"/>
              <a:pPr>
                <a:def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0570" y="701040"/>
            <a:ext cx="8157261" cy="1188720"/>
          </a:xfrm>
          <a:prstGeom prst="rect">
            <a:avLst/>
          </a:prstGeom>
        </p:spPr>
      </p:pic>
    </p:spTree>
    <p:extLst>
      <p:ext uri="{BB962C8B-B14F-4D97-AF65-F5344CB8AC3E}">
        <p14:creationId xmlns:p14="http://schemas.microsoft.com/office/powerpoint/2010/main" val="299115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Friday, April 17, 2020</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80898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Friday, April 17,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274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Friday, April 17,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130711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Friday, April 17,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828581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Friday, April 17,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010802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6372"/>
            <a:ext cx="10363200" cy="2733609"/>
          </a:xfrm>
        </p:spPr>
        <p:txBody>
          <a:bodyPr anchor="t">
            <a:normAutofit/>
          </a:bodyPr>
          <a:lstStyle>
            <a:lvl1pPr algn="l">
              <a:defRPr sz="4400">
                <a:solidFill>
                  <a:schemeClr val="tx1"/>
                </a:solidFill>
              </a:defRPr>
            </a:lvl1pPr>
          </a:lstStyle>
          <a:p>
            <a:r>
              <a:rPr lang="en-US" dirty="0"/>
              <a:t>Presentation Name Goes Here</a:t>
            </a:r>
          </a:p>
        </p:txBody>
      </p:sp>
      <p:sp>
        <p:nvSpPr>
          <p:cNvPr id="3" name="Subtitle 2"/>
          <p:cNvSpPr>
            <a:spLocks noGrp="1"/>
          </p:cNvSpPr>
          <p:nvPr>
            <p:ph type="subTitle" idx="1" hasCustomPrompt="1"/>
          </p:nvPr>
        </p:nvSpPr>
        <p:spPr>
          <a:xfrm>
            <a:off x="1669934" y="5220394"/>
            <a:ext cx="9607665" cy="498758"/>
          </a:xfrm>
        </p:spPr>
        <p:txBody>
          <a:bodyPr>
            <a:normAutofit/>
          </a:bodyPr>
          <a:lstStyle>
            <a:lvl1pPr marL="0" indent="0" algn="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Attorney name and title</a:t>
            </a:r>
          </a:p>
          <a:p>
            <a:endParaRPr lang="en-US" dirty="0"/>
          </a:p>
        </p:txBody>
      </p:sp>
      <p:cxnSp>
        <p:nvCxnSpPr>
          <p:cNvPr id="9" name="Straight Connector 8">
            <a:extLst>
              <a:ext uri="{FF2B5EF4-FFF2-40B4-BE49-F238E27FC236}">
                <a16:creationId xmlns:a16="http://schemas.microsoft.com/office/drawing/2014/main" id="{9EF2A4B0-0EEA-4BB7-AB50-5DE840A63248}"/>
              </a:ext>
            </a:extLst>
          </p:cNvPr>
          <p:cNvCxnSpPr>
            <a:cxnSpLocks/>
          </p:cNvCxnSpPr>
          <p:nvPr userDrawn="1"/>
        </p:nvCxnSpPr>
        <p:spPr>
          <a:xfrm flipH="1">
            <a:off x="914401" y="5103976"/>
            <a:ext cx="10363201" cy="0"/>
          </a:xfrm>
          <a:prstGeom prst="line">
            <a:avLst/>
          </a:prstGeom>
          <a:ln w="57150">
            <a:solidFill>
              <a:srgbClr val="C4681A"/>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863657E-5342-47F3-9FB6-8CA1C2F2DC22}"/>
              </a:ext>
            </a:extLst>
          </p:cNvPr>
          <p:cNvSpPr>
            <a:spLocks noGrp="1"/>
          </p:cNvSpPr>
          <p:nvPr>
            <p:ph type="body" sz="quarter" idx="10" hasCustomPrompt="1"/>
          </p:nvPr>
        </p:nvSpPr>
        <p:spPr>
          <a:xfrm>
            <a:off x="5242984" y="5960629"/>
            <a:ext cx="6034616" cy="440164"/>
          </a:xfrm>
        </p:spPr>
        <p:txBody>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Date</a:t>
            </a:r>
          </a:p>
        </p:txBody>
      </p:sp>
      <p:pic>
        <p:nvPicPr>
          <p:cNvPr id="7" name="Picture 6" descr="Justice in Aging logo">
            <a:extLst>
              <a:ext uri="{FF2B5EF4-FFF2-40B4-BE49-F238E27FC236}">
                <a16:creationId xmlns:a16="http://schemas.microsoft.com/office/drawing/2014/main" id="{30F13837-66B9-4E5A-B7BD-40F0084F05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8761" y="637989"/>
            <a:ext cx="6614475" cy="958239"/>
          </a:xfrm>
          <a:prstGeom prst="rect">
            <a:avLst/>
          </a:prstGeom>
          <a:solidFill>
            <a:srgbClr val="0365A9"/>
          </a:solidFill>
        </p:spPr>
      </p:pic>
    </p:spTree>
    <p:extLst>
      <p:ext uri="{BB962C8B-B14F-4D97-AF65-F5344CB8AC3E}">
        <p14:creationId xmlns:p14="http://schemas.microsoft.com/office/powerpoint/2010/main" val="2563389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838200" y="1645921"/>
            <a:ext cx="10515600" cy="4231178"/>
          </a:xfrm>
        </p:spPr>
        <p:txBody>
          <a:bodyPr/>
          <a:lstStyle>
            <a:lvl3pPr>
              <a:defRPr>
                <a:solidFill>
                  <a:schemeClr val="tx2"/>
                </a:solidFill>
              </a:defRPr>
            </a:lvl3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3802EAF-E49A-4952-8DD9-80135B702AB0}" type="slidenum">
              <a:rPr lang="en-US" smtClean="0"/>
              <a:t>‹#›</a:t>
            </a:fld>
            <a:endParaRPr lang="en-US"/>
          </a:p>
        </p:txBody>
      </p:sp>
    </p:spTree>
    <p:extLst>
      <p:ext uri="{BB962C8B-B14F-4D97-AF65-F5344CB8AC3E}">
        <p14:creationId xmlns:p14="http://schemas.microsoft.com/office/powerpoint/2010/main" val="331474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I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802EAF-E49A-4952-8DD9-80135B702AB0}" type="slidenum">
              <a:rPr lang="en-US" smtClean="0"/>
              <a:t>‹#›</a:t>
            </a:fld>
            <a:endParaRPr lang="en-US"/>
          </a:p>
        </p:txBody>
      </p:sp>
      <p:sp>
        <p:nvSpPr>
          <p:cNvPr id="4" name="TextBox 3">
            <a:extLst>
              <a:ext uri="{FF2B5EF4-FFF2-40B4-BE49-F238E27FC236}">
                <a16:creationId xmlns:a16="http://schemas.microsoft.com/office/drawing/2014/main" id="{330181F4-F4BE-44EB-B42C-F025752C3D9B}"/>
              </a:ext>
            </a:extLst>
          </p:cNvPr>
          <p:cNvSpPr txBox="1"/>
          <p:nvPr userDrawn="1"/>
        </p:nvSpPr>
        <p:spPr>
          <a:xfrm>
            <a:off x="838201" y="1887920"/>
            <a:ext cx="9968345" cy="2985433"/>
          </a:xfrm>
          <a:prstGeom prst="rect">
            <a:avLst/>
          </a:prstGeom>
          <a:noFill/>
        </p:spPr>
        <p:txBody>
          <a:bodyPr wrap="square" rtlCol="0">
            <a:spAutoFit/>
          </a:bodyPr>
          <a:lstStyle/>
          <a:p>
            <a:pPr marL="285750" lvl="0" indent="-285750">
              <a:lnSpc>
                <a:spcPct val="120000"/>
              </a:lnSpc>
              <a:buFont typeface="Arial" panose="020B0604020202020204" pitchFamily="34" charset="0"/>
              <a:buChar char="•"/>
            </a:pPr>
            <a:r>
              <a:rPr lang="en-US" sz="2000" dirty="0"/>
              <a:t>Acknowledge systemic racism and discrimination </a:t>
            </a:r>
          </a:p>
          <a:p>
            <a:pPr marL="285750" lvl="0" indent="-285750">
              <a:lnSpc>
                <a:spcPct val="120000"/>
              </a:lnSpc>
              <a:buFont typeface="Arial" panose="020B0604020202020204" pitchFamily="34" charset="0"/>
              <a:buChar char="•"/>
            </a:pPr>
            <a:r>
              <a:rPr lang="en-US" sz="2000" dirty="0"/>
              <a:t>Address the enduring negative effects of racism and differential treatment </a:t>
            </a:r>
          </a:p>
          <a:p>
            <a:pPr marL="285750" lvl="0" indent="-285750">
              <a:lnSpc>
                <a:spcPct val="120000"/>
              </a:lnSpc>
              <a:buFont typeface="Arial" panose="020B0604020202020204" pitchFamily="34" charset="0"/>
              <a:buChar char="•"/>
            </a:pPr>
            <a:r>
              <a:rPr lang="en-US" sz="2000" dirty="0"/>
              <a:t>Promote access and equity in economic security, health care, and the courts for our nation’s low-income older adults </a:t>
            </a:r>
          </a:p>
          <a:p>
            <a:pPr marL="285750" lvl="0" indent="-285750">
              <a:lnSpc>
                <a:spcPct val="120000"/>
              </a:lnSpc>
              <a:buFont typeface="Arial" panose="020B0604020202020204" pitchFamily="34" charset="0"/>
              <a:buChar char="•"/>
            </a:pPr>
            <a:r>
              <a:rPr lang="en-US" sz="2000" dirty="0"/>
              <a:t>Recruit, support, and retain a diverse staff and board, including race, ethnicity, gender, gender identity and presentation, sexual orientation, disability, age, economic class</a:t>
            </a:r>
          </a:p>
          <a:p>
            <a:pPr marL="285750" indent="-285750">
              <a:buFont typeface="Arial" panose="020B0604020202020204" pitchFamily="34" charset="0"/>
              <a:buChar char="•"/>
            </a:pPr>
            <a:endParaRPr lang="en-US" sz="2000" dirty="0"/>
          </a:p>
        </p:txBody>
      </p:sp>
      <p:sp>
        <p:nvSpPr>
          <p:cNvPr id="5" name="TextBox 4">
            <a:extLst>
              <a:ext uri="{FF2B5EF4-FFF2-40B4-BE49-F238E27FC236}">
                <a16:creationId xmlns:a16="http://schemas.microsoft.com/office/drawing/2014/main" id="{D7FBA8DC-BEA1-4714-ACB5-B583273321D3}"/>
              </a:ext>
            </a:extLst>
          </p:cNvPr>
          <p:cNvSpPr txBox="1"/>
          <p:nvPr userDrawn="1"/>
        </p:nvSpPr>
        <p:spPr>
          <a:xfrm>
            <a:off x="953193" y="465514"/>
            <a:ext cx="10097192" cy="707886"/>
          </a:xfrm>
          <a:prstGeom prst="rect">
            <a:avLst/>
          </a:prstGeom>
          <a:noFill/>
        </p:spPr>
        <p:txBody>
          <a:bodyPr wrap="square" rtlCol="0">
            <a:spAutoFit/>
          </a:bodyPr>
          <a:lstStyle/>
          <a:p>
            <a:pPr algn="ctr"/>
            <a:r>
              <a:rPr lang="en-US" sz="4000" dirty="0">
                <a:solidFill>
                  <a:schemeClr val="tx2"/>
                </a:solidFill>
              </a:rPr>
              <a:t>To achieve Justice in Aging, we must:</a:t>
            </a:r>
          </a:p>
        </p:txBody>
      </p:sp>
    </p:spTree>
    <p:extLst>
      <p:ext uri="{BB962C8B-B14F-4D97-AF65-F5344CB8AC3E}">
        <p14:creationId xmlns:p14="http://schemas.microsoft.com/office/powerpoint/2010/main" val="285327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dditional 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tx2"/>
                </a:solidFill>
              </a:defRPr>
            </a:lvl1pPr>
          </a:lstStyle>
          <a:p>
            <a:r>
              <a:rPr lang="en-US" dirty="0"/>
              <a:t>Additional Resources</a:t>
            </a:r>
          </a:p>
        </p:txBody>
      </p:sp>
      <p:sp>
        <p:nvSpPr>
          <p:cNvPr id="3" name="Content Placeholder 2"/>
          <p:cNvSpPr>
            <a:spLocks noGrp="1"/>
          </p:cNvSpPr>
          <p:nvPr>
            <p:ph idx="1"/>
          </p:nvPr>
        </p:nvSpPr>
        <p:spPr>
          <a:xfrm>
            <a:off x="838200" y="1720524"/>
            <a:ext cx="10515600" cy="3498303"/>
          </a:xfrm>
        </p:spPr>
        <p:txBody>
          <a:bodyPr/>
          <a:lstStyle>
            <a:lvl3pPr>
              <a:defRPr>
                <a:solidFill>
                  <a:schemeClr val="tx2"/>
                </a:solidFill>
              </a:defRPr>
            </a:lvl3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E4DFBF7-9462-433C-A092-D9DF3F80D5C7}"/>
              </a:ext>
            </a:extLst>
          </p:cNvPr>
          <p:cNvSpPr>
            <a:spLocks noGrp="1"/>
          </p:cNvSpPr>
          <p:nvPr>
            <p:ph type="body" sz="quarter" idx="13" hasCustomPrompt="1"/>
          </p:nvPr>
        </p:nvSpPr>
        <p:spPr>
          <a:xfrm>
            <a:off x="5098474" y="5295697"/>
            <a:ext cx="6255327" cy="490537"/>
          </a:xfrm>
        </p:spPr>
        <p:txBody>
          <a:bodyPr>
            <a:noAutofit/>
          </a:bodyPr>
          <a:lstStyle>
            <a:lvl1pPr marL="0" indent="0" algn="r">
              <a:buNone/>
              <a:defRPr sz="1600">
                <a:solidFill>
                  <a:schemeClr val="tx2"/>
                </a:solidFill>
              </a:defRPr>
            </a:lvl1pPr>
          </a:lstStyle>
          <a:p>
            <a:pPr lvl="0"/>
            <a:r>
              <a:rPr lang="en-US" dirty="0"/>
              <a:t>Attorney name(s), email(s)</a:t>
            </a:r>
          </a:p>
        </p:txBody>
      </p:sp>
      <p:pic>
        <p:nvPicPr>
          <p:cNvPr id="7" name="Picture 6">
            <a:extLst>
              <a:ext uri="{FF2B5EF4-FFF2-40B4-BE49-F238E27FC236}">
                <a16:creationId xmlns:a16="http://schemas.microsoft.com/office/drawing/2014/main" id="{053E25B0-0BD2-4C2A-B9DD-4B5A765D33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1342" y="5993840"/>
            <a:ext cx="666479" cy="499035"/>
          </a:xfrm>
          <a:prstGeom prst="rect">
            <a:avLst/>
          </a:prstGeom>
        </p:spPr>
      </p:pic>
      <p:sp>
        <p:nvSpPr>
          <p:cNvPr id="6" name="Text Placeholder 5">
            <a:extLst>
              <a:ext uri="{FF2B5EF4-FFF2-40B4-BE49-F238E27FC236}">
                <a16:creationId xmlns:a16="http://schemas.microsoft.com/office/drawing/2014/main" id="{220690BC-03E9-40CD-932C-280D25ADB399}"/>
              </a:ext>
            </a:extLst>
          </p:cNvPr>
          <p:cNvSpPr>
            <a:spLocks noGrp="1"/>
          </p:cNvSpPr>
          <p:nvPr>
            <p:ph type="body" sz="quarter" idx="14" hasCustomPrompt="1"/>
          </p:nvPr>
        </p:nvSpPr>
        <p:spPr>
          <a:xfrm>
            <a:off x="8527820" y="6100762"/>
            <a:ext cx="3058584" cy="392112"/>
          </a:xfrm>
        </p:spPr>
        <p:txBody>
          <a:bodyPr>
            <a:noAutofit/>
          </a:bodyPr>
          <a:lstStyle>
            <a:lvl1pPr marL="0" indent="0">
              <a:buNone/>
              <a:defRPr sz="16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a:t>
            </a:r>
            <a:r>
              <a:rPr lang="en-US" dirty="0" err="1"/>
              <a:t>justiceinaging</a:t>
            </a:r>
            <a:endParaRPr lang="en-US" dirty="0"/>
          </a:p>
        </p:txBody>
      </p:sp>
    </p:spTree>
    <p:extLst>
      <p:ext uri="{BB962C8B-B14F-4D97-AF65-F5344CB8AC3E}">
        <p14:creationId xmlns:p14="http://schemas.microsoft.com/office/powerpoint/2010/main" val="3947442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838200" y="1670859"/>
            <a:ext cx="5181600" cy="42893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70859"/>
            <a:ext cx="5181600" cy="42893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3802EAF-E49A-4952-8DD9-80135B702AB0}" type="slidenum">
              <a:rPr lang="en-US" smtClean="0"/>
              <a:t>‹#›</a:t>
            </a:fld>
            <a:endParaRPr lang="en-US"/>
          </a:p>
        </p:txBody>
      </p:sp>
    </p:spTree>
    <p:extLst>
      <p:ext uri="{BB962C8B-B14F-4D97-AF65-F5344CB8AC3E}">
        <p14:creationId xmlns:p14="http://schemas.microsoft.com/office/powerpoint/2010/main" val="290126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6A107F3B-817F-094E-94A1-0B2CE7E8E007}" type="datetime1">
              <a:rPr lang="en-US" smtClean="0"/>
              <a:t>4/17/20</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1650728756"/>
      </p:ext>
    </p:extLst>
  </p:cSld>
  <p:clrMapOvr>
    <a:masterClrMapping/>
  </p:clrMapOvr>
  <p:transition spd="med">
    <p:wipe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cstate="print">
            <a:alphaModFix amt="59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59743" y="5940444"/>
            <a:ext cx="666479" cy="499035"/>
          </a:xfrm>
          <a:prstGeom prst="rect">
            <a:avLst/>
          </a:prstGeom>
        </p:spPr>
      </p:pic>
      <p:sp>
        <p:nvSpPr>
          <p:cNvPr id="4" name="Text Placeholder 3">
            <a:extLst>
              <a:ext uri="{FF2B5EF4-FFF2-40B4-BE49-F238E27FC236}">
                <a16:creationId xmlns:a16="http://schemas.microsoft.com/office/drawing/2014/main" id="{1012A104-2E7E-42A7-B571-BBC75031D12E}"/>
              </a:ext>
            </a:extLst>
          </p:cNvPr>
          <p:cNvSpPr>
            <a:spLocks noGrp="1"/>
          </p:cNvSpPr>
          <p:nvPr>
            <p:ph type="body" sz="quarter" idx="10" hasCustomPrompt="1"/>
          </p:nvPr>
        </p:nvSpPr>
        <p:spPr>
          <a:xfrm>
            <a:off x="7137054" y="3506788"/>
            <a:ext cx="4567767" cy="965200"/>
          </a:xfrm>
        </p:spPr>
        <p:txBody>
          <a:bodyPr>
            <a:normAutofit/>
          </a:bodyPr>
          <a:lstStyle>
            <a:lvl1pPr marL="0" indent="0">
              <a:buNone/>
              <a:defRPr sz="4000" b="1">
                <a:solidFill>
                  <a:schemeClr val="tx2"/>
                </a:solidFill>
              </a:defRPr>
            </a:lvl1pPr>
          </a:lstStyle>
          <a:p>
            <a:pPr lvl="0"/>
            <a:r>
              <a:rPr lang="en-US" dirty="0"/>
              <a:t>Questions?</a:t>
            </a:r>
          </a:p>
        </p:txBody>
      </p:sp>
      <p:sp>
        <p:nvSpPr>
          <p:cNvPr id="7" name="Text Placeholder 6">
            <a:extLst>
              <a:ext uri="{FF2B5EF4-FFF2-40B4-BE49-F238E27FC236}">
                <a16:creationId xmlns:a16="http://schemas.microsoft.com/office/drawing/2014/main" id="{0F37BED9-EC5E-4085-B378-63527B4B4547}"/>
              </a:ext>
            </a:extLst>
          </p:cNvPr>
          <p:cNvSpPr>
            <a:spLocks noGrp="1"/>
          </p:cNvSpPr>
          <p:nvPr>
            <p:ph type="body" sz="quarter" idx="11" hasCustomPrompt="1"/>
          </p:nvPr>
        </p:nvSpPr>
        <p:spPr>
          <a:xfrm>
            <a:off x="5275811" y="4572001"/>
            <a:ext cx="6429356" cy="1039813"/>
          </a:xfrm>
        </p:spPr>
        <p:txBody>
          <a:bodyPr>
            <a:normAutofit/>
          </a:bodyPr>
          <a:lstStyle>
            <a:lvl1pPr marL="0" indent="0" algn="r">
              <a:buNone/>
              <a:defRPr sz="2000" b="0">
                <a:solidFill>
                  <a:schemeClr val="tx2"/>
                </a:solidFill>
              </a:defRPr>
            </a:lvl1pPr>
          </a:lstStyle>
          <a:p>
            <a:pPr lvl="0"/>
            <a:r>
              <a:rPr lang="en-US" dirty="0"/>
              <a:t>Attorney name(s) &amp; email(s)</a:t>
            </a:r>
          </a:p>
        </p:txBody>
      </p:sp>
      <p:sp>
        <p:nvSpPr>
          <p:cNvPr id="5" name="Text Placeholder 4">
            <a:extLst>
              <a:ext uri="{FF2B5EF4-FFF2-40B4-BE49-F238E27FC236}">
                <a16:creationId xmlns:a16="http://schemas.microsoft.com/office/drawing/2014/main" id="{C1DF22A7-7493-453E-B924-189C1AB90EB7}"/>
              </a:ext>
            </a:extLst>
          </p:cNvPr>
          <p:cNvSpPr>
            <a:spLocks noGrp="1"/>
          </p:cNvSpPr>
          <p:nvPr>
            <p:ph type="body" sz="quarter" idx="12" hasCustomPrompt="1"/>
          </p:nvPr>
        </p:nvSpPr>
        <p:spPr>
          <a:xfrm>
            <a:off x="8723515" y="6010276"/>
            <a:ext cx="3092451" cy="428625"/>
          </a:xfrm>
        </p:spPr>
        <p:txBody>
          <a:bodyP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r>
              <a:rPr lang="en-US" dirty="0" err="1"/>
              <a:t>justiceinaging</a:t>
            </a:r>
            <a:endParaRPr lang="en-US" dirty="0"/>
          </a:p>
        </p:txBody>
      </p:sp>
    </p:spTree>
    <p:extLst>
      <p:ext uri="{BB962C8B-B14F-4D97-AF65-F5344CB8AC3E}">
        <p14:creationId xmlns:p14="http://schemas.microsoft.com/office/powerpoint/2010/main" val="62268136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802EAF-E49A-4952-8DD9-80135B702AB0}" type="slidenum">
              <a:rPr lang="en-US" smtClean="0"/>
              <a:t>‹#›</a:t>
            </a:fld>
            <a:endParaRPr lang="en-US"/>
          </a:p>
        </p:txBody>
      </p:sp>
    </p:spTree>
    <p:extLst>
      <p:ext uri="{BB962C8B-B14F-4D97-AF65-F5344CB8AC3E}">
        <p14:creationId xmlns:p14="http://schemas.microsoft.com/office/powerpoint/2010/main" val="3034092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7F93-56C8-4CB6-998D-CBE7E5040B3B}"/>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D0B70B84-B881-4E16-AE15-CCF023413B78}"/>
              </a:ext>
            </a:extLst>
          </p:cNvPr>
          <p:cNvSpPr>
            <a:spLocks noGrp="1"/>
          </p:cNvSpPr>
          <p:nvPr>
            <p:ph type="sldNum" sz="quarter" idx="10"/>
          </p:nvPr>
        </p:nvSpPr>
        <p:spPr/>
        <p:txBody>
          <a:bodyPr/>
          <a:lstStyle/>
          <a:p>
            <a:fld id="{D3802EAF-E49A-4952-8DD9-80135B702AB0}" type="slidenum">
              <a:rPr lang="en-US" smtClean="0"/>
              <a:pPr/>
              <a:t>‹#›</a:t>
            </a:fld>
            <a:endParaRPr lang="en-US" dirty="0"/>
          </a:p>
        </p:txBody>
      </p:sp>
    </p:spTree>
    <p:extLst>
      <p:ext uri="{BB962C8B-B14F-4D97-AF65-F5344CB8AC3E}">
        <p14:creationId xmlns:p14="http://schemas.microsoft.com/office/powerpoint/2010/main" val="2719900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Join Our Netwo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263EC3-B4C2-445E-BD8C-14D0E2127CE9}"/>
              </a:ext>
              <a:ext uri="{C183D7F6-B498-43B3-948B-1728B52AA6E4}">
                <adec:decorative xmlns:adec="http://schemas.microsoft.com/office/drawing/2017/decorative" val="1"/>
              </a:ext>
            </a:extLst>
          </p:cNvPr>
          <p:cNvSpPr/>
          <p:nvPr userDrawn="1"/>
        </p:nvSpPr>
        <p:spPr>
          <a:xfrm>
            <a:off x="0" y="1"/>
            <a:ext cx="12192000" cy="27348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8">
            <a:extLst>
              <a:ext uri="{FF2B5EF4-FFF2-40B4-BE49-F238E27FC236}">
                <a16:creationId xmlns:a16="http://schemas.microsoft.com/office/drawing/2014/main" id="{0791985E-F639-44BC-BF3E-5466CEA3227B}"/>
              </a:ext>
            </a:extLst>
          </p:cNvPr>
          <p:cNvSpPr txBox="1">
            <a:spLocks/>
          </p:cNvSpPr>
          <p:nvPr userDrawn="1"/>
        </p:nvSpPr>
        <p:spPr>
          <a:xfrm>
            <a:off x="641350" y="2979454"/>
            <a:ext cx="10712449" cy="28724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000"/>
              </a:spcBef>
              <a:buNone/>
            </a:pPr>
            <a:r>
              <a:rPr lang="en-US" sz="2600" dirty="0"/>
              <a:t>Go to </a:t>
            </a:r>
            <a:r>
              <a:rPr lang="en-US" sz="2600" dirty="0">
                <a:hlinkClick r:id="rId2"/>
              </a:rPr>
              <a:t>justiceinaging.org</a:t>
            </a:r>
            <a:r>
              <a:rPr lang="en-US" sz="2600" dirty="0"/>
              <a:t> and hit “Subscribe.”</a:t>
            </a:r>
          </a:p>
          <a:p>
            <a:pPr marL="0" indent="0">
              <a:lnSpc>
                <a:spcPct val="110000"/>
              </a:lnSpc>
              <a:spcBef>
                <a:spcPts val="3000"/>
              </a:spcBef>
              <a:buNone/>
            </a:pPr>
            <a:r>
              <a:rPr lang="en-US" sz="2600" dirty="0"/>
              <a:t>Send an email to </a:t>
            </a:r>
            <a:r>
              <a:rPr lang="en-US" sz="2600" dirty="0">
                <a:hlinkClick r:id="rId3"/>
              </a:rPr>
              <a:t>info@justiceinaging.org</a:t>
            </a:r>
            <a:r>
              <a:rPr lang="en-US" sz="2600" dirty="0"/>
              <a:t>. </a:t>
            </a:r>
          </a:p>
          <a:p>
            <a:pPr marL="914400" lvl="2" indent="0">
              <a:lnSpc>
                <a:spcPct val="110000"/>
              </a:lnSpc>
              <a:spcBef>
                <a:spcPts val="3000"/>
              </a:spcBef>
              <a:buNone/>
            </a:pPr>
            <a:r>
              <a:rPr lang="en-US" sz="2600" dirty="0">
                <a:solidFill>
                  <a:schemeClr val="tx1"/>
                </a:solidFill>
              </a:rPr>
              <a:t>Open a text and text the message “4justice” to the number 51555.</a:t>
            </a:r>
          </a:p>
        </p:txBody>
      </p:sp>
      <p:sp>
        <p:nvSpPr>
          <p:cNvPr id="11" name="Content Placeholder 7">
            <a:extLst>
              <a:ext uri="{FF2B5EF4-FFF2-40B4-BE49-F238E27FC236}">
                <a16:creationId xmlns:a16="http://schemas.microsoft.com/office/drawing/2014/main" id="{DE83DF62-F4B7-4504-AE66-C6BA30ADD712}"/>
              </a:ext>
            </a:extLst>
          </p:cNvPr>
          <p:cNvSpPr txBox="1">
            <a:spLocks/>
          </p:cNvSpPr>
          <p:nvPr userDrawn="1"/>
        </p:nvSpPr>
        <p:spPr>
          <a:xfrm>
            <a:off x="641351" y="1645921"/>
            <a:ext cx="10536788" cy="77759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4000" b="1" i="1" kern="1200">
                <a:solidFill>
                  <a:schemeClr val="bg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00000"/>
              </a:lnSpc>
              <a:spcBef>
                <a:spcPts val="500"/>
              </a:spcBef>
              <a:buSzPct val="75000"/>
              <a:buFont typeface="Wingdings" panose="05000000000000000000" pitchFamily="2" charset="2"/>
              <a:buNone/>
              <a:defRPr sz="2400" kern="1200">
                <a:solidFill>
                  <a:schemeClr val="bg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000" b="1" i="1" u="none" strike="noStrike" kern="1200" cap="none" spc="0" normalizeH="0" baseline="0" noProof="0" dirty="0">
                <a:ln>
                  <a:noFill/>
                </a:ln>
                <a:solidFill>
                  <a:sysClr val="window" lastClr="FFFFFF"/>
                </a:solidFill>
                <a:effectLst/>
                <a:uLnTx/>
                <a:uFillTx/>
                <a:latin typeface="Verdana" panose="020B0604030504040204" pitchFamily="34" charset="0"/>
                <a:ea typeface="Verdana" panose="020B0604030504040204" pitchFamily="34" charset="0"/>
                <a:cs typeface="+mn-cs"/>
              </a:rPr>
              <a:t>Join Our Network!</a:t>
            </a:r>
          </a:p>
        </p:txBody>
      </p:sp>
      <p:sp>
        <p:nvSpPr>
          <p:cNvPr id="12" name="Content Placeholder 10">
            <a:extLst>
              <a:ext uri="{FF2B5EF4-FFF2-40B4-BE49-F238E27FC236}">
                <a16:creationId xmlns:a16="http://schemas.microsoft.com/office/drawing/2014/main" id="{A23BC3EF-0448-4AAF-B1B7-EAA3A8A1A36E}"/>
              </a:ext>
            </a:extLst>
          </p:cNvPr>
          <p:cNvSpPr txBox="1">
            <a:spLocks/>
          </p:cNvSpPr>
          <p:nvPr userDrawn="1"/>
        </p:nvSpPr>
        <p:spPr>
          <a:xfrm>
            <a:off x="641351" y="364323"/>
            <a:ext cx="10430932" cy="1194970"/>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3200" kern="1200">
                <a:solidFill>
                  <a:schemeClr val="bg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00000"/>
              </a:lnSpc>
              <a:spcBef>
                <a:spcPts val="500"/>
              </a:spcBef>
              <a:buSzPct val="75000"/>
              <a:buFont typeface="Wingdings" panose="05000000000000000000" pitchFamily="2" charset="2"/>
              <a:buChar char="§"/>
              <a:defRPr sz="2400" kern="1200">
                <a:solidFill>
                  <a:srgbClr val="C4681A"/>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0365A9"/>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rgbClr val="0367A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rgbClr val="C4681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 lastClr="FFFFFF"/>
                </a:solidFill>
                <a:effectLst/>
                <a:uLnTx/>
                <a:uFillTx/>
                <a:latin typeface="Verdana" panose="020B0604030504040204" pitchFamily="34" charset="0"/>
                <a:ea typeface="Verdana" panose="020B0604030504040204" pitchFamily="34" charset="0"/>
                <a:cs typeface="+mn-cs"/>
              </a:rPr>
              <a:t>Want to receive Justice in Aging trainings and materials?</a:t>
            </a:r>
          </a:p>
        </p:txBody>
      </p:sp>
      <p:pic>
        <p:nvPicPr>
          <p:cNvPr id="13" name="Picture 12">
            <a:extLst>
              <a:ext uri="{FF2B5EF4-FFF2-40B4-BE49-F238E27FC236}">
                <a16:creationId xmlns:a16="http://schemas.microsoft.com/office/drawing/2014/main" id="{12985F6F-C067-4B09-B67D-058B4A84218B}"/>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2359" y="4715425"/>
            <a:ext cx="1052363" cy="775742"/>
          </a:xfrm>
          <a:prstGeom prst="rect">
            <a:avLst/>
          </a:prstGeom>
          <a:solidFill>
            <a:srgbClr val="0367AC"/>
          </a:solidFill>
        </p:spPr>
      </p:pic>
    </p:spTree>
    <p:extLst>
      <p:ext uri="{BB962C8B-B14F-4D97-AF65-F5344CB8AC3E}">
        <p14:creationId xmlns:p14="http://schemas.microsoft.com/office/powerpoint/2010/main" val="345530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Miss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6D0FF5-70F4-4F50-AF6D-8472FF65F5AF}"/>
              </a:ext>
            </a:extLst>
          </p:cNvPr>
          <p:cNvSpPr>
            <a:spLocks noGrp="1"/>
          </p:cNvSpPr>
          <p:nvPr>
            <p:ph type="sldNum" sz="quarter" idx="10"/>
          </p:nvPr>
        </p:nvSpPr>
        <p:spPr/>
        <p:txBody>
          <a:bodyPr/>
          <a:lstStyle/>
          <a:p>
            <a:fld id="{D3802EAF-E49A-4952-8DD9-80135B702AB0}" type="slidenum">
              <a:rPr lang="en-US" smtClean="0"/>
              <a:pPr/>
              <a:t>‹#›</a:t>
            </a:fld>
            <a:endParaRPr lang="en-US" dirty="0"/>
          </a:p>
        </p:txBody>
      </p:sp>
      <p:pic>
        <p:nvPicPr>
          <p:cNvPr id="4" name="Picture 3" descr="Justice in Aging logo">
            <a:extLst>
              <a:ext uri="{FF2B5EF4-FFF2-40B4-BE49-F238E27FC236}">
                <a16:creationId xmlns:a16="http://schemas.microsoft.com/office/drawing/2014/main" id="{3D74A0F9-86F3-4371-B7A1-51A404DA9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218" y="815722"/>
            <a:ext cx="6133565" cy="888570"/>
          </a:xfrm>
          <a:prstGeom prst="rect">
            <a:avLst/>
          </a:prstGeom>
          <a:solidFill>
            <a:srgbClr val="0365A9"/>
          </a:solidFill>
        </p:spPr>
      </p:pic>
      <p:sp>
        <p:nvSpPr>
          <p:cNvPr id="5" name="TextBox 4">
            <a:extLst>
              <a:ext uri="{FF2B5EF4-FFF2-40B4-BE49-F238E27FC236}">
                <a16:creationId xmlns:a16="http://schemas.microsoft.com/office/drawing/2014/main" id="{38D64736-368D-45E8-B457-77E66AB50007}"/>
              </a:ext>
            </a:extLst>
          </p:cNvPr>
          <p:cNvSpPr txBox="1"/>
          <p:nvPr userDrawn="1"/>
        </p:nvSpPr>
        <p:spPr>
          <a:xfrm>
            <a:off x="1640380" y="2227811"/>
            <a:ext cx="8733905" cy="3170099"/>
          </a:xfrm>
          <a:prstGeom prst="rect">
            <a:avLst/>
          </a:prstGeom>
          <a:noFill/>
        </p:spPr>
        <p:txBody>
          <a:bodyPr wrap="square" rtlCol="0">
            <a:spAutoFit/>
          </a:bodyPr>
          <a:lstStyle/>
          <a:p>
            <a:pPr marL="0" indent="0">
              <a:spcBef>
                <a:spcPts val="1800"/>
              </a:spcBef>
              <a:buNone/>
            </a:pPr>
            <a:r>
              <a:rPr lang="en-US" sz="2000" dirty="0"/>
              <a:t>Justice in Aging is a national organization that uses the power of law to fight senior poverty by securing access to affordable health care, economic security, and the courts for older adults with limited resources.</a:t>
            </a:r>
          </a:p>
          <a:p>
            <a:pPr marL="0" indent="0">
              <a:spcBef>
                <a:spcPts val="2400"/>
              </a:spcBef>
              <a:buNone/>
            </a:pPr>
            <a:r>
              <a:rPr lang="en-US" sz="2000" dirty="0"/>
              <a:t>Since 1972 we’ve focused our efforts primarily on fighting for people who have been marginalized and excluded from justice, such as women, people of color, LGBTQ individuals, and people with limited English proficiency. </a:t>
            </a:r>
          </a:p>
          <a:p>
            <a:endParaRPr lang="en-US" sz="2000" dirty="0"/>
          </a:p>
        </p:txBody>
      </p:sp>
    </p:spTree>
    <p:extLst>
      <p:ext uri="{BB962C8B-B14F-4D97-AF65-F5344CB8AC3E}">
        <p14:creationId xmlns:p14="http://schemas.microsoft.com/office/powerpoint/2010/main" val="21560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0BEF0A47-E7BA-2242-88EE-0FDA501A8C41}" type="datetime1">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F43C-AB59-C64B-8C71-A4089041536E}" type="slidenum">
              <a:rPr lang="en-US" smtClean="0"/>
              <a:pPr/>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3131050378"/>
      </p:ext>
    </p:extLst>
  </p:cSld>
  <p:clrMapOvr>
    <a:masterClrMapping/>
  </p:clrMapOvr>
  <p:transition spd="med">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64633" y="134471"/>
            <a:ext cx="10075084"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CC66D86-7767-D541-A780-5DA51C15AF65}" type="datetime1">
              <a:rPr lang="en-US" smtClean="0"/>
              <a:t>4/17/20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F43C-AB59-C64B-8C71-A4089041536E}" type="slidenum">
              <a:rPr lang="en-US" smtClean="0"/>
              <a:pPr/>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531788756"/>
      </p:ext>
    </p:extLst>
  </p:cSld>
  <p:clrMapOvr>
    <a:masterClrMapping/>
  </p:clrMapOvr>
  <p:transition spd="med">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1"/>
            <a:ext cx="1643529" cy="365125"/>
          </a:xfrm>
        </p:spPr>
        <p:txBody>
          <a:bodyPr/>
          <a:lstStyle>
            <a:lvl1pPr algn="l">
              <a:defRPr/>
            </a:lvl1pPr>
          </a:lstStyle>
          <a:p>
            <a:fld id="{40F557F3-1E43-704C-9163-09C2C44E8543}" type="datetime1">
              <a:rPr lang="en-US" smtClean="0"/>
              <a:t>4/17/20</a:t>
            </a:fld>
            <a:endParaRPr lang="en-US"/>
          </a:p>
        </p:txBody>
      </p:sp>
      <p:sp>
        <p:nvSpPr>
          <p:cNvPr id="5" name="Footer Placeholder 4"/>
          <p:cNvSpPr>
            <a:spLocks noGrp="1"/>
          </p:cNvSpPr>
          <p:nvPr>
            <p:ph type="ftr" sz="quarter" idx="11"/>
          </p:nvPr>
        </p:nvSpPr>
        <p:spPr>
          <a:xfrm>
            <a:off x="8414871" y="6425641"/>
            <a:ext cx="3490259" cy="365125"/>
          </a:xfrm>
        </p:spPr>
        <p:txBody>
          <a:bodyPr/>
          <a:lstStyle>
            <a:lvl1pPr algn="r">
              <a:defRPr/>
            </a:lvl1pPr>
          </a:lstStyle>
          <a:p>
            <a:endParaRPr lang="en-US"/>
          </a:p>
        </p:txBody>
      </p:sp>
      <p:sp>
        <p:nvSpPr>
          <p:cNvPr id="7" name="Rectangle 6"/>
          <p:cNvSpPr/>
          <p:nvPr/>
        </p:nvSpPr>
        <p:spPr>
          <a:xfrm>
            <a:off x="376767" y="228600"/>
            <a:ext cx="5647267"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9069917"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9069917" y="2377440"/>
            <a:ext cx="27432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1143000" y="1779495"/>
            <a:ext cx="41148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566522" y="174813"/>
            <a:ext cx="55107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2976306035"/>
      </p:ext>
    </p:extLst>
  </p:cSld>
  <p:clrMapOvr>
    <a:masterClrMapping/>
  </p:clrMapOvr>
  <p:transition spd="med">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3" y="228600"/>
            <a:ext cx="1093457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3048000" y="3124201"/>
            <a:ext cx="75184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3048000" y="4495801"/>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8541" y="6248775"/>
            <a:ext cx="1966259" cy="365125"/>
          </a:xfrm>
        </p:spPr>
        <p:txBody>
          <a:bodyPr/>
          <a:lstStyle>
            <a:lvl1pPr algn="l">
              <a:defRPr>
                <a:solidFill>
                  <a:schemeClr val="bg1"/>
                </a:solidFill>
              </a:defRPr>
            </a:lvl1pPr>
          </a:lstStyle>
          <a:p>
            <a:fld id="{4C50D389-1F71-2D4D-869A-7CC3C95EF053}" type="datetime1">
              <a:rPr lang="en-US" smtClean="0"/>
              <a:t>4/17/20</a:t>
            </a:fld>
            <a:endParaRPr lang="en-US"/>
          </a:p>
        </p:txBody>
      </p:sp>
      <p:sp>
        <p:nvSpPr>
          <p:cNvPr id="5" name="Footer Placeholder 4"/>
          <p:cNvSpPr>
            <a:spLocks noGrp="1"/>
          </p:cNvSpPr>
          <p:nvPr>
            <p:ph type="ftr" sz="quarter" idx="11"/>
          </p:nvPr>
        </p:nvSpPr>
        <p:spPr>
          <a:xfrm>
            <a:off x="3048000" y="6248775"/>
            <a:ext cx="75184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1074400" y="6248775"/>
            <a:ext cx="738717" cy="365125"/>
          </a:xfrm>
        </p:spPr>
        <p:txBody>
          <a:bodyPr/>
          <a:lstStyle/>
          <a:p>
            <a:fld id="{5328F43C-AB59-C64B-8C71-A4089041536E}" type="slidenum">
              <a:rPr lang="en-US" smtClean="0"/>
              <a:pPr/>
              <a:t>‹#›</a:t>
            </a:fld>
            <a:endParaRPr lang="en-US"/>
          </a:p>
        </p:txBody>
      </p:sp>
      <p:sp>
        <p:nvSpPr>
          <p:cNvPr id="8" name="TextBox 7"/>
          <p:cNvSpPr txBox="1"/>
          <p:nvPr/>
        </p:nvSpPr>
        <p:spPr>
          <a:xfrm>
            <a:off x="2671483" y="3110755"/>
            <a:ext cx="34787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734652780"/>
      </p:ext>
    </p:extLst>
  </p:cSld>
  <p:clrMapOvr>
    <a:masterClrMapping/>
  </p:clrMapOvr>
  <p:transition spd="med">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DEE16C0-0CEC-3D44-9588-88B43FCF54D2}" type="datetime1">
              <a:rPr lang="en-US" smtClean="0"/>
              <a:t>4/17/20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F43C-AB59-C64B-8C71-A4089041536E}" type="slidenum">
              <a:rPr lang="en-US" smtClean="0"/>
              <a:pPr/>
              <a:t>‹#›</a:t>
            </a:fld>
            <a:endParaRPr lang="en-US"/>
          </a:p>
        </p:txBody>
      </p:sp>
    </p:spTree>
    <p:extLst>
      <p:ext uri="{BB962C8B-B14F-4D97-AF65-F5344CB8AC3E}">
        <p14:creationId xmlns:p14="http://schemas.microsoft.com/office/powerpoint/2010/main" val="910498543"/>
      </p:ext>
    </p:extLst>
  </p:cSld>
  <p:clrMapOvr>
    <a:masterClrMapping/>
  </p:clrMapOvr>
  <p:transition spd="med">
    <p:wipe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3.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9804"/>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1"/>
            <a:ext cx="10363200" cy="407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fld id="{B8D269C3-3C49-47C9-A6D3-5CD048248298}" type="slidenum">
              <a:rPr lang="en-US" smtClean="0"/>
              <a:pPr lvl="2"/>
              <a:t>‹#›</a:t>
            </a:fld>
            <a:endParaRPr lang="en-US" dirty="0"/>
          </a:p>
          <a:p>
            <a:pPr lvl="3"/>
            <a:r>
              <a:rPr lang="en-US" dirty="0"/>
              <a:t>Fourth level</a:t>
            </a:r>
          </a:p>
        </p:txBody>
      </p:sp>
      <p:sp>
        <p:nvSpPr>
          <p:cNvPr id="1029" name="Line 5"/>
          <p:cNvSpPr>
            <a:spLocks noChangeShapeType="1"/>
          </p:cNvSpPr>
          <p:nvPr/>
        </p:nvSpPr>
        <p:spPr bwMode="auto">
          <a:xfrm>
            <a:off x="2032000" y="1828800"/>
            <a:ext cx="8534400" cy="0"/>
          </a:xfrm>
          <a:prstGeom prst="line">
            <a:avLst/>
          </a:prstGeom>
          <a:noFill/>
          <a:ln w="254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800" dirty="0"/>
          </a:p>
        </p:txBody>
      </p:sp>
      <p:sp>
        <p:nvSpPr>
          <p:cNvPr id="2" name="Footer Placeholder 1"/>
          <p:cNvSpPr>
            <a:spLocks noGrp="1"/>
          </p:cNvSpPr>
          <p:nvPr>
            <p:ph type="ftr" sz="quarter" idx="3"/>
          </p:nvPr>
        </p:nvSpPr>
        <p:spPr>
          <a:xfrm>
            <a:off x="2997200" y="6188074"/>
            <a:ext cx="6197600" cy="4730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4"/>
          <p:cNvSpPr txBox="1">
            <a:spLocks noChangeArrowheads="1"/>
          </p:cNvSpPr>
          <p:nvPr userDrawn="1"/>
        </p:nvSpPr>
        <p:spPr bwMode="auto">
          <a:xfrm>
            <a:off x="2743200" y="6127750"/>
            <a:ext cx="7112000" cy="53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a:defRPr/>
            </a:pPr>
            <a:r>
              <a:rPr lang="en-US" sz="1200" dirty="0"/>
              <a:t>MedicareAdvocacy.org</a:t>
            </a:r>
          </a:p>
          <a:p>
            <a:pPr>
              <a:defRPr/>
            </a:pPr>
            <a:r>
              <a:rPr lang="en-US" sz="1200" dirty="0"/>
              <a:t>Copyright © Center for Medicare Advocacy</a:t>
            </a:r>
          </a:p>
        </p:txBody>
      </p:sp>
      <p:sp>
        <p:nvSpPr>
          <p:cNvPr id="3" name="Slide Number Placeholder 2"/>
          <p:cNvSpPr>
            <a:spLocks noGrp="1"/>
          </p:cNvSpPr>
          <p:nvPr>
            <p:ph type="sldNum" sz="quarter" idx="4"/>
          </p:nvPr>
        </p:nvSpPr>
        <p:spPr>
          <a:xfrm>
            <a:off x="10363200" y="6356351"/>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CF7D1-9693-4C37-A70A-E0F081EFFC0F}" type="slidenum">
              <a:rPr lang="en-US" smtClean="0"/>
              <a:t>‹#›</a:t>
            </a:fld>
            <a:endParaRPr lang="en-US" dirty="0"/>
          </a:p>
        </p:txBody>
      </p:sp>
    </p:spTree>
    <p:extLst>
      <p:ext uri="{BB962C8B-B14F-4D97-AF65-F5344CB8AC3E}">
        <p14:creationId xmlns:p14="http://schemas.microsoft.com/office/powerpoint/2010/main" val="39077644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4000" b="1" i="0" cap="all"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2500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3" y="484094"/>
            <a:ext cx="10075084"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64633" y="1981201"/>
            <a:ext cx="10075084"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9060329" y="6423586"/>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1274E1CF-FF75-204D-ADE4-ACF4AF616E97}" type="datetime1">
              <a:rPr lang="en-US" smtClean="0"/>
              <a:t>4/17/20</a:t>
            </a:fld>
            <a:endParaRPr lang="en-US"/>
          </a:p>
        </p:txBody>
      </p:sp>
      <p:sp>
        <p:nvSpPr>
          <p:cNvPr id="5" name="Footer Placeholder 4"/>
          <p:cNvSpPr>
            <a:spLocks noGrp="1"/>
          </p:cNvSpPr>
          <p:nvPr>
            <p:ph type="ftr" sz="quarter" idx="3"/>
          </p:nvPr>
        </p:nvSpPr>
        <p:spPr>
          <a:xfrm>
            <a:off x="268941" y="6423586"/>
            <a:ext cx="8163859"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1074400" y="242235"/>
            <a:ext cx="738717" cy="365125"/>
          </a:xfrm>
          <a:prstGeom prst="rect">
            <a:avLst/>
          </a:prstGeom>
        </p:spPr>
        <p:txBody>
          <a:bodyPr vert="horz" lIns="91440" tIns="45720" rIns="91440" bIns="45720" rtlCol="0" anchor="ctr"/>
          <a:lstStyle>
            <a:lvl1pPr algn="r">
              <a:defRPr sz="1400">
                <a:solidFill>
                  <a:schemeClr val="bg1"/>
                </a:solidFill>
              </a:defRPr>
            </a:lvl1pPr>
          </a:lstStyle>
          <a:p>
            <a:fld id="{5328F43C-AB59-C64B-8C71-A4089041536E}" type="slidenum">
              <a:rPr lang="en-US" smtClean="0"/>
              <a:pPr/>
              <a:t>‹#›</a:t>
            </a:fld>
            <a:endParaRPr lang="en-US"/>
          </a:p>
        </p:txBody>
      </p:sp>
    </p:spTree>
    <p:extLst>
      <p:ext uri="{BB962C8B-B14F-4D97-AF65-F5344CB8AC3E}">
        <p14:creationId xmlns:p14="http://schemas.microsoft.com/office/powerpoint/2010/main" val="231217181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Lst>
  <p:transition spd="med">
    <p:wipe dir="u"/>
  </p:transition>
  <p:hf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Friday, April 17, 2020</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293682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1477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62546"/>
            <a:ext cx="10515600" cy="426443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solidFill>
              </a:defRPr>
            </a:lvl1pPr>
          </a:lstStyle>
          <a:p>
            <a:fld id="{D3802EAF-E49A-4952-8DD9-80135B702AB0}" type="slidenum">
              <a:rPr lang="en-US" smtClean="0"/>
              <a:pPr/>
              <a:t>‹#›</a:t>
            </a:fld>
            <a:endParaRPr lang="en-US" dirty="0"/>
          </a:p>
        </p:txBody>
      </p:sp>
      <p:pic>
        <p:nvPicPr>
          <p:cNvPr id="9" name="Picture 8">
            <a:extLst>
              <a:ext uri="{FF2B5EF4-FFF2-40B4-BE49-F238E27FC236}">
                <a16:creationId xmlns:a16="http://schemas.microsoft.com/office/drawing/2014/main" id="{A46238E9-B039-441C-B509-C4479E1BE4D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9553" y="6180797"/>
            <a:ext cx="2423601" cy="351108"/>
          </a:xfrm>
          <a:prstGeom prst="rect">
            <a:avLst/>
          </a:prstGeom>
        </p:spPr>
      </p:pic>
    </p:spTree>
    <p:extLst>
      <p:ext uri="{BB962C8B-B14F-4D97-AF65-F5344CB8AC3E}">
        <p14:creationId xmlns:p14="http://schemas.microsoft.com/office/powerpoint/2010/main" val="4121757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4.xml"/><Relationship Id="rId6" Type="http://schemas.openxmlformats.org/officeDocument/2006/relationships/hyperlink" Target="https://www.justiceinaging.org/" TargetMode="External"/><Relationship Id="rId5" Type="http://schemas.openxmlformats.org/officeDocument/2006/relationships/image" Target="../media/image10.png"/><Relationship Id="rId4" Type="http://schemas.openxmlformats.org/officeDocument/2006/relationships/hyperlink" Target="https://www.medicareadvocacy.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skillednursingnews.com/2020/04/skilled-nursing-facilities-could-soon-see-1-5b-under-cmss-emergency-relief-plan-with-more-on-the-wa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hyperlink" Target="mailto:tedelman@MedicareAdvocacy.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hyperlink" Target="https://nursinghome411.org/join/" TargetMode="External"/><Relationship Id="rId7" Type="http://schemas.openxmlformats.org/officeDocument/2006/relationships/image" Target="../media/image9.emf"/><Relationship Id="rId2" Type="http://schemas.openxmlformats.org/officeDocument/2006/relationships/hyperlink" Target="http://www.nursinghome411.org/" TargetMode="External"/><Relationship Id="rId1" Type="http://schemas.openxmlformats.org/officeDocument/2006/relationships/slideLayout" Target="../slideLayouts/slideLayout16.xml"/><Relationship Id="rId6" Type="http://schemas.openxmlformats.org/officeDocument/2006/relationships/hyperlink" Target="mailto:feedback@ltccc.org" TargetMode="External"/><Relationship Id="rId5" Type="http://schemas.openxmlformats.org/officeDocument/2006/relationships/hyperlink" Target="http://www.facebook.com/ltccc" TargetMode="External"/><Relationship Id="rId4" Type="http://schemas.openxmlformats.org/officeDocument/2006/relationships/hyperlink" Target="http://www.twitter.com/LTCconsumer"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hyperlink" Target="mailto:rgrant@theconsumervoice.org" TargetMode="External"/><Relationship Id="rId1" Type="http://schemas.openxmlformats.org/officeDocument/2006/relationships/slideLayout" Target="../slideLayouts/slideLayout29.xml"/><Relationship Id="rId6" Type="http://schemas.openxmlformats.org/officeDocument/2006/relationships/hyperlink" Target="https://www.justiceinaging.org/" TargetMode="External"/><Relationship Id="rId11" Type="http://schemas.openxmlformats.org/officeDocument/2006/relationships/hyperlink" Target="mailto:Richard@ltccc.org" TargetMode="External"/><Relationship Id="rId5" Type="http://schemas.openxmlformats.org/officeDocument/2006/relationships/image" Target="../media/image10.png"/><Relationship Id="rId10" Type="http://schemas.openxmlformats.org/officeDocument/2006/relationships/hyperlink" Target="mailto:ecarlson@justiceinaging.org" TargetMode="External"/><Relationship Id="rId4" Type="http://schemas.openxmlformats.org/officeDocument/2006/relationships/hyperlink" Target="https://www.medicareadvocacy.org/" TargetMode="External"/><Relationship Id="rId9" Type="http://schemas.openxmlformats.org/officeDocument/2006/relationships/hyperlink" Target="mailto:tedelman@medicareadvocacy.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26595"/>
            <a:ext cx="10466773" cy="1100932"/>
          </a:xfrm>
        </p:spPr>
        <p:txBody>
          <a:bodyPr/>
          <a:lstStyle/>
          <a:p>
            <a:r>
              <a:rPr lang="en-US" sz="3600" dirty="0"/>
              <a:t>COVID-19: advocating for nursing home residents, </a:t>
            </a:r>
            <a:r>
              <a:rPr lang="en-US" sz="3600" dirty="0" err="1"/>
              <a:t>PARt</a:t>
            </a:r>
            <a:r>
              <a:rPr lang="en-US" sz="3600" dirty="0"/>
              <a:t> I – National advocacy</a:t>
            </a:r>
          </a:p>
        </p:txBody>
      </p:sp>
      <p:sp>
        <p:nvSpPr>
          <p:cNvPr id="3" name="Subtitle 2"/>
          <p:cNvSpPr>
            <a:spLocks noGrp="1"/>
          </p:cNvSpPr>
          <p:nvPr>
            <p:ph type="subTitle" idx="1"/>
          </p:nvPr>
        </p:nvSpPr>
        <p:spPr>
          <a:xfrm>
            <a:off x="914400" y="5317588"/>
            <a:ext cx="3207434" cy="861538"/>
          </a:xfrm>
        </p:spPr>
        <p:txBody>
          <a:bodyPr>
            <a:normAutofit/>
          </a:bodyPr>
          <a:lstStyle/>
          <a:p>
            <a:r>
              <a:rPr lang="en-US" dirty="0"/>
              <a:t>April 17, 2020</a:t>
            </a:r>
          </a:p>
        </p:txBody>
      </p:sp>
      <p:pic>
        <p:nvPicPr>
          <p:cNvPr id="4" name="Picture 4"/>
          <p:cNvPicPr>
            <a:picLocks noChangeAspect="1"/>
          </p:cNvPicPr>
          <p:nvPr/>
        </p:nvPicPr>
        <p:blipFill>
          <a:blip r:embed="rId2"/>
          <a:srcRect/>
          <a:stretch>
            <a:fillRect/>
          </a:stretch>
        </p:blipFill>
        <p:spPr bwMode="auto">
          <a:xfrm>
            <a:off x="914400" y="678874"/>
            <a:ext cx="4351406" cy="852109"/>
          </a:xfrm>
          <a:prstGeom prst="rect">
            <a:avLst/>
          </a:prstGeom>
          <a:noFill/>
          <a:ln w="9525">
            <a:noFill/>
            <a:miter lim="800000"/>
            <a:headEnd/>
            <a:tailEnd/>
          </a:ln>
        </p:spPr>
      </p:pic>
      <p:pic>
        <p:nvPicPr>
          <p:cNvPr id="5" name="Content Placeholder 14">
            <a:extLst>
              <a:ext uri="{FF2B5EF4-FFF2-40B4-BE49-F238E27FC236}">
                <a16:creationId xmlns:a16="http://schemas.microsoft.com/office/drawing/2014/main" id="{D3C3E241-C286-9C40-8339-A11AD257F2D3}"/>
              </a:ext>
            </a:extLst>
          </p:cNvPr>
          <p:cNvPicPr>
            <a:picLocks noChangeAspect="1"/>
          </p:cNvPicPr>
          <p:nvPr/>
        </p:nvPicPr>
        <p:blipFill>
          <a:blip r:embed="rId3"/>
          <a:stretch>
            <a:fillRect/>
          </a:stretch>
        </p:blipFill>
        <p:spPr>
          <a:xfrm>
            <a:off x="6386499" y="1892544"/>
            <a:ext cx="3886214" cy="1057380"/>
          </a:xfrm>
          <a:prstGeom prst="rect">
            <a:avLst/>
          </a:prstGeom>
        </p:spPr>
      </p:pic>
      <p:pic>
        <p:nvPicPr>
          <p:cNvPr id="1026" name="Picture 2">
            <a:hlinkClick r:id="rId4"/>
            <a:extLst>
              <a:ext uri="{FF2B5EF4-FFF2-40B4-BE49-F238E27FC236}">
                <a16:creationId xmlns:a16="http://schemas.microsoft.com/office/drawing/2014/main" id="{66C437C0-3B0D-F240-945C-83AB32311F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499" y="763823"/>
            <a:ext cx="4909824" cy="767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USTICE IN AGING">
            <a:hlinkClick r:id="rId6"/>
            <a:extLst>
              <a:ext uri="{FF2B5EF4-FFF2-40B4-BE49-F238E27FC236}">
                <a16:creationId xmlns:a16="http://schemas.microsoft.com/office/drawing/2014/main" id="{8EA02A1D-9A68-9942-B46A-B4F6F27AAF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033" y="2050234"/>
            <a:ext cx="4412809" cy="85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30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Content Placeholder 2"/>
          <p:cNvSpPr>
            <a:spLocks noGrp="1"/>
          </p:cNvSpPr>
          <p:nvPr>
            <p:ph idx="1"/>
          </p:nvPr>
        </p:nvSpPr>
        <p:spPr/>
        <p:txBody>
          <a:bodyPr/>
          <a:lstStyle/>
          <a:p>
            <a:r>
              <a:rPr lang="en-US" dirty="0"/>
              <a:t>Some states are doing a better job at</a:t>
            </a:r>
          </a:p>
          <a:p>
            <a:pPr lvl="1"/>
            <a:r>
              <a:rPr lang="en-US" dirty="0"/>
              <a:t>Collecting and publicly sharing facility-specific information about infections and deaths.</a:t>
            </a:r>
          </a:p>
          <a:p>
            <a:pPr lvl="1"/>
            <a:r>
              <a:rPr lang="en-US" dirty="0"/>
              <a:t>Establishing COVID-19-only facilities in vacated facilities.</a:t>
            </a:r>
          </a:p>
          <a:p>
            <a:pPr lvl="1"/>
            <a:r>
              <a:rPr lang="en-US" dirty="0"/>
              <a:t>Including residents/families in transfer/discharge decisions.</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10</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86816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forward</a:t>
            </a:r>
          </a:p>
        </p:txBody>
      </p:sp>
      <p:sp>
        <p:nvSpPr>
          <p:cNvPr id="3" name="Content Placeholder 2"/>
          <p:cNvSpPr>
            <a:spLocks noGrp="1"/>
          </p:cNvSpPr>
          <p:nvPr>
            <p:ph idx="1"/>
          </p:nvPr>
        </p:nvSpPr>
        <p:spPr/>
        <p:txBody>
          <a:bodyPr/>
          <a:lstStyle/>
          <a:p>
            <a:r>
              <a:rPr lang="en-US" dirty="0"/>
              <a:t>Need to stay focused on what we can do now to make a terrible situation better for residents and families, to the extent possible.</a:t>
            </a:r>
          </a:p>
          <a:p>
            <a:r>
              <a:rPr lang="en-US" dirty="0"/>
              <a:t>Remember, when this immediate crisis is over, what we need to change in our health care system.</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11</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69301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want to do today and at next week’s webinar</a:t>
            </a:r>
          </a:p>
        </p:txBody>
      </p:sp>
      <p:sp>
        <p:nvSpPr>
          <p:cNvPr id="3" name="Content Placeholder 2"/>
          <p:cNvSpPr>
            <a:spLocks noGrp="1"/>
          </p:cNvSpPr>
          <p:nvPr>
            <p:ph idx="1"/>
          </p:nvPr>
        </p:nvSpPr>
        <p:spPr/>
        <p:txBody>
          <a:bodyPr/>
          <a:lstStyle/>
          <a:p>
            <a:r>
              <a:rPr lang="en-US" dirty="0"/>
              <a:t>Share what we know about federal requirements and waivers </a:t>
            </a:r>
          </a:p>
          <a:p>
            <a:r>
              <a:rPr lang="en-US" dirty="0"/>
              <a:t>Talk about CMS’s recommendations and guidance.</a:t>
            </a:r>
          </a:p>
          <a:p>
            <a:r>
              <a:rPr lang="en-US" dirty="0"/>
              <a:t>Discuss advocacy at federal and state levels.</a:t>
            </a:r>
          </a:p>
          <a:p>
            <a:r>
              <a:rPr lang="en-US" dirty="0"/>
              <a:t>Hear from you.</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12</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456652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 and congress</a:t>
            </a:r>
          </a:p>
        </p:txBody>
      </p:sp>
      <p:sp>
        <p:nvSpPr>
          <p:cNvPr id="3" name="Content Placeholder 2"/>
          <p:cNvSpPr>
            <a:spLocks noGrp="1"/>
          </p:cNvSpPr>
          <p:nvPr>
            <p:ph idx="1"/>
          </p:nvPr>
        </p:nvSpPr>
        <p:spPr/>
        <p:txBody>
          <a:bodyPr/>
          <a:lstStyle/>
          <a:p>
            <a:r>
              <a:rPr lang="en-US" dirty="0"/>
              <a:t>At the federal level,</a:t>
            </a:r>
          </a:p>
          <a:p>
            <a:pPr lvl="1"/>
            <a:r>
              <a:rPr lang="en-US" dirty="0"/>
              <a:t>Expansion of coverage</a:t>
            </a:r>
          </a:p>
          <a:p>
            <a:pPr lvl="1"/>
            <a:r>
              <a:rPr lang="en-US" dirty="0"/>
              <a:t>Increased reimbursement</a:t>
            </a:r>
          </a:p>
          <a:p>
            <a:pPr lvl="1"/>
            <a:r>
              <a:rPr lang="en-US" dirty="0"/>
              <a:t>Waivers of longstanding Requirements of Participation (federal standards of care for facilities that choose to participate in Medicare or Medicaid, or both)</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13</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56772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Expansion of coverage</a:t>
            </a:r>
            <a:br>
              <a:rPr lang="en-US" dirty="0"/>
            </a:br>
            <a:r>
              <a:rPr lang="en-US" dirty="0"/>
              <a:t>nursing home-specific</a:t>
            </a:r>
          </a:p>
        </p:txBody>
      </p:sp>
      <p:sp>
        <p:nvSpPr>
          <p:cNvPr id="3" name="Content Placeholder 2"/>
          <p:cNvSpPr>
            <a:spLocks noGrp="1"/>
          </p:cNvSpPr>
          <p:nvPr>
            <p:ph idx="1"/>
          </p:nvPr>
        </p:nvSpPr>
        <p:spPr/>
        <p:txBody>
          <a:bodyPr/>
          <a:lstStyle/>
          <a:p>
            <a:r>
              <a:rPr lang="en-US" dirty="0"/>
              <a:t>Changes to Medicare</a:t>
            </a:r>
          </a:p>
          <a:p>
            <a:pPr lvl="1"/>
            <a:r>
              <a:rPr lang="en-US" dirty="0"/>
              <a:t>Waiver of requirement of 3-day inpatient hospital stay, as prerequisite to Medicare coverage in SNF.</a:t>
            </a:r>
          </a:p>
          <a:p>
            <a:pPr lvl="1"/>
            <a:r>
              <a:rPr lang="en-US" dirty="0"/>
              <a:t>Extension of coverage beyond 100 days, but only if need for skilled care is result of COVID-19.</a:t>
            </a:r>
          </a:p>
          <a:p>
            <a:pPr marL="457200" lvl="1" indent="0">
              <a:buNone/>
            </a:pPr>
            <a:endParaRPr lang="en-US" dirty="0"/>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14</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92818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Expansion of coverage</a:t>
            </a:r>
            <a:br>
              <a:rPr lang="en-US" dirty="0"/>
            </a:br>
            <a:r>
              <a:rPr lang="en-US" dirty="0"/>
              <a:t>nursing home-specific</a:t>
            </a:r>
          </a:p>
        </p:txBody>
      </p:sp>
      <p:sp>
        <p:nvSpPr>
          <p:cNvPr id="3" name="Content Placeholder 2"/>
          <p:cNvSpPr>
            <a:spLocks noGrp="1"/>
          </p:cNvSpPr>
          <p:nvPr>
            <p:ph idx="1"/>
          </p:nvPr>
        </p:nvSpPr>
        <p:spPr/>
        <p:txBody>
          <a:bodyPr/>
          <a:lstStyle/>
          <a:p>
            <a:r>
              <a:rPr lang="en-US" dirty="0"/>
              <a:t>Increased use of telehealth (therapists, social workers, physicians)</a:t>
            </a:r>
          </a:p>
          <a:p>
            <a:r>
              <a:rPr lang="en-US" dirty="0"/>
              <a:t>Authorization of nurse practitioners,</a:t>
            </a:r>
          </a:p>
          <a:p>
            <a:pPr marL="0" indent="0">
              <a:buNone/>
            </a:pPr>
            <a:r>
              <a:rPr lang="en-US" dirty="0"/>
              <a:t>   physician assistants, clinical nurse specialists </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15</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12080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1"/>
            <a:ext cx="7772400" cy="1422083"/>
          </a:xfrm>
        </p:spPr>
        <p:txBody>
          <a:bodyPr/>
          <a:lstStyle/>
          <a:p>
            <a:r>
              <a:rPr lang="en-US" dirty="0"/>
              <a:t>Increased reimbursement</a:t>
            </a:r>
          </a:p>
        </p:txBody>
      </p:sp>
      <p:sp>
        <p:nvSpPr>
          <p:cNvPr id="3" name="Content Placeholder 2"/>
          <p:cNvSpPr>
            <a:spLocks noGrp="1"/>
          </p:cNvSpPr>
          <p:nvPr>
            <p:ph idx="1"/>
          </p:nvPr>
        </p:nvSpPr>
        <p:spPr/>
        <p:txBody>
          <a:bodyPr/>
          <a:lstStyle/>
          <a:p>
            <a:r>
              <a:rPr lang="en-US" dirty="0"/>
              <a:t>Proposed annual update to Medicare SNF reimbursement increases payments by 2.3% ($784 million) for FY 2021 (Apr. 10).</a:t>
            </a:r>
          </a:p>
          <a:p>
            <a:r>
              <a:rPr lang="en-US" dirty="0"/>
              <a:t>CMS approved more than $51 billion with accelerated/advance payment program for Medicare providers, including SNFs (Apr. 9).</a:t>
            </a:r>
          </a:p>
          <a:p>
            <a:pPr marL="0" indent="0">
              <a:buNone/>
            </a:pPr>
            <a:endParaRPr lang="en-US" dirty="0"/>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16</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961119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reimbursement</a:t>
            </a:r>
          </a:p>
        </p:txBody>
      </p:sp>
      <p:sp>
        <p:nvSpPr>
          <p:cNvPr id="3" name="Content Placeholder 2"/>
          <p:cNvSpPr>
            <a:spLocks noGrp="1"/>
          </p:cNvSpPr>
          <p:nvPr>
            <p:ph idx="1"/>
          </p:nvPr>
        </p:nvSpPr>
        <p:spPr/>
        <p:txBody>
          <a:bodyPr/>
          <a:lstStyle/>
          <a:p>
            <a:r>
              <a:rPr lang="en-US" dirty="0"/>
              <a:t>$30 billion of $100 billion in emergency COVID-19 stimulus fund</a:t>
            </a:r>
          </a:p>
          <a:p>
            <a:pPr lvl="1"/>
            <a:r>
              <a:rPr lang="en-US" dirty="0"/>
              <a:t>CMS Administrator announced initial payout of $1.5 billion to SNFs (“There are no strings attached, so the health care providers that are receiving these dollars can essentially spend that in any way that they see fit.”), </a:t>
            </a:r>
            <a:r>
              <a:rPr lang="en-US" i="1" dirty="0"/>
              <a:t>Skilled Nursing News </a:t>
            </a:r>
            <a:r>
              <a:rPr lang="en-US" dirty="0"/>
              <a:t>(Apr. 8). </a:t>
            </a:r>
            <a:r>
              <a:rPr lang="en-US" sz="1200" dirty="0">
                <a:hlinkClick r:id="rId2"/>
              </a:rPr>
              <a:t>https://skillednursingnews.com/2020/04/skilled-nursing-facilities-could-soon-see-1-5b-under-cmss-emergency-relief-plan-with-more-on-the-way/</a:t>
            </a:r>
            <a:endParaRPr lang="en-US" sz="1200" dirty="0"/>
          </a:p>
          <a:p>
            <a:pPr lvl="1"/>
            <a:endParaRPr lang="en-US" sz="1200" dirty="0"/>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17</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945872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Immunity from criminal and civil liability</a:t>
            </a:r>
          </a:p>
        </p:txBody>
      </p:sp>
      <p:sp>
        <p:nvSpPr>
          <p:cNvPr id="3" name="Content Placeholder 2"/>
          <p:cNvSpPr>
            <a:spLocks noGrp="1"/>
          </p:cNvSpPr>
          <p:nvPr>
            <p:ph idx="1"/>
          </p:nvPr>
        </p:nvSpPr>
        <p:spPr/>
        <p:txBody>
          <a:bodyPr/>
          <a:lstStyle/>
          <a:p>
            <a:r>
              <a:rPr lang="en-US" dirty="0"/>
              <a:t>NY State budget bill provides immunity from civil and criminal liability to health care facilities and health care professionals for harm or damages related to COVID-19.</a:t>
            </a:r>
          </a:p>
          <a:p>
            <a:r>
              <a:rPr lang="en-US" i="1" dirty="0"/>
              <a:t>USA Today </a:t>
            </a:r>
            <a:r>
              <a:rPr lang="en-US" dirty="0"/>
              <a:t>reports Florida nursing home trade association seeking immunity.</a:t>
            </a:r>
          </a:p>
          <a:p>
            <a:pPr marL="0" indent="0">
              <a:buNone/>
            </a:pPr>
            <a:endParaRPr lang="en-US" i="1" dirty="0"/>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18</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659665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concerns	</a:t>
            </a:r>
          </a:p>
        </p:txBody>
      </p:sp>
      <p:sp>
        <p:nvSpPr>
          <p:cNvPr id="3" name="Content Placeholder 2"/>
          <p:cNvSpPr>
            <a:spLocks noGrp="1"/>
          </p:cNvSpPr>
          <p:nvPr>
            <p:ph idx="1"/>
          </p:nvPr>
        </p:nvSpPr>
        <p:spPr/>
        <p:txBody>
          <a:bodyPr/>
          <a:lstStyle/>
          <a:p>
            <a:r>
              <a:rPr lang="en-US" dirty="0"/>
              <a:t>Facility staff, including health care professionals and paraprofessionals, are putting their lives on the line every day to take care of residents.</a:t>
            </a:r>
          </a:p>
          <a:p>
            <a:r>
              <a:rPr lang="en-US" dirty="0"/>
              <a:t>But, for the unscrupulous, combination of more money, fewer rules, less oversight, and possible immunity is dangerous.</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19</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1805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DC06-A84E-6741-825C-E9D937AF51A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F3257D1-C807-3E46-962B-979062BD6970}"/>
              </a:ext>
            </a:extLst>
          </p:cNvPr>
          <p:cNvSpPr>
            <a:spLocks noGrp="1"/>
          </p:cNvSpPr>
          <p:nvPr>
            <p:ph idx="1"/>
          </p:nvPr>
        </p:nvSpPr>
        <p:spPr>
          <a:xfrm>
            <a:off x="609600" y="1891862"/>
            <a:ext cx="10972800" cy="4585138"/>
          </a:xfrm>
        </p:spPr>
        <p:txBody>
          <a:bodyPr/>
          <a:lstStyle/>
          <a:p>
            <a:pPr marL="514350" indent="-514350">
              <a:buAutoNum type="romanUcPeriod"/>
            </a:pPr>
            <a:r>
              <a:rPr lang="en-US" dirty="0"/>
              <a:t>Introduction and housekeeping</a:t>
            </a:r>
          </a:p>
          <a:p>
            <a:pPr marL="514350" indent="-514350">
              <a:buAutoNum type="romanUcPeriod"/>
            </a:pPr>
            <a:r>
              <a:rPr lang="en-US" dirty="0"/>
              <a:t>Overview of the problem</a:t>
            </a:r>
          </a:p>
          <a:p>
            <a:pPr marL="514350" indent="-514350">
              <a:buAutoNum type="romanUcPeriod"/>
            </a:pPr>
            <a:r>
              <a:rPr lang="en-US" dirty="0"/>
              <a:t>Actions to expand coverage, reimbursement</a:t>
            </a:r>
          </a:p>
          <a:p>
            <a:pPr marL="514350" indent="-514350">
              <a:buAutoNum type="romanUcPeriod"/>
            </a:pPr>
            <a:r>
              <a:rPr lang="en-US" dirty="0"/>
              <a:t>Federal waivers of regulations</a:t>
            </a:r>
          </a:p>
          <a:p>
            <a:pPr marL="514350" indent="-514350">
              <a:buAutoNum type="romanUcPeriod"/>
            </a:pPr>
            <a:r>
              <a:rPr lang="en-US" dirty="0"/>
              <a:t>CMS Recommendations/Guidance</a:t>
            </a:r>
          </a:p>
          <a:p>
            <a:pPr marL="514350" indent="-514350">
              <a:buAutoNum type="romanUcPeriod"/>
            </a:pPr>
            <a:r>
              <a:rPr lang="en-US" dirty="0"/>
              <a:t>National level advocacy</a:t>
            </a:r>
          </a:p>
          <a:p>
            <a:pPr marL="514350" indent="-514350">
              <a:buAutoNum type="romanUcPeriod"/>
            </a:pPr>
            <a:r>
              <a:rPr lang="en-US" dirty="0"/>
              <a:t>Advocacy recommendations</a:t>
            </a:r>
          </a:p>
          <a:p>
            <a:pPr marL="514350" indent="-514350">
              <a:buAutoNum type="romanUcPeriod"/>
            </a:pPr>
            <a:r>
              <a:rPr lang="en-US" dirty="0"/>
              <a:t> Q&amp;A</a:t>
            </a:r>
          </a:p>
        </p:txBody>
      </p:sp>
    </p:spTree>
    <p:extLst>
      <p:ext uri="{BB962C8B-B14F-4D97-AF65-F5344CB8AC3E}">
        <p14:creationId xmlns:p14="http://schemas.microsoft.com/office/powerpoint/2010/main" val="3640667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Waivers of resident protections</a:t>
            </a:r>
          </a:p>
        </p:txBody>
      </p:sp>
      <p:sp>
        <p:nvSpPr>
          <p:cNvPr id="3" name="Content Placeholder 2"/>
          <p:cNvSpPr>
            <a:spLocks noGrp="1"/>
          </p:cNvSpPr>
          <p:nvPr>
            <p:ph idx="1"/>
          </p:nvPr>
        </p:nvSpPr>
        <p:spPr/>
        <p:txBody>
          <a:bodyPr/>
          <a:lstStyle/>
          <a:p>
            <a:r>
              <a:rPr lang="en-US" dirty="0"/>
              <a:t>Most of our discussion today focuses on what is waived in federal nursing home law, what remains, issues we have identified so far of greatest concern for residents.</a:t>
            </a:r>
          </a:p>
          <a:p>
            <a:r>
              <a:rPr lang="en-US" dirty="0"/>
              <a:t>Federal government has also granted §1135 Medicaid waivers to states.</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20</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0438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
          <p:cNvSpPr>
            <a:spLocks noGrp="1" noChangeArrowheads="1"/>
          </p:cNvSpPr>
          <p:nvPr>
            <p:ph type="subTitle" idx="4294967295"/>
          </p:nvPr>
        </p:nvSpPr>
        <p:spPr>
          <a:xfrm>
            <a:off x="1981200" y="1905000"/>
            <a:ext cx="8229600" cy="4419601"/>
          </a:xfrm>
          <a:noFill/>
        </p:spPr>
        <p:txBody>
          <a:bodyPr/>
          <a:lstStyle/>
          <a:p>
            <a:pPr eaLnBrk="1" hangingPunct="1">
              <a:lnSpc>
                <a:spcPct val="90000"/>
              </a:lnSpc>
              <a:buNone/>
            </a:pPr>
            <a:endParaRPr lang="en-US" b="1" dirty="0">
              <a:effectLst>
                <a:outerShdw blurRad="38100" dist="38100" dir="2700000" algn="tl">
                  <a:srgbClr val="000000">
                    <a:alpha val="43137"/>
                  </a:srgbClr>
                </a:outerShdw>
              </a:effectLst>
            </a:endParaRPr>
          </a:p>
          <a:p>
            <a:pPr eaLnBrk="1" hangingPunct="1">
              <a:buNone/>
            </a:pPr>
            <a:endParaRPr lang="en-US" sz="600" b="1" i="1" dirty="0"/>
          </a:p>
        </p:txBody>
      </p:sp>
      <p:sp>
        <p:nvSpPr>
          <p:cNvPr id="4" name="Rectangle 3"/>
          <p:cNvSpPr>
            <a:spLocks noGrp="1" noChangeArrowheads="1"/>
          </p:cNvSpPr>
          <p:nvPr>
            <p:ph type="subTitle" idx="4294967295"/>
          </p:nvPr>
        </p:nvSpPr>
        <p:spPr>
          <a:xfrm>
            <a:off x="2095500" y="1905000"/>
            <a:ext cx="8001000" cy="4343400"/>
          </a:xfrm>
          <a:noFill/>
        </p:spPr>
        <p:txBody>
          <a:bodyPr/>
          <a:lstStyle/>
          <a:p>
            <a:pPr eaLnBrk="1" hangingPunct="1">
              <a:lnSpc>
                <a:spcPct val="90000"/>
              </a:lnSpc>
              <a:buNone/>
            </a:pPr>
            <a:endParaRPr lang="en-US" sz="400" dirty="0"/>
          </a:p>
          <a:p>
            <a:pPr>
              <a:lnSpc>
                <a:spcPct val="90000"/>
              </a:lnSpc>
              <a:buFont typeface="Arial" panose="020B0604020202020204" pitchFamily="34" charset="0"/>
              <a:buChar char="•"/>
            </a:pPr>
            <a:endParaRPr lang="en-US" sz="2400" dirty="0"/>
          </a:p>
          <a:p>
            <a:pPr>
              <a:lnSpc>
                <a:spcPct val="90000"/>
              </a:lnSpc>
              <a:buFont typeface="Arial" panose="020B0604020202020204" pitchFamily="34" charset="0"/>
              <a:buChar char="•"/>
            </a:pPr>
            <a:endParaRPr lang="en-US" sz="2400" dirty="0"/>
          </a:p>
        </p:txBody>
      </p:sp>
      <p:sp>
        <p:nvSpPr>
          <p:cNvPr id="5" name="Rectangle 3"/>
          <p:cNvSpPr txBox="1">
            <a:spLocks noChangeArrowheads="1"/>
          </p:cNvSpPr>
          <p:nvPr/>
        </p:nvSpPr>
        <p:spPr bwMode="auto">
          <a:xfrm>
            <a:off x="1790700" y="1981200"/>
            <a:ext cx="8610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2500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lnSpc>
                <a:spcPct val="90000"/>
              </a:lnSpc>
              <a:buNone/>
            </a:pPr>
            <a:endParaRPr lang="en-US" altLang="en-US" sz="2400" dirty="0">
              <a:solidFill>
                <a:srgbClr val="FFFFFF"/>
              </a:solidFill>
              <a:effectLst>
                <a:outerShdw blurRad="38100" dist="38100" dir="2700000" algn="tl">
                  <a:srgbClr val="000000">
                    <a:alpha val="43137"/>
                  </a:srgbClr>
                </a:outerShdw>
              </a:effectLst>
              <a:latin typeface="Times New Roman"/>
            </a:endParaRPr>
          </a:p>
          <a:p>
            <a:pPr algn="ctr">
              <a:lnSpc>
                <a:spcPct val="90000"/>
              </a:lnSpc>
              <a:buNone/>
            </a:pPr>
            <a:endParaRPr lang="en-US" altLang="en-US" sz="2000" dirty="0">
              <a:solidFill>
                <a:srgbClr val="FFFFFF"/>
              </a:solidFill>
              <a:effectLst>
                <a:outerShdw blurRad="38100" dist="38100" dir="2700000" algn="tl">
                  <a:srgbClr val="000000">
                    <a:alpha val="43137"/>
                  </a:srgbClr>
                </a:outerShdw>
              </a:effectLst>
              <a:latin typeface="Times New Roman"/>
            </a:endParaRPr>
          </a:p>
          <a:p>
            <a:pPr algn="ctr">
              <a:lnSpc>
                <a:spcPct val="90000"/>
              </a:lnSpc>
              <a:buNone/>
            </a:pPr>
            <a:r>
              <a:rPr lang="en-US" altLang="en-US" sz="2400" dirty="0">
                <a:solidFill>
                  <a:srgbClr val="FFFFFF"/>
                </a:solidFill>
                <a:effectLst>
                  <a:outerShdw blurRad="38100" dist="38100" dir="2700000" algn="tl">
                    <a:srgbClr val="000000">
                      <a:alpha val="43137"/>
                    </a:srgbClr>
                  </a:outerShdw>
                </a:effectLst>
                <a:latin typeface="Times New Roman"/>
              </a:rPr>
              <a:t>For further information, or to receive the </a:t>
            </a:r>
          </a:p>
          <a:p>
            <a:pPr algn="ctr">
              <a:lnSpc>
                <a:spcPct val="90000"/>
              </a:lnSpc>
              <a:buNone/>
            </a:pPr>
            <a:r>
              <a:rPr lang="en-US" altLang="en-US" sz="2400" dirty="0">
                <a:solidFill>
                  <a:srgbClr val="FFFFFF"/>
                </a:solidFill>
                <a:effectLst>
                  <a:outerShdw blurRad="38100" dist="38100" dir="2700000" algn="tl">
                    <a:srgbClr val="000000">
                      <a:alpha val="43137"/>
                    </a:srgbClr>
                  </a:outerShdw>
                </a:effectLst>
                <a:latin typeface="Times New Roman"/>
              </a:rPr>
              <a:t>Center’s free weekly electronic newsletter, </a:t>
            </a:r>
            <a:r>
              <a:rPr lang="en-US" altLang="en-US" sz="2400" b="1" i="1" dirty="0">
                <a:solidFill>
                  <a:srgbClr val="FFFFFF"/>
                </a:solidFill>
                <a:effectLst>
                  <a:outerShdw blurRad="38100" dist="38100" dir="2700000" algn="tl">
                    <a:srgbClr val="000000">
                      <a:alpha val="43137"/>
                    </a:srgbClr>
                  </a:outerShdw>
                </a:effectLst>
                <a:latin typeface="Times New Roman"/>
              </a:rPr>
              <a:t>CMA Alert,</a:t>
            </a:r>
            <a:r>
              <a:rPr lang="en-US" altLang="en-US" sz="2400" dirty="0">
                <a:solidFill>
                  <a:srgbClr val="FFFFFF"/>
                </a:solidFill>
                <a:effectLst>
                  <a:outerShdw blurRad="38100" dist="38100" dir="2700000" algn="tl">
                    <a:srgbClr val="000000">
                      <a:alpha val="43137"/>
                    </a:srgbClr>
                  </a:outerShdw>
                </a:effectLst>
                <a:latin typeface="Times New Roman"/>
              </a:rPr>
              <a:t> </a:t>
            </a:r>
          </a:p>
          <a:p>
            <a:pPr algn="ctr">
              <a:buNone/>
            </a:pPr>
            <a:r>
              <a:rPr lang="en-US" altLang="en-US" sz="2400" dirty="0">
                <a:solidFill>
                  <a:srgbClr val="FFFFFF"/>
                </a:solidFill>
                <a:effectLst>
                  <a:outerShdw blurRad="38100" dist="38100" dir="2700000" algn="tl">
                    <a:srgbClr val="000000">
                      <a:alpha val="43137"/>
                    </a:srgbClr>
                  </a:outerShdw>
                </a:effectLst>
                <a:latin typeface="Times New Roman"/>
              </a:rPr>
              <a:t>update emails and webinar announcements, contact:</a:t>
            </a:r>
            <a:endParaRPr lang="en-US" altLang="en-US" sz="1000" dirty="0">
              <a:solidFill>
                <a:srgbClr val="FFFFFF"/>
              </a:solidFill>
              <a:effectLst>
                <a:outerShdw blurRad="38100" dist="38100" dir="2700000" algn="tl">
                  <a:srgbClr val="000000">
                    <a:alpha val="43137"/>
                  </a:srgbClr>
                </a:outerShdw>
              </a:effectLst>
              <a:latin typeface="Times New Roman"/>
            </a:endParaRPr>
          </a:p>
          <a:p>
            <a:pPr algn="ctr">
              <a:buNone/>
            </a:pPr>
            <a:r>
              <a:rPr lang="en-US" altLang="en-US" sz="2400" b="1" dirty="0">
                <a:solidFill>
                  <a:srgbClr val="FFFFFF"/>
                </a:solidFill>
                <a:effectLst>
                  <a:outerShdw blurRad="38100" dist="38100" dir="2700000" algn="tl">
                    <a:srgbClr val="000000">
                      <a:alpha val="43137"/>
                    </a:srgbClr>
                  </a:outerShdw>
                </a:effectLst>
                <a:latin typeface="Times New Roman"/>
              </a:rPr>
              <a:t>Communications@MedicareAdvocacy.org</a:t>
            </a:r>
          </a:p>
          <a:p>
            <a:pPr algn="ctr">
              <a:lnSpc>
                <a:spcPct val="90000"/>
              </a:lnSpc>
              <a:buNone/>
            </a:pPr>
            <a:r>
              <a:rPr lang="en-US" altLang="en-US" sz="2400" dirty="0">
                <a:solidFill>
                  <a:srgbClr val="FFFFFF"/>
                </a:solidFill>
                <a:effectLst>
                  <a:outerShdw blurRad="38100" dist="38100" dir="2700000" algn="tl">
                    <a:srgbClr val="000000">
                      <a:alpha val="43137"/>
                    </a:srgbClr>
                  </a:outerShdw>
                </a:effectLst>
                <a:latin typeface="Times New Roman"/>
              </a:rPr>
              <a:t>Or visit</a:t>
            </a:r>
            <a:endParaRPr lang="en-US" altLang="en-US" sz="2000" dirty="0">
              <a:solidFill>
                <a:srgbClr val="FFFFFF"/>
              </a:solidFill>
              <a:effectLst>
                <a:outerShdw blurRad="38100" dist="38100" dir="2700000" algn="tl">
                  <a:srgbClr val="000000">
                    <a:alpha val="43137"/>
                  </a:srgbClr>
                </a:outerShdw>
              </a:effectLst>
              <a:latin typeface="Times New Roman"/>
            </a:endParaRPr>
          </a:p>
          <a:p>
            <a:pPr algn="ctr">
              <a:lnSpc>
                <a:spcPct val="90000"/>
              </a:lnSpc>
              <a:buNone/>
            </a:pPr>
            <a:r>
              <a:rPr lang="en-US" altLang="en-US" sz="2400" b="1" dirty="0">
                <a:solidFill>
                  <a:srgbClr val="FFFFFF"/>
                </a:solidFill>
                <a:effectLst>
                  <a:outerShdw blurRad="38100" dist="38100" dir="2700000" algn="tl">
                    <a:srgbClr val="000000">
                      <a:alpha val="43137"/>
                    </a:srgbClr>
                  </a:outerShdw>
                </a:effectLst>
                <a:latin typeface="Times New Roman"/>
              </a:rPr>
              <a:t>www.MedicareAdvocacy.org</a:t>
            </a:r>
          </a:p>
        </p:txBody>
      </p:sp>
    </p:spTree>
    <p:extLst>
      <p:ext uri="{BB962C8B-B14F-4D97-AF65-F5344CB8AC3E}">
        <p14:creationId xmlns:p14="http://schemas.microsoft.com/office/powerpoint/2010/main" val="2549796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4578-F306-49DE-A324-128B78E7D889}"/>
              </a:ext>
            </a:extLst>
          </p:cNvPr>
          <p:cNvSpPr>
            <a:spLocks noGrp="1"/>
          </p:cNvSpPr>
          <p:nvPr>
            <p:ph type="ctrTitle"/>
          </p:nvPr>
        </p:nvSpPr>
        <p:spPr/>
        <p:txBody>
          <a:bodyPr/>
          <a:lstStyle/>
          <a:p>
            <a:r>
              <a:rPr lang="en-US" dirty="0"/>
              <a:t>CMS Waives Various Nursing Facility Regulations</a:t>
            </a:r>
          </a:p>
        </p:txBody>
      </p:sp>
      <p:sp>
        <p:nvSpPr>
          <p:cNvPr id="3" name="Subtitle 2">
            <a:extLst>
              <a:ext uri="{FF2B5EF4-FFF2-40B4-BE49-F238E27FC236}">
                <a16:creationId xmlns:a16="http://schemas.microsoft.com/office/drawing/2014/main" id="{AF8B0FB0-AA81-4445-961D-112A24E5DBF5}"/>
              </a:ext>
            </a:extLst>
          </p:cNvPr>
          <p:cNvSpPr>
            <a:spLocks noGrp="1"/>
          </p:cNvSpPr>
          <p:nvPr>
            <p:ph type="subTitle" idx="1"/>
          </p:nvPr>
        </p:nvSpPr>
        <p:spPr/>
        <p:txBody>
          <a:bodyPr/>
          <a:lstStyle/>
          <a:p>
            <a:r>
              <a:rPr lang="en-US" dirty="0"/>
              <a:t>Eric Carlson, Directing Attorney</a:t>
            </a:r>
          </a:p>
        </p:txBody>
      </p:sp>
      <p:sp>
        <p:nvSpPr>
          <p:cNvPr id="4" name="Text Placeholder 3">
            <a:extLst>
              <a:ext uri="{FF2B5EF4-FFF2-40B4-BE49-F238E27FC236}">
                <a16:creationId xmlns:a16="http://schemas.microsoft.com/office/drawing/2014/main" id="{9D3F2AD8-9275-41BB-9443-90D099A41FDD}"/>
              </a:ext>
            </a:extLst>
          </p:cNvPr>
          <p:cNvSpPr>
            <a:spLocks noGrp="1"/>
          </p:cNvSpPr>
          <p:nvPr>
            <p:ph type="body" sz="quarter" idx="10"/>
          </p:nvPr>
        </p:nvSpPr>
        <p:spPr/>
        <p:txBody>
          <a:bodyPr/>
          <a:lstStyle/>
          <a:p>
            <a:r>
              <a:rPr lang="en-US" dirty="0"/>
              <a:t>April 17, 2020</a:t>
            </a:r>
          </a:p>
        </p:txBody>
      </p:sp>
    </p:spTree>
    <p:extLst>
      <p:ext uri="{BB962C8B-B14F-4D97-AF65-F5344CB8AC3E}">
        <p14:creationId xmlns:p14="http://schemas.microsoft.com/office/powerpoint/2010/main" val="2187781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8F8B-A6B7-48E0-A91C-16A745058918}"/>
              </a:ext>
            </a:extLst>
          </p:cNvPr>
          <p:cNvSpPr>
            <a:spLocks noGrp="1"/>
          </p:cNvSpPr>
          <p:nvPr>
            <p:ph type="title"/>
          </p:nvPr>
        </p:nvSpPr>
        <p:spPr/>
        <p:txBody>
          <a:bodyPr>
            <a:normAutofit/>
          </a:bodyPr>
          <a:lstStyle/>
          <a:p>
            <a:pPr algn="ctr"/>
            <a:r>
              <a:rPr lang="en-US" dirty="0"/>
              <a:t>Waivers Relating to Transfers</a:t>
            </a:r>
          </a:p>
        </p:txBody>
      </p:sp>
      <p:sp>
        <p:nvSpPr>
          <p:cNvPr id="3" name="Slide Number Placeholder 2">
            <a:extLst>
              <a:ext uri="{FF2B5EF4-FFF2-40B4-BE49-F238E27FC236}">
                <a16:creationId xmlns:a16="http://schemas.microsoft.com/office/drawing/2014/main" id="{0E62B58B-6CFA-4DE0-AD05-8802E22A0862}"/>
              </a:ext>
            </a:extLst>
          </p:cNvPr>
          <p:cNvSpPr>
            <a:spLocks noGrp="1"/>
          </p:cNvSpPr>
          <p:nvPr>
            <p:ph type="sldNum" sz="quarter" idx="10"/>
          </p:nvPr>
        </p:nvSpPr>
        <p:spPr/>
        <p:txBody>
          <a:bodyPr/>
          <a:lstStyle/>
          <a:p>
            <a:pPr defTabSz="457200"/>
            <a:fld id="{D3802EAF-E49A-4952-8DD9-80135B702AB0}" type="slidenum">
              <a:rPr lang="en-US">
                <a:solidFill>
                  <a:srgbClr val="515151"/>
                </a:solidFill>
                <a:latin typeface="Verdana"/>
              </a:rPr>
              <a:pPr defTabSz="457200"/>
              <a:t>23</a:t>
            </a:fld>
            <a:endParaRPr lang="en-US" dirty="0">
              <a:solidFill>
                <a:srgbClr val="515151"/>
              </a:solidFill>
              <a:latin typeface="Verdana"/>
            </a:endParaRPr>
          </a:p>
        </p:txBody>
      </p:sp>
    </p:spTree>
    <p:extLst>
      <p:ext uri="{BB962C8B-B14F-4D97-AF65-F5344CB8AC3E}">
        <p14:creationId xmlns:p14="http://schemas.microsoft.com/office/powerpoint/2010/main" val="3455006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3A2B-06ED-4595-855E-CBA3253324F9}"/>
              </a:ext>
            </a:extLst>
          </p:cNvPr>
          <p:cNvSpPr>
            <a:spLocks noGrp="1"/>
          </p:cNvSpPr>
          <p:nvPr>
            <p:ph type="title"/>
          </p:nvPr>
        </p:nvSpPr>
        <p:spPr/>
        <p:txBody>
          <a:bodyPr/>
          <a:lstStyle/>
          <a:p>
            <a:r>
              <a:rPr lang="en-US" dirty="0"/>
              <a:t>Transfer </a:t>
            </a:r>
            <a:r>
              <a:rPr lang="en-US" b="1" dirty="0"/>
              <a:t>Within</a:t>
            </a:r>
            <a:r>
              <a:rPr lang="en-US" dirty="0"/>
              <a:t> Facility</a:t>
            </a:r>
          </a:p>
        </p:txBody>
      </p:sp>
      <p:sp>
        <p:nvSpPr>
          <p:cNvPr id="3" name="Content Placeholder 2">
            <a:extLst>
              <a:ext uri="{FF2B5EF4-FFF2-40B4-BE49-F238E27FC236}">
                <a16:creationId xmlns:a16="http://schemas.microsoft.com/office/drawing/2014/main" id="{52C98015-FF0B-4F3B-90E9-457241E545C7}"/>
              </a:ext>
            </a:extLst>
          </p:cNvPr>
          <p:cNvSpPr>
            <a:spLocks noGrp="1"/>
          </p:cNvSpPr>
          <p:nvPr>
            <p:ph idx="1"/>
          </p:nvPr>
        </p:nvSpPr>
        <p:spPr/>
        <p:txBody>
          <a:bodyPr>
            <a:noAutofit/>
          </a:bodyPr>
          <a:lstStyle/>
          <a:p>
            <a:r>
              <a:rPr lang="en-US" sz="3200" b="1" dirty="0"/>
              <a:t>For sole purpose of separating COVID+ and COVID- residents</a:t>
            </a:r>
            <a:r>
              <a:rPr lang="en-US" sz="3200" dirty="0"/>
              <a:t>, CMS has waived regulatory rights to:</a:t>
            </a:r>
          </a:p>
          <a:p>
            <a:pPr lvl="1"/>
            <a:r>
              <a:rPr lang="en-US" sz="2800" dirty="0"/>
              <a:t>Share a room by consent of both persons.</a:t>
            </a:r>
          </a:p>
          <a:p>
            <a:pPr lvl="1"/>
            <a:r>
              <a:rPr lang="en-US" sz="2800" dirty="0"/>
              <a:t>Receive notice before transfer within facility.</a:t>
            </a:r>
          </a:p>
          <a:p>
            <a:pPr lvl="1"/>
            <a:r>
              <a:rPr lang="en-US" sz="2800" dirty="0"/>
              <a:t>Refuse certain transfers within facility.</a:t>
            </a:r>
          </a:p>
        </p:txBody>
      </p:sp>
      <p:sp>
        <p:nvSpPr>
          <p:cNvPr id="4" name="Slide Number Placeholder 3">
            <a:extLst>
              <a:ext uri="{FF2B5EF4-FFF2-40B4-BE49-F238E27FC236}">
                <a16:creationId xmlns:a16="http://schemas.microsoft.com/office/drawing/2014/main" id="{13F966D5-5927-41AC-9015-96E12CEA4D3F}"/>
              </a:ext>
            </a:extLst>
          </p:cNvPr>
          <p:cNvSpPr>
            <a:spLocks noGrp="1"/>
          </p:cNvSpPr>
          <p:nvPr>
            <p:ph type="sldNum" sz="quarter" idx="12"/>
          </p:nvPr>
        </p:nvSpPr>
        <p:spPr/>
        <p:txBody>
          <a:bodyPr/>
          <a:lstStyle/>
          <a:p>
            <a:pPr defTabSz="457200">
              <a:defRPr/>
            </a:pPr>
            <a:fld id="{D3802EAF-E49A-4952-8DD9-80135B702AB0}" type="slidenum">
              <a:rPr lang="en-US">
                <a:solidFill>
                  <a:srgbClr val="515151"/>
                </a:solidFill>
                <a:latin typeface="Verdana"/>
              </a:rPr>
              <a:pPr defTabSz="457200">
                <a:defRPr/>
              </a:pPr>
              <a:t>24</a:t>
            </a:fld>
            <a:endParaRPr lang="en-US">
              <a:solidFill>
                <a:srgbClr val="515151"/>
              </a:solidFill>
              <a:latin typeface="Verdana"/>
            </a:endParaRPr>
          </a:p>
        </p:txBody>
      </p:sp>
    </p:spTree>
    <p:extLst>
      <p:ext uri="{BB962C8B-B14F-4D97-AF65-F5344CB8AC3E}">
        <p14:creationId xmlns:p14="http://schemas.microsoft.com/office/powerpoint/2010/main" val="2178268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390E-BCCE-4FA9-88B9-0B5C6BE2FB9B}"/>
              </a:ext>
            </a:extLst>
          </p:cNvPr>
          <p:cNvSpPr>
            <a:spLocks noGrp="1"/>
          </p:cNvSpPr>
          <p:nvPr>
            <p:ph type="title"/>
          </p:nvPr>
        </p:nvSpPr>
        <p:spPr>
          <a:xfrm>
            <a:off x="2152650" y="222887"/>
            <a:ext cx="7886700" cy="1147790"/>
          </a:xfrm>
        </p:spPr>
        <p:txBody>
          <a:bodyPr>
            <a:normAutofit/>
          </a:bodyPr>
          <a:lstStyle/>
          <a:p>
            <a:r>
              <a:rPr lang="en-US" sz="3200" dirty="0"/>
              <a:t>Facility-to-Facility Transfers</a:t>
            </a:r>
          </a:p>
        </p:txBody>
      </p:sp>
      <p:sp>
        <p:nvSpPr>
          <p:cNvPr id="3" name="Content Placeholder 2">
            <a:extLst>
              <a:ext uri="{FF2B5EF4-FFF2-40B4-BE49-F238E27FC236}">
                <a16:creationId xmlns:a16="http://schemas.microsoft.com/office/drawing/2014/main" id="{2219684C-4ED9-4708-9690-FBCF90DF9DE8}"/>
              </a:ext>
            </a:extLst>
          </p:cNvPr>
          <p:cNvSpPr>
            <a:spLocks noGrp="1"/>
          </p:cNvSpPr>
          <p:nvPr>
            <p:ph idx="1"/>
          </p:nvPr>
        </p:nvSpPr>
        <p:spPr>
          <a:xfrm>
            <a:off x="2152650" y="1524001"/>
            <a:ext cx="7886700" cy="4353099"/>
          </a:xfrm>
        </p:spPr>
        <p:txBody>
          <a:bodyPr>
            <a:normAutofit fontScale="85000" lnSpcReduction="10000"/>
          </a:bodyPr>
          <a:lstStyle/>
          <a:p>
            <a:pPr>
              <a:lnSpc>
                <a:spcPct val="120000"/>
              </a:lnSpc>
            </a:pPr>
            <a:r>
              <a:rPr lang="en-US" dirty="0"/>
              <a:t>CMS waives some portions of transfer/discharge regulations, but only in 3 situations:</a:t>
            </a:r>
          </a:p>
          <a:p>
            <a:pPr lvl="1">
              <a:lnSpc>
                <a:spcPct val="120000"/>
              </a:lnSpc>
            </a:pPr>
            <a:r>
              <a:rPr lang="en-US" dirty="0"/>
              <a:t>Transferring residents </a:t>
            </a:r>
            <a:r>
              <a:rPr lang="en-US" b="1" dirty="0"/>
              <a:t>with COVID-19 or respiratory infection symptoms</a:t>
            </a:r>
            <a:r>
              <a:rPr lang="en-US" dirty="0"/>
              <a:t> to facility dedicated to care of such residents;</a:t>
            </a:r>
          </a:p>
          <a:p>
            <a:pPr lvl="1">
              <a:lnSpc>
                <a:spcPct val="120000"/>
              </a:lnSpc>
            </a:pPr>
            <a:r>
              <a:rPr lang="en-US" dirty="0"/>
              <a:t>Transferring residents </a:t>
            </a:r>
            <a:r>
              <a:rPr lang="en-US" b="1" dirty="0"/>
              <a:t>without diagnosis or symptoms</a:t>
            </a:r>
            <a:r>
              <a:rPr lang="en-US" dirty="0"/>
              <a:t> to facility dedicated to care of such residents; or</a:t>
            </a:r>
          </a:p>
          <a:p>
            <a:pPr lvl="1">
              <a:lnSpc>
                <a:spcPct val="120000"/>
              </a:lnSpc>
            </a:pPr>
            <a:r>
              <a:rPr lang="en-US" dirty="0"/>
              <a:t>Transferring residents without symptoms of a respiratory infection to another facility for 14-day observation.</a:t>
            </a:r>
          </a:p>
        </p:txBody>
      </p:sp>
      <p:sp>
        <p:nvSpPr>
          <p:cNvPr id="4" name="Slide Number Placeholder 3">
            <a:extLst>
              <a:ext uri="{FF2B5EF4-FFF2-40B4-BE49-F238E27FC236}">
                <a16:creationId xmlns:a16="http://schemas.microsoft.com/office/drawing/2014/main" id="{E45A28EA-E001-4E3A-86E1-5CAE88BA9945}"/>
              </a:ext>
            </a:extLst>
          </p:cNvPr>
          <p:cNvSpPr>
            <a:spLocks noGrp="1"/>
          </p:cNvSpPr>
          <p:nvPr>
            <p:ph type="sldNum" sz="quarter" idx="12"/>
          </p:nvPr>
        </p:nvSpPr>
        <p:spPr/>
        <p:txBody>
          <a:bodyPr/>
          <a:lstStyle/>
          <a:p>
            <a:pPr defTabSz="457200">
              <a:defRPr/>
            </a:pPr>
            <a:fld id="{D3802EAF-E49A-4952-8DD9-80135B702AB0}" type="slidenum">
              <a:rPr lang="en-US">
                <a:solidFill>
                  <a:srgbClr val="515151"/>
                </a:solidFill>
                <a:latin typeface="Verdana"/>
              </a:rPr>
              <a:pPr defTabSz="457200">
                <a:defRPr/>
              </a:pPr>
              <a:t>25</a:t>
            </a:fld>
            <a:endParaRPr lang="en-US">
              <a:solidFill>
                <a:srgbClr val="515151"/>
              </a:solidFill>
              <a:latin typeface="Verdana"/>
            </a:endParaRPr>
          </a:p>
        </p:txBody>
      </p:sp>
    </p:spTree>
    <p:extLst>
      <p:ext uri="{BB962C8B-B14F-4D97-AF65-F5344CB8AC3E}">
        <p14:creationId xmlns:p14="http://schemas.microsoft.com/office/powerpoint/2010/main" val="789461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7D86-0B6F-4A34-94B4-6F04A2D6F394}"/>
              </a:ext>
            </a:extLst>
          </p:cNvPr>
          <p:cNvSpPr>
            <a:spLocks noGrp="1"/>
          </p:cNvSpPr>
          <p:nvPr>
            <p:ph type="title"/>
          </p:nvPr>
        </p:nvSpPr>
        <p:spPr/>
        <p:txBody>
          <a:bodyPr/>
          <a:lstStyle/>
          <a:p>
            <a:r>
              <a:rPr lang="en-US" dirty="0"/>
              <a:t>Process for “Cohort” Transfers</a:t>
            </a:r>
          </a:p>
        </p:txBody>
      </p:sp>
      <p:sp>
        <p:nvSpPr>
          <p:cNvPr id="3" name="Content Placeholder 2">
            <a:extLst>
              <a:ext uri="{FF2B5EF4-FFF2-40B4-BE49-F238E27FC236}">
                <a16:creationId xmlns:a16="http://schemas.microsoft.com/office/drawing/2014/main" id="{509CE13B-A270-4F43-8D98-C8CCB8643660}"/>
              </a:ext>
            </a:extLst>
          </p:cNvPr>
          <p:cNvSpPr>
            <a:spLocks noGrp="1"/>
          </p:cNvSpPr>
          <p:nvPr>
            <p:ph idx="1"/>
          </p:nvPr>
        </p:nvSpPr>
        <p:spPr/>
        <p:txBody>
          <a:bodyPr>
            <a:normAutofit/>
          </a:bodyPr>
          <a:lstStyle/>
          <a:p>
            <a:r>
              <a:rPr lang="en-US" dirty="0"/>
              <a:t>“New” facility must agree to accept resident.</a:t>
            </a:r>
          </a:p>
          <a:p>
            <a:r>
              <a:rPr lang="en-US" dirty="0"/>
              <a:t>Advance notice is not required.</a:t>
            </a:r>
          </a:p>
          <a:p>
            <a:pPr lvl="1"/>
            <a:r>
              <a:rPr lang="en-US" dirty="0"/>
              <a:t>CMS is “only waiving the requirement … for the written notice of transfer or discharge to be provided before the transfer or discharge. This notice must be provided as soon as practicable.”</a:t>
            </a:r>
          </a:p>
        </p:txBody>
      </p:sp>
      <p:sp>
        <p:nvSpPr>
          <p:cNvPr id="4" name="Slide Number Placeholder 3">
            <a:extLst>
              <a:ext uri="{FF2B5EF4-FFF2-40B4-BE49-F238E27FC236}">
                <a16:creationId xmlns:a16="http://schemas.microsoft.com/office/drawing/2014/main" id="{6E90E936-E8D6-41C0-B9BD-358594C8FB3C}"/>
              </a:ext>
            </a:extLst>
          </p:cNvPr>
          <p:cNvSpPr>
            <a:spLocks noGrp="1"/>
          </p:cNvSpPr>
          <p:nvPr>
            <p:ph type="sldNum" sz="quarter" idx="12"/>
          </p:nvPr>
        </p:nvSpPr>
        <p:spPr/>
        <p:txBody>
          <a:bodyPr/>
          <a:lstStyle/>
          <a:p>
            <a:pPr defTabSz="457200">
              <a:defRPr/>
            </a:pPr>
            <a:fld id="{D3802EAF-E49A-4952-8DD9-80135B702AB0}" type="slidenum">
              <a:rPr lang="en-US">
                <a:solidFill>
                  <a:srgbClr val="515151"/>
                </a:solidFill>
                <a:latin typeface="Verdana"/>
              </a:rPr>
              <a:pPr defTabSz="457200">
                <a:defRPr/>
              </a:pPr>
              <a:t>26</a:t>
            </a:fld>
            <a:endParaRPr lang="en-US">
              <a:solidFill>
                <a:srgbClr val="515151"/>
              </a:solidFill>
              <a:latin typeface="Verdana"/>
            </a:endParaRPr>
          </a:p>
        </p:txBody>
      </p:sp>
    </p:spTree>
    <p:extLst>
      <p:ext uri="{BB962C8B-B14F-4D97-AF65-F5344CB8AC3E}">
        <p14:creationId xmlns:p14="http://schemas.microsoft.com/office/powerpoint/2010/main" val="1373555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7B4C-0E60-402A-84CD-7A7DCC56E7D4}"/>
              </a:ext>
            </a:extLst>
          </p:cNvPr>
          <p:cNvSpPr>
            <a:spLocks noGrp="1"/>
          </p:cNvSpPr>
          <p:nvPr>
            <p:ph type="title"/>
          </p:nvPr>
        </p:nvSpPr>
        <p:spPr/>
        <p:txBody>
          <a:bodyPr/>
          <a:lstStyle/>
          <a:p>
            <a:r>
              <a:rPr lang="en-US" dirty="0"/>
              <a:t>Notice AFTER Transfer?</a:t>
            </a:r>
          </a:p>
        </p:txBody>
      </p:sp>
      <p:sp>
        <p:nvSpPr>
          <p:cNvPr id="3" name="Content Placeholder 2">
            <a:extLst>
              <a:ext uri="{FF2B5EF4-FFF2-40B4-BE49-F238E27FC236}">
                <a16:creationId xmlns:a16="http://schemas.microsoft.com/office/drawing/2014/main" id="{36119882-2B62-45BE-9DF4-281F18E7AD94}"/>
              </a:ext>
            </a:extLst>
          </p:cNvPr>
          <p:cNvSpPr>
            <a:spLocks noGrp="1"/>
          </p:cNvSpPr>
          <p:nvPr>
            <p:ph idx="1"/>
          </p:nvPr>
        </p:nvSpPr>
        <p:spPr/>
        <p:txBody>
          <a:bodyPr>
            <a:normAutofit/>
          </a:bodyPr>
          <a:lstStyle/>
          <a:p>
            <a:pPr>
              <a:lnSpc>
                <a:spcPct val="100000"/>
              </a:lnSpc>
            </a:pPr>
            <a:r>
              <a:rPr lang="en-US" sz="3600" dirty="0"/>
              <a:t>Consider: Notice “as soon as practicable” is of little use if transfer already has taken place.</a:t>
            </a:r>
          </a:p>
        </p:txBody>
      </p:sp>
      <p:sp>
        <p:nvSpPr>
          <p:cNvPr id="4" name="Slide Number Placeholder 3">
            <a:extLst>
              <a:ext uri="{FF2B5EF4-FFF2-40B4-BE49-F238E27FC236}">
                <a16:creationId xmlns:a16="http://schemas.microsoft.com/office/drawing/2014/main" id="{452A8F10-5F74-4514-B20F-6898DDA2310E}"/>
              </a:ext>
            </a:extLst>
          </p:cNvPr>
          <p:cNvSpPr>
            <a:spLocks noGrp="1"/>
          </p:cNvSpPr>
          <p:nvPr>
            <p:ph type="sldNum" sz="quarter" idx="12"/>
          </p:nvPr>
        </p:nvSpPr>
        <p:spPr/>
        <p:txBody>
          <a:bodyPr/>
          <a:lstStyle/>
          <a:p>
            <a:pPr defTabSz="457200">
              <a:defRPr/>
            </a:pPr>
            <a:fld id="{D3802EAF-E49A-4952-8DD9-80135B702AB0}" type="slidenum">
              <a:rPr lang="en-US">
                <a:solidFill>
                  <a:srgbClr val="515151"/>
                </a:solidFill>
                <a:latin typeface="Verdana"/>
              </a:rPr>
              <a:pPr defTabSz="457200">
                <a:defRPr/>
              </a:pPr>
              <a:t>27</a:t>
            </a:fld>
            <a:endParaRPr lang="en-US">
              <a:solidFill>
                <a:srgbClr val="515151"/>
              </a:solidFill>
              <a:latin typeface="Verdana"/>
            </a:endParaRPr>
          </a:p>
        </p:txBody>
      </p:sp>
    </p:spTree>
    <p:extLst>
      <p:ext uri="{BB962C8B-B14F-4D97-AF65-F5344CB8AC3E}">
        <p14:creationId xmlns:p14="http://schemas.microsoft.com/office/powerpoint/2010/main" val="2901488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DCE0E-B852-407C-9570-365FB324D6B8}"/>
              </a:ext>
            </a:extLst>
          </p:cNvPr>
          <p:cNvSpPr>
            <a:spLocks noGrp="1"/>
          </p:cNvSpPr>
          <p:nvPr>
            <p:ph type="title"/>
          </p:nvPr>
        </p:nvSpPr>
        <p:spPr/>
        <p:txBody>
          <a:bodyPr>
            <a:normAutofit/>
          </a:bodyPr>
          <a:lstStyle/>
          <a:p>
            <a:r>
              <a:rPr lang="en-US" dirty="0"/>
              <a:t>Waive Physical Plant Standards</a:t>
            </a:r>
          </a:p>
        </p:txBody>
      </p:sp>
      <p:sp>
        <p:nvSpPr>
          <p:cNvPr id="3" name="Content Placeholder 2">
            <a:extLst>
              <a:ext uri="{FF2B5EF4-FFF2-40B4-BE49-F238E27FC236}">
                <a16:creationId xmlns:a16="http://schemas.microsoft.com/office/drawing/2014/main" id="{B3434726-096A-43BE-868A-E5FDBFB9784A}"/>
              </a:ext>
            </a:extLst>
          </p:cNvPr>
          <p:cNvSpPr>
            <a:spLocks noGrp="1"/>
          </p:cNvSpPr>
          <p:nvPr>
            <p:ph idx="1"/>
          </p:nvPr>
        </p:nvSpPr>
        <p:spPr/>
        <p:txBody>
          <a:bodyPr/>
          <a:lstStyle/>
          <a:p>
            <a:r>
              <a:rPr lang="en-US" dirty="0"/>
              <a:t> “To allow for a non-SNF building to be temporarily certified and available for use by a SNF in the event there are needs for isolation processes for COVID-19 positive residents.” </a:t>
            </a:r>
          </a:p>
        </p:txBody>
      </p:sp>
      <p:sp>
        <p:nvSpPr>
          <p:cNvPr id="4" name="Slide Number Placeholder 3">
            <a:extLst>
              <a:ext uri="{FF2B5EF4-FFF2-40B4-BE49-F238E27FC236}">
                <a16:creationId xmlns:a16="http://schemas.microsoft.com/office/drawing/2014/main" id="{52DB9CCE-C16A-4AB6-933E-8582D8D5B163}"/>
              </a:ext>
            </a:extLst>
          </p:cNvPr>
          <p:cNvSpPr>
            <a:spLocks noGrp="1"/>
          </p:cNvSpPr>
          <p:nvPr>
            <p:ph type="sldNum" sz="quarter" idx="12"/>
          </p:nvPr>
        </p:nvSpPr>
        <p:spPr/>
        <p:txBody>
          <a:bodyPr/>
          <a:lstStyle/>
          <a:p>
            <a:pPr defTabSz="457200">
              <a:defRPr/>
            </a:pPr>
            <a:fld id="{D3802EAF-E49A-4952-8DD9-80135B702AB0}" type="slidenum">
              <a:rPr lang="en-US">
                <a:solidFill>
                  <a:srgbClr val="515151"/>
                </a:solidFill>
                <a:latin typeface="Verdana"/>
              </a:rPr>
              <a:pPr defTabSz="457200">
                <a:defRPr/>
              </a:pPr>
              <a:t>28</a:t>
            </a:fld>
            <a:endParaRPr lang="en-US">
              <a:solidFill>
                <a:srgbClr val="515151"/>
              </a:solidFill>
              <a:latin typeface="Verdana"/>
            </a:endParaRPr>
          </a:p>
        </p:txBody>
      </p:sp>
    </p:spTree>
    <p:extLst>
      <p:ext uri="{BB962C8B-B14F-4D97-AF65-F5344CB8AC3E}">
        <p14:creationId xmlns:p14="http://schemas.microsoft.com/office/powerpoint/2010/main" val="2782379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A1E2-5C90-48ED-842B-239BE3E0A341}"/>
              </a:ext>
            </a:extLst>
          </p:cNvPr>
          <p:cNvSpPr>
            <a:spLocks noGrp="1"/>
          </p:cNvSpPr>
          <p:nvPr>
            <p:ph type="title"/>
          </p:nvPr>
        </p:nvSpPr>
        <p:spPr/>
        <p:txBody>
          <a:bodyPr>
            <a:normAutofit fontScale="90000"/>
          </a:bodyPr>
          <a:lstStyle/>
          <a:p>
            <a:r>
              <a:rPr lang="en-US" dirty="0"/>
              <a:t>Waive Standards to Allow for Repurposing of Rooms</a:t>
            </a:r>
          </a:p>
        </p:txBody>
      </p:sp>
      <p:sp>
        <p:nvSpPr>
          <p:cNvPr id="3" name="Content Placeholder 2">
            <a:extLst>
              <a:ext uri="{FF2B5EF4-FFF2-40B4-BE49-F238E27FC236}">
                <a16:creationId xmlns:a16="http://schemas.microsoft.com/office/drawing/2014/main" id="{308C4044-FB07-4A4E-9A4B-19AF5316C7AF}"/>
              </a:ext>
            </a:extLst>
          </p:cNvPr>
          <p:cNvSpPr>
            <a:spLocks noGrp="1"/>
          </p:cNvSpPr>
          <p:nvPr>
            <p:ph idx="1"/>
          </p:nvPr>
        </p:nvSpPr>
        <p:spPr/>
        <p:txBody>
          <a:bodyPr>
            <a:normAutofit/>
          </a:bodyPr>
          <a:lstStyle/>
          <a:p>
            <a:r>
              <a:rPr lang="en-US" dirty="0"/>
              <a:t>“Rooms that may be used for this purpose include activity rooms, meeting/conference rooms, dining rooms, or other rooms, as long as residents can be kept safe, comfortable, and other applicable requirements for participation are met.”</a:t>
            </a:r>
          </a:p>
        </p:txBody>
      </p:sp>
      <p:sp>
        <p:nvSpPr>
          <p:cNvPr id="4" name="Slide Number Placeholder 3">
            <a:extLst>
              <a:ext uri="{FF2B5EF4-FFF2-40B4-BE49-F238E27FC236}">
                <a16:creationId xmlns:a16="http://schemas.microsoft.com/office/drawing/2014/main" id="{86D9C4A8-4F4F-409A-9F03-F57302E34469}"/>
              </a:ext>
            </a:extLst>
          </p:cNvPr>
          <p:cNvSpPr>
            <a:spLocks noGrp="1"/>
          </p:cNvSpPr>
          <p:nvPr>
            <p:ph type="sldNum" sz="quarter" idx="12"/>
          </p:nvPr>
        </p:nvSpPr>
        <p:spPr/>
        <p:txBody>
          <a:bodyPr/>
          <a:lstStyle/>
          <a:p>
            <a:pPr defTabSz="457200">
              <a:defRPr/>
            </a:pPr>
            <a:fld id="{D3802EAF-E49A-4952-8DD9-80135B702AB0}" type="slidenum">
              <a:rPr lang="en-US">
                <a:solidFill>
                  <a:srgbClr val="515151"/>
                </a:solidFill>
                <a:latin typeface="Verdana"/>
              </a:rPr>
              <a:pPr defTabSz="457200">
                <a:defRPr/>
              </a:pPr>
              <a:t>29</a:t>
            </a:fld>
            <a:endParaRPr lang="en-US">
              <a:solidFill>
                <a:srgbClr val="515151"/>
              </a:solidFill>
              <a:latin typeface="Verdana"/>
            </a:endParaRPr>
          </a:p>
        </p:txBody>
      </p:sp>
    </p:spTree>
    <p:extLst>
      <p:ext uri="{BB962C8B-B14F-4D97-AF65-F5344CB8AC3E}">
        <p14:creationId xmlns:p14="http://schemas.microsoft.com/office/powerpoint/2010/main" val="1255050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C2C2-78CF-C94E-A75E-9BAFC8B3B2B3}"/>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8F28C19D-CA40-4E4D-AB33-F456BFD9A92E}"/>
              </a:ext>
            </a:extLst>
          </p:cNvPr>
          <p:cNvSpPr>
            <a:spLocks noGrp="1"/>
          </p:cNvSpPr>
          <p:nvPr>
            <p:ph idx="1"/>
          </p:nvPr>
        </p:nvSpPr>
        <p:spPr/>
        <p:txBody>
          <a:bodyPr>
            <a:normAutofit/>
          </a:bodyPr>
          <a:lstStyle/>
          <a:p>
            <a:pPr marL="0" indent="0">
              <a:buNone/>
            </a:pPr>
            <a:r>
              <a:rPr lang="en-US" sz="2800" dirty="0"/>
              <a:t>Toby Edelman, Senior Policy Attorney, Center for Medicare Advocacy</a:t>
            </a:r>
          </a:p>
          <a:p>
            <a:pPr marL="0" indent="0">
              <a:buNone/>
            </a:pPr>
            <a:endParaRPr lang="en-US" sz="2800" dirty="0"/>
          </a:p>
          <a:p>
            <a:pPr marL="0" indent="0">
              <a:buNone/>
            </a:pPr>
            <a:r>
              <a:rPr lang="en-US" sz="2800" dirty="0"/>
              <a:t>Eric Carlson, Directing Attorney, Justice in Aging</a:t>
            </a:r>
          </a:p>
          <a:p>
            <a:pPr marL="0" indent="0">
              <a:buNone/>
            </a:pPr>
            <a:endParaRPr lang="en-US" sz="2800" dirty="0"/>
          </a:p>
          <a:p>
            <a:pPr marL="0" indent="0">
              <a:buNone/>
            </a:pPr>
            <a:r>
              <a:rPr lang="en-US" sz="2800" dirty="0"/>
              <a:t>Richard </a:t>
            </a:r>
            <a:r>
              <a:rPr lang="en-US" sz="2800" dirty="0" err="1"/>
              <a:t>Mollot</a:t>
            </a:r>
            <a:r>
              <a:rPr lang="en-US" sz="2800" dirty="0"/>
              <a:t>, Executive Director, Long Term Care Community Coalition</a:t>
            </a:r>
          </a:p>
          <a:p>
            <a:pPr marL="0" indent="0">
              <a:buNone/>
            </a:pPr>
            <a:endParaRPr lang="en-US" sz="2800" dirty="0"/>
          </a:p>
          <a:p>
            <a:pPr marL="0" indent="0">
              <a:buNone/>
            </a:pPr>
            <a:r>
              <a:rPr lang="en-US" sz="2800" dirty="0"/>
              <a:t>Robyn Grant, Director of Public Policy &amp; Advocacy, National Consumer Voice for Quality Long-Term Care</a:t>
            </a:r>
          </a:p>
        </p:txBody>
      </p:sp>
    </p:spTree>
    <p:extLst>
      <p:ext uri="{BB962C8B-B14F-4D97-AF65-F5344CB8AC3E}">
        <p14:creationId xmlns:p14="http://schemas.microsoft.com/office/powerpoint/2010/main" val="1157399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3C02-6E4E-4D84-832D-3787A922D136}"/>
              </a:ext>
            </a:extLst>
          </p:cNvPr>
          <p:cNvSpPr>
            <a:spLocks noGrp="1"/>
          </p:cNvSpPr>
          <p:nvPr>
            <p:ph type="title"/>
          </p:nvPr>
        </p:nvSpPr>
        <p:spPr/>
        <p:txBody>
          <a:bodyPr/>
          <a:lstStyle/>
          <a:p>
            <a:r>
              <a:rPr lang="en-US" dirty="0"/>
              <a:t>Weaknesses in Waivers</a:t>
            </a:r>
          </a:p>
        </p:txBody>
      </p:sp>
      <p:sp>
        <p:nvSpPr>
          <p:cNvPr id="3" name="Content Placeholder 2">
            <a:extLst>
              <a:ext uri="{FF2B5EF4-FFF2-40B4-BE49-F238E27FC236}">
                <a16:creationId xmlns:a16="http://schemas.microsoft.com/office/drawing/2014/main" id="{E55F2DAB-92ED-443B-9D19-CCB3C82BBD26}"/>
              </a:ext>
            </a:extLst>
          </p:cNvPr>
          <p:cNvSpPr>
            <a:spLocks noGrp="1"/>
          </p:cNvSpPr>
          <p:nvPr>
            <p:ph idx="1"/>
          </p:nvPr>
        </p:nvSpPr>
        <p:spPr/>
        <p:txBody>
          <a:bodyPr/>
          <a:lstStyle/>
          <a:p>
            <a:r>
              <a:rPr lang="en-US" dirty="0"/>
              <a:t>What’s missing?</a:t>
            </a:r>
          </a:p>
          <a:p>
            <a:pPr lvl="1"/>
            <a:r>
              <a:rPr lang="en-US" dirty="0"/>
              <a:t>Quality of care standards for facilities caring for COVID-positive residents.</a:t>
            </a:r>
          </a:p>
          <a:p>
            <a:pPr lvl="1"/>
            <a:r>
              <a:rPr lang="en-US" dirty="0"/>
              <a:t>Collaboration and discharge planning; communication with residents and their representatives.</a:t>
            </a:r>
          </a:p>
        </p:txBody>
      </p:sp>
      <p:sp>
        <p:nvSpPr>
          <p:cNvPr id="4" name="Slide Number Placeholder 3">
            <a:extLst>
              <a:ext uri="{FF2B5EF4-FFF2-40B4-BE49-F238E27FC236}">
                <a16:creationId xmlns:a16="http://schemas.microsoft.com/office/drawing/2014/main" id="{C5AB8ED8-A6AA-46C3-AB06-9ED234F5E088}"/>
              </a:ext>
            </a:extLst>
          </p:cNvPr>
          <p:cNvSpPr>
            <a:spLocks noGrp="1"/>
          </p:cNvSpPr>
          <p:nvPr>
            <p:ph type="sldNum" sz="quarter" idx="12"/>
          </p:nvPr>
        </p:nvSpPr>
        <p:spPr/>
        <p:txBody>
          <a:bodyPr/>
          <a:lstStyle/>
          <a:p>
            <a:pPr defTabSz="457200">
              <a:defRPr/>
            </a:pPr>
            <a:fld id="{D3802EAF-E49A-4952-8DD9-80135B702AB0}" type="slidenum">
              <a:rPr lang="en-US">
                <a:solidFill>
                  <a:srgbClr val="515151"/>
                </a:solidFill>
                <a:latin typeface="Verdana"/>
              </a:rPr>
              <a:pPr defTabSz="457200">
                <a:defRPr/>
              </a:pPr>
              <a:t>30</a:t>
            </a:fld>
            <a:endParaRPr lang="en-US">
              <a:solidFill>
                <a:srgbClr val="515151"/>
              </a:solidFill>
              <a:latin typeface="Verdana"/>
            </a:endParaRPr>
          </a:p>
        </p:txBody>
      </p:sp>
    </p:spTree>
    <p:extLst>
      <p:ext uri="{BB962C8B-B14F-4D97-AF65-F5344CB8AC3E}">
        <p14:creationId xmlns:p14="http://schemas.microsoft.com/office/powerpoint/2010/main" val="1879508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52B3-555C-4015-81DA-3F25055A4056}"/>
              </a:ext>
            </a:extLst>
          </p:cNvPr>
          <p:cNvSpPr>
            <a:spLocks noGrp="1"/>
          </p:cNvSpPr>
          <p:nvPr>
            <p:ph type="title"/>
          </p:nvPr>
        </p:nvSpPr>
        <p:spPr/>
        <p:txBody>
          <a:bodyPr/>
          <a:lstStyle/>
          <a:p>
            <a:pPr algn="ctr"/>
            <a:r>
              <a:rPr lang="en-US" dirty="0"/>
              <a:t>Care Provider Standards</a:t>
            </a:r>
          </a:p>
        </p:txBody>
      </p:sp>
      <p:sp>
        <p:nvSpPr>
          <p:cNvPr id="3" name="Slide Number Placeholder 2">
            <a:extLst>
              <a:ext uri="{FF2B5EF4-FFF2-40B4-BE49-F238E27FC236}">
                <a16:creationId xmlns:a16="http://schemas.microsoft.com/office/drawing/2014/main" id="{CA932A16-15F1-45AE-BE75-312B03572BAF}"/>
              </a:ext>
            </a:extLst>
          </p:cNvPr>
          <p:cNvSpPr>
            <a:spLocks noGrp="1"/>
          </p:cNvSpPr>
          <p:nvPr>
            <p:ph type="sldNum" sz="quarter" idx="10"/>
          </p:nvPr>
        </p:nvSpPr>
        <p:spPr/>
        <p:txBody>
          <a:bodyPr/>
          <a:lstStyle/>
          <a:p>
            <a:pPr defTabSz="457200"/>
            <a:fld id="{D3802EAF-E49A-4952-8DD9-80135B702AB0}" type="slidenum">
              <a:rPr lang="en-US">
                <a:solidFill>
                  <a:srgbClr val="515151"/>
                </a:solidFill>
                <a:latin typeface="Verdana"/>
              </a:rPr>
              <a:pPr defTabSz="457200"/>
              <a:t>31</a:t>
            </a:fld>
            <a:endParaRPr lang="en-US" dirty="0">
              <a:solidFill>
                <a:srgbClr val="515151"/>
              </a:solidFill>
              <a:latin typeface="Verdana"/>
            </a:endParaRPr>
          </a:p>
        </p:txBody>
      </p:sp>
    </p:spTree>
    <p:extLst>
      <p:ext uri="{BB962C8B-B14F-4D97-AF65-F5344CB8AC3E}">
        <p14:creationId xmlns:p14="http://schemas.microsoft.com/office/powerpoint/2010/main" val="225026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DBA1-8ECC-4616-AC46-F85704FA0EA3}"/>
              </a:ext>
            </a:extLst>
          </p:cNvPr>
          <p:cNvSpPr>
            <a:spLocks noGrp="1"/>
          </p:cNvSpPr>
          <p:nvPr>
            <p:ph type="title"/>
          </p:nvPr>
        </p:nvSpPr>
        <p:spPr/>
        <p:txBody>
          <a:bodyPr>
            <a:normAutofit/>
          </a:bodyPr>
          <a:lstStyle/>
          <a:p>
            <a:r>
              <a:rPr lang="en-US" dirty="0"/>
              <a:t>Nurse Aide Training</a:t>
            </a:r>
          </a:p>
        </p:txBody>
      </p:sp>
      <p:sp>
        <p:nvSpPr>
          <p:cNvPr id="3" name="Content Placeholder 2">
            <a:extLst>
              <a:ext uri="{FF2B5EF4-FFF2-40B4-BE49-F238E27FC236}">
                <a16:creationId xmlns:a16="http://schemas.microsoft.com/office/drawing/2014/main" id="{88AF37FD-1E86-43D4-BF83-9C188ECB4F8F}"/>
              </a:ext>
            </a:extLst>
          </p:cNvPr>
          <p:cNvSpPr>
            <a:spLocks noGrp="1"/>
          </p:cNvSpPr>
          <p:nvPr>
            <p:ph idx="1"/>
          </p:nvPr>
        </p:nvSpPr>
        <p:spPr/>
        <p:txBody>
          <a:bodyPr>
            <a:normAutofit/>
          </a:bodyPr>
          <a:lstStyle/>
          <a:p>
            <a:r>
              <a:rPr lang="en-US" sz="3200" dirty="0"/>
              <a:t>Waiver of nurse aide training requirements, except for “competency.”</a:t>
            </a:r>
          </a:p>
          <a:p>
            <a:r>
              <a:rPr lang="en-US" sz="3200" dirty="0"/>
              <a:t>Ordinarily, </a:t>
            </a:r>
          </a:p>
          <a:p>
            <a:pPr lvl="1"/>
            <a:r>
              <a:rPr lang="en-US" sz="2800" dirty="0"/>
              <a:t>Within 4 months of employment, must complete 75 hours of training and pass competency examination.</a:t>
            </a:r>
          </a:p>
          <a:p>
            <a:pPr lvl="1"/>
            <a:r>
              <a:rPr lang="en-US" sz="2800" dirty="0"/>
              <a:t>Must participate in training program during first 4 months.</a:t>
            </a:r>
          </a:p>
          <a:p>
            <a:endParaRPr lang="en-US" sz="3200" dirty="0"/>
          </a:p>
          <a:p>
            <a:endParaRPr lang="en-US" sz="3200" dirty="0"/>
          </a:p>
        </p:txBody>
      </p:sp>
      <p:sp>
        <p:nvSpPr>
          <p:cNvPr id="4" name="Slide Number Placeholder 3">
            <a:extLst>
              <a:ext uri="{FF2B5EF4-FFF2-40B4-BE49-F238E27FC236}">
                <a16:creationId xmlns:a16="http://schemas.microsoft.com/office/drawing/2014/main" id="{CD876FB6-2B90-404C-96DD-CDCB2B767185}"/>
              </a:ext>
            </a:extLst>
          </p:cNvPr>
          <p:cNvSpPr>
            <a:spLocks noGrp="1"/>
          </p:cNvSpPr>
          <p:nvPr>
            <p:ph type="sldNum" sz="quarter" idx="12"/>
          </p:nvPr>
        </p:nvSpPr>
        <p:spPr/>
        <p:txBody>
          <a:bodyPr/>
          <a:lstStyle/>
          <a:p>
            <a:pPr defTabSz="457200"/>
            <a:fld id="{D3802EAF-E49A-4952-8DD9-80135B702AB0}" type="slidenum">
              <a:rPr lang="en-US">
                <a:solidFill>
                  <a:srgbClr val="515151"/>
                </a:solidFill>
                <a:latin typeface="Verdana"/>
              </a:rPr>
              <a:pPr defTabSz="457200"/>
              <a:t>32</a:t>
            </a:fld>
            <a:endParaRPr lang="en-US">
              <a:solidFill>
                <a:srgbClr val="515151"/>
              </a:solidFill>
              <a:latin typeface="Verdana"/>
            </a:endParaRPr>
          </a:p>
        </p:txBody>
      </p:sp>
    </p:spTree>
    <p:extLst>
      <p:ext uri="{BB962C8B-B14F-4D97-AF65-F5344CB8AC3E}">
        <p14:creationId xmlns:p14="http://schemas.microsoft.com/office/powerpoint/2010/main" val="1555417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09DA-4AD9-4AD1-A0BC-05FBA6FAD814}"/>
              </a:ext>
            </a:extLst>
          </p:cNvPr>
          <p:cNvSpPr>
            <a:spLocks noGrp="1"/>
          </p:cNvSpPr>
          <p:nvPr>
            <p:ph type="title"/>
          </p:nvPr>
        </p:nvSpPr>
        <p:spPr/>
        <p:txBody>
          <a:bodyPr>
            <a:normAutofit/>
          </a:bodyPr>
          <a:lstStyle/>
          <a:p>
            <a:r>
              <a:rPr lang="en-US" dirty="0"/>
              <a:t>Access to “Outside” Professionals</a:t>
            </a:r>
          </a:p>
        </p:txBody>
      </p:sp>
      <p:sp>
        <p:nvSpPr>
          <p:cNvPr id="3" name="Content Placeholder 2">
            <a:extLst>
              <a:ext uri="{FF2B5EF4-FFF2-40B4-BE49-F238E27FC236}">
                <a16:creationId xmlns:a16="http://schemas.microsoft.com/office/drawing/2014/main" id="{E0C91291-95C1-4EB5-AF03-9643367CBC41}"/>
              </a:ext>
            </a:extLst>
          </p:cNvPr>
          <p:cNvSpPr>
            <a:spLocks noGrp="1"/>
          </p:cNvSpPr>
          <p:nvPr>
            <p:ph idx="1"/>
          </p:nvPr>
        </p:nvSpPr>
        <p:spPr/>
        <p:txBody>
          <a:bodyPr/>
          <a:lstStyle/>
          <a:p>
            <a:r>
              <a:rPr lang="en-US" dirty="0"/>
              <a:t>Waiver to allow physician visits to be performed remotely via telehealth.</a:t>
            </a:r>
          </a:p>
          <a:p>
            <a:r>
              <a:rPr lang="en-US" dirty="0"/>
              <a:t>MD can delegate any tasks to physician assistant, nurse practitioner, or clinical nurse specialist.</a:t>
            </a:r>
          </a:p>
          <a:p>
            <a:pPr lvl="1"/>
            <a:r>
              <a:rPr lang="en-US" dirty="0"/>
              <a:t>Tasks must be under the physician’s “supervision.”</a:t>
            </a:r>
          </a:p>
        </p:txBody>
      </p:sp>
      <p:sp>
        <p:nvSpPr>
          <p:cNvPr id="4" name="Slide Number Placeholder 3">
            <a:extLst>
              <a:ext uri="{FF2B5EF4-FFF2-40B4-BE49-F238E27FC236}">
                <a16:creationId xmlns:a16="http://schemas.microsoft.com/office/drawing/2014/main" id="{9C7B15DA-062B-42EB-BC70-76700ED1759A}"/>
              </a:ext>
            </a:extLst>
          </p:cNvPr>
          <p:cNvSpPr>
            <a:spLocks noGrp="1"/>
          </p:cNvSpPr>
          <p:nvPr>
            <p:ph type="sldNum" sz="quarter" idx="12"/>
          </p:nvPr>
        </p:nvSpPr>
        <p:spPr/>
        <p:txBody>
          <a:bodyPr/>
          <a:lstStyle/>
          <a:p>
            <a:pPr defTabSz="457200">
              <a:defRPr/>
            </a:pPr>
            <a:fld id="{D3802EAF-E49A-4952-8DD9-80135B702AB0}" type="slidenum">
              <a:rPr lang="en-US">
                <a:solidFill>
                  <a:srgbClr val="515151"/>
                </a:solidFill>
                <a:latin typeface="Verdana"/>
              </a:rPr>
              <a:pPr defTabSz="457200">
                <a:defRPr/>
              </a:pPr>
              <a:t>33</a:t>
            </a:fld>
            <a:endParaRPr lang="en-US">
              <a:solidFill>
                <a:srgbClr val="515151"/>
              </a:solidFill>
              <a:latin typeface="Verdana"/>
            </a:endParaRPr>
          </a:p>
        </p:txBody>
      </p:sp>
    </p:spTree>
    <p:extLst>
      <p:ext uri="{BB962C8B-B14F-4D97-AF65-F5344CB8AC3E}">
        <p14:creationId xmlns:p14="http://schemas.microsoft.com/office/powerpoint/2010/main" val="2533076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64E50-F713-475D-837A-46F6DAF1D9B2}"/>
              </a:ext>
            </a:extLst>
          </p:cNvPr>
          <p:cNvSpPr>
            <a:spLocks noGrp="1"/>
          </p:cNvSpPr>
          <p:nvPr>
            <p:ph type="title"/>
          </p:nvPr>
        </p:nvSpPr>
        <p:spPr/>
        <p:txBody>
          <a:bodyPr>
            <a:normAutofit fontScale="90000"/>
          </a:bodyPr>
          <a:lstStyle/>
          <a:p>
            <a:pPr algn="ctr"/>
            <a:r>
              <a:rPr lang="en-US" dirty="0"/>
              <a:t>Social Distancing</a:t>
            </a:r>
            <a:br>
              <a:rPr lang="en-US" dirty="0"/>
            </a:br>
            <a:r>
              <a:rPr lang="en-US" dirty="0"/>
              <a:t>in Nursing Facilities</a:t>
            </a:r>
          </a:p>
        </p:txBody>
      </p:sp>
      <p:sp>
        <p:nvSpPr>
          <p:cNvPr id="3" name="Slide Number Placeholder 2">
            <a:extLst>
              <a:ext uri="{FF2B5EF4-FFF2-40B4-BE49-F238E27FC236}">
                <a16:creationId xmlns:a16="http://schemas.microsoft.com/office/drawing/2014/main" id="{91EE59DC-7532-4622-91E1-4DBFEDA9D6B3}"/>
              </a:ext>
            </a:extLst>
          </p:cNvPr>
          <p:cNvSpPr>
            <a:spLocks noGrp="1"/>
          </p:cNvSpPr>
          <p:nvPr>
            <p:ph type="sldNum" sz="quarter" idx="10"/>
          </p:nvPr>
        </p:nvSpPr>
        <p:spPr/>
        <p:txBody>
          <a:bodyPr/>
          <a:lstStyle/>
          <a:p>
            <a:pPr defTabSz="457200"/>
            <a:fld id="{D3802EAF-E49A-4952-8DD9-80135B702AB0}" type="slidenum">
              <a:rPr lang="en-US">
                <a:solidFill>
                  <a:srgbClr val="515151"/>
                </a:solidFill>
                <a:latin typeface="Verdana"/>
              </a:rPr>
              <a:pPr defTabSz="457200"/>
              <a:t>34</a:t>
            </a:fld>
            <a:endParaRPr lang="en-US" dirty="0">
              <a:solidFill>
                <a:srgbClr val="515151"/>
              </a:solidFill>
              <a:latin typeface="Verdana"/>
            </a:endParaRPr>
          </a:p>
        </p:txBody>
      </p:sp>
    </p:spTree>
    <p:extLst>
      <p:ext uri="{BB962C8B-B14F-4D97-AF65-F5344CB8AC3E}">
        <p14:creationId xmlns:p14="http://schemas.microsoft.com/office/powerpoint/2010/main" val="2577896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D3EC-7550-42C6-A9AE-ECB7CC4A040A}"/>
              </a:ext>
            </a:extLst>
          </p:cNvPr>
          <p:cNvSpPr>
            <a:spLocks noGrp="1"/>
          </p:cNvSpPr>
          <p:nvPr>
            <p:ph type="title"/>
          </p:nvPr>
        </p:nvSpPr>
        <p:spPr/>
        <p:txBody>
          <a:bodyPr>
            <a:normAutofit/>
          </a:bodyPr>
          <a:lstStyle/>
          <a:p>
            <a:r>
              <a:rPr lang="en-US" dirty="0"/>
              <a:t>Distancing Internally</a:t>
            </a:r>
          </a:p>
        </p:txBody>
      </p:sp>
      <p:sp>
        <p:nvSpPr>
          <p:cNvPr id="3" name="Content Placeholder 2">
            <a:extLst>
              <a:ext uri="{FF2B5EF4-FFF2-40B4-BE49-F238E27FC236}">
                <a16:creationId xmlns:a16="http://schemas.microsoft.com/office/drawing/2014/main" id="{EED4BF3B-1546-4BC2-AB7E-6408F55C2B24}"/>
              </a:ext>
            </a:extLst>
          </p:cNvPr>
          <p:cNvSpPr>
            <a:spLocks noGrp="1"/>
          </p:cNvSpPr>
          <p:nvPr>
            <p:ph idx="1"/>
          </p:nvPr>
        </p:nvSpPr>
        <p:spPr/>
        <p:txBody>
          <a:bodyPr>
            <a:normAutofit/>
          </a:bodyPr>
          <a:lstStyle/>
          <a:p>
            <a:pPr>
              <a:lnSpc>
                <a:spcPct val="110000"/>
              </a:lnSpc>
            </a:pPr>
            <a:r>
              <a:rPr lang="en-US" sz="3900" dirty="0"/>
              <a:t>CMS issues guidance &amp; waives regulations to</a:t>
            </a:r>
          </a:p>
          <a:p>
            <a:pPr lvl="1">
              <a:lnSpc>
                <a:spcPct val="110000"/>
              </a:lnSpc>
            </a:pPr>
            <a:r>
              <a:rPr lang="en-US" sz="3600" dirty="0"/>
              <a:t>Eliminate communal meals and other communal activities, including resident councils.</a:t>
            </a:r>
            <a:endParaRPr lang="en-US" dirty="0"/>
          </a:p>
        </p:txBody>
      </p:sp>
      <p:sp>
        <p:nvSpPr>
          <p:cNvPr id="4" name="Slide Number Placeholder 3">
            <a:extLst>
              <a:ext uri="{FF2B5EF4-FFF2-40B4-BE49-F238E27FC236}">
                <a16:creationId xmlns:a16="http://schemas.microsoft.com/office/drawing/2014/main" id="{FF7B4492-FBAF-4096-ACB7-B04076AA093C}"/>
              </a:ext>
            </a:extLst>
          </p:cNvPr>
          <p:cNvSpPr>
            <a:spLocks noGrp="1"/>
          </p:cNvSpPr>
          <p:nvPr>
            <p:ph type="sldNum" sz="quarter" idx="12"/>
          </p:nvPr>
        </p:nvSpPr>
        <p:spPr/>
        <p:txBody>
          <a:bodyPr/>
          <a:lstStyle/>
          <a:p>
            <a:pPr defTabSz="457200"/>
            <a:fld id="{D3802EAF-E49A-4952-8DD9-80135B702AB0}" type="slidenum">
              <a:rPr lang="en-US">
                <a:solidFill>
                  <a:srgbClr val="515151"/>
                </a:solidFill>
                <a:latin typeface="Verdana"/>
              </a:rPr>
              <a:pPr defTabSz="457200"/>
              <a:t>35</a:t>
            </a:fld>
            <a:endParaRPr lang="en-US">
              <a:solidFill>
                <a:srgbClr val="515151"/>
              </a:solidFill>
              <a:latin typeface="Verdana"/>
            </a:endParaRPr>
          </a:p>
        </p:txBody>
      </p:sp>
    </p:spTree>
    <p:extLst>
      <p:ext uri="{BB962C8B-B14F-4D97-AF65-F5344CB8AC3E}">
        <p14:creationId xmlns:p14="http://schemas.microsoft.com/office/powerpoint/2010/main" val="3998216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D3EC-7550-42C6-A9AE-ECB7CC4A040A}"/>
              </a:ext>
            </a:extLst>
          </p:cNvPr>
          <p:cNvSpPr>
            <a:spLocks noGrp="1"/>
          </p:cNvSpPr>
          <p:nvPr>
            <p:ph type="title"/>
          </p:nvPr>
        </p:nvSpPr>
        <p:spPr/>
        <p:txBody>
          <a:bodyPr>
            <a:normAutofit/>
          </a:bodyPr>
          <a:lstStyle/>
          <a:p>
            <a:r>
              <a:rPr lang="en-US" dirty="0"/>
              <a:t>Severely Limiting Visitation</a:t>
            </a:r>
          </a:p>
        </p:txBody>
      </p:sp>
      <p:sp>
        <p:nvSpPr>
          <p:cNvPr id="3" name="Content Placeholder 2">
            <a:extLst>
              <a:ext uri="{FF2B5EF4-FFF2-40B4-BE49-F238E27FC236}">
                <a16:creationId xmlns:a16="http://schemas.microsoft.com/office/drawing/2014/main" id="{EED4BF3B-1546-4BC2-AB7E-6408F55C2B24}"/>
              </a:ext>
            </a:extLst>
          </p:cNvPr>
          <p:cNvSpPr>
            <a:spLocks noGrp="1"/>
          </p:cNvSpPr>
          <p:nvPr>
            <p:ph idx="1"/>
          </p:nvPr>
        </p:nvSpPr>
        <p:spPr/>
        <p:txBody>
          <a:bodyPr>
            <a:normAutofit/>
          </a:bodyPr>
          <a:lstStyle/>
          <a:p>
            <a:pPr>
              <a:lnSpc>
                <a:spcPct val="110000"/>
              </a:lnSpc>
            </a:pPr>
            <a:r>
              <a:rPr lang="en-US" sz="3600" dirty="0"/>
              <a:t>Prohibit visitation except for “compassionate situations.”</a:t>
            </a:r>
          </a:p>
          <a:p>
            <a:pPr lvl="2">
              <a:lnSpc>
                <a:spcPct val="110000"/>
              </a:lnSpc>
            </a:pPr>
            <a:r>
              <a:rPr lang="en-US" sz="3000" dirty="0"/>
              <a:t>“Compassionate situations” including but not limited to end of life visitation.</a:t>
            </a:r>
          </a:p>
          <a:p>
            <a:pPr lvl="2"/>
            <a:endParaRPr lang="en-US" sz="3600" dirty="0"/>
          </a:p>
          <a:p>
            <a:pPr lvl="1"/>
            <a:endParaRPr lang="en-US" dirty="0"/>
          </a:p>
        </p:txBody>
      </p:sp>
      <p:sp>
        <p:nvSpPr>
          <p:cNvPr id="4" name="Slide Number Placeholder 3">
            <a:extLst>
              <a:ext uri="{FF2B5EF4-FFF2-40B4-BE49-F238E27FC236}">
                <a16:creationId xmlns:a16="http://schemas.microsoft.com/office/drawing/2014/main" id="{FF7B4492-FBAF-4096-ACB7-B04076AA093C}"/>
              </a:ext>
            </a:extLst>
          </p:cNvPr>
          <p:cNvSpPr>
            <a:spLocks noGrp="1"/>
          </p:cNvSpPr>
          <p:nvPr>
            <p:ph type="sldNum" sz="quarter" idx="12"/>
          </p:nvPr>
        </p:nvSpPr>
        <p:spPr/>
        <p:txBody>
          <a:bodyPr/>
          <a:lstStyle/>
          <a:p>
            <a:pPr defTabSz="457200"/>
            <a:fld id="{D3802EAF-E49A-4952-8DD9-80135B702AB0}" type="slidenum">
              <a:rPr lang="en-US">
                <a:solidFill>
                  <a:srgbClr val="515151"/>
                </a:solidFill>
                <a:latin typeface="Verdana"/>
              </a:rPr>
              <a:pPr defTabSz="457200"/>
              <a:t>36</a:t>
            </a:fld>
            <a:endParaRPr lang="en-US">
              <a:solidFill>
                <a:srgbClr val="515151"/>
              </a:solidFill>
              <a:latin typeface="Verdana"/>
            </a:endParaRPr>
          </a:p>
        </p:txBody>
      </p:sp>
    </p:spTree>
    <p:extLst>
      <p:ext uri="{BB962C8B-B14F-4D97-AF65-F5344CB8AC3E}">
        <p14:creationId xmlns:p14="http://schemas.microsoft.com/office/powerpoint/2010/main" val="2789927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732E-A6CA-499E-8A5A-CDE45EACB581}"/>
              </a:ext>
            </a:extLst>
          </p:cNvPr>
          <p:cNvSpPr>
            <a:spLocks noGrp="1"/>
          </p:cNvSpPr>
          <p:nvPr>
            <p:ph type="title"/>
          </p:nvPr>
        </p:nvSpPr>
        <p:spPr/>
        <p:txBody>
          <a:bodyPr/>
          <a:lstStyle/>
          <a:p>
            <a:r>
              <a:rPr lang="en-US" dirty="0"/>
              <a:t>Few “Essential” Persons</a:t>
            </a:r>
          </a:p>
        </p:txBody>
      </p:sp>
      <p:sp>
        <p:nvSpPr>
          <p:cNvPr id="3" name="Content Placeholder 2">
            <a:extLst>
              <a:ext uri="{FF2B5EF4-FFF2-40B4-BE49-F238E27FC236}">
                <a16:creationId xmlns:a16="http://schemas.microsoft.com/office/drawing/2014/main" id="{61597E87-011C-46F2-BD45-0FDC62680104}"/>
              </a:ext>
            </a:extLst>
          </p:cNvPr>
          <p:cNvSpPr>
            <a:spLocks noGrp="1"/>
          </p:cNvSpPr>
          <p:nvPr>
            <p:ph idx="1"/>
          </p:nvPr>
        </p:nvSpPr>
        <p:spPr/>
        <p:txBody>
          <a:bodyPr/>
          <a:lstStyle/>
          <a:p>
            <a:r>
              <a:rPr lang="en-US" sz="3600" dirty="0"/>
              <a:t>Visitation restrictions include:</a:t>
            </a:r>
          </a:p>
          <a:p>
            <a:pPr lvl="1"/>
            <a:r>
              <a:rPr lang="en-US" sz="2800" dirty="0"/>
              <a:t>Family and friends.</a:t>
            </a:r>
          </a:p>
          <a:p>
            <a:pPr lvl="1"/>
            <a:r>
              <a:rPr lang="en-US" sz="2800" dirty="0"/>
              <a:t>Ombudsman program representatives.</a:t>
            </a:r>
          </a:p>
          <a:p>
            <a:pPr lvl="1"/>
            <a:r>
              <a:rPr lang="en-US" sz="2800" dirty="0"/>
              <a:t>Non-essential health care providers.</a:t>
            </a:r>
          </a:p>
          <a:p>
            <a:pPr lvl="2"/>
            <a:r>
              <a:rPr lang="en-US" sz="2400" dirty="0"/>
              <a:t>“Essential” read narrowly.</a:t>
            </a:r>
          </a:p>
          <a:p>
            <a:r>
              <a:rPr lang="en-US" sz="3600" dirty="0"/>
              <a:t>Also, no access for ANYONE with symptom of respiratory infection.</a:t>
            </a:r>
          </a:p>
        </p:txBody>
      </p:sp>
      <p:sp>
        <p:nvSpPr>
          <p:cNvPr id="4" name="Slide Number Placeholder 3">
            <a:extLst>
              <a:ext uri="{FF2B5EF4-FFF2-40B4-BE49-F238E27FC236}">
                <a16:creationId xmlns:a16="http://schemas.microsoft.com/office/drawing/2014/main" id="{5A555811-C475-4BFB-B2B2-882681A70449}"/>
              </a:ext>
            </a:extLst>
          </p:cNvPr>
          <p:cNvSpPr>
            <a:spLocks noGrp="1"/>
          </p:cNvSpPr>
          <p:nvPr>
            <p:ph type="sldNum" sz="quarter" idx="12"/>
          </p:nvPr>
        </p:nvSpPr>
        <p:spPr/>
        <p:txBody>
          <a:bodyPr/>
          <a:lstStyle/>
          <a:p>
            <a:pPr defTabSz="457200"/>
            <a:fld id="{D3802EAF-E49A-4952-8DD9-80135B702AB0}" type="slidenum">
              <a:rPr lang="en-US">
                <a:solidFill>
                  <a:srgbClr val="515151"/>
                </a:solidFill>
                <a:latin typeface="Verdana"/>
              </a:rPr>
              <a:pPr defTabSz="457200"/>
              <a:t>37</a:t>
            </a:fld>
            <a:endParaRPr lang="en-US">
              <a:solidFill>
                <a:srgbClr val="515151"/>
              </a:solidFill>
              <a:latin typeface="Verdana"/>
            </a:endParaRPr>
          </a:p>
        </p:txBody>
      </p:sp>
    </p:spTree>
    <p:extLst>
      <p:ext uri="{BB962C8B-B14F-4D97-AF65-F5344CB8AC3E}">
        <p14:creationId xmlns:p14="http://schemas.microsoft.com/office/powerpoint/2010/main" val="3047905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3396-1D45-43A9-8786-DCEF64A1DABA}"/>
              </a:ext>
            </a:extLst>
          </p:cNvPr>
          <p:cNvSpPr>
            <a:spLocks noGrp="1"/>
          </p:cNvSpPr>
          <p:nvPr>
            <p:ph type="title"/>
          </p:nvPr>
        </p:nvSpPr>
        <p:spPr/>
        <p:txBody>
          <a:bodyPr/>
          <a:lstStyle/>
          <a:p>
            <a:r>
              <a:rPr lang="en-US" dirty="0"/>
              <a:t>When Visits Do Take Place</a:t>
            </a:r>
          </a:p>
        </p:txBody>
      </p:sp>
      <p:sp>
        <p:nvSpPr>
          <p:cNvPr id="3" name="Content Placeholder 2">
            <a:extLst>
              <a:ext uri="{FF2B5EF4-FFF2-40B4-BE49-F238E27FC236}">
                <a16:creationId xmlns:a16="http://schemas.microsoft.com/office/drawing/2014/main" id="{540D44A2-3D5E-41C4-9ABB-D8A91EF7DC8D}"/>
              </a:ext>
            </a:extLst>
          </p:cNvPr>
          <p:cNvSpPr>
            <a:spLocks noGrp="1"/>
          </p:cNvSpPr>
          <p:nvPr>
            <p:ph idx="1"/>
          </p:nvPr>
        </p:nvSpPr>
        <p:spPr/>
        <p:txBody>
          <a:bodyPr>
            <a:normAutofit/>
          </a:bodyPr>
          <a:lstStyle/>
          <a:p>
            <a:r>
              <a:rPr lang="en-US" sz="3200" dirty="0"/>
              <a:t>Limited to resident’s room or other designated room, e.g., “clean” room.</a:t>
            </a:r>
          </a:p>
          <a:p>
            <a:r>
              <a:rPr lang="en-US" sz="3200" dirty="0"/>
              <a:t>Must wear Personal Protective Equipment, e.g., face masks.</a:t>
            </a:r>
          </a:p>
          <a:p>
            <a:r>
              <a:rPr lang="en-US" sz="3200" dirty="0"/>
              <a:t>“Hand hygiene.”</a:t>
            </a:r>
          </a:p>
          <a:p>
            <a:r>
              <a:rPr lang="en-US" sz="3200" dirty="0"/>
              <a:t>“Suggest refraining from physical contact.”</a:t>
            </a:r>
          </a:p>
        </p:txBody>
      </p:sp>
      <p:sp>
        <p:nvSpPr>
          <p:cNvPr id="4" name="Slide Number Placeholder 3">
            <a:extLst>
              <a:ext uri="{FF2B5EF4-FFF2-40B4-BE49-F238E27FC236}">
                <a16:creationId xmlns:a16="http://schemas.microsoft.com/office/drawing/2014/main" id="{D3C6F7AF-1AAE-4DCC-A947-FD90EFECA642}"/>
              </a:ext>
            </a:extLst>
          </p:cNvPr>
          <p:cNvSpPr>
            <a:spLocks noGrp="1"/>
          </p:cNvSpPr>
          <p:nvPr>
            <p:ph type="sldNum" sz="quarter" idx="12"/>
          </p:nvPr>
        </p:nvSpPr>
        <p:spPr/>
        <p:txBody>
          <a:bodyPr/>
          <a:lstStyle/>
          <a:p>
            <a:pPr defTabSz="457200"/>
            <a:fld id="{D3802EAF-E49A-4952-8DD9-80135B702AB0}" type="slidenum">
              <a:rPr lang="en-US">
                <a:solidFill>
                  <a:srgbClr val="515151"/>
                </a:solidFill>
                <a:latin typeface="Verdana"/>
              </a:rPr>
              <a:pPr defTabSz="457200"/>
              <a:t>38</a:t>
            </a:fld>
            <a:endParaRPr lang="en-US">
              <a:solidFill>
                <a:srgbClr val="515151"/>
              </a:solidFill>
              <a:latin typeface="Verdana"/>
            </a:endParaRPr>
          </a:p>
        </p:txBody>
      </p:sp>
    </p:spTree>
    <p:extLst>
      <p:ext uri="{BB962C8B-B14F-4D97-AF65-F5344CB8AC3E}">
        <p14:creationId xmlns:p14="http://schemas.microsoft.com/office/powerpoint/2010/main" val="3501781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4B407-25AB-4A95-8DD3-CE2269365E5E}"/>
              </a:ext>
            </a:extLst>
          </p:cNvPr>
          <p:cNvSpPr>
            <a:spLocks noGrp="1"/>
          </p:cNvSpPr>
          <p:nvPr>
            <p:ph type="title"/>
          </p:nvPr>
        </p:nvSpPr>
        <p:spPr/>
        <p:txBody>
          <a:bodyPr>
            <a:normAutofit/>
          </a:bodyPr>
          <a:lstStyle/>
          <a:p>
            <a:r>
              <a:rPr lang="en-US" dirty="0"/>
              <a:t>Alternatives to In-Person Visiting</a:t>
            </a:r>
          </a:p>
        </p:txBody>
      </p:sp>
      <p:sp>
        <p:nvSpPr>
          <p:cNvPr id="3" name="Content Placeholder 2">
            <a:extLst>
              <a:ext uri="{FF2B5EF4-FFF2-40B4-BE49-F238E27FC236}">
                <a16:creationId xmlns:a16="http://schemas.microsoft.com/office/drawing/2014/main" id="{A41DAA26-6BDF-477E-B006-C53053CA7577}"/>
              </a:ext>
            </a:extLst>
          </p:cNvPr>
          <p:cNvSpPr>
            <a:spLocks noGrp="1"/>
          </p:cNvSpPr>
          <p:nvPr>
            <p:ph idx="1"/>
          </p:nvPr>
        </p:nvSpPr>
        <p:spPr/>
        <p:txBody>
          <a:bodyPr/>
          <a:lstStyle/>
          <a:p>
            <a:r>
              <a:rPr lang="en-US" sz="3200" dirty="0"/>
              <a:t>Phone calls, video calls, standing outside window, etc.</a:t>
            </a:r>
          </a:p>
          <a:p>
            <a:r>
              <a:rPr lang="en-US" sz="3200" dirty="0"/>
              <a:t>Suggestions/recommendations from CMS, rather than mandate.</a:t>
            </a:r>
          </a:p>
          <a:p>
            <a:r>
              <a:rPr lang="en-US" sz="3200" dirty="0"/>
              <a:t>Limitations: facility buy-in and possible lack of technology.</a:t>
            </a:r>
          </a:p>
          <a:p>
            <a:pPr lvl="1"/>
            <a:r>
              <a:rPr lang="en-US" sz="2800" dirty="0"/>
              <a:t>One response – New Mexico authorizes state funds to purchase tablets for use in facilities.</a:t>
            </a:r>
          </a:p>
        </p:txBody>
      </p:sp>
      <p:sp>
        <p:nvSpPr>
          <p:cNvPr id="4" name="Slide Number Placeholder 3">
            <a:extLst>
              <a:ext uri="{FF2B5EF4-FFF2-40B4-BE49-F238E27FC236}">
                <a16:creationId xmlns:a16="http://schemas.microsoft.com/office/drawing/2014/main" id="{FB6D20A6-7D8E-4168-A078-36A671C595DA}"/>
              </a:ext>
            </a:extLst>
          </p:cNvPr>
          <p:cNvSpPr>
            <a:spLocks noGrp="1"/>
          </p:cNvSpPr>
          <p:nvPr>
            <p:ph type="sldNum" sz="quarter" idx="12"/>
          </p:nvPr>
        </p:nvSpPr>
        <p:spPr/>
        <p:txBody>
          <a:bodyPr/>
          <a:lstStyle/>
          <a:p>
            <a:pPr defTabSz="457200"/>
            <a:fld id="{D3802EAF-E49A-4952-8DD9-80135B702AB0}" type="slidenum">
              <a:rPr lang="en-US">
                <a:solidFill>
                  <a:srgbClr val="515151"/>
                </a:solidFill>
                <a:latin typeface="Verdana"/>
              </a:rPr>
              <a:pPr defTabSz="457200"/>
              <a:t>39</a:t>
            </a:fld>
            <a:endParaRPr lang="en-US">
              <a:solidFill>
                <a:srgbClr val="515151"/>
              </a:solidFill>
              <a:latin typeface="Verdana"/>
            </a:endParaRPr>
          </a:p>
        </p:txBody>
      </p:sp>
    </p:spTree>
    <p:extLst>
      <p:ext uri="{BB962C8B-B14F-4D97-AF65-F5344CB8AC3E}">
        <p14:creationId xmlns:p14="http://schemas.microsoft.com/office/powerpoint/2010/main" val="3068685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0" indent="0">
              <a:buNone/>
            </a:pPr>
            <a:r>
              <a:rPr lang="en-US" dirty="0"/>
              <a:t>Toby S. Edelman</a:t>
            </a:r>
          </a:p>
          <a:p>
            <a:pPr marL="0" indent="0">
              <a:buNone/>
            </a:pPr>
            <a:r>
              <a:rPr lang="en-US" dirty="0"/>
              <a:t>Senior Policy Attorney</a:t>
            </a:r>
          </a:p>
          <a:p>
            <a:pPr marL="0" indent="0">
              <a:buNone/>
            </a:pPr>
            <a:r>
              <a:rPr lang="en-US" dirty="0"/>
              <a:t>Center for Medicare Advocacy</a:t>
            </a:r>
          </a:p>
          <a:p>
            <a:pPr marL="0" indent="0">
              <a:buNone/>
            </a:pPr>
            <a:r>
              <a:rPr lang="en-US" dirty="0">
                <a:hlinkClick r:id="rId2"/>
              </a:rPr>
              <a:t>tedelman@MedicareAdvocacy.org</a:t>
            </a:r>
            <a:endParaRPr lang="en-US" dirty="0"/>
          </a:p>
          <a:p>
            <a:pPr marL="0" indent="0">
              <a:buNone/>
            </a:pPr>
            <a:r>
              <a:rPr lang="en-US" dirty="0"/>
              <a:t>(202) 293-5760</a:t>
            </a:r>
          </a:p>
          <a:p>
            <a:pPr marL="0" indent="0">
              <a:buNone/>
            </a:pPr>
            <a:endParaRPr lang="en-US" dirty="0"/>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4</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367065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A999-6B5C-4E43-AB9B-D8E1E2271D77}"/>
              </a:ext>
            </a:extLst>
          </p:cNvPr>
          <p:cNvSpPr>
            <a:spLocks noGrp="1"/>
          </p:cNvSpPr>
          <p:nvPr>
            <p:ph type="title"/>
          </p:nvPr>
        </p:nvSpPr>
        <p:spPr>
          <a:xfrm>
            <a:off x="2023730" y="365127"/>
            <a:ext cx="8218968" cy="1147790"/>
          </a:xfrm>
        </p:spPr>
        <p:txBody>
          <a:bodyPr>
            <a:normAutofit fontScale="90000"/>
          </a:bodyPr>
          <a:lstStyle/>
          <a:p>
            <a:r>
              <a:rPr lang="en-US" dirty="0"/>
              <a:t>Facilitating Contact with Ombudsman, etc.</a:t>
            </a:r>
          </a:p>
        </p:txBody>
      </p:sp>
      <p:sp>
        <p:nvSpPr>
          <p:cNvPr id="3" name="Content Placeholder 2">
            <a:extLst>
              <a:ext uri="{FF2B5EF4-FFF2-40B4-BE49-F238E27FC236}">
                <a16:creationId xmlns:a16="http://schemas.microsoft.com/office/drawing/2014/main" id="{7645C739-47EC-41B4-B127-F67392DF486D}"/>
              </a:ext>
            </a:extLst>
          </p:cNvPr>
          <p:cNvSpPr>
            <a:spLocks noGrp="1"/>
          </p:cNvSpPr>
          <p:nvPr>
            <p:ph idx="1"/>
          </p:nvPr>
        </p:nvSpPr>
        <p:spPr/>
        <p:txBody>
          <a:bodyPr>
            <a:normAutofit/>
          </a:bodyPr>
          <a:lstStyle/>
          <a:p>
            <a:r>
              <a:rPr lang="en-US" dirty="0"/>
              <a:t>“If in-person access is not available …, facilities need to facilitate resident communication (by phone or other format) with”</a:t>
            </a:r>
          </a:p>
          <a:p>
            <a:pPr lvl="1"/>
            <a:r>
              <a:rPr lang="en-US" dirty="0"/>
              <a:t>Ombudsman program;</a:t>
            </a:r>
          </a:p>
          <a:p>
            <a:pPr lvl="1"/>
            <a:r>
              <a:rPr lang="en-US" dirty="0"/>
              <a:t>Resident’s representative;</a:t>
            </a:r>
          </a:p>
          <a:p>
            <a:pPr lvl="1"/>
            <a:r>
              <a:rPr lang="en-US" dirty="0"/>
              <a:t>Resident’s physician; or</a:t>
            </a:r>
          </a:p>
          <a:p>
            <a:pPr lvl="1"/>
            <a:r>
              <a:rPr lang="en-US" dirty="0"/>
              <a:t>Representative of protection and advocacy agency.</a:t>
            </a:r>
          </a:p>
          <a:p>
            <a:pPr lvl="1"/>
            <a:endParaRPr lang="en-US" dirty="0"/>
          </a:p>
          <a:p>
            <a:endParaRPr lang="en-US" dirty="0"/>
          </a:p>
        </p:txBody>
      </p:sp>
      <p:sp>
        <p:nvSpPr>
          <p:cNvPr id="4" name="Slide Number Placeholder 3">
            <a:extLst>
              <a:ext uri="{FF2B5EF4-FFF2-40B4-BE49-F238E27FC236}">
                <a16:creationId xmlns:a16="http://schemas.microsoft.com/office/drawing/2014/main" id="{DC08601E-18F1-49BB-B603-58931A01978E}"/>
              </a:ext>
            </a:extLst>
          </p:cNvPr>
          <p:cNvSpPr>
            <a:spLocks noGrp="1"/>
          </p:cNvSpPr>
          <p:nvPr>
            <p:ph type="sldNum" sz="quarter" idx="12"/>
          </p:nvPr>
        </p:nvSpPr>
        <p:spPr/>
        <p:txBody>
          <a:bodyPr/>
          <a:lstStyle/>
          <a:p>
            <a:pPr defTabSz="457200"/>
            <a:fld id="{D3802EAF-E49A-4952-8DD9-80135B702AB0}" type="slidenum">
              <a:rPr lang="en-US">
                <a:solidFill>
                  <a:srgbClr val="515151"/>
                </a:solidFill>
                <a:latin typeface="Verdana"/>
              </a:rPr>
              <a:pPr defTabSz="457200"/>
              <a:t>40</a:t>
            </a:fld>
            <a:endParaRPr lang="en-US">
              <a:solidFill>
                <a:srgbClr val="515151"/>
              </a:solidFill>
              <a:latin typeface="Verdana"/>
            </a:endParaRPr>
          </a:p>
        </p:txBody>
      </p:sp>
    </p:spTree>
    <p:extLst>
      <p:ext uri="{BB962C8B-B14F-4D97-AF65-F5344CB8AC3E}">
        <p14:creationId xmlns:p14="http://schemas.microsoft.com/office/powerpoint/2010/main" val="3988793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7927-6DD2-4983-97F1-844461ED82DE}"/>
              </a:ext>
            </a:extLst>
          </p:cNvPr>
          <p:cNvSpPr>
            <a:spLocks noGrp="1"/>
          </p:cNvSpPr>
          <p:nvPr>
            <p:ph type="title"/>
          </p:nvPr>
        </p:nvSpPr>
        <p:spPr/>
        <p:txBody>
          <a:bodyPr/>
          <a:lstStyle/>
          <a:p>
            <a:pPr algn="ctr"/>
            <a:r>
              <a:rPr lang="en-US" dirty="0"/>
              <a:t>Other Waivers</a:t>
            </a:r>
          </a:p>
        </p:txBody>
      </p:sp>
      <p:sp>
        <p:nvSpPr>
          <p:cNvPr id="3" name="Slide Number Placeholder 2">
            <a:extLst>
              <a:ext uri="{FF2B5EF4-FFF2-40B4-BE49-F238E27FC236}">
                <a16:creationId xmlns:a16="http://schemas.microsoft.com/office/drawing/2014/main" id="{C1248861-BDA8-4158-9A4D-39E0F89543DF}"/>
              </a:ext>
            </a:extLst>
          </p:cNvPr>
          <p:cNvSpPr>
            <a:spLocks noGrp="1"/>
          </p:cNvSpPr>
          <p:nvPr>
            <p:ph type="sldNum" sz="quarter" idx="10"/>
          </p:nvPr>
        </p:nvSpPr>
        <p:spPr/>
        <p:txBody>
          <a:bodyPr/>
          <a:lstStyle/>
          <a:p>
            <a:pPr defTabSz="457200"/>
            <a:fld id="{D3802EAF-E49A-4952-8DD9-80135B702AB0}" type="slidenum">
              <a:rPr lang="en-US">
                <a:solidFill>
                  <a:srgbClr val="515151"/>
                </a:solidFill>
                <a:latin typeface="Verdana"/>
              </a:rPr>
              <a:pPr defTabSz="457200"/>
              <a:t>41</a:t>
            </a:fld>
            <a:endParaRPr lang="en-US" dirty="0">
              <a:solidFill>
                <a:srgbClr val="515151"/>
              </a:solidFill>
              <a:latin typeface="Verdana"/>
            </a:endParaRPr>
          </a:p>
        </p:txBody>
      </p:sp>
    </p:spTree>
    <p:extLst>
      <p:ext uri="{BB962C8B-B14F-4D97-AF65-F5344CB8AC3E}">
        <p14:creationId xmlns:p14="http://schemas.microsoft.com/office/powerpoint/2010/main" val="1151560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9432-6F42-4790-A6E3-451ADAED61BD}"/>
              </a:ext>
            </a:extLst>
          </p:cNvPr>
          <p:cNvSpPr>
            <a:spLocks noGrp="1"/>
          </p:cNvSpPr>
          <p:nvPr>
            <p:ph type="title"/>
          </p:nvPr>
        </p:nvSpPr>
        <p:spPr/>
        <p:txBody>
          <a:bodyPr>
            <a:normAutofit/>
          </a:bodyPr>
          <a:lstStyle/>
          <a:p>
            <a:r>
              <a:rPr lang="en-US" dirty="0"/>
              <a:t>Assessments and Reporting</a:t>
            </a:r>
          </a:p>
        </p:txBody>
      </p:sp>
      <p:sp>
        <p:nvSpPr>
          <p:cNvPr id="3" name="Content Placeholder 2">
            <a:extLst>
              <a:ext uri="{FF2B5EF4-FFF2-40B4-BE49-F238E27FC236}">
                <a16:creationId xmlns:a16="http://schemas.microsoft.com/office/drawing/2014/main" id="{992BFB34-A040-4A56-A67A-AD3290B1247F}"/>
              </a:ext>
            </a:extLst>
          </p:cNvPr>
          <p:cNvSpPr>
            <a:spLocks noGrp="1"/>
          </p:cNvSpPr>
          <p:nvPr>
            <p:ph idx="1"/>
          </p:nvPr>
        </p:nvSpPr>
        <p:spPr/>
        <p:txBody>
          <a:bodyPr>
            <a:normAutofit/>
          </a:bodyPr>
          <a:lstStyle/>
          <a:p>
            <a:r>
              <a:rPr lang="en-US" dirty="0"/>
              <a:t>Deadlines waived for Minimum Data Set (MDS) assessment and transmission.</a:t>
            </a:r>
          </a:p>
          <a:p>
            <a:r>
              <a:rPr lang="en-US" dirty="0"/>
              <a:t>Waiving Pre-Admission Screening and Annual Resident Review (PASARR).</a:t>
            </a:r>
          </a:p>
          <a:p>
            <a:r>
              <a:rPr lang="en-US" dirty="0"/>
              <a:t>Waiver of requirement to submit staffing data through Payment Based Journal system.</a:t>
            </a:r>
          </a:p>
        </p:txBody>
      </p:sp>
      <p:sp>
        <p:nvSpPr>
          <p:cNvPr id="4" name="Slide Number Placeholder 3">
            <a:extLst>
              <a:ext uri="{FF2B5EF4-FFF2-40B4-BE49-F238E27FC236}">
                <a16:creationId xmlns:a16="http://schemas.microsoft.com/office/drawing/2014/main" id="{01A04619-93F1-4AF2-A78B-E1DFD465C08C}"/>
              </a:ext>
            </a:extLst>
          </p:cNvPr>
          <p:cNvSpPr>
            <a:spLocks noGrp="1"/>
          </p:cNvSpPr>
          <p:nvPr>
            <p:ph type="sldNum" sz="quarter" idx="12"/>
          </p:nvPr>
        </p:nvSpPr>
        <p:spPr/>
        <p:txBody>
          <a:bodyPr/>
          <a:lstStyle/>
          <a:p>
            <a:pPr defTabSz="457200"/>
            <a:fld id="{D3802EAF-E49A-4952-8DD9-80135B702AB0}" type="slidenum">
              <a:rPr lang="en-US">
                <a:solidFill>
                  <a:srgbClr val="515151"/>
                </a:solidFill>
                <a:latin typeface="Verdana"/>
              </a:rPr>
              <a:pPr defTabSz="457200"/>
              <a:t>42</a:t>
            </a:fld>
            <a:endParaRPr lang="en-US">
              <a:solidFill>
                <a:srgbClr val="515151"/>
              </a:solidFill>
              <a:latin typeface="Verdana"/>
            </a:endParaRPr>
          </a:p>
        </p:txBody>
      </p:sp>
    </p:spTree>
    <p:extLst>
      <p:ext uri="{BB962C8B-B14F-4D97-AF65-F5344CB8AC3E}">
        <p14:creationId xmlns:p14="http://schemas.microsoft.com/office/powerpoint/2010/main" val="2124688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98DC-A956-4145-9D87-A582036220C1}"/>
              </a:ext>
            </a:extLst>
          </p:cNvPr>
          <p:cNvSpPr>
            <a:spLocks noGrp="1"/>
          </p:cNvSpPr>
          <p:nvPr>
            <p:ph type="title"/>
          </p:nvPr>
        </p:nvSpPr>
        <p:spPr/>
        <p:txBody>
          <a:bodyPr>
            <a:normAutofit/>
          </a:bodyPr>
          <a:lstStyle/>
          <a:p>
            <a:r>
              <a:rPr lang="en-US" dirty="0"/>
              <a:t>Thinking About Waivers</a:t>
            </a:r>
          </a:p>
        </p:txBody>
      </p:sp>
      <p:sp>
        <p:nvSpPr>
          <p:cNvPr id="3" name="Content Placeholder 2">
            <a:extLst>
              <a:ext uri="{FF2B5EF4-FFF2-40B4-BE49-F238E27FC236}">
                <a16:creationId xmlns:a16="http://schemas.microsoft.com/office/drawing/2014/main" id="{7568E5BB-B3A6-487E-A83D-BAB23C5DF864}"/>
              </a:ext>
            </a:extLst>
          </p:cNvPr>
          <p:cNvSpPr>
            <a:spLocks noGrp="1"/>
          </p:cNvSpPr>
          <p:nvPr>
            <p:ph idx="1"/>
          </p:nvPr>
        </p:nvSpPr>
        <p:spPr>
          <a:xfrm>
            <a:off x="2152650" y="1512917"/>
            <a:ext cx="7886700" cy="4231178"/>
          </a:xfrm>
        </p:spPr>
        <p:txBody>
          <a:bodyPr>
            <a:normAutofit/>
          </a:bodyPr>
          <a:lstStyle/>
          <a:p>
            <a:pPr>
              <a:lnSpc>
                <a:spcPct val="100000"/>
              </a:lnSpc>
            </a:pPr>
            <a:r>
              <a:rPr lang="en-US" dirty="0"/>
              <a:t>Most regulations are still effective.</a:t>
            </a:r>
          </a:p>
          <a:p>
            <a:pPr lvl="1">
              <a:lnSpc>
                <a:spcPct val="100000"/>
              </a:lnSpc>
            </a:pPr>
            <a:r>
              <a:rPr lang="en-US" dirty="0"/>
              <a:t>E.g., Except in three limited situations, transfer/discharge protections are still in place.</a:t>
            </a:r>
          </a:p>
        </p:txBody>
      </p:sp>
      <p:sp>
        <p:nvSpPr>
          <p:cNvPr id="4" name="Slide Number Placeholder 3">
            <a:extLst>
              <a:ext uri="{FF2B5EF4-FFF2-40B4-BE49-F238E27FC236}">
                <a16:creationId xmlns:a16="http://schemas.microsoft.com/office/drawing/2014/main" id="{9A18AC7F-254B-4DF3-91C1-3BD6FB32947E}"/>
              </a:ext>
            </a:extLst>
          </p:cNvPr>
          <p:cNvSpPr>
            <a:spLocks noGrp="1"/>
          </p:cNvSpPr>
          <p:nvPr>
            <p:ph type="sldNum" sz="quarter" idx="12"/>
          </p:nvPr>
        </p:nvSpPr>
        <p:spPr/>
        <p:txBody>
          <a:bodyPr/>
          <a:lstStyle/>
          <a:p>
            <a:pPr defTabSz="457200">
              <a:defRPr/>
            </a:pPr>
            <a:fld id="{D3802EAF-E49A-4952-8DD9-80135B702AB0}" type="slidenum">
              <a:rPr lang="en-US">
                <a:solidFill>
                  <a:srgbClr val="515151"/>
                </a:solidFill>
                <a:latin typeface="Verdana"/>
              </a:rPr>
              <a:pPr defTabSz="457200">
                <a:defRPr/>
              </a:pPr>
              <a:t>43</a:t>
            </a:fld>
            <a:endParaRPr lang="en-US">
              <a:solidFill>
                <a:srgbClr val="515151"/>
              </a:solidFill>
              <a:latin typeface="Verdana"/>
            </a:endParaRPr>
          </a:p>
        </p:txBody>
      </p:sp>
    </p:spTree>
    <p:extLst>
      <p:ext uri="{BB962C8B-B14F-4D97-AF65-F5344CB8AC3E}">
        <p14:creationId xmlns:p14="http://schemas.microsoft.com/office/powerpoint/2010/main" val="170110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37A0-87C5-46CF-96A0-17B3E7BD1B7A}"/>
              </a:ext>
            </a:extLst>
          </p:cNvPr>
          <p:cNvSpPr>
            <a:spLocks noGrp="1"/>
          </p:cNvSpPr>
          <p:nvPr>
            <p:ph type="title"/>
          </p:nvPr>
        </p:nvSpPr>
        <p:spPr>
          <a:xfrm>
            <a:off x="3789680" y="3027141"/>
            <a:ext cx="5638800" cy="1362075"/>
          </a:xfrm>
        </p:spPr>
        <p:txBody>
          <a:bodyPr>
            <a:normAutofit/>
          </a:bodyPr>
          <a:lstStyle/>
          <a:p>
            <a:pPr>
              <a:buClr>
                <a:schemeClr val="accent2"/>
              </a:buClr>
            </a:pPr>
            <a:r>
              <a:rPr lang="en-US" sz="3600" dirty="0"/>
              <a:t>Federal Requirements &amp; Recommendations</a:t>
            </a:r>
          </a:p>
        </p:txBody>
      </p:sp>
      <p:sp>
        <p:nvSpPr>
          <p:cNvPr id="4" name="Slide Number Placeholder 3">
            <a:extLst>
              <a:ext uri="{FF2B5EF4-FFF2-40B4-BE49-F238E27FC236}">
                <a16:creationId xmlns:a16="http://schemas.microsoft.com/office/drawing/2014/main" id="{C3AC69D6-D0CC-44E2-96BA-0856E8511B84}"/>
              </a:ext>
            </a:extLst>
          </p:cNvPr>
          <p:cNvSpPr>
            <a:spLocks noGrp="1"/>
          </p:cNvSpPr>
          <p:nvPr>
            <p:ph type="sldNum" sz="quarter" idx="12"/>
          </p:nvPr>
        </p:nvSpPr>
        <p:spPr/>
        <p:txBody>
          <a:bodyPr/>
          <a:lstStyle/>
          <a:p>
            <a:pPr defTabSz="457200"/>
            <a:fld id="{5328F43C-AB59-C64B-8C71-A4089041536E}" type="slidenum">
              <a:rPr lang="en-US">
                <a:solidFill>
                  <a:srgbClr val="FFFFFF"/>
                </a:solidFill>
                <a:latin typeface="Calibri" panose="020F0502020204030204"/>
              </a:rPr>
              <a:pPr defTabSz="457200"/>
              <a:t>44</a:t>
            </a:fld>
            <a:endParaRPr lang="en-US">
              <a:solidFill>
                <a:srgbClr val="FFFFFF"/>
              </a:solidFill>
              <a:latin typeface="Calibri" panose="020F0502020204030204"/>
            </a:endParaRPr>
          </a:p>
        </p:txBody>
      </p:sp>
      <p:sp>
        <p:nvSpPr>
          <p:cNvPr id="3" name="TextBox 2">
            <a:extLst>
              <a:ext uri="{FF2B5EF4-FFF2-40B4-BE49-F238E27FC236}">
                <a16:creationId xmlns:a16="http://schemas.microsoft.com/office/drawing/2014/main" id="{6D709C91-DB8E-F048-973B-6D440B3A917E}"/>
              </a:ext>
            </a:extLst>
          </p:cNvPr>
          <p:cNvSpPr txBox="1"/>
          <p:nvPr/>
        </p:nvSpPr>
        <p:spPr>
          <a:xfrm>
            <a:off x="3799840" y="4582161"/>
            <a:ext cx="5648960" cy="1354217"/>
          </a:xfrm>
          <a:prstGeom prst="rect">
            <a:avLst/>
          </a:prstGeom>
          <a:noFill/>
        </p:spPr>
        <p:txBody>
          <a:bodyPr wrap="square" rtlCol="0">
            <a:spAutoFit/>
          </a:bodyPr>
          <a:lstStyle/>
          <a:p>
            <a:pPr defTabSz="457200">
              <a:spcAft>
                <a:spcPts val="600"/>
              </a:spcAft>
            </a:pPr>
            <a:r>
              <a:rPr lang="en-US" sz="2400" dirty="0">
                <a:solidFill>
                  <a:srgbClr val="FFFFFF"/>
                </a:solidFill>
                <a:latin typeface="Calibri" panose="020F0502020204030204"/>
              </a:rPr>
              <a:t>Richard Mollot, Executive Director</a:t>
            </a:r>
          </a:p>
          <a:p>
            <a:pPr defTabSz="457200">
              <a:spcAft>
                <a:spcPts val="600"/>
              </a:spcAft>
            </a:pPr>
            <a:r>
              <a:rPr lang="en-US" sz="2400" dirty="0">
                <a:solidFill>
                  <a:srgbClr val="FFFFFF"/>
                </a:solidFill>
                <a:latin typeface="Calibri" panose="020F0502020204030204"/>
              </a:rPr>
              <a:t>Long Term Care Community Coalition</a:t>
            </a:r>
          </a:p>
          <a:p>
            <a:pPr defTabSz="457200">
              <a:spcAft>
                <a:spcPts val="600"/>
              </a:spcAft>
            </a:pPr>
            <a:r>
              <a:rPr lang="en-US" sz="2400" dirty="0">
                <a:solidFill>
                  <a:srgbClr val="FFFFFF"/>
                </a:solidFill>
                <a:latin typeface="Calibri" panose="020F0502020204030204"/>
              </a:rPr>
              <a:t>www.nursinghome411.org</a:t>
            </a:r>
          </a:p>
        </p:txBody>
      </p:sp>
    </p:spTree>
    <p:extLst>
      <p:ext uri="{BB962C8B-B14F-4D97-AF65-F5344CB8AC3E}">
        <p14:creationId xmlns:p14="http://schemas.microsoft.com/office/powerpoint/2010/main" val="1774447726"/>
      </p:ext>
    </p:extLst>
  </p:cSld>
  <p:clrMapOvr>
    <a:masterClrMapping/>
  </p:clrMapOvr>
  <p:transition spd="med">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7169-D8CE-F84F-AAA7-6CA9B5F7B283}"/>
              </a:ext>
            </a:extLst>
          </p:cNvPr>
          <p:cNvSpPr>
            <a:spLocks noGrp="1"/>
          </p:cNvSpPr>
          <p:nvPr>
            <p:ph type="title"/>
          </p:nvPr>
        </p:nvSpPr>
        <p:spPr>
          <a:xfrm>
            <a:off x="2022474" y="242235"/>
            <a:ext cx="7556313" cy="818081"/>
          </a:xfrm>
        </p:spPr>
        <p:txBody>
          <a:bodyPr/>
          <a:lstStyle/>
          <a:p>
            <a:r>
              <a:rPr lang="en-US" sz="2800" dirty="0"/>
              <a:t>Federal Requirements &amp; Recommendations: </a:t>
            </a:r>
            <a:r>
              <a:rPr lang="en-US" sz="2800" dirty="0">
                <a:solidFill>
                  <a:schemeClr val="accent2"/>
                </a:solidFill>
              </a:rPr>
              <a:t>Background</a:t>
            </a:r>
          </a:p>
        </p:txBody>
      </p:sp>
      <p:sp>
        <p:nvSpPr>
          <p:cNvPr id="3" name="Content Placeholder 2">
            <a:extLst>
              <a:ext uri="{FF2B5EF4-FFF2-40B4-BE49-F238E27FC236}">
                <a16:creationId xmlns:a16="http://schemas.microsoft.com/office/drawing/2014/main" id="{B7E3BE10-6093-5E46-9F42-674A616CBFC6}"/>
              </a:ext>
            </a:extLst>
          </p:cNvPr>
          <p:cNvSpPr>
            <a:spLocks noGrp="1"/>
          </p:cNvSpPr>
          <p:nvPr>
            <p:ph idx="1"/>
          </p:nvPr>
        </p:nvSpPr>
        <p:spPr>
          <a:xfrm>
            <a:off x="2022475" y="1484416"/>
            <a:ext cx="7556313" cy="4641747"/>
          </a:xfrm>
        </p:spPr>
        <p:txBody>
          <a:bodyPr>
            <a:normAutofit fontScale="92500" lnSpcReduction="20000"/>
          </a:bodyPr>
          <a:lstStyle/>
          <a:p>
            <a:r>
              <a:rPr lang="en-US" sz="2800" b="1" dirty="0">
                <a:solidFill>
                  <a:srgbClr val="7030A0"/>
                </a:solidFill>
              </a:rPr>
              <a:t>The Centers for Medicare and Medicaid Services (CMS)</a:t>
            </a:r>
            <a:r>
              <a:rPr lang="en-US" sz="2800" dirty="0"/>
              <a:t>: the federal agency which oversees nursing homes, hospitals, and other health care providers who receive Medicare and/or Medicaid funds.</a:t>
            </a:r>
          </a:p>
          <a:p>
            <a:r>
              <a:rPr lang="en-US" sz="2800" b="1" dirty="0">
                <a:solidFill>
                  <a:srgbClr val="7030A0"/>
                </a:solidFill>
              </a:rPr>
              <a:t>State Survey Agencies</a:t>
            </a:r>
            <a:r>
              <a:rPr lang="en-US" sz="2800" dirty="0"/>
              <a:t>: Responsible for making sure that federal requirements are achieved by providers in their states and that consumers are protected.</a:t>
            </a:r>
          </a:p>
          <a:p>
            <a:r>
              <a:rPr lang="en-US" sz="2800" b="1" dirty="0">
                <a:solidFill>
                  <a:srgbClr val="7030A0"/>
                </a:solidFill>
              </a:rPr>
              <a:t>Federal Requirements &amp; Guidance</a:t>
            </a:r>
            <a:r>
              <a:rPr lang="en-US" sz="2800" dirty="0"/>
              <a:t>: Mandatory expectations for providers and state inspectors.</a:t>
            </a:r>
          </a:p>
          <a:p>
            <a:r>
              <a:rPr lang="en-US" sz="2800" b="1" dirty="0">
                <a:solidFill>
                  <a:srgbClr val="7030A0"/>
                </a:solidFill>
              </a:rPr>
              <a:t>Federal Recommendations</a:t>
            </a:r>
            <a:r>
              <a:rPr lang="en-US" sz="2800" dirty="0"/>
              <a:t>: What the government considers to be a good idea but entirely optional.</a:t>
            </a:r>
          </a:p>
          <a:p>
            <a:pPr lvl="1">
              <a:buClr>
                <a:srgbClr val="7030A0"/>
              </a:buCl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D5EF22C-E653-C749-AF5D-D8856839A418}"/>
              </a:ext>
            </a:extLst>
          </p:cNvPr>
          <p:cNvSpPr>
            <a:spLocks noGrp="1"/>
          </p:cNvSpPr>
          <p:nvPr>
            <p:ph type="sldNum" sz="quarter" idx="12"/>
          </p:nvPr>
        </p:nvSpPr>
        <p:spPr/>
        <p:txBody>
          <a:bodyPr/>
          <a:lstStyle/>
          <a:p>
            <a:pPr defTabSz="457200"/>
            <a:fld id="{5328F43C-AB59-C64B-8C71-A4089041536E}" type="slidenum">
              <a:rPr lang="en-US">
                <a:solidFill>
                  <a:srgbClr val="FFFFFF"/>
                </a:solidFill>
                <a:latin typeface="Calibri" panose="020F0502020204030204"/>
              </a:rPr>
              <a:pPr defTabSz="457200"/>
              <a:t>45</a:t>
            </a:fld>
            <a:endParaRPr lang="en-US">
              <a:solidFill>
                <a:srgbClr val="FFFFFF"/>
              </a:solidFill>
              <a:latin typeface="Calibri" panose="020F0502020204030204"/>
            </a:endParaRPr>
          </a:p>
        </p:txBody>
      </p:sp>
    </p:spTree>
    <p:extLst>
      <p:ext uri="{BB962C8B-B14F-4D97-AF65-F5344CB8AC3E}">
        <p14:creationId xmlns:p14="http://schemas.microsoft.com/office/powerpoint/2010/main" val="2212874818"/>
      </p:ext>
    </p:extLst>
  </p:cSld>
  <p:clrMapOvr>
    <a:masterClrMapping/>
  </p:clrMapOvr>
  <p:transition spd="med">
    <p:wipe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7169-D8CE-F84F-AAA7-6CA9B5F7B283}"/>
              </a:ext>
            </a:extLst>
          </p:cNvPr>
          <p:cNvSpPr>
            <a:spLocks noGrp="1"/>
          </p:cNvSpPr>
          <p:nvPr>
            <p:ph type="title"/>
          </p:nvPr>
        </p:nvSpPr>
        <p:spPr>
          <a:xfrm>
            <a:off x="2022474" y="242235"/>
            <a:ext cx="7556313" cy="818081"/>
          </a:xfrm>
        </p:spPr>
        <p:txBody>
          <a:bodyPr/>
          <a:lstStyle/>
          <a:p>
            <a:r>
              <a:rPr lang="en-US" sz="2500" dirty="0"/>
              <a:t>CMS Recommendations for Nursing Homes</a:t>
            </a:r>
            <a:endParaRPr lang="en-US" sz="2500" dirty="0">
              <a:solidFill>
                <a:schemeClr val="accent2"/>
              </a:solidFill>
            </a:endParaRPr>
          </a:p>
        </p:txBody>
      </p:sp>
      <p:sp>
        <p:nvSpPr>
          <p:cNvPr id="3" name="Content Placeholder 2">
            <a:extLst>
              <a:ext uri="{FF2B5EF4-FFF2-40B4-BE49-F238E27FC236}">
                <a16:creationId xmlns:a16="http://schemas.microsoft.com/office/drawing/2014/main" id="{B7E3BE10-6093-5E46-9F42-674A616CBFC6}"/>
              </a:ext>
            </a:extLst>
          </p:cNvPr>
          <p:cNvSpPr>
            <a:spLocks noGrp="1"/>
          </p:cNvSpPr>
          <p:nvPr>
            <p:ph idx="1"/>
          </p:nvPr>
        </p:nvSpPr>
        <p:spPr>
          <a:xfrm>
            <a:off x="2022475" y="902525"/>
            <a:ext cx="7556313" cy="5522026"/>
          </a:xfrm>
        </p:spPr>
        <p:txBody>
          <a:bodyPr>
            <a:normAutofit fontScale="85000" lnSpcReduction="10000"/>
          </a:bodyPr>
          <a:lstStyle/>
          <a:p>
            <a:pPr marL="457200" indent="-457200">
              <a:lnSpc>
                <a:spcPct val="120000"/>
              </a:lnSpc>
              <a:spcBef>
                <a:spcPts val="1000"/>
              </a:spcBef>
              <a:buAutoNum type="arabicPeriod"/>
            </a:pPr>
            <a:r>
              <a:rPr lang="en-US" sz="2400" dirty="0"/>
              <a:t>Nursing Homes should immediately ensure that they are complying with all CMS and CDC guidance related to infection control.</a:t>
            </a:r>
          </a:p>
          <a:p>
            <a:pPr lvl="1">
              <a:lnSpc>
                <a:spcPct val="120000"/>
              </a:lnSpc>
              <a:spcBef>
                <a:spcPts val="1000"/>
              </a:spcBef>
              <a:buClr>
                <a:srgbClr val="7030A0"/>
              </a:buClr>
            </a:pPr>
            <a:r>
              <a:rPr lang="en-US" dirty="0"/>
              <a:t>Facilities should focus on adherence to appropriate hand hygiene as set forth by CDC. </a:t>
            </a:r>
          </a:p>
          <a:p>
            <a:pPr lvl="1">
              <a:lnSpc>
                <a:spcPct val="120000"/>
              </a:lnSpc>
              <a:spcBef>
                <a:spcPts val="1000"/>
              </a:spcBef>
              <a:buClr>
                <a:srgbClr val="7030A0"/>
              </a:buClr>
            </a:pPr>
            <a:r>
              <a:rPr lang="en-US" dirty="0"/>
              <a:t>CMS issued extensive infection control guidance, including a self-assessment checklist that long-term care facilities can use to determine their compliance with these crucial infection control actions. </a:t>
            </a:r>
          </a:p>
          <a:p>
            <a:pPr lvl="1">
              <a:lnSpc>
                <a:spcPct val="120000"/>
              </a:lnSpc>
              <a:spcBef>
                <a:spcPts val="1000"/>
              </a:spcBef>
              <a:buClr>
                <a:srgbClr val="7030A0"/>
              </a:buClr>
            </a:pPr>
            <a:r>
              <a:rPr lang="en-US" dirty="0"/>
              <a:t>Facilities should also refer to CDC’s guidance</a:t>
            </a:r>
            <a:r>
              <a:rPr lang="en-US" b="1" dirty="0"/>
              <a:t> </a:t>
            </a:r>
            <a:r>
              <a:rPr lang="en-US" dirty="0"/>
              <a:t>to long-term care facilities on COVID-19 and also use guidance on conservation of personal protective equipment (PPE).  </a:t>
            </a:r>
          </a:p>
          <a:p>
            <a:pPr marL="457200" indent="-457200">
              <a:lnSpc>
                <a:spcPct val="120000"/>
              </a:lnSpc>
              <a:spcBef>
                <a:spcPts val="1000"/>
              </a:spcBef>
              <a:buFont typeface="+mj-lt"/>
              <a:buAutoNum type="arabicPeriod"/>
            </a:pPr>
            <a:r>
              <a:rPr lang="en-US" sz="2400" dirty="0"/>
              <a:t>State and local health departments should work together with long-term care facilities in their communities to determine and help address long-term care facility needs for PPE and/or COVID-19 tests. </a:t>
            </a:r>
          </a:p>
          <a:p>
            <a:pPr marL="457200" indent="-457200">
              <a:lnSpc>
                <a:spcPct val="120000"/>
              </a:lnSpc>
              <a:spcBef>
                <a:spcPts val="1000"/>
              </a:spcBef>
              <a:buFont typeface="+mj-lt"/>
              <a:buAutoNum type="arabicPeriod"/>
            </a:pPr>
            <a:r>
              <a:rPr lang="en-US" sz="2400" dirty="0"/>
              <a:t>Long-term care facilities should immediately implement symptom screening for all.</a:t>
            </a:r>
            <a:r>
              <a:rPr lang="en-US" dirty="0"/>
              <a:t> </a:t>
            </a:r>
          </a:p>
        </p:txBody>
      </p:sp>
      <p:sp>
        <p:nvSpPr>
          <p:cNvPr id="4" name="Slide Number Placeholder 3">
            <a:extLst>
              <a:ext uri="{FF2B5EF4-FFF2-40B4-BE49-F238E27FC236}">
                <a16:creationId xmlns:a16="http://schemas.microsoft.com/office/drawing/2014/main" id="{2D5EF22C-E653-C749-AF5D-D8856839A418}"/>
              </a:ext>
            </a:extLst>
          </p:cNvPr>
          <p:cNvSpPr>
            <a:spLocks noGrp="1"/>
          </p:cNvSpPr>
          <p:nvPr>
            <p:ph type="sldNum" sz="quarter" idx="12"/>
          </p:nvPr>
        </p:nvSpPr>
        <p:spPr/>
        <p:txBody>
          <a:bodyPr/>
          <a:lstStyle/>
          <a:p>
            <a:pPr defTabSz="457200"/>
            <a:fld id="{5328F43C-AB59-C64B-8C71-A4089041536E}" type="slidenum">
              <a:rPr lang="en-US">
                <a:solidFill>
                  <a:srgbClr val="FFFFFF"/>
                </a:solidFill>
                <a:latin typeface="Calibri" panose="020F0502020204030204"/>
              </a:rPr>
              <a:pPr defTabSz="457200"/>
              <a:t>46</a:t>
            </a:fld>
            <a:endParaRPr lang="en-US">
              <a:solidFill>
                <a:srgbClr val="FFFFFF"/>
              </a:solidFill>
              <a:latin typeface="Calibri" panose="020F0502020204030204"/>
            </a:endParaRPr>
          </a:p>
        </p:txBody>
      </p:sp>
    </p:spTree>
    <p:extLst>
      <p:ext uri="{BB962C8B-B14F-4D97-AF65-F5344CB8AC3E}">
        <p14:creationId xmlns:p14="http://schemas.microsoft.com/office/powerpoint/2010/main" val="1742470257"/>
      </p:ext>
    </p:extLst>
  </p:cSld>
  <p:clrMapOvr>
    <a:masterClrMapping/>
  </p:clrMapOvr>
  <p:transition spd="med">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7169-D8CE-F84F-AAA7-6CA9B5F7B283}"/>
              </a:ext>
            </a:extLst>
          </p:cNvPr>
          <p:cNvSpPr>
            <a:spLocks noGrp="1"/>
          </p:cNvSpPr>
          <p:nvPr>
            <p:ph type="title"/>
          </p:nvPr>
        </p:nvSpPr>
        <p:spPr>
          <a:xfrm>
            <a:off x="2022474" y="242235"/>
            <a:ext cx="7556313" cy="818081"/>
          </a:xfrm>
        </p:spPr>
        <p:txBody>
          <a:bodyPr/>
          <a:lstStyle/>
          <a:p>
            <a:r>
              <a:rPr lang="en-US" sz="2500" dirty="0"/>
              <a:t>CMS Recommendations for Nursing Homes</a:t>
            </a:r>
            <a:endParaRPr lang="en-US" sz="2500" dirty="0">
              <a:solidFill>
                <a:schemeClr val="accent2"/>
              </a:solidFill>
            </a:endParaRPr>
          </a:p>
        </p:txBody>
      </p:sp>
      <p:sp>
        <p:nvSpPr>
          <p:cNvPr id="3" name="Content Placeholder 2">
            <a:extLst>
              <a:ext uri="{FF2B5EF4-FFF2-40B4-BE49-F238E27FC236}">
                <a16:creationId xmlns:a16="http://schemas.microsoft.com/office/drawing/2014/main" id="{B7E3BE10-6093-5E46-9F42-674A616CBFC6}"/>
              </a:ext>
            </a:extLst>
          </p:cNvPr>
          <p:cNvSpPr>
            <a:spLocks noGrp="1"/>
          </p:cNvSpPr>
          <p:nvPr>
            <p:ph idx="1"/>
          </p:nvPr>
        </p:nvSpPr>
        <p:spPr>
          <a:xfrm>
            <a:off x="2022475" y="890752"/>
            <a:ext cx="7556313" cy="5725014"/>
          </a:xfrm>
        </p:spPr>
        <p:txBody>
          <a:bodyPr>
            <a:normAutofit fontScale="92500" lnSpcReduction="20000"/>
          </a:bodyPr>
          <a:lstStyle/>
          <a:p>
            <a:pPr marL="457200" indent="-457200">
              <a:buFont typeface="+mj-lt"/>
              <a:buAutoNum type="arabicPeriod" startAt="4"/>
            </a:pPr>
            <a:r>
              <a:rPr lang="en-US" sz="2200" dirty="0"/>
              <a:t>Long-term care facilities should ensure all staff are using appropriate PPE when they are interacting with patients and residents, to the extent PPE is available and per CDC guidance on conservation of PPE.</a:t>
            </a:r>
          </a:p>
          <a:p>
            <a:pPr lvl="1">
              <a:buClr>
                <a:srgbClr val="7030A0"/>
              </a:buClr>
            </a:pPr>
            <a:r>
              <a:rPr lang="en-US" sz="1700" dirty="0"/>
              <a:t>For the duration of the state of emergency all long-term care facility personnel should wear a facemask while they are in the facility.</a:t>
            </a:r>
          </a:p>
          <a:p>
            <a:pPr lvl="1">
              <a:buClr>
                <a:srgbClr val="7030A0"/>
              </a:buClr>
            </a:pPr>
            <a:r>
              <a:rPr lang="en-US" sz="1700" dirty="0"/>
              <a:t>Full PPE should be worn for the care of any resident with known or suspected COVID-19 per CDC guidance on conservation of PPE.</a:t>
            </a:r>
          </a:p>
          <a:p>
            <a:pPr lvl="1">
              <a:buClr>
                <a:srgbClr val="7030A0"/>
              </a:buClr>
            </a:pPr>
            <a:r>
              <a:rPr lang="en-US" sz="1700" dirty="0"/>
              <a:t>If COVID-19 transmission occurs in the facility, healthcare personnel should wear full PPE for the care of all residents irrespective of COVID-19 diagnosis or symptoms.</a:t>
            </a:r>
          </a:p>
          <a:p>
            <a:pPr lvl="1">
              <a:buClr>
                <a:srgbClr val="7030A0"/>
              </a:buClr>
            </a:pPr>
            <a:r>
              <a:rPr lang="en-US" sz="1700" dirty="0"/>
              <a:t>Patients and residents who must regularly leave the facility for care (e.g., hemodialysis patients) should wear facemasks when outside of their rooms.</a:t>
            </a:r>
          </a:p>
          <a:p>
            <a:pPr lvl="1">
              <a:buClr>
                <a:srgbClr val="7030A0"/>
              </a:buClr>
            </a:pPr>
            <a:r>
              <a:rPr lang="en-US" sz="1700" dirty="0"/>
              <a:t>When possible, all long-term care facility residents, whether they have COVID-19 symptoms or not, should cover their noses and mouths when staff are in their room. Residents can use tissues for this. They could also use cloth, non-medical masks when those are available. </a:t>
            </a:r>
          </a:p>
          <a:p>
            <a:pPr marL="457200" indent="-457200">
              <a:buFont typeface="+mj-lt"/>
              <a:buAutoNum type="arabicPeriod" startAt="4"/>
            </a:pPr>
            <a:r>
              <a:rPr lang="en-US" sz="2200" dirty="0"/>
              <a:t>To avoid transmission within long-term care facilities, facilities should use separate staffing teams for COVID-19-positive residents to the best of their ability, and work with State and local leaders to designate separate facilities or units within a facility to separate COVID-19 negative residents from COVID-19 positive residents and individuals with unknown COVID-19 status. </a:t>
            </a:r>
          </a:p>
        </p:txBody>
      </p:sp>
      <p:sp>
        <p:nvSpPr>
          <p:cNvPr id="4" name="Slide Number Placeholder 3">
            <a:extLst>
              <a:ext uri="{FF2B5EF4-FFF2-40B4-BE49-F238E27FC236}">
                <a16:creationId xmlns:a16="http://schemas.microsoft.com/office/drawing/2014/main" id="{2D5EF22C-E653-C749-AF5D-D8856839A418}"/>
              </a:ext>
            </a:extLst>
          </p:cNvPr>
          <p:cNvSpPr>
            <a:spLocks noGrp="1"/>
          </p:cNvSpPr>
          <p:nvPr>
            <p:ph type="sldNum" sz="quarter" idx="12"/>
          </p:nvPr>
        </p:nvSpPr>
        <p:spPr/>
        <p:txBody>
          <a:bodyPr/>
          <a:lstStyle/>
          <a:p>
            <a:pPr defTabSz="457200"/>
            <a:fld id="{5328F43C-AB59-C64B-8C71-A4089041536E}" type="slidenum">
              <a:rPr lang="en-US">
                <a:solidFill>
                  <a:srgbClr val="FFFFFF"/>
                </a:solidFill>
                <a:latin typeface="Calibri" panose="020F0502020204030204"/>
              </a:rPr>
              <a:pPr defTabSz="457200"/>
              <a:t>47</a:t>
            </a:fld>
            <a:endParaRPr lang="en-US">
              <a:solidFill>
                <a:srgbClr val="FFFFFF"/>
              </a:solidFill>
              <a:latin typeface="Calibri" panose="020F0502020204030204"/>
            </a:endParaRPr>
          </a:p>
        </p:txBody>
      </p:sp>
    </p:spTree>
    <p:extLst>
      <p:ext uri="{BB962C8B-B14F-4D97-AF65-F5344CB8AC3E}">
        <p14:creationId xmlns:p14="http://schemas.microsoft.com/office/powerpoint/2010/main" val="3491666186"/>
      </p:ext>
    </p:extLst>
  </p:cSld>
  <p:clrMapOvr>
    <a:masterClrMapping/>
  </p:clrMapOvr>
  <p:transition spd="med">
    <p:wipe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7169-D8CE-F84F-AAA7-6CA9B5F7B283}"/>
              </a:ext>
            </a:extLst>
          </p:cNvPr>
          <p:cNvSpPr>
            <a:spLocks noGrp="1"/>
          </p:cNvSpPr>
          <p:nvPr>
            <p:ph type="title"/>
          </p:nvPr>
        </p:nvSpPr>
        <p:spPr>
          <a:xfrm>
            <a:off x="2022474" y="242235"/>
            <a:ext cx="7556313" cy="818081"/>
          </a:xfrm>
        </p:spPr>
        <p:txBody>
          <a:bodyPr/>
          <a:lstStyle/>
          <a:p>
            <a:r>
              <a:rPr lang="en-US" sz="2500" dirty="0"/>
              <a:t>CMS Requirements for State Surveys (Inspections)</a:t>
            </a:r>
            <a:endParaRPr lang="en-US" sz="2500" dirty="0">
              <a:solidFill>
                <a:schemeClr val="accent2"/>
              </a:solidFill>
            </a:endParaRPr>
          </a:p>
        </p:txBody>
      </p:sp>
      <p:sp>
        <p:nvSpPr>
          <p:cNvPr id="3" name="Content Placeholder 2">
            <a:extLst>
              <a:ext uri="{FF2B5EF4-FFF2-40B4-BE49-F238E27FC236}">
                <a16:creationId xmlns:a16="http://schemas.microsoft.com/office/drawing/2014/main" id="{B7E3BE10-6093-5E46-9F42-674A616CBFC6}"/>
              </a:ext>
            </a:extLst>
          </p:cNvPr>
          <p:cNvSpPr>
            <a:spLocks noGrp="1"/>
          </p:cNvSpPr>
          <p:nvPr>
            <p:ph idx="1"/>
          </p:nvPr>
        </p:nvSpPr>
        <p:spPr>
          <a:xfrm>
            <a:off x="2022475" y="843280"/>
            <a:ext cx="7556313" cy="6014720"/>
          </a:xfrm>
        </p:spPr>
        <p:txBody>
          <a:bodyPr>
            <a:normAutofit/>
          </a:bodyPr>
          <a:lstStyle/>
          <a:p>
            <a:r>
              <a:rPr lang="en-US" b="1" dirty="0">
                <a:solidFill>
                  <a:srgbClr val="7030A0"/>
                </a:solidFill>
              </a:rPr>
              <a:t>Normally</a:t>
            </a:r>
            <a:r>
              <a:rPr lang="en-US" dirty="0"/>
              <a:t>: States must survey all nursing homes on an annual basis, with a permissible timespan between inspections of 9-15 months.</a:t>
            </a:r>
          </a:p>
          <a:p>
            <a:r>
              <a:rPr lang="en-US" b="1" dirty="0">
                <a:solidFill>
                  <a:srgbClr val="7030A0"/>
                </a:solidFill>
              </a:rPr>
              <a:t>Temporary Federal Requirements</a:t>
            </a:r>
            <a:r>
              <a:rPr lang="en-US" dirty="0"/>
              <a:t>: CMS issued a memo on March 23 “authorizing modification of timetables and deadlines for the performance of certain required activities, delaying revisit surveys, and generally exercising enforcement discretion for three weeks.</a:t>
            </a:r>
          </a:p>
          <a:p>
            <a:pPr marL="228600" lvl="1" indent="0">
              <a:buNone/>
            </a:pPr>
            <a:r>
              <a:rPr lang="en-US" dirty="0"/>
              <a:t>During this three-week timeframe, only the following types of surveys will be prioritized and conducted:</a:t>
            </a:r>
          </a:p>
          <a:p>
            <a:pPr marL="571500" lvl="1" indent="-342900">
              <a:buFont typeface="+mj-lt"/>
              <a:buAutoNum type="arabicPeriod"/>
            </a:pPr>
            <a:r>
              <a:rPr lang="en-US" dirty="0"/>
              <a:t>Complaint/facility-reported incident surveys identified as immediate jeopardy. </a:t>
            </a:r>
          </a:p>
          <a:p>
            <a:pPr marL="571500" lvl="1" indent="-342900">
              <a:buFont typeface="+mj-lt"/>
              <a:buAutoNum type="arabicPeriod"/>
            </a:pPr>
            <a:r>
              <a:rPr lang="en-US" dirty="0"/>
              <a:t>Targeted Infection Control Surveys: Federal CMS and State surveyors will conduct targeted Infection Control surveys of providers identified through collaboration with the Centers for Disease Control and Prevention (CDC) and the HHS Assistant Secretary for Preparedness and Response (ASPR). </a:t>
            </a:r>
          </a:p>
          <a:p>
            <a:r>
              <a:rPr lang="en-US" dirty="0"/>
              <a:t>As of April 17, CMS has continued this policy, indicating on a phone call this week that it will continue until they communicate otherwise.</a:t>
            </a:r>
          </a:p>
          <a:p>
            <a:pPr lvl="1"/>
            <a:endParaRPr lang="en-US" dirty="0"/>
          </a:p>
        </p:txBody>
      </p:sp>
      <p:sp>
        <p:nvSpPr>
          <p:cNvPr id="4" name="Slide Number Placeholder 3">
            <a:extLst>
              <a:ext uri="{FF2B5EF4-FFF2-40B4-BE49-F238E27FC236}">
                <a16:creationId xmlns:a16="http://schemas.microsoft.com/office/drawing/2014/main" id="{2D5EF22C-E653-C749-AF5D-D8856839A418}"/>
              </a:ext>
            </a:extLst>
          </p:cNvPr>
          <p:cNvSpPr>
            <a:spLocks noGrp="1"/>
          </p:cNvSpPr>
          <p:nvPr>
            <p:ph type="sldNum" sz="quarter" idx="12"/>
          </p:nvPr>
        </p:nvSpPr>
        <p:spPr/>
        <p:txBody>
          <a:bodyPr/>
          <a:lstStyle/>
          <a:p>
            <a:pPr defTabSz="457200"/>
            <a:fld id="{5328F43C-AB59-C64B-8C71-A4089041536E}" type="slidenum">
              <a:rPr lang="en-US">
                <a:solidFill>
                  <a:srgbClr val="FFFFFF"/>
                </a:solidFill>
                <a:latin typeface="Calibri" panose="020F0502020204030204"/>
              </a:rPr>
              <a:pPr defTabSz="457200"/>
              <a:t>48</a:t>
            </a:fld>
            <a:endParaRPr lang="en-US">
              <a:solidFill>
                <a:srgbClr val="FFFFFF"/>
              </a:solidFill>
              <a:latin typeface="Calibri" panose="020F0502020204030204"/>
            </a:endParaRPr>
          </a:p>
        </p:txBody>
      </p:sp>
    </p:spTree>
    <p:extLst>
      <p:ext uri="{BB962C8B-B14F-4D97-AF65-F5344CB8AC3E}">
        <p14:creationId xmlns:p14="http://schemas.microsoft.com/office/powerpoint/2010/main" val="4028727034"/>
      </p:ext>
    </p:extLst>
  </p:cSld>
  <p:clrMapOvr>
    <a:masterClrMapping/>
  </p:clrMapOvr>
  <p:transition spd="med">
    <p:wipe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B766-414A-3C41-AE09-CC759256256A}"/>
              </a:ext>
            </a:extLst>
          </p:cNvPr>
          <p:cNvSpPr>
            <a:spLocks noGrp="1"/>
          </p:cNvSpPr>
          <p:nvPr>
            <p:ph type="title"/>
          </p:nvPr>
        </p:nvSpPr>
        <p:spPr>
          <a:xfrm>
            <a:off x="2022474" y="256685"/>
            <a:ext cx="7556313" cy="701349"/>
          </a:xfrm>
        </p:spPr>
        <p:txBody>
          <a:bodyPr/>
          <a:lstStyle/>
          <a:p>
            <a:r>
              <a:rPr lang="en-US" sz="2400" dirty="0"/>
              <a:t>CMS Requirements for Resident Transfer and Discharge</a:t>
            </a:r>
          </a:p>
        </p:txBody>
      </p:sp>
      <p:sp>
        <p:nvSpPr>
          <p:cNvPr id="3" name="Content Placeholder 2">
            <a:extLst>
              <a:ext uri="{FF2B5EF4-FFF2-40B4-BE49-F238E27FC236}">
                <a16:creationId xmlns:a16="http://schemas.microsoft.com/office/drawing/2014/main" id="{7FFF56F0-8D37-DF49-A518-D611E49EFE66}"/>
              </a:ext>
            </a:extLst>
          </p:cNvPr>
          <p:cNvSpPr>
            <a:spLocks noGrp="1"/>
          </p:cNvSpPr>
          <p:nvPr>
            <p:ph idx="1"/>
          </p:nvPr>
        </p:nvSpPr>
        <p:spPr>
          <a:xfrm>
            <a:off x="1771459" y="914118"/>
            <a:ext cx="7205832" cy="5836879"/>
          </a:xfrm>
        </p:spPr>
        <p:txBody>
          <a:bodyPr>
            <a:normAutofit lnSpcReduction="10000"/>
          </a:bodyPr>
          <a:lstStyle/>
          <a:p>
            <a:r>
              <a:rPr lang="en-US" b="1" dirty="0">
                <a:solidFill>
                  <a:srgbClr val="7030A0"/>
                </a:solidFill>
              </a:rPr>
              <a:t>Normally</a:t>
            </a:r>
            <a:r>
              <a:rPr lang="en-US" dirty="0"/>
              <a:t>: With very limited exceptions, facilities must provide 30 days notice for a facility-initiated discharge. Residents have the right to initiate an appeal within that timeframe.</a:t>
            </a:r>
          </a:p>
          <a:p>
            <a:r>
              <a:rPr lang="en-US" b="1" dirty="0">
                <a:solidFill>
                  <a:srgbClr val="7030A0"/>
                </a:solidFill>
              </a:rPr>
              <a:t>In response to COVID-19 pandemic</a:t>
            </a:r>
            <a:r>
              <a:rPr lang="en-US" dirty="0"/>
              <a:t>: CMS is waiving requirements (with some exceptions) to allow a long term care (LTC) facility to transfer or discharge residents to another LTC facility solely for the following </a:t>
            </a:r>
            <a:r>
              <a:rPr lang="en-US" dirty="0" err="1"/>
              <a:t>cohorting</a:t>
            </a:r>
            <a:r>
              <a:rPr lang="en-US" dirty="0"/>
              <a:t> purposes:</a:t>
            </a:r>
          </a:p>
          <a:p>
            <a:pPr marL="571500" lvl="1" indent="-342900">
              <a:buFont typeface="+mj-lt"/>
              <a:buAutoNum type="arabicPeriod"/>
            </a:pPr>
            <a:r>
              <a:rPr lang="en-US" dirty="0"/>
              <a:t>Transferring residents with symptoms of a respiratory infection or confirmed diagnosis of COVID-19 to another facility that agrees to accept each specific resident, and is dedicated to the care of such residents; </a:t>
            </a:r>
          </a:p>
          <a:p>
            <a:pPr marL="571500" lvl="1" indent="-342900">
              <a:buFont typeface="+mj-lt"/>
              <a:buAutoNum type="arabicPeriod"/>
            </a:pPr>
            <a:r>
              <a:rPr lang="en-US" dirty="0"/>
              <a:t>Transferring residents without symptoms of a respiratory infection or confirmed to not have COVID-19 to another facility that agrees to accept each specific resident, and is dedicated to the care of   such residents to prevent them from acquiring COVID-19; or </a:t>
            </a:r>
          </a:p>
          <a:p>
            <a:pPr marL="571500" lvl="1" indent="-342900">
              <a:buFont typeface="+mj-lt"/>
              <a:buAutoNum type="arabicPeriod"/>
            </a:pPr>
            <a:r>
              <a:rPr lang="en-US" dirty="0"/>
              <a:t>Transferring residents without symptoms of a respiratory infection to another facility that agrees to accept each specific resident to  observe for any signs or symptoms of a respiratory infection over 14 days.</a:t>
            </a:r>
          </a:p>
        </p:txBody>
      </p:sp>
      <p:sp>
        <p:nvSpPr>
          <p:cNvPr id="4" name="Slide Number Placeholder 3">
            <a:extLst>
              <a:ext uri="{FF2B5EF4-FFF2-40B4-BE49-F238E27FC236}">
                <a16:creationId xmlns:a16="http://schemas.microsoft.com/office/drawing/2014/main" id="{3BC4FE68-3361-AA4B-A380-130B58AC0591}"/>
              </a:ext>
            </a:extLst>
          </p:cNvPr>
          <p:cNvSpPr>
            <a:spLocks noGrp="1"/>
          </p:cNvSpPr>
          <p:nvPr>
            <p:ph type="sldNum" sz="quarter" idx="12"/>
          </p:nvPr>
        </p:nvSpPr>
        <p:spPr/>
        <p:txBody>
          <a:bodyPr/>
          <a:lstStyle/>
          <a:p>
            <a:pPr defTabSz="457200"/>
            <a:fld id="{5328F43C-AB59-C64B-8C71-A4089041536E}" type="slidenum">
              <a:rPr lang="en-US">
                <a:solidFill>
                  <a:srgbClr val="FFFFFF"/>
                </a:solidFill>
                <a:latin typeface="Calibri" panose="020F0502020204030204"/>
              </a:rPr>
              <a:pPr defTabSz="457200"/>
              <a:t>49</a:t>
            </a:fld>
            <a:endParaRPr lang="en-US">
              <a:solidFill>
                <a:srgbClr val="FFFFFF"/>
              </a:solidFill>
              <a:latin typeface="Calibri" panose="020F0502020204030204"/>
            </a:endParaRPr>
          </a:p>
        </p:txBody>
      </p:sp>
      <p:sp>
        <p:nvSpPr>
          <p:cNvPr id="5" name="TextBox 4">
            <a:extLst>
              <a:ext uri="{FF2B5EF4-FFF2-40B4-BE49-F238E27FC236}">
                <a16:creationId xmlns:a16="http://schemas.microsoft.com/office/drawing/2014/main" id="{7DC7E459-E528-354F-89F7-031C4FCFF48E}"/>
              </a:ext>
            </a:extLst>
          </p:cNvPr>
          <p:cNvSpPr txBox="1"/>
          <p:nvPr/>
        </p:nvSpPr>
        <p:spPr>
          <a:xfrm rot="469144">
            <a:off x="8860112" y="2041375"/>
            <a:ext cx="1573538" cy="2308324"/>
          </a:xfrm>
          <a:prstGeom prst="rect">
            <a:avLst/>
          </a:prstGeom>
          <a:solidFill>
            <a:schemeClr val="accent2"/>
          </a:solidFill>
        </p:spPr>
        <p:txBody>
          <a:bodyPr wrap="square" rtlCol="0">
            <a:spAutoFit/>
          </a:bodyPr>
          <a:lstStyle/>
          <a:p>
            <a:pPr defTabSz="457200"/>
            <a:r>
              <a:rPr lang="en-US" b="1" dirty="0">
                <a:solidFill>
                  <a:srgbClr val="FFFFFF"/>
                </a:solidFill>
                <a:latin typeface="Calibri" panose="020F0502020204030204"/>
              </a:rPr>
              <a:t>Resident discharge protections waived under very limited circumstances related to COVID.</a:t>
            </a:r>
          </a:p>
        </p:txBody>
      </p:sp>
    </p:spTree>
    <p:extLst>
      <p:ext uri="{BB962C8B-B14F-4D97-AF65-F5344CB8AC3E}">
        <p14:creationId xmlns:p14="http://schemas.microsoft.com/office/powerpoint/2010/main" val="1738032462"/>
      </p:ext>
    </p:extLst>
  </p:cSld>
  <p:clrMapOvr>
    <a:masterClrMapping/>
  </p:clrMapOvr>
  <p:transition spd="med">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coronavirus pandemic</a:t>
            </a:r>
          </a:p>
        </p:txBody>
      </p:sp>
      <p:sp>
        <p:nvSpPr>
          <p:cNvPr id="3" name="Content Placeholder 2"/>
          <p:cNvSpPr>
            <a:spLocks noGrp="1"/>
          </p:cNvSpPr>
          <p:nvPr>
            <p:ph idx="1"/>
          </p:nvPr>
        </p:nvSpPr>
        <p:spPr/>
        <p:txBody>
          <a:bodyPr/>
          <a:lstStyle/>
          <a:p>
            <a:r>
              <a:rPr lang="en-US" dirty="0"/>
              <a:t>Nursing facilities have been at the center of the pandemic.</a:t>
            </a:r>
          </a:p>
          <a:p>
            <a:r>
              <a:rPr lang="en-US" dirty="0"/>
              <a:t>Less than two months ago, Life Care Center at Kirkland (WA) became the site where coronavirus was first seen.</a:t>
            </a:r>
          </a:p>
          <a:p>
            <a:pPr lvl="1"/>
            <a:r>
              <a:rPr lang="en-US" dirty="0"/>
              <a:t>Residents, staff, visitors became ill.  </a:t>
            </a:r>
          </a:p>
          <a:p>
            <a:pPr lvl="1"/>
            <a:r>
              <a:rPr lang="en-US" dirty="0"/>
              <a:t>Death toll now 47.</a:t>
            </a:r>
          </a:p>
          <a:p>
            <a:pPr marL="0" indent="0">
              <a:buNone/>
            </a:pPr>
            <a:r>
              <a:rPr lang="en-US" dirty="0"/>
              <a:t>.</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5</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023512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B766-414A-3C41-AE09-CC759256256A}"/>
              </a:ext>
            </a:extLst>
          </p:cNvPr>
          <p:cNvSpPr>
            <a:spLocks noGrp="1"/>
          </p:cNvSpPr>
          <p:nvPr>
            <p:ph type="title"/>
          </p:nvPr>
        </p:nvSpPr>
        <p:spPr>
          <a:xfrm>
            <a:off x="2022518" y="242234"/>
            <a:ext cx="7556313" cy="806226"/>
          </a:xfrm>
        </p:spPr>
        <p:txBody>
          <a:bodyPr anchor="t">
            <a:normAutofit fontScale="90000"/>
          </a:bodyPr>
          <a:lstStyle/>
          <a:p>
            <a:r>
              <a:rPr lang="en-US" sz="3300" dirty="0"/>
              <a:t>Federal Requirements: No Discrimination on Basis of Age or Disability</a:t>
            </a:r>
          </a:p>
        </p:txBody>
      </p:sp>
      <p:pic>
        <p:nvPicPr>
          <p:cNvPr id="7" name="Picture 6">
            <a:extLst>
              <a:ext uri="{FF2B5EF4-FFF2-40B4-BE49-F238E27FC236}">
                <a16:creationId xmlns:a16="http://schemas.microsoft.com/office/drawing/2014/main" id="{78E4AF89-819D-B24E-91CC-D32CB63264BA}"/>
              </a:ext>
            </a:extLst>
          </p:cNvPr>
          <p:cNvPicPr>
            <a:picLocks noChangeAspect="1"/>
          </p:cNvPicPr>
          <p:nvPr/>
        </p:nvPicPr>
        <p:blipFill>
          <a:blip r:embed="rId2"/>
          <a:stretch>
            <a:fillRect/>
          </a:stretch>
        </p:blipFill>
        <p:spPr>
          <a:xfrm>
            <a:off x="2009674" y="1555634"/>
            <a:ext cx="7569157" cy="1873366"/>
          </a:xfrm>
          <a:prstGeom prst="rect">
            <a:avLst/>
          </a:prstGeom>
          <a:noFill/>
        </p:spPr>
      </p:pic>
      <p:sp>
        <p:nvSpPr>
          <p:cNvPr id="3" name="Content Placeholder 2">
            <a:extLst>
              <a:ext uri="{FF2B5EF4-FFF2-40B4-BE49-F238E27FC236}">
                <a16:creationId xmlns:a16="http://schemas.microsoft.com/office/drawing/2014/main" id="{7FFF56F0-8D37-DF49-A518-D611E49EFE66}"/>
              </a:ext>
            </a:extLst>
          </p:cNvPr>
          <p:cNvSpPr>
            <a:spLocks noGrp="1"/>
          </p:cNvSpPr>
          <p:nvPr>
            <p:ph sz="half" idx="14"/>
          </p:nvPr>
        </p:nvSpPr>
        <p:spPr>
          <a:xfrm>
            <a:off x="2022518" y="3616960"/>
            <a:ext cx="8046043" cy="2722880"/>
          </a:xfrm>
        </p:spPr>
        <p:txBody>
          <a:bodyPr>
            <a:normAutofit lnSpcReduction="10000"/>
          </a:bodyPr>
          <a:lstStyle/>
          <a:p>
            <a:pPr marL="0" indent="0">
              <a:lnSpc>
                <a:spcPct val="90000"/>
              </a:lnSpc>
              <a:spcBef>
                <a:spcPts val="1200"/>
              </a:spcBef>
              <a:buNone/>
            </a:pPr>
            <a:r>
              <a:rPr lang="en-US" sz="2000" dirty="0"/>
              <a:t>In a March 28, 2020 bulletin, the U.S. HHS stated that </a:t>
            </a:r>
          </a:p>
          <a:p>
            <a:pPr marL="514350" indent="-514350">
              <a:lnSpc>
                <a:spcPct val="90000"/>
              </a:lnSpc>
              <a:spcBef>
                <a:spcPts val="1200"/>
              </a:spcBef>
              <a:buFont typeface="+mj-lt"/>
              <a:buAutoNum type="arabicPeriod"/>
            </a:pPr>
            <a:r>
              <a:rPr lang="en-US" sz="2000" dirty="0"/>
              <a:t>“[P]</a:t>
            </a:r>
            <a:r>
              <a:rPr lang="en-US" sz="2000" dirty="0" err="1"/>
              <a:t>ersons</a:t>
            </a:r>
            <a:r>
              <a:rPr lang="en-US" sz="2000" dirty="0"/>
              <a:t> with disabilities should not be denied medical care on the basis of stereotypes, assessments of quality of life, or judgments about a person’s relative “worth” based on the presence or absence of disabilities or age. </a:t>
            </a:r>
          </a:p>
          <a:p>
            <a:pPr marL="514350" indent="-514350">
              <a:lnSpc>
                <a:spcPct val="90000"/>
              </a:lnSpc>
              <a:spcBef>
                <a:spcPts val="1200"/>
              </a:spcBef>
              <a:buFont typeface="+mj-lt"/>
              <a:buAutoNum type="arabicPeriod"/>
            </a:pPr>
            <a:r>
              <a:rPr lang="en-US" sz="2000" dirty="0"/>
              <a:t>Decisions by [health care providers] concerning whether an individual is a candidate for treatment should be based on an individualized assessment of the patient based on the best available objective medical evidence. </a:t>
            </a:r>
          </a:p>
        </p:txBody>
      </p:sp>
      <p:sp>
        <p:nvSpPr>
          <p:cNvPr id="4" name="Slide Number Placeholder 3">
            <a:extLst>
              <a:ext uri="{FF2B5EF4-FFF2-40B4-BE49-F238E27FC236}">
                <a16:creationId xmlns:a16="http://schemas.microsoft.com/office/drawing/2014/main" id="{3BC4FE68-3361-AA4B-A380-130B58AC0591}"/>
              </a:ext>
            </a:extLst>
          </p:cNvPr>
          <p:cNvSpPr>
            <a:spLocks noGrp="1"/>
          </p:cNvSpPr>
          <p:nvPr>
            <p:ph type="sldNum" sz="quarter" idx="12"/>
          </p:nvPr>
        </p:nvSpPr>
        <p:spPr>
          <a:xfrm>
            <a:off x="9829800" y="242235"/>
            <a:ext cx="554038" cy="365125"/>
          </a:xfrm>
        </p:spPr>
        <p:txBody>
          <a:bodyPr anchor="ctr">
            <a:normAutofit/>
          </a:bodyPr>
          <a:lstStyle/>
          <a:p>
            <a:pPr defTabSz="457200">
              <a:spcAft>
                <a:spcPts val="600"/>
              </a:spcAft>
            </a:pPr>
            <a:fld id="{5328F43C-AB59-C64B-8C71-A4089041536E}" type="slidenum">
              <a:rPr lang="en-US">
                <a:solidFill>
                  <a:srgbClr val="FFFFFF"/>
                </a:solidFill>
                <a:latin typeface="Calibri" panose="020F0502020204030204"/>
              </a:rPr>
              <a:pPr defTabSz="457200">
                <a:spcAft>
                  <a:spcPts val="600"/>
                </a:spcAft>
              </a:pPr>
              <a:t>50</a:t>
            </a:fld>
            <a:endParaRPr lang="en-US">
              <a:solidFill>
                <a:srgbClr val="FFFFFF"/>
              </a:solidFill>
              <a:latin typeface="Calibri" panose="020F0502020204030204"/>
            </a:endParaRPr>
          </a:p>
        </p:txBody>
      </p:sp>
    </p:spTree>
    <p:extLst>
      <p:ext uri="{BB962C8B-B14F-4D97-AF65-F5344CB8AC3E}">
        <p14:creationId xmlns:p14="http://schemas.microsoft.com/office/powerpoint/2010/main" val="3444790207"/>
      </p:ext>
    </p:extLst>
  </p:cSld>
  <p:clrMapOvr>
    <a:masterClrMapping/>
  </p:clrMapOvr>
  <p:transition spd="med">
    <p:wipe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725900F-4E5B-A34D-92F6-69C1641DD6F5}"/>
              </a:ext>
            </a:extLst>
          </p:cNvPr>
          <p:cNvSpPr txBox="1"/>
          <p:nvPr/>
        </p:nvSpPr>
        <p:spPr>
          <a:xfrm>
            <a:off x="5703087" y="1848069"/>
            <a:ext cx="4385310" cy="4278094"/>
          </a:xfrm>
          <a:prstGeom prst="rect">
            <a:avLst/>
          </a:prstGeom>
          <a:noFill/>
        </p:spPr>
        <p:txBody>
          <a:bodyPr wrap="square" rtlCol="0">
            <a:spAutoFit/>
          </a:bodyPr>
          <a:lstStyle/>
          <a:p>
            <a:pPr algn="ctr" defTabSz="457200"/>
            <a:r>
              <a:rPr lang="en-US" sz="1700" dirty="0">
                <a:solidFill>
                  <a:srgbClr val="000000"/>
                </a:solidFill>
                <a:latin typeface="Calibri" panose="020F0502020204030204"/>
              </a:rPr>
              <a:t>Visit our home page </a:t>
            </a:r>
            <a:r>
              <a:rPr lang="en-US" sz="2400" b="1" dirty="0">
                <a:solidFill>
                  <a:srgbClr val="000000"/>
                </a:solidFill>
                <a:latin typeface="Calibri" panose="020F0502020204030204"/>
                <a:hlinkClick r:id="rId2"/>
              </a:rPr>
              <a:t>www.nursinghome411.org</a:t>
            </a:r>
            <a:endParaRPr lang="en-US" sz="2400" b="1" dirty="0">
              <a:solidFill>
                <a:srgbClr val="000000"/>
              </a:solidFill>
              <a:latin typeface="Calibri" panose="020F0502020204030204"/>
            </a:endParaRPr>
          </a:p>
          <a:p>
            <a:pPr algn="ctr" defTabSz="457200"/>
            <a:r>
              <a:rPr lang="en-US" sz="1700" dirty="0">
                <a:solidFill>
                  <a:srgbClr val="000000"/>
                </a:solidFill>
                <a:latin typeface="Calibri" panose="020F0502020204030204"/>
              </a:rPr>
              <a:t>for</a:t>
            </a:r>
          </a:p>
          <a:p>
            <a:pPr marL="285750" indent="-285750" defTabSz="457200">
              <a:buFont typeface="Arial" panose="020B0604020202020204" pitchFamily="34" charset="0"/>
              <a:buChar char="•"/>
            </a:pPr>
            <a:r>
              <a:rPr lang="en-US" sz="1700" dirty="0">
                <a:solidFill>
                  <a:srgbClr val="000000"/>
                </a:solidFill>
                <a:latin typeface="Calibri" panose="020F0502020204030204"/>
              </a:rPr>
              <a:t>Coronavirus resources &amp; updates;</a:t>
            </a:r>
          </a:p>
          <a:p>
            <a:pPr marL="285750" indent="-285750" defTabSz="457200">
              <a:buFont typeface="Arial" panose="020B0604020202020204" pitchFamily="34" charset="0"/>
              <a:buChar char="•"/>
            </a:pPr>
            <a:r>
              <a:rPr lang="en-US" sz="1700" dirty="0">
                <a:solidFill>
                  <a:srgbClr val="000000"/>
                </a:solidFill>
                <a:latin typeface="Calibri" panose="020F0502020204030204"/>
              </a:rPr>
              <a:t>Fact sheets on nursing home resident rights; </a:t>
            </a:r>
          </a:p>
          <a:p>
            <a:pPr marL="285750" indent="-285750" defTabSz="457200">
              <a:buFont typeface="Arial" panose="020B0604020202020204" pitchFamily="34" charset="0"/>
              <a:buChar char="•"/>
            </a:pPr>
            <a:r>
              <a:rPr lang="en-US" sz="1700" dirty="0">
                <a:solidFill>
                  <a:srgbClr val="000000"/>
                </a:solidFill>
                <a:latin typeface="Calibri" panose="020F0502020204030204"/>
              </a:rPr>
              <a:t>Data on staffing, infection control violations, and ratings for all U.S. nursing homes;</a:t>
            </a:r>
          </a:p>
          <a:p>
            <a:pPr marL="285750" indent="-285750" defTabSz="457200">
              <a:buFont typeface="Arial" panose="020B0604020202020204" pitchFamily="34" charset="0"/>
              <a:buChar char="•"/>
            </a:pPr>
            <a:r>
              <a:rPr lang="en-US" sz="1700" dirty="0">
                <a:solidFill>
                  <a:srgbClr val="000000"/>
                </a:solidFill>
                <a:latin typeface="Calibri" panose="020F0502020204030204"/>
              </a:rPr>
              <a:t>Forms &amp; tools for resident-centered advocacy;</a:t>
            </a:r>
          </a:p>
          <a:p>
            <a:pPr marL="285750" indent="-285750" defTabSz="457200">
              <a:buFont typeface="Arial" panose="020B0604020202020204" pitchFamily="34" charset="0"/>
              <a:buChar char="•"/>
            </a:pPr>
            <a:r>
              <a:rPr lang="en-US" sz="1700" dirty="0">
                <a:solidFill>
                  <a:srgbClr val="000000"/>
                </a:solidFill>
                <a:latin typeface="Calibri" panose="020F0502020204030204"/>
              </a:rPr>
              <a:t>Dementia Care Advocacy Toolkit;</a:t>
            </a:r>
          </a:p>
          <a:p>
            <a:pPr marL="285750" indent="-285750" defTabSz="457200">
              <a:buFont typeface="Arial" panose="020B0604020202020204" pitchFamily="34" charset="0"/>
              <a:buChar char="•"/>
            </a:pPr>
            <a:r>
              <a:rPr lang="en-US" sz="1700" dirty="0">
                <a:solidFill>
                  <a:srgbClr val="000000"/>
                </a:solidFill>
                <a:latin typeface="Calibri" panose="020F0502020204030204"/>
              </a:rPr>
              <a:t>And more!</a:t>
            </a:r>
          </a:p>
          <a:p>
            <a:pPr marL="233363" defTabSz="457200">
              <a:spcBef>
                <a:spcPts val="600"/>
              </a:spcBef>
              <a:spcAft>
                <a:spcPts val="600"/>
              </a:spcAft>
            </a:pPr>
            <a:r>
              <a:rPr lang="en-US" sz="1700" dirty="0">
                <a:solidFill>
                  <a:srgbClr val="000000"/>
                </a:solidFill>
                <a:latin typeface="Calibri" panose="020F0502020204030204"/>
              </a:rPr>
              <a:t>Sign up for alerts @ </a:t>
            </a:r>
            <a:r>
              <a:rPr lang="en-US" sz="1700" dirty="0">
                <a:solidFill>
                  <a:srgbClr val="000000"/>
                </a:solidFill>
                <a:latin typeface="Calibri" panose="020F0502020204030204"/>
                <a:hlinkClick r:id="rId3"/>
              </a:rPr>
              <a:t>https://nursinghome411.org/join/</a:t>
            </a:r>
            <a:r>
              <a:rPr lang="en-US" sz="1700" dirty="0">
                <a:solidFill>
                  <a:srgbClr val="000000"/>
                </a:solidFill>
                <a:latin typeface="Calibri" panose="020F0502020204030204"/>
              </a:rPr>
              <a:t>.</a:t>
            </a:r>
          </a:p>
          <a:p>
            <a:pPr marL="233363" defTabSz="457200">
              <a:spcAft>
                <a:spcPts val="600"/>
              </a:spcAft>
            </a:pPr>
            <a:r>
              <a:rPr lang="en-US" sz="1700" dirty="0">
                <a:solidFill>
                  <a:srgbClr val="000000"/>
                </a:solidFill>
                <a:latin typeface="Calibri" panose="020F0502020204030204"/>
              </a:rPr>
              <a:t>Listen to our </a:t>
            </a:r>
            <a:r>
              <a:rPr lang="en-US" sz="1700" i="1" dirty="0">
                <a:solidFill>
                  <a:srgbClr val="000000"/>
                </a:solidFill>
                <a:latin typeface="Calibri" panose="020F0502020204030204"/>
              </a:rPr>
              <a:t>new</a:t>
            </a:r>
            <a:r>
              <a:rPr lang="en-US" sz="1700" dirty="0">
                <a:solidFill>
                  <a:srgbClr val="000000"/>
                </a:solidFill>
                <a:latin typeface="Calibri" panose="020F0502020204030204"/>
              </a:rPr>
              <a:t> Nursing Home 411 podcast on Spotify &amp; Apple Podcasts.</a:t>
            </a:r>
          </a:p>
        </p:txBody>
      </p:sp>
      <p:sp>
        <p:nvSpPr>
          <p:cNvPr id="13" name="Text Placeholder 12">
            <a:extLst>
              <a:ext uri="{FF2B5EF4-FFF2-40B4-BE49-F238E27FC236}">
                <a16:creationId xmlns:a16="http://schemas.microsoft.com/office/drawing/2014/main" id="{7920FB02-4F75-1B43-BC83-15F1AD3B70C1}"/>
              </a:ext>
            </a:extLst>
          </p:cNvPr>
          <p:cNvSpPr>
            <a:spLocks noGrp="1"/>
          </p:cNvSpPr>
          <p:nvPr>
            <p:ph type="body" sz="half" idx="2"/>
          </p:nvPr>
        </p:nvSpPr>
        <p:spPr>
          <a:xfrm>
            <a:off x="1905093" y="3556001"/>
            <a:ext cx="3255264" cy="2570163"/>
          </a:xfrm>
        </p:spPr>
        <p:txBody>
          <a:bodyPr>
            <a:normAutofit/>
          </a:bodyPr>
          <a:lstStyle/>
          <a:p>
            <a:r>
              <a:rPr lang="en-US" sz="1800" dirty="0">
                <a:hlinkClick r:id="rId2">
                  <a:extLst>
                    <a:ext uri="{A12FA001-AC4F-418D-AE19-62706E023703}">
                      <ahyp:hlinkClr xmlns:ahyp="http://schemas.microsoft.com/office/drawing/2018/hyperlinkcolor" val="tx"/>
                    </a:ext>
                  </a:extLst>
                </a:hlinkClick>
              </a:rPr>
              <a:t>www.nursinghome411.org   </a:t>
            </a:r>
            <a:endParaRPr lang="en-US" sz="1800" dirty="0"/>
          </a:p>
          <a:p>
            <a:r>
              <a:rPr lang="en-US" sz="1800" dirty="0">
                <a:hlinkClick r:id="rId4">
                  <a:extLst>
                    <a:ext uri="{A12FA001-AC4F-418D-AE19-62706E023703}">
                      <ahyp:hlinkClr xmlns:ahyp="http://schemas.microsoft.com/office/drawing/2018/hyperlinkcolor" val="tx"/>
                    </a:ext>
                  </a:extLst>
                </a:hlinkClick>
              </a:rPr>
              <a:t>www.twitter.com/LTCconsumer</a:t>
            </a:r>
            <a:r>
              <a:rPr lang="en-US" sz="1800" dirty="0"/>
              <a:t> </a:t>
            </a:r>
          </a:p>
          <a:p>
            <a:r>
              <a:rPr lang="en-US" sz="1800" dirty="0">
                <a:hlinkClick r:id="rId5">
                  <a:extLst>
                    <a:ext uri="{A12FA001-AC4F-418D-AE19-62706E023703}">
                      <ahyp:hlinkClr xmlns:ahyp="http://schemas.microsoft.com/office/drawing/2018/hyperlinkcolor" val="tx"/>
                    </a:ext>
                  </a:extLst>
                </a:hlinkClick>
              </a:rPr>
              <a:t>www.facebook.com/ltccc</a:t>
            </a:r>
            <a:r>
              <a:rPr lang="en-US" sz="1800" dirty="0"/>
              <a:t> </a:t>
            </a:r>
          </a:p>
          <a:p>
            <a:r>
              <a:rPr lang="en-US" sz="1800" dirty="0">
                <a:hlinkClick r:id="rId6">
                  <a:extLst>
                    <a:ext uri="{A12FA001-AC4F-418D-AE19-62706E023703}">
                      <ahyp:hlinkClr xmlns:ahyp="http://schemas.microsoft.com/office/drawing/2018/hyperlinkcolor" val="tx"/>
                    </a:ext>
                  </a:extLst>
                </a:hlinkClick>
              </a:rPr>
              <a:t>feedback@ltccc.org</a:t>
            </a:r>
            <a:r>
              <a:rPr lang="en-US" sz="1800" dirty="0"/>
              <a:t> </a:t>
            </a:r>
          </a:p>
        </p:txBody>
      </p:sp>
      <p:pic>
        <p:nvPicPr>
          <p:cNvPr id="15" name="Content Placeholder 14">
            <a:extLst>
              <a:ext uri="{FF2B5EF4-FFF2-40B4-BE49-F238E27FC236}">
                <a16:creationId xmlns:a16="http://schemas.microsoft.com/office/drawing/2014/main" id="{6A64E0E5-CA8A-8642-AF6B-D41E768E6AA5}"/>
              </a:ext>
            </a:extLst>
          </p:cNvPr>
          <p:cNvPicPr>
            <a:picLocks noGrp="1" noChangeAspect="1"/>
          </p:cNvPicPr>
          <p:nvPr>
            <p:ph idx="1"/>
          </p:nvPr>
        </p:nvPicPr>
        <p:blipFill>
          <a:blip r:embed="rId7"/>
          <a:stretch>
            <a:fillRect/>
          </a:stretch>
        </p:blipFill>
        <p:spPr>
          <a:xfrm>
            <a:off x="5938825" y="521634"/>
            <a:ext cx="3913835" cy="1064895"/>
          </a:xfrm>
        </p:spPr>
      </p:pic>
    </p:spTree>
    <p:extLst>
      <p:ext uri="{BB962C8B-B14F-4D97-AF65-F5344CB8AC3E}">
        <p14:creationId xmlns:p14="http://schemas.microsoft.com/office/powerpoint/2010/main" val="215262739"/>
      </p:ext>
    </p:extLst>
  </p:cSld>
  <p:clrMapOvr>
    <a:masterClrMapping/>
  </p:clrMapOvr>
  <p:transition spd="med">
    <p:wipe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Advocacy </a:t>
            </a:r>
          </a:p>
        </p:txBody>
      </p:sp>
      <p:sp>
        <p:nvSpPr>
          <p:cNvPr id="3" name="Content Placeholder 2"/>
          <p:cNvSpPr>
            <a:spLocks noGrp="1"/>
          </p:cNvSpPr>
          <p:nvPr>
            <p:ph idx="1"/>
          </p:nvPr>
        </p:nvSpPr>
        <p:spPr>
          <a:xfrm>
            <a:off x="609600" y="1885950"/>
            <a:ext cx="10972800" cy="3086100"/>
          </a:xfrm>
        </p:spPr>
        <p:txBody>
          <a:bodyPr>
            <a:normAutofit/>
          </a:bodyPr>
          <a:lstStyle/>
          <a:p>
            <a:r>
              <a:rPr lang="en-US" sz="3200" dirty="0"/>
              <a:t>Centers for Medicare and Medicaid Services (CMS)</a:t>
            </a:r>
          </a:p>
          <a:p>
            <a:pPr lvl="1"/>
            <a:r>
              <a:rPr lang="en-US" sz="2800" dirty="0"/>
              <a:t>Ongoing communication with Director of Nursing Homes Division</a:t>
            </a:r>
          </a:p>
          <a:p>
            <a:pPr lvl="3"/>
            <a:r>
              <a:rPr lang="en-US" sz="2400" dirty="0"/>
              <a:t>Frequent emails</a:t>
            </a:r>
          </a:p>
          <a:p>
            <a:pPr lvl="3"/>
            <a:r>
              <a:rPr lang="en-US" sz="2400" dirty="0"/>
              <a:t>Meetings </a:t>
            </a:r>
          </a:p>
          <a:p>
            <a:pPr lvl="3"/>
            <a:r>
              <a:rPr lang="en-US" sz="2400" dirty="0"/>
              <a:t>Memos </a:t>
            </a:r>
          </a:p>
        </p:txBody>
      </p:sp>
    </p:spTree>
    <p:extLst>
      <p:ext uri="{BB962C8B-B14F-4D97-AF65-F5344CB8AC3E}">
        <p14:creationId xmlns:p14="http://schemas.microsoft.com/office/powerpoint/2010/main" val="775299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592055"/>
            <a:ext cx="3033903" cy="749027"/>
          </a:xfrm>
        </p:spPr>
        <p:txBody>
          <a:bodyPr anchor="b">
            <a:noAutofit/>
          </a:bodyPr>
          <a:lstStyle/>
          <a:p>
            <a:pPr algn="ctr"/>
            <a:r>
              <a:rPr lang="en-US" sz="4400" dirty="0"/>
              <a:t>CMS</a:t>
            </a:r>
          </a:p>
        </p:txBody>
      </p:sp>
      <p:pic>
        <p:nvPicPr>
          <p:cNvPr id="5" name="Picture 4" descr="A close up of text on a white background&#10;&#10;Description automatically generated">
            <a:extLst>
              <a:ext uri="{FF2B5EF4-FFF2-40B4-BE49-F238E27FC236}">
                <a16:creationId xmlns:a16="http://schemas.microsoft.com/office/drawing/2014/main" id="{46523A93-8009-4A2E-B039-9B0D93F5C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255" y="792080"/>
            <a:ext cx="6720289" cy="5577840"/>
          </a:xfrm>
          <a:prstGeom prst="rect">
            <a:avLst/>
          </a:prstGeom>
          <a:noFill/>
        </p:spPr>
      </p:pic>
      <p:sp>
        <p:nvSpPr>
          <p:cNvPr id="3" name="Content Placeholder 2"/>
          <p:cNvSpPr>
            <a:spLocks noGrp="1"/>
          </p:cNvSpPr>
          <p:nvPr>
            <p:ph type="body" sz="half" idx="2"/>
          </p:nvPr>
        </p:nvSpPr>
        <p:spPr>
          <a:xfrm>
            <a:off x="195385" y="1643577"/>
            <a:ext cx="3314767" cy="4726343"/>
          </a:xfrm>
        </p:spPr>
        <p:txBody>
          <a:bodyPr>
            <a:normAutofit/>
          </a:bodyPr>
          <a:lstStyle/>
          <a:p>
            <a:r>
              <a:rPr lang="en-US" sz="3200" dirty="0"/>
              <a:t>Two glimmers of hope</a:t>
            </a:r>
          </a:p>
          <a:p>
            <a:r>
              <a:rPr lang="en-US" sz="2800" dirty="0"/>
              <a:t>1 - Reporting of COVID cases</a:t>
            </a:r>
          </a:p>
          <a:p>
            <a:endParaRPr lang="en-US" sz="2800" dirty="0"/>
          </a:p>
          <a:p>
            <a:r>
              <a:rPr lang="en-US" sz="2800" dirty="0"/>
              <a:t>2 - Communication between residents and families </a:t>
            </a:r>
          </a:p>
          <a:p>
            <a:r>
              <a:rPr lang="en-US" dirty="0"/>
              <a:t>		</a:t>
            </a:r>
          </a:p>
        </p:txBody>
      </p:sp>
    </p:spTree>
    <p:extLst>
      <p:ext uri="{BB962C8B-B14F-4D97-AF65-F5344CB8AC3E}">
        <p14:creationId xmlns:p14="http://schemas.microsoft.com/office/powerpoint/2010/main" val="1043897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E8EF-F1B4-4999-A4E2-FF278C61ADFB}"/>
              </a:ext>
            </a:extLst>
          </p:cNvPr>
          <p:cNvSpPr>
            <a:spLocks noGrp="1"/>
          </p:cNvSpPr>
          <p:nvPr>
            <p:ph type="title"/>
          </p:nvPr>
        </p:nvSpPr>
        <p:spPr>
          <a:xfrm>
            <a:off x="609600" y="533400"/>
            <a:ext cx="10972800" cy="990600"/>
          </a:xfrm>
        </p:spPr>
        <p:txBody>
          <a:bodyPr anchor="ctr">
            <a:normAutofit/>
          </a:bodyPr>
          <a:lstStyle/>
          <a:p>
            <a:r>
              <a:rPr lang="en-US" dirty="0"/>
              <a:t>CMS</a:t>
            </a:r>
          </a:p>
        </p:txBody>
      </p:sp>
      <p:pic>
        <p:nvPicPr>
          <p:cNvPr id="5" name="Picture 4" descr="A person posing for the camera&#10;&#10;Description automatically generated">
            <a:extLst>
              <a:ext uri="{FF2B5EF4-FFF2-40B4-BE49-F238E27FC236}">
                <a16:creationId xmlns:a16="http://schemas.microsoft.com/office/drawing/2014/main" id="{00EA44AF-91A8-4726-943A-AC6BC68A14C0}"/>
              </a:ext>
            </a:extLst>
          </p:cNvPr>
          <p:cNvPicPr>
            <a:picLocks noChangeAspect="1"/>
          </p:cNvPicPr>
          <p:nvPr/>
        </p:nvPicPr>
        <p:blipFill rotWithShape="1">
          <a:blip r:embed="rId2">
            <a:extLst>
              <a:ext uri="{28A0092B-C50C-407E-A947-70E740481C1C}">
                <a14:useLocalDpi xmlns:a14="http://schemas.microsoft.com/office/drawing/2010/main" val="0"/>
              </a:ext>
            </a:extLst>
          </a:blip>
          <a:srcRect t="6251" b="3416"/>
          <a:stretch/>
        </p:blipFill>
        <p:spPr>
          <a:xfrm>
            <a:off x="609600" y="1673352"/>
            <a:ext cx="5384800" cy="4718304"/>
          </a:xfrm>
          <a:prstGeom prst="rect">
            <a:avLst/>
          </a:prstGeom>
          <a:noFill/>
        </p:spPr>
      </p:pic>
      <p:sp>
        <p:nvSpPr>
          <p:cNvPr id="3" name="Content Placeholder 2">
            <a:extLst>
              <a:ext uri="{FF2B5EF4-FFF2-40B4-BE49-F238E27FC236}">
                <a16:creationId xmlns:a16="http://schemas.microsoft.com/office/drawing/2014/main" id="{B9917D5E-F527-4935-8BE4-373DB8ED4802}"/>
              </a:ext>
            </a:extLst>
          </p:cNvPr>
          <p:cNvSpPr>
            <a:spLocks noGrp="1"/>
          </p:cNvSpPr>
          <p:nvPr>
            <p:ph sz="half" idx="2"/>
          </p:nvPr>
        </p:nvSpPr>
        <p:spPr>
          <a:xfrm>
            <a:off x="6197600" y="1673352"/>
            <a:ext cx="5384800" cy="4718304"/>
          </a:xfrm>
        </p:spPr>
        <p:txBody>
          <a:bodyPr>
            <a:normAutofit/>
          </a:bodyPr>
          <a:lstStyle/>
          <a:p>
            <a:pPr marL="0" indent="0">
              <a:buNone/>
            </a:pPr>
            <a:r>
              <a:rPr lang="en-US" sz="3200" dirty="0"/>
              <a:t>Letter to Seema Verma, CMS Administrator</a:t>
            </a:r>
          </a:p>
          <a:p>
            <a:endParaRPr lang="en-US" dirty="0"/>
          </a:p>
          <a:p>
            <a:pPr marL="1051560" lvl="4" indent="0">
              <a:buNone/>
            </a:pPr>
            <a:endParaRPr lang="en-US" sz="2800" dirty="0"/>
          </a:p>
        </p:txBody>
      </p:sp>
    </p:spTree>
    <p:extLst>
      <p:ext uri="{BB962C8B-B14F-4D97-AF65-F5344CB8AC3E}">
        <p14:creationId xmlns:p14="http://schemas.microsoft.com/office/powerpoint/2010/main" val="3710604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91A8-2FD8-4803-8303-0D92DF80FF21}"/>
              </a:ext>
            </a:extLst>
          </p:cNvPr>
          <p:cNvSpPr>
            <a:spLocks noGrp="1"/>
          </p:cNvSpPr>
          <p:nvPr>
            <p:ph type="title"/>
          </p:nvPr>
        </p:nvSpPr>
        <p:spPr>
          <a:xfrm>
            <a:off x="609600" y="381000"/>
            <a:ext cx="10972800" cy="781050"/>
          </a:xfrm>
        </p:spPr>
        <p:txBody>
          <a:bodyPr/>
          <a:lstStyle/>
          <a:p>
            <a:r>
              <a:rPr lang="en-US" dirty="0"/>
              <a:t>Problems communicated to CMS</a:t>
            </a:r>
          </a:p>
        </p:txBody>
      </p:sp>
      <p:sp>
        <p:nvSpPr>
          <p:cNvPr id="3" name="Content Placeholder 2">
            <a:extLst>
              <a:ext uri="{FF2B5EF4-FFF2-40B4-BE49-F238E27FC236}">
                <a16:creationId xmlns:a16="http://schemas.microsoft.com/office/drawing/2014/main" id="{416E27A6-87B1-4452-A727-2526803B3556}"/>
              </a:ext>
            </a:extLst>
          </p:cNvPr>
          <p:cNvSpPr>
            <a:spLocks noGrp="1"/>
          </p:cNvSpPr>
          <p:nvPr>
            <p:ph idx="1"/>
          </p:nvPr>
        </p:nvSpPr>
        <p:spPr>
          <a:xfrm>
            <a:off x="609600" y="1162051"/>
            <a:ext cx="10972800" cy="5402872"/>
          </a:xfrm>
        </p:spPr>
        <p:txBody>
          <a:bodyPr>
            <a:normAutofit lnSpcReduction="10000"/>
          </a:bodyPr>
          <a:lstStyle/>
          <a:p>
            <a:pPr lvl="0"/>
            <a:r>
              <a:rPr lang="en-US" sz="2800" dirty="0"/>
              <a:t>Lack of knowledge and reporting </a:t>
            </a:r>
          </a:p>
          <a:p>
            <a:pPr lvl="1"/>
            <a:r>
              <a:rPr lang="en-US" sz="2400" dirty="0"/>
              <a:t>Number of cases, fatalities, staffing levels, amount of PPE, availability of testing kits in each facility  </a:t>
            </a:r>
          </a:p>
          <a:p>
            <a:r>
              <a:rPr lang="en-US" sz="2800" dirty="0"/>
              <a:t>Very little knowledge of what is happening in facilities </a:t>
            </a:r>
          </a:p>
          <a:p>
            <a:r>
              <a:rPr lang="en-US" sz="2800" dirty="0"/>
              <a:t>Isolation of nursing home residents and extreme anxiety of family members </a:t>
            </a:r>
          </a:p>
          <a:p>
            <a:pPr lvl="0"/>
            <a:r>
              <a:rPr lang="en-US" sz="2800" dirty="0"/>
              <a:t>Various aspects of COVID-only facilities</a:t>
            </a:r>
          </a:p>
          <a:p>
            <a:pPr lvl="1"/>
            <a:r>
              <a:rPr lang="en-US" sz="2400" dirty="0"/>
              <a:t>Lack of any criteria for designating such facilities</a:t>
            </a:r>
          </a:p>
          <a:p>
            <a:pPr lvl="1"/>
            <a:r>
              <a:rPr lang="en-US" sz="2400" dirty="0"/>
              <a:t>Moving residents out of one facility to another in order to create COVID only facilities </a:t>
            </a:r>
          </a:p>
          <a:p>
            <a:pPr lvl="1"/>
            <a:r>
              <a:rPr lang="en-US" sz="2400" dirty="0"/>
              <a:t>Lack of advance notice for these transfers between/within facilities</a:t>
            </a:r>
          </a:p>
          <a:p>
            <a:r>
              <a:rPr lang="en-US" sz="2800" dirty="0"/>
              <a:t>Continued involuntary discharges of residents to unsafe locations</a:t>
            </a:r>
          </a:p>
        </p:txBody>
      </p:sp>
    </p:spTree>
    <p:extLst>
      <p:ext uri="{BB962C8B-B14F-4D97-AF65-F5344CB8AC3E}">
        <p14:creationId xmlns:p14="http://schemas.microsoft.com/office/powerpoint/2010/main" val="788183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F370-5BE8-4223-9884-E938C3CCB18B}"/>
              </a:ext>
            </a:extLst>
          </p:cNvPr>
          <p:cNvSpPr>
            <a:spLocks noGrp="1"/>
          </p:cNvSpPr>
          <p:nvPr>
            <p:ph type="title"/>
          </p:nvPr>
        </p:nvSpPr>
        <p:spPr/>
        <p:txBody>
          <a:bodyPr/>
          <a:lstStyle/>
          <a:p>
            <a:r>
              <a:rPr lang="en-US" dirty="0"/>
              <a:t>National Advocacy </a:t>
            </a:r>
          </a:p>
        </p:txBody>
      </p:sp>
      <p:sp>
        <p:nvSpPr>
          <p:cNvPr id="3" name="Content Placeholder 2">
            <a:extLst>
              <a:ext uri="{FF2B5EF4-FFF2-40B4-BE49-F238E27FC236}">
                <a16:creationId xmlns:a16="http://schemas.microsoft.com/office/drawing/2014/main" id="{ADDFFB28-5F5B-44D3-81B8-F26046AA6020}"/>
              </a:ext>
            </a:extLst>
          </p:cNvPr>
          <p:cNvSpPr>
            <a:spLocks noGrp="1"/>
          </p:cNvSpPr>
          <p:nvPr>
            <p:ph idx="1"/>
          </p:nvPr>
        </p:nvSpPr>
        <p:spPr>
          <a:xfrm>
            <a:off x="609600" y="1641230"/>
            <a:ext cx="6080369" cy="4384432"/>
          </a:xfrm>
        </p:spPr>
        <p:txBody>
          <a:bodyPr>
            <a:normAutofit fontScale="92500" lnSpcReduction="10000"/>
          </a:bodyPr>
          <a:lstStyle/>
          <a:p>
            <a:pPr marL="0" indent="0">
              <a:buNone/>
            </a:pPr>
            <a:r>
              <a:rPr lang="en-US" sz="3600" dirty="0"/>
              <a:t>Congress			</a:t>
            </a:r>
          </a:p>
          <a:p>
            <a:pPr marL="0" indent="0">
              <a:buNone/>
            </a:pPr>
            <a:r>
              <a:rPr lang="en-US" sz="3200" dirty="0"/>
              <a:t>In addition to many issues </a:t>
            </a:r>
          </a:p>
          <a:p>
            <a:pPr marL="0" indent="0">
              <a:buNone/>
            </a:pPr>
            <a:r>
              <a:rPr lang="en-US" sz="3200" dirty="0"/>
              <a:t>already discussed:</a:t>
            </a:r>
          </a:p>
          <a:p>
            <a:pPr lvl="0"/>
            <a:r>
              <a:rPr lang="en-US" sz="2800" dirty="0"/>
              <a:t>Full-time infection preventionist with a specified level of training and experience</a:t>
            </a:r>
          </a:p>
          <a:p>
            <a:pPr lvl="0"/>
            <a:r>
              <a:rPr lang="en-US" sz="2800" dirty="0"/>
              <a:t>Per day civil money penalties for infection control violations    </a:t>
            </a:r>
          </a:p>
          <a:p>
            <a:pPr lvl="0"/>
            <a:r>
              <a:rPr lang="en-US" sz="2800" dirty="0"/>
              <a:t>At least two weeks of paid sick leave for  nursing home employees </a:t>
            </a:r>
          </a:p>
          <a:p>
            <a:pPr marL="0" indent="0">
              <a:buNone/>
            </a:pPr>
            <a:endParaRPr lang="en-US" sz="2800" dirty="0"/>
          </a:p>
          <a:p>
            <a:endParaRPr lang="en-US" dirty="0"/>
          </a:p>
        </p:txBody>
      </p:sp>
      <p:pic>
        <p:nvPicPr>
          <p:cNvPr id="5" name="Picture 4" descr="A group of people in a room&#10;&#10;Description automatically generated">
            <a:extLst>
              <a:ext uri="{FF2B5EF4-FFF2-40B4-BE49-F238E27FC236}">
                <a16:creationId xmlns:a16="http://schemas.microsoft.com/office/drawing/2014/main" id="{64749D1F-B0EB-457A-93BF-DDE49C776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492" y="1641230"/>
            <a:ext cx="4415693" cy="3985847"/>
          </a:xfrm>
          <a:prstGeom prst="rect">
            <a:avLst/>
          </a:prstGeom>
        </p:spPr>
      </p:pic>
    </p:spTree>
    <p:extLst>
      <p:ext uri="{BB962C8B-B14F-4D97-AF65-F5344CB8AC3E}">
        <p14:creationId xmlns:p14="http://schemas.microsoft.com/office/powerpoint/2010/main" val="2175983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4A3B92A-167A-4E87-A390-47408B682BF3}"/>
              </a:ext>
            </a:extLst>
          </p:cNvPr>
          <p:cNvSpPr>
            <a:spLocks noGrp="1"/>
          </p:cNvSpPr>
          <p:nvPr>
            <p:ph type="title"/>
          </p:nvPr>
        </p:nvSpPr>
        <p:spPr>
          <a:xfrm>
            <a:off x="609600" y="533400"/>
            <a:ext cx="10972800" cy="990600"/>
          </a:xfrm>
        </p:spPr>
        <p:txBody>
          <a:bodyPr/>
          <a:lstStyle/>
          <a:p>
            <a:r>
              <a:rPr lang="en-US" dirty="0"/>
              <a:t>ACCESS ACT</a:t>
            </a:r>
          </a:p>
        </p:txBody>
      </p:sp>
      <p:sp>
        <p:nvSpPr>
          <p:cNvPr id="20" name="Content Placeholder 2">
            <a:extLst>
              <a:ext uri="{FF2B5EF4-FFF2-40B4-BE49-F238E27FC236}">
                <a16:creationId xmlns:a16="http://schemas.microsoft.com/office/drawing/2014/main" id="{A5CFC01A-A7B9-4769-A695-281C78C517EE}"/>
              </a:ext>
            </a:extLst>
          </p:cNvPr>
          <p:cNvSpPr>
            <a:spLocks noGrp="1"/>
          </p:cNvSpPr>
          <p:nvPr>
            <p:ph sz="half" idx="1"/>
          </p:nvPr>
        </p:nvSpPr>
        <p:spPr>
          <a:xfrm>
            <a:off x="609600" y="1673352"/>
            <a:ext cx="5384800" cy="4718304"/>
          </a:xfrm>
        </p:spPr>
        <p:txBody>
          <a:bodyPr>
            <a:normAutofit/>
          </a:bodyPr>
          <a:lstStyle/>
          <a:p>
            <a:r>
              <a:rPr lang="en-US" sz="3200" i="1" dirty="0"/>
              <a:t>Advancing Connectivity during the Coronavirus to Ensure Support for Seniors Act has been introduced in the Senate and  House </a:t>
            </a:r>
            <a:endParaRPr lang="en-US" sz="3200" dirty="0"/>
          </a:p>
        </p:txBody>
      </p:sp>
      <p:pic>
        <p:nvPicPr>
          <p:cNvPr id="6" name="Picture Placeholder 5" descr="A close up of a womans face&#10;&#10;Description automatically generated">
            <a:extLst>
              <a:ext uri="{FF2B5EF4-FFF2-40B4-BE49-F238E27FC236}">
                <a16:creationId xmlns:a16="http://schemas.microsoft.com/office/drawing/2014/main" id="{B824B9DB-42A6-496E-98DA-B6121B21AD9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6767" r="2" b="34965"/>
          <a:stretch/>
        </p:blipFill>
        <p:spPr>
          <a:xfrm>
            <a:off x="6197600" y="1673352"/>
            <a:ext cx="5384800" cy="4718304"/>
          </a:xfrm>
          <a:noFill/>
        </p:spPr>
      </p:pic>
    </p:spTree>
    <p:extLst>
      <p:ext uri="{BB962C8B-B14F-4D97-AF65-F5344CB8AC3E}">
        <p14:creationId xmlns:p14="http://schemas.microsoft.com/office/powerpoint/2010/main" val="2740195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DF41-5104-4454-B4F2-950AF57D8644}"/>
              </a:ext>
            </a:extLst>
          </p:cNvPr>
          <p:cNvSpPr>
            <a:spLocks noGrp="1"/>
          </p:cNvSpPr>
          <p:nvPr>
            <p:ph type="title"/>
          </p:nvPr>
        </p:nvSpPr>
        <p:spPr>
          <a:xfrm>
            <a:off x="609600" y="447675"/>
            <a:ext cx="10972800" cy="838200"/>
          </a:xfrm>
        </p:spPr>
        <p:txBody>
          <a:bodyPr/>
          <a:lstStyle/>
          <a:p>
            <a:r>
              <a:rPr lang="en-US" dirty="0"/>
              <a:t>Advocacy Recommendations</a:t>
            </a:r>
          </a:p>
        </p:txBody>
      </p:sp>
      <p:pic>
        <p:nvPicPr>
          <p:cNvPr id="9" name="Content Placeholder 8" descr="A screenshot of text&#10;&#10;Description automatically generated">
            <a:extLst>
              <a:ext uri="{FF2B5EF4-FFF2-40B4-BE49-F238E27FC236}">
                <a16:creationId xmlns:a16="http://schemas.microsoft.com/office/drawing/2014/main" id="{900C1868-68EF-42AB-9E45-A770629A01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7051" y="1285875"/>
            <a:ext cx="5553074" cy="5476875"/>
          </a:xfrm>
        </p:spPr>
      </p:pic>
    </p:spTree>
    <p:extLst>
      <p:ext uri="{BB962C8B-B14F-4D97-AF65-F5344CB8AC3E}">
        <p14:creationId xmlns:p14="http://schemas.microsoft.com/office/powerpoint/2010/main" val="173955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5A181-AF10-4A25-A44D-955CD7F2C5C5}"/>
              </a:ext>
            </a:extLst>
          </p:cNvPr>
          <p:cNvSpPr>
            <a:spLocks noGrp="1"/>
          </p:cNvSpPr>
          <p:nvPr>
            <p:ph type="title"/>
          </p:nvPr>
        </p:nvSpPr>
        <p:spPr>
          <a:xfrm>
            <a:off x="496277" y="470877"/>
            <a:ext cx="11199446" cy="904631"/>
          </a:xfrm>
        </p:spPr>
        <p:txBody>
          <a:bodyPr>
            <a:noAutofit/>
          </a:bodyPr>
          <a:lstStyle/>
          <a:p>
            <a:r>
              <a:rPr lang="en-US" dirty="0"/>
              <a:t>Recommendation #1: Establish a State Level Team </a:t>
            </a:r>
          </a:p>
        </p:txBody>
      </p:sp>
      <p:sp>
        <p:nvSpPr>
          <p:cNvPr id="3" name="Content Placeholder 2">
            <a:extLst>
              <a:ext uri="{FF2B5EF4-FFF2-40B4-BE49-F238E27FC236}">
                <a16:creationId xmlns:a16="http://schemas.microsoft.com/office/drawing/2014/main" id="{BA4FE853-C1CD-46C5-A2C9-549B896EA136}"/>
              </a:ext>
            </a:extLst>
          </p:cNvPr>
          <p:cNvSpPr>
            <a:spLocks noGrp="1"/>
          </p:cNvSpPr>
          <p:nvPr>
            <p:ph idx="1"/>
          </p:nvPr>
        </p:nvSpPr>
        <p:spPr>
          <a:xfrm>
            <a:off x="609600" y="1281723"/>
            <a:ext cx="10972800" cy="5195277"/>
          </a:xfrm>
        </p:spPr>
        <p:txBody>
          <a:bodyPr>
            <a:normAutofit/>
          </a:bodyPr>
          <a:lstStyle/>
          <a:p>
            <a:pPr marL="0" indent="0">
              <a:buNone/>
            </a:pPr>
            <a:r>
              <a:rPr lang="en-US" sz="3200" u="sng" dirty="0"/>
              <a:t>Responsibilities</a:t>
            </a:r>
          </a:p>
          <a:p>
            <a:r>
              <a:rPr lang="en-US" sz="2800" dirty="0"/>
              <a:t>Gather information: daily reports about cases, fatalities, staffing levels, available supply of PPE/testing kits</a:t>
            </a:r>
          </a:p>
          <a:p>
            <a:r>
              <a:rPr lang="en-US" sz="2800" dirty="0"/>
              <a:t>Coordinate with appropriate entities to ensure PPE, testing kits,  other needed supplies are obtained; determine where they are most needed; distribute to those facilities</a:t>
            </a:r>
          </a:p>
          <a:p>
            <a:r>
              <a:rPr lang="en-US" sz="2800" dirty="0"/>
              <a:t>Monitor onsite in facilities with COVID cases</a:t>
            </a:r>
          </a:p>
          <a:p>
            <a:r>
              <a:rPr lang="en-US" sz="2800" dirty="0"/>
              <a:t>Assess if a facility is showing signs of distress; send in a strike team </a:t>
            </a:r>
          </a:p>
          <a:p>
            <a:pPr lvl="1"/>
            <a:r>
              <a:rPr lang="en-US" sz="2400" dirty="0"/>
              <a:t>Strike team to help with infection control, hands-on care, staff training and/or assistance with other needs</a:t>
            </a:r>
          </a:p>
          <a:p>
            <a:pPr marL="0" indent="0">
              <a:buNone/>
            </a:pPr>
            <a:endParaRPr lang="en-US" dirty="0"/>
          </a:p>
          <a:p>
            <a:pPr marL="0" indent="0">
              <a:buNone/>
            </a:pPr>
            <a:endParaRPr lang="en-US" sz="3200" dirty="0"/>
          </a:p>
        </p:txBody>
      </p:sp>
    </p:spTree>
    <p:extLst>
      <p:ext uri="{BB962C8B-B14F-4D97-AF65-F5344CB8AC3E}">
        <p14:creationId xmlns:p14="http://schemas.microsoft.com/office/powerpoint/2010/main" val="3566308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home residents</a:t>
            </a:r>
          </a:p>
        </p:txBody>
      </p:sp>
      <p:sp>
        <p:nvSpPr>
          <p:cNvPr id="3" name="Content Placeholder 2"/>
          <p:cNvSpPr>
            <a:spLocks noGrp="1"/>
          </p:cNvSpPr>
          <p:nvPr>
            <p:ph idx="1"/>
          </p:nvPr>
        </p:nvSpPr>
        <p:spPr/>
        <p:txBody>
          <a:bodyPr/>
          <a:lstStyle/>
          <a:p>
            <a:r>
              <a:rPr lang="en-US" dirty="0"/>
              <a:t>All people in congregate settings are at higher risk than others, but nursing home residents are at tremendous risk because </a:t>
            </a:r>
          </a:p>
          <a:p>
            <a:pPr lvl="1"/>
            <a:r>
              <a:rPr lang="en-US" sz="2400" dirty="0"/>
              <a:t>Generally older</a:t>
            </a:r>
          </a:p>
          <a:p>
            <a:pPr lvl="1"/>
            <a:r>
              <a:rPr lang="en-US" sz="2400" dirty="0"/>
              <a:t>Multiple health conditions, medically fragile</a:t>
            </a:r>
          </a:p>
          <a:p>
            <a:r>
              <a:rPr lang="en-US" sz="2800" dirty="0"/>
              <a:t>Some reports: one-quarter of all deaths are residents of nursing homes, assisted living, board and care, but likely undercounted.  Some countries are not counting residents in death toll.</a:t>
            </a:r>
          </a:p>
          <a:p>
            <a:pPr marL="457200" lvl="1" indent="0">
              <a:buNone/>
            </a:pPr>
            <a:endParaRPr lang="en-US" dirty="0"/>
          </a:p>
          <a:p>
            <a:pPr marL="457200" lvl="1" indent="0">
              <a:buNone/>
            </a:pPr>
            <a:endParaRPr lang="en-US" dirty="0"/>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6</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7646583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48D8-BE92-4FD2-96A3-61107C08C748}"/>
              </a:ext>
            </a:extLst>
          </p:cNvPr>
          <p:cNvSpPr>
            <a:spLocks noGrp="1"/>
          </p:cNvSpPr>
          <p:nvPr>
            <p:ph type="title"/>
          </p:nvPr>
        </p:nvSpPr>
        <p:spPr/>
        <p:txBody>
          <a:bodyPr>
            <a:noAutofit/>
          </a:bodyPr>
          <a:lstStyle/>
          <a:p>
            <a:r>
              <a:rPr lang="en-US" dirty="0"/>
              <a:t>Recommendation #2: Establish Distinct COVID-19 Only Facilities or Units </a:t>
            </a:r>
          </a:p>
        </p:txBody>
      </p:sp>
      <p:sp>
        <p:nvSpPr>
          <p:cNvPr id="3" name="Content Placeholder 2">
            <a:extLst>
              <a:ext uri="{FF2B5EF4-FFF2-40B4-BE49-F238E27FC236}">
                <a16:creationId xmlns:a16="http://schemas.microsoft.com/office/drawing/2014/main" id="{70522ACC-FBBE-4170-829A-311DDE71719C}"/>
              </a:ext>
            </a:extLst>
          </p:cNvPr>
          <p:cNvSpPr>
            <a:spLocks noGrp="1"/>
          </p:cNvSpPr>
          <p:nvPr>
            <p:ph idx="1"/>
          </p:nvPr>
        </p:nvSpPr>
        <p:spPr>
          <a:xfrm>
            <a:off x="609600" y="1914770"/>
            <a:ext cx="10972800" cy="4259386"/>
          </a:xfrm>
        </p:spPr>
        <p:txBody>
          <a:bodyPr/>
          <a:lstStyle/>
          <a:p>
            <a:pPr marL="0" indent="0">
              <a:buNone/>
            </a:pPr>
            <a:r>
              <a:rPr lang="en-US" sz="3200" dirty="0"/>
              <a:t>There must be specific criteria for designation as a facility </a:t>
            </a:r>
          </a:p>
          <a:p>
            <a:r>
              <a:rPr lang="en-US" sz="2800" dirty="0"/>
              <a:t>Suggested criteria: </a:t>
            </a:r>
          </a:p>
          <a:p>
            <a:pPr lvl="1"/>
            <a:r>
              <a:rPr lang="en-US" sz="2400" dirty="0"/>
              <a:t>A direct care staffing level (nurses and nurse aides) of at least 4.1 hours per resident day</a:t>
            </a:r>
          </a:p>
          <a:p>
            <a:pPr lvl="1"/>
            <a:r>
              <a:rPr lang="en-US" sz="2400" dirty="0"/>
              <a:t>A 24 </a:t>
            </a:r>
            <a:r>
              <a:rPr lang="en-US" sz="2400" dirty="0" err="1"/>
              <a:t>hr</a:t>
            </a:r>
            <a:r>
              <a:rPr lang="en-US" sz="2400" dirty="0"/>
              <a:t> registered nurse</a:t>
            </a:r>
          </a:p>
          <a:p>
            <a:pPr lvl="1"/>
            <a:r>
              <a:rPr lang="en-US" sz="2400" dirty="0"/>
              <a:t>A full-time infection preventionist </a:t>
            </a:r>
          </a:p>
          <a:p>
            <a:pPr lvl="1"/>
            <a:r>
              <a:rPr lang="en-US" sz="2400" dirty="0"/>
              <a:t>Adequate PPE</a:t>
            </a:r>
          </a:p>
          <a:p>
            <a:pPr lvl="1"/>
            <a:r>
              <a:rPr lang="en-US" sz="2400" dirty="0"/>
              <a:t>Private rooms </a:t>
            </a:r>
          </a:p>
          <a:p>
            <a:pPr marL="0" indent="0">
              <a:buNone/>
            </a:pPr>
            <a:endParaRPr lang="en-US" dirty="0"/>
          </a:p>
          <a:p>
            <a:endParaRPr lang="en-US" dirty="0"/>
          </a:p>
        </p:txBody>
      </p:sp>
    </p:spTree>
    <p:extLst>
      <p:ext uri="{BB962C8B-B14F-4D97-AF65-F5344CB8AC3E}">
        <p14:creationId xmlns:p14="http://schemas.microsoft.com/office/powerpoint/2010/main" val="351054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4F721-6DE8-4268-8738-61108242D16E}"/>
              </a:ext>
            </a:extLst>
          </p:cNvPr>
          <p:cNvSpPr>
            <a:spLocks noGrp="1"/>
          </p:cNvSpPr>
          <p:nvPr>
            <p:ph type="title"/>
          </p:nvPr>
        </p:nvSpPr>
        <p:spPr>
          <a:xfrm>
            <a:off x="609600" y="463062"/>
            <a:ext cx="10972800" cy="724877"/>
          </a:xfrm>
        </p:spPr>
        <p:txBody>
          <a:bodyPr/>
          <a:lstStyle/>
          <a:p>
            <a:r>
              <a:rPr lang="en-US" dirty="0"/>
              <a:t>Recommendation #3: Transparency of Information</a:t>
            </a:r>
          </a:p>
        </p:txBody>
      </p:sp>
      <p:sp>
        <p:nvSpPr>
          <p:cNvPr id="3" name="Content Placeholder 2">
            <a:extLst>
              <a:ext uri="{FF2B5EF4-FFF2-40B4-BE49-F238E27FC236}">
                <a16:creationId xmlns:a16="http://schemas.microsoft.com/office/drawing/2014/main" id="{70E22372-A4FB-4631-B314-7F09E849599D}"/>
              </a:ext>
            </a:extLst>
          </p:cNvPr>
          <p:cNvSpPr>
            <a:spLocks noGrp="1"/>
          </p:cNvSpPr>
          <p:nvPr>
            <p:ph idx="1"/>
          </p:nvPr>
        </p:nvSpPr>
        <p:spPr>
          <a:xfrm>
            <a:off x="609600" y="1187939"/>
            <a:ext cx="10972800" cy="5289061"/>
          </a:xfrm>
        </p:spPr>
        <p:txBody>
          <a:bodyPr>
            <a:normAutofit lnSpcReduction="10000"/>
          </a:bodyPr>
          <a:lstStyle/>
          <a:p>
            <a:pPr marL="0" indent="0">
              <a:buNone/>
            </a:pPr>
            <a:r>
              <a:rPr lang="en-US" sz="3200" u="sng" dirty="0"/>
              <a:t>COVID information</a:t>
            </a:r>
          </a:p>
          <a:p>
            <a:r>
              <a:rPr lang="en-US" sz="2800" dirty="0"/>
              <a:t>Number of COVID cases, COVID related deaths, total deaths all causes </a:t>
            </a:r>
          </a:p>
          <a:p>
            <a:r>
              <a:rPr lang="en-US" sz="2800" dirty="0"/>
              <a:t>Reported to residents, families, staff, the public, local health department, state survey agency</a:t>
            </a:r>
          </a:p>
          <a:p>
            <a:pPr lvl="1"/>
            <a:r>
              <a:rPr lang="en-US" sz="2400" dirty="0"/>
              <a:t>State survey agency reports to CMS and CDC</a:t>
            </a:r>
          </a:p>
          <a:p>
            <a:pPr marL="0" indent="0">
              <a:buNone/>
            </a:pPr>
            <a:r>
              <a:rPr lang="en-US" sz="3200" u="sng" dirty="0"/>
              <a:t>Staffing information </a:t>
            </a:r>
          </a:p>
          <a:p>
            <a:r>
              <a:rPr lang="en-US" sz="2800" dirty="0"/>
              <a:t>Posting inside facility and at facility entrance at beginning of each shift</a:t>
            </a:r>
          </a:p>
          <a:p>
            <a:pPr marL="0" indent="0">
              <a:buNone/>
            </a:pPr>
            <a:r>
              <a:rPr lang="en-US" sz="3200" u="sng" dirty="0"/>
              <a:t>COVID and Staffing information</a:t>
            </a:r>
            <a:endParaRPr lang="en-US" sz="2800" u="sng" dirty="0"/>
          </a:p>
          <a:p>
            <a:pPr marL="0" indent="0">
              <a:buNone/>
            </a:pPr>
            <a:r>
              <a:rPr lang="en-US" sz="2800" dirty="0"/>
              <a:t>State survey agency to post online on daily basis </a:t>
            </a:r>
          </a:p>
        </p:txBody>
      </p:sp>
    </p:spTree>
    <p:extLst>
      <p:ext uri="{BB962C8B-B14F-4D97-AF65-F5344CB8AC3E}">
        <p14:creationId xmlns:p14="http://schemas.microsoft.com/office/powerpoint/2010/main" val="23812934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4144-F5B1-4381-8923-70306CA15FB3}"/>
              </a:ext>
            </a:extLst>
          </p:cNvPr>
          <p:cNvSpPr>
            <a:spLocks noGrp="1"/>
          </p:cNvSpPr>
          <p:nvPr>
            <p:ph type="title"/>
          </p:nvPr>
        </p:nvSpPr>
        <p:spPr/>
        <p:txBody>
          <a:bodyPr/>
          <a:lstStyle/>
          <a:p>
            <a:r>
              <a:rPr lang="en-US" dirty="0"/>
              <a:t>Recommendation #4: Adequate PPE and Testing</a:t>
            </a:r>
          </a:p>
        </p:txBody>
      </p:sp>
      <p:sp>
        <p:nvSpPr>
          <p:cNvPr id="3" name="Content Placeholder 2">
            <a:extLst>
              <a:ext uri="{FF2B5EF4-FFF2-40B4-BE49-F238E27FC236}">
                <a16:creationId xmlns:a16="http://schemas.microsoft.com/office/drawing/2014/main" id="{42FAAD66-62A8-4B41-AAAA-603EA18E2D99}"/>
              </a:ext>
            </a:extLst>
          </p:cNvPr>
          <p:cNvSpPr>
            <a:spLocks noGrp="1"/>
          </p:cNvSpPr>
          <p:nvPr>
            <p:ph idx="1"/>
          </p:nvPr>
        </p:nvSpPr>
        <p:spPr>
          <a:xfrm>
            <a:off x="609600" y="1600199"/>
            <a:ext cx="10972800" cy="6029325"/>
          </a:xfrm>
        </p:spPr>
        <p:txBody>
          <a:bodyPr/>
          <a:lstStyle/>
          <a:p>
            <a:pPr marL="0" indent="0">
              <a:buNone/>
            </a:pPr>
            <a:r>
              <a:rPr lang="en-US" sz="3200" dirty="0"/>
              <a:t>Essential for protecting residents</a:t>
            </a:r>
          </a:p>
          <a:p>
            <a:pPr marL="0" indent="0">
              <a:buNone/>
            </a:pPr>
            <a:r>
              <a:rPr lang="en-US" sz="3200" dirty="0"/>
              <a:t>and staff! </a:t>
            </a:r>
          </a:p>
          <a:p>
            <a:pPr marL="0" indent="0">
              <a:buNone/>
            </a:pPr>
            <a:r>
              <a:rPr lang="en-US" dirty="0"/>
              <a:t>						</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C8F231B9-95BC-4DEF-814F-DEDF8E538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009778"/>
            <a:ext cx="4962525" cy="2990847"/>
          </a:xfrm>
          <a:prstGeom prst="rect">
            <a:avLst/>
          </a:prstGeom>
        </p:spPr>
      </p:pic>
      <p:pic>
        <p:nvPicPr>
          <p:cNvPr id="7" name="Picture 6" descr="A picture containing indoor, sitting, toy, small&#10;&#10;Description automatically generated">
            <a:extLst>
              <a:ext uri="{FF2B5EF4-FFF2-40B4-BE49-F238E27FC236}">
                <a16:creationId xmlns:a16="http://schemas.microsoft.com/office/drawing/2014/main" id="{5682D815-9763-4A0E-8F47-DE17443AE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3190878"/>
            <a:ext cx="4371974" cy="2990847"/>
          </a:xfrm>
          <a:prstGeom prst="rect">
            <a:avLst/>
          </a:prstGeom>
        </p:spPr>
      </p:pic>
    </p:spTree>
    <p:extLst>
      <p:ext uri="{BB962C8B-B14F-4D97-AF65-F5344CB8AC3E}">
        <p14:creationId xmlns:p14="http://schemas.microsoft.com/office/powerpoint/2010/main" val="767665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6CF8-FDDF-4A03-98F2-83A6FB4C4B4C}"/>
              </a:ext>
            </a:extLst>
          </p:cNvPr>
          <p:cNvSpPr>
            <a:spLocks noGrp="1"/>
          </p:cNvSpPr>
          <p:nvPr>
            <p:ph type="title"/>
          </p:nvPr>
        </p:nvSpPr>
        <p:spPr>
          <a:xfrm>
            <a:off x="600075" y="533400"/>
            <a:ext cx="10972800" cy="990600"/>
          </a:xfrm>
        </p:spPr>
        <p:txBody>
          <a:bodyPr>
            <a:normAutofit fontScale="90000"/>
          </a:bodyPr>
          <a:lstStyle/>
          <a:p>
            <a:br>
              <a:rPr lang="en-US" dirty="0"/>
            </a:br>
            <a:r>
              <a:rPr lang="en-US" dirty="0"/>
              <a:t>Recommendation #5: Support and Protect Residents During Admission, Transfer, Discharge</a:t>
            </a:r>
            <a:br>
              <a:rPr lang="en-US" dirty="0"/>
            </a:br>
            <a:endParaRPr lang="en-US" dirty="0"/>
          </a:p>
        </p:txBody>
      </p:sp>
      <p:sp>
        <p:nvSpPr>
          <p:cNvPr id="3" name="Content Placeholder 2">
            <a:extLst>
              <a:ext uri="{FF2B5EF4-FFF2-40B4-BE49-F238E27FC236}">
                <a16:creationId xmlns:a16="http://schemas.microsoft.com/office/drawing/2014/main" id="{0297F040-B988-41B2-A498-F0732007C1E2}"/>
              </a:ext>
            </a:extLst>
          </p:cNvPr>
          <p:cNvSpPr>
            <a:spLocks noGrp="1"/>
          </p:cNvSpPr>
          <p:nvPr>
            <p:ph idx="1"/>
          </p:nvPr>
        </p:nvSpPr>
        <p:spPr>
          <a:xfrm>
            <a:off x="695325" y="2066925"/>
            <a:ext cx="10972800" cy="3905250"/>
          </a:xfrm>
        </p:spPr>
        <p:txBody>
          <a:bodyPr>
            <a:normAutofit/>
          </a:bodyPr>
          <a:lstStyle/>
          <a:p>
            <a:pPr marL="0" indent="0">
              <a:buNone/>
            </a:pPr>
            <a:r>
              <a:rPr lang="en-US" sz="3200" u="sng" dirty="0"/>
              <a:t>Transfer/Discharge</a:t>
            </a:r>
          </a:p>
          <a:p>
            <a:r>
              <a:rPr lang="en-US" sz="2800" dirty="0"/>
              <a:t>Advance discussion of options/plans regarding proposed transfer </a:t>
            </a:r>
          </a:p>
          <a:p>
            <a:r>
              <a:rPr lang="en-US" sz="2800" dirty="0"/>
              <a:t>Facility notification of  resident, family/representative</a:t>
            </a:r>
          </a:p>
          <a:p>
            <a:r>
              <a:rPr lang="en-US" sz="2800" dirty="0"/>
              <a:t>Facility notification of ombudsman and provision of names of residents/contact information for residents and their families</a:t>
            </a:r>
          </a:p>
          <a:p>
            <a:r>
              <a:rPr lang="en-US" sz="2800" dirty="0"/>
              <a:t>Suspension of </a:t>
            </a:r>
            <a:r>
              <a:rPr lang="en-US" sz="2800" u="sng" dirty="0"/>
              <a:t>all non-COVID related </a:t>
            </a:r>
            <a:r>
              <a:rPr lang="en-US" sz="2800" dirty="0"/>
              <a:t>involuntary transfers or discharges</a:t>
            </a:r>
          </a:p>
          <a:p>
            <a:pPr marL="0" indent="0">
              <a:buNone/>
            </a:pPr>
            <a:endParaRPr lang="en-US" sz="2800" u="sng" dirty="0"/>
          </a:p>
        </p:txBody>
      </p:sp>
    </p:spTree>
    <p:extLst>
      <p:ext uri="{BB962C8B-B14F-4D97-AF65-F5344CB8AC3E}">
        <p14:creationId xmlns:p14="http://schemas.microsoft.com/office/powerpoint/2010/main" val="792717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76B0-F32D-41E6-9141-9DB0E4DEFDDA}"/>
              </a:ext>
            </a:extLst>
          </p:cNvPr>
          <p:cNvSpPr>
            <a:spLocks noGrp="1"/>
          </p:cNvSpPr>
          <p:nvPr>
            <p:ph type="title"/>
          </p:nvPr>
        </p:nvSpPr>
        <p:spPr/>
        <p:txBody>
          <a:bodyPr>
            <a:normAutofit fontScale="90000"/>
          </a:bodyPr>
          <a:lstStyle/>
          <a:p>
            <a:r>
              <a:rPr lang="en-US" dirty="0"/>
              <a:t>Recommendation #5: Support and Protect Residents During Admission, Transfer, Discharge</a:t>
            </a:r>
          </a:p>
        </p:txBody>
      </p:sp>
      <p:sp>
        <p:nvSpPr>
          <p:cNvPr id="3" name="Content Placeholder 2">
            <a:extLst>
              <a:ext uri="{FF2B5EF4-FFF2-40B4-BE49-F238E27FC236}">
                <a16:creationId xmlns:a16="http://schemas.microsoft.com/office/drawing/2014/main" id="{9EC39865-9F83-4680-9658-E7114E42BA90}"/>
              </a:ext>
            </a:extLst>
          </p:cNvPr>
          <p:cNvSpPr>
            <a:spLocks noGrp="1"/>
          </p:cNvSpPr>
          <p:nvPr>
            <p:ph idx="1"/>
          </p:nvPr>
        </p:nvSpPr>
        <p:spPr>
          <a:xfrm>
            <a:off x="609600" y="2038350"/>
            <a:ext cx="10972800" cy="3314700"/>
          </a:xfrm>
        </p:spPr>
        <p:txBody>
          <a:bodyPr/>
          <a:lstStyle/>
          <a:p>
            <a:pPr marL="0" indent="0">
              <a:buNone/>
            </a:pPr>
            <a:r>
              <a:rPr lang="en-US" sz="3200" u="sng" dirty="0"/>
              <a:t>Admissions </a:t>
            </a:r>
          </a:p>
          <a:p>
            <a:r>
              <a:rPr lang="en-US" dirty="0"/>
              <a:t>Do not force facilities to admit any individual being discharged from a hospital regardless of their COVID status</a:t>
            </a:r>
          </a:p>
          <a:p>
            <a:r>
              <a:rPr lang="en-US" dirty="0"/>
              <a:t>Do not permit facilities with no known or suspected COVID-19 outbreaks to admit or readmit anyone without testing negative for COVID-19 or having been isolated for 14 days with no signs or symptoms</a:t>
            </a:r>
          </a:p>
          <a:p>
            <a:endParaRPr lang="en-US" dirty="0"/>
          </a:p>
        </p:txBody>
      </p:sp>
    </p:spTree>
    <p:extLst>
      <p:ext uri="{BB962C8B-B14F-4D97-AF65-F5344CB8AC3E}">
        <p14:creationId xmlns:p14="http://schemas.microsoft.com/office/powerpoint/2010/main" val="19008134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AF1A-D8DA-47BC-9ED6-1E80AD89B4FD}"/>
              </a:ext>
            </a:extLst>
          </p:cNvPr>
          <p:cNvSpPr>
            <a:spLocks noGrp="1"/>
          </p:cNvSpPr>
          <p:nvPr>
            <p:ph type="title"/>
          </p:nvPr>
        </p:nvSpPr>
        <p:spPr>
          <a:xfrm>
            <a:off x="2007948" y="4257092"/>
            <a:ext cx="8176104" cy="809158"/>
          </a:xfrm>
          <a:noFill/>
        </p:spPr>
        <p:txBody>
          <a:bodyPr vert="horz" lIns="91440" tIns="45720" rIns="91440" bIns="45720" rtlCol="0" anchor="b">
            <a:noAutofit/>
          </a:bodyPr>
          <a:lstStyle/>
          <a:p>
            <a:pPr algn="ctr" eaLnBrk="1" hangingPunct="1">
              <a:lnSpc>
                <a:spcPct val="90000"/>
              </a:lnSpc>
            </a:pPr>
            <a:r>
              <a:rPr lang="en-US" sz="5400" dirty="0">
                <a:solidFill>
                  <a:schemeClr val="tx1"/>
                </a:solidFill>
              </a:rPr>
              <a:t>A CALL TO ACTION!</a:t>
            </a:r>
          </a:p>
        </p:txBody>
      </p:sp>
      <p:pic>
        <p:nvPicPr>
          <p:cNvPr id="4" name="Picture 3" descr="A picture containing drawing&#10;&#10;Description automatically generated">
            <a:extLst>
              <a:ext uri="{FF2B5EF4-FFF2-40B4-BE49-F238E27FC236}">
                <a16:creationId xmlns:a16="http://schemas.microsoft.com/office/drawing/2014/main" id="{25B5AF29-1390-43D5-8587-EFFA5B9B6119}"/>
              </a:ext>
            </a:extLst>
          </p:cNvPr>
          <p:cNvPicPr>
            <a:picLocks noChangeAspect="1"/>
          </p:cNvPicPr>
          <p:nvPr/>
        </p:nvPicPr>
        <p:blipFill rotWithShape="1">
          <a:blip r:embed="rId3">
            <a:extLst>
              <a:ext uri="{28A0092B-C50C-407E-A947-70E740481C1C}">
                <a14:useLocalDpi xmlns:a14="http://schemas.microsoft.com/office/drawing/2010/main" val="0"/>
              </a:ext>
            </a:extLst>
          </a:blip>
          <a:srcRect l="3653" r="7533" b="-2"/>
          <a:stretch/>
        </p:blipFill>
        <p:spPr>
          <a:xfrm>
            <a:off x="3684270" y="815159"/>
            <a:ext cx="4823460" cy="2975436"/>
          </a:xfrm>
          <a:prstGeom prst="rect">
            <a:avLst/>
          </a:prstGeom>
          <a:effectLst/>
        </p:spPr>
      </p:pic>
    </p:spTree>
    <p:extLst>
      <p:ext uri="{BB962C8B-B14F-4D97-AF65-F5344CB8AC3E}">
        <p14:creationId xmlns:p14="http://schemas.microsoft.com/office/powerpoint/2010/main" val="20243113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CCD7-FDFE-3743-8B11-6F3C5DACB1EE}"/>
              </a:ext>
            </a:extLst>
          </p:cNvPr>
          <p:cNvSpPr>
            <a:spLocks noGrp="1"/>
          </p:cNvSpPr>
          <p:nvPr>
            <p:ph type="title"/>
          </p:nvPr>
        </p:nvSpPr>
        <p:spPr/>
        <p:txBody>
          <a:bodyPr/>
          <a:lstStyle/>
          <a:p>
            <a:r>
              <a:rPr lang="en-US" dirty="0"/>
              <a:t>Join us next Friday, April 24, 2:00pm ET</a:t>
            </a:r>
          </a:p>
        </p:txBody>
      </p:sp>
      <p:sp>
        <p:nvSpPr>
          <p:cNvPr id="4" name="Title 1">
            <a:extLst>
              <a:ext uri="{FF2B5EF4-FFF2-40B4-BE49-F238E27FC236}">
                <a16:creationId xmlns:a16="http://schemas.microsoft.com/office/drawing/2014/main" id="{AB5BA187-2D5F-E64A-9DA8-900CB0AB0A59}"/>
              </a:ext>
            </a:extLst>
          </p:cNvPr>
          <p:cNvSpPr txBox="1">
            <a:spLocks/>
          </p:cNvSpPr>
          <p:nvPr/>
        </p:nvSpPr>
        <p:spPr>
          <a:xfrm>
            <a:off x="609601" y="2449588"/>
            <a:ext cx="10719786" cy="1100932"/>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a:ln>
                  <a:noFill/>
                </a:ln>
                <a:solidFill>
                  <a:srgbClr val="465466"/>
                </a:solidFill>
                <a:effectLst/>
                <a:uLnTx/>
                <a:uFillTx/>
                <a:latin typeface="Arial"/>
                <a:ea typeface="+mj-ea"/>
                <a:cs typeface="+mj-cs"/>
              </a:rPr>
              <a:t>COVID-19: Advocating for Nursing Home Residents, Part II – State Advocacy Activities</a:t>
            </a:r>
          </a:p>
        </p:txBody>
      </p:sp>
      <p:sp>
        <p:nvSpPr>
          <p:cNvPr id="5" name="Title 1">
            <a:extLst>
              <a:ext uri="{FF2B5EF4-FFF2-40B4-BE49-F238E27FC236}">
                <a16:creationId xmlns:a16="http://schemas.microsoft.com/office/drawing/2014/main" id="{E291BD48-5C1B-E04F-B958-F32A153D3A3A}"/>
              </a:ext>
            </a:extLst>
          </p:cNvPr>
          <p:cNvSpPr txBox="1">
            <a:spLocks/>
          </p:cNvSpPr>
          <p:nvPr/>
        </p:nvSpPr>
        <p:spPr>
          <a:xfrm>
            <a:off x="2632840" y="4169979"/>
            <a:ext cx="6227381"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a:ln>
                  <a:noFill/>
                </a:ln>
                <a:solidFill>
                  <a:srgbClr val="465466"/>
                </a:solidFill>
                <a:effectLst/>
                <a:uLnTx/>
                <a:uFillTx/>
                <a:latin typeface="Arial"/>
                <a:ea typeface="+mj-ea"/>
                <a:cs typeface="+mj-cs"/>
              </a:rPr>
              <a:t>Friday, April 24, 2:00pm ET</a:t>
            </a:r>
          </a:p>
        </p:txBody>
      </p:sp>
    </p:spTree>
    <p:extLst>
      <p:ext uri="{BB962C8B-B14F-4D97-AF65-F5344CB8AC3E}">
        <p14:creationId xmlns:p14="http://schemas.microsoft.com/office/powerpoint/2010/main" val="2251572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6D3687-CCB2-C846-B3DB-17286EF73551}"/>
              </a:ext>
            </a:extLst>
          </p:cNvPr>
          <p:cNvSpPr>
            <a:spLocks noGrp="1"/>
          </p:cNvSpPr>
          <p:nvPr>
            <p:ph type="title"/>
          </p:nvPr>
        </p:nvSpPr>
        <p:spPr>
          <a:xfrm>
            <a:off x="883698" y="1847850"/>
            <a:ext cx="4870242" cy="990600"/>
          </a:xfrm>
        </p:spPr>
        <p:txBody>
          <a:bodyPr>
            <a:normAutofit/>
          </a:bodyPr>
          <a:lstStyle/>
          <a:p>
            <a:r>
              <a:rPr lang="en-US" sz="2000" dirty="0"/>
              <a:t>Robyn Grant, </a:t>
            </a:r>
            <a:r>
              <a:rPr lang="en-US" sz="2000" dirty="0">
                <a:hlinkClick r:id="rId2"/>
              </a:rPr>
              <a:t>rgrant@theconsumervoice.org</a:t>
            </a:r>
            <a:r>
              <a:rPr lang="en-US" sz="2000" dirty="0"/>
              <a:t> </a:t>
            </a:r>
            <a:br>
              <a:rPr lang="en-US" sz="2000" dirty="0"/>
            </a:br>
            <a:r>
              <a:rPr lang="en-US" sz="2000" dirty="0" err="1"/>
              <a:t>www.theconsumervoice.org</a:t>
            </a:r>
            <a:r>
              <a:rPr lang="en-US" sz="2000" dirty="0"/>
              <a:t> </a:t>
            </a:r>
          </a:p>
        </p:txBody>
      </p:sp>
      <p:pic>
        <p:nvPicPr>
          <p:cNvPr id="5" name="Picture 4">
            <a:extLst>
              <a:ext uri="{FF2B5EF4-FFF2-40B4-BE49-F238E27FC236}">
                <a16:creationId xmlns:a16="http://schemas.microsoft.com/office/drawing/2014/main" id="{20BF3F7B-24E6-9B44-B392-D564F849BD11}"/>
              </a:ext>
            </a:extLst>
          </p:cNvPr>
          <p:cNvPicPr>
            <a:picLocks noChangeAspect="1"/>
          </p:cNvPicPr>
          <p:nvPr/>
        </p:nvPicPr>
        <p:blipFill>
          <a:blip r:embed="rId3"/>
          <a:srcRect/>
          <a:stretch>
            <a:fillRect/>
          </a:stretch>
        </p:blipFill>
        <p:spPr bwMode="auto">
          <a:xfrm>
            <a:off x="914400" y="678874"/>
            <a:ext cx="4351406" cy="852109"/>
          </a:xfrm>
          <a:prstGeom prst="rect">
            <a:avLst/>
          </a:prstGeom>
          <a:noFill/>
          <a:ln w="9525">
            <a:noFill/>
            <a:miter lim="800000"/>
            <a:headEnd/>
            <a:tailEnd/>
          </a:ln>
        </p:spPr>
      </p:pic>
      <p:pic>
        <p:nvPicPr>
          <p:cNvPr id="6" name="Picture 2">
            <a:hlinkClick r:id="rId4"/>
            <a:extLst>
              <a:ext uri="{FF2B5EF4-FFF2-40B4-BE49-F238E27FC236}">
                <a16:creationId xmlns:a16="http://schemas.microsoft.com/office/drawing/2014/main" id="{6FF1BEC3-278E-E24B-890C-F73A64079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499" y="763823"/>
            <a:ext cx="4909824" cy="767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JUSTICE IN AGING">
            <a:hlinkClick r:id="rId6"/>
            <a:extLst>
              <a:ext uri="{FF2B5EF4-FFF2-40B4-BE49-F238E27FC236}">
                <a16:creationId xmlns:a16="http://schemas.microsoft.com/office/drawing/2014/main" id="{4A12A6E7-E801-C646-9E80-044C927F91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698" y="3764734"/>
            <a:ext cx="4412809" cy="852109"/>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14">
            <a:extLst>
              <a:ext uri="{FF2B5EF4-FFF2-40B4-BE49-F238E27FC236}">
                <a16:creationId xmlns:a16="http://schemas.microsoft.com/office/drawing/2014/main" id="{04DF31AA-CDC6-A14E-BDF8-5139285D6D81}"/>
              </a:ext>
            </a:extLst>
          </p:cNvPr>
          <p:cNvPicPr>
            <a:picLocks noChangeAspect="1"/>
          </p:cNvPicPr>
          <p:nvPr/>
        </p:nvPicPr>
        <p:blipFill>
          <a:blip r:embed="rId8"/>
          <a:stretch>
            <a:fillRect/>
          </a:stretch>
        </p:blipFill>
        <p:spPr>
          <a:xfrm>
            <a:off x="6386499" y="3658340"/>
            <a:ext cx="4412809" cy="1200658"/>
          </a:xfrm>
          <a:prstGeom prst="rect">
            <a:avLst/>
          </a:prstGeom>
        </p:spPr>
      </p:pic>
      <p:sp>
        <p:nvSpPr>
          <p:cNvPr id="9" name="Title 3">
            <a:extLst>
              <a:ext uri="{FF2B5EF4-FFF2-40B4-BE49-F238E27FC236}">
                <a16:creationId xmlns:a16="http://schemas.microsoft.com/office/drawing/2014/main" id="{C9ADCE99-BE35-B742-ACB7-828EEBE27252}"/>
              </a:ext>
            </a:extLst>
          </p:cNvPr>
          <p:cNvSpPr txBox="1">
            <a:spLocks/>
          </p:cNvSpPr>
          <p:nvPr/>
        </p:nvSpPr>
        <p:spPr>
          <a:xfrm>
            <a:off x="6386498" y="1847850"/>
            <a:ext cx="5272101"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00" normalizeH="0" baseline="0" noProof="0" dirty="0">
                <a:ln>
                  <a:noFill/>
                </a:ln>
                <a:solidFill>
                  <a:srgbClr val="465466"/>
                </a:solidFill>
                <a:effectLst/>
                <a:uLnTx/>
                <a:uFillTx/>
                <a:latin typeface="Arial"/>
                <a:ea typeface="+mj-ea"/>
                <a:cs typeface="+mj-cs"/>
              </a:rPr>
              <a:t>Toby Edelman, </a:t>
            </a:r>
            <a:r>
              <a:rPr kumimoji="0" lang="en-US" sz="2000" b="0" i="0" u="none" strike="noStrike" kern="1200" cap="none" spc="-100" normalizeH="0" baseline="0" noProof="0" dirty="0">
                <a:ln>
                  <a:noFill/>
                </a:ln>
                <a:solidFill>
                  <a:srgbClr val="465466"/>
                </a:solidFill>
                <a:effectLst/>
                <a:uLnTx/>
                <a:uFillTx/>
                <a:latin typeface="Arial"/>
                <a:ea typeface="+mj-ea"/>
                <a:cs typeface="+mj-cs"/>
                <a:hlinkClick r:id="rId9"/>
              </a:rPr>
              <a:t>tedelman@medicareadvocacy.org</a:t>
            </a:r>
            <a:r>
              <a:rPr kumimoji="0" lang="en-US" sz="2000" b="0" i="0" u="none" strike="noStrike" kern="1200" cap="none" spc="-100" normalizeH="0" baseline="0" noProof="0" dirty="0">
                <a:ln>
                  <a:noFill/>
                </a:ln>
                <a:solidFill>
                  <a:srgbClr val="465466"/>
                </a:solidFill>
                <a:effectLst/>
                <a:uLnTx/>
                <a:uFillTx/>
                <a:latin typeface="Arial"/>
                <a:ea typeface="+mj-ea"/>
                <a:cs typeface="+mj-cs"/>
              </a:rPr>
              <a:t> </a:t>
            </a:r>
            <a:br>
              <a:rPr kumimoji="0" lang="en-US" sz="2000" b="0" i="0" u="none" strike="noStrike" kern="1200" cap="none" spc="-100" normalizeH="0" baseline="0" noProof="0" dirty="0">
                <a:ln>
                  <a:noFill/>
                </a:ln>
                <a:solidFill>
                  <a:srgbClr val="465466"/>
                </a:solidFill>
                <a:effectLst/>
                <a:uLnTx/>
                <a:uFillTx/>
                <a:latin typeface="Arial"/>
                <a:ea typeface="+mj-ea"/>
                <a:cs typeface="+mj-cs"/>
              </a:rPr>
            </a:br>
            <a:r>
              <a:rPr kumimoji="0" lang="en-US" sz="2000" b="0" i="0" u="none" strike="noStrike" kern="1200" cap="none" spc="-100" normalizeH="0" baseline="0" noProof="0" dirty="0" err="1">
                <a:ln>
                  <a:noFill/>
                </a:ln>
                <a:solidFill>
                  <a:srgbClr val="465466"/>
                </a:solidFill>
                <a:effectLst/>
                <a:uLnTx/>
                <a:uFillTx/>
                <a:latin typeface="Arial"/>
                <a:ea typeface="+mj-ea"/>
                <a:cs typeface="+mj-cs"/>
              </a:rPr>
              <a:t>www.medicareadvocacy.org</a:t>
            </a:r>
            <a:r>
              <a:rPr kumimoji="0" lang="en-US" sz="2000" b="0" i="0" u="none" strike="noStrike" kern="1200" cap="none" spc="-100" normalizeH="0" baseline="0" noProof="0" dirty="0">
                <a:ln>
                  <a:noFill/>
                </a:ln>
                <a:solidFill>
                  <a:srgbClr val="465466"/>
                </a:solidFill>
                <a:effectLst/>
                <a:uLnTx/>
                <a:uFillTx/>
                <a:latin typeface="Arial"/>
                <a:ea typeface="+mj-ea"/>
                <a:cs typeface="+mj-cs"/>
              </a:rPr>
              <a:t> </a:t>
            </a:r>
          </a:p>
        </p:txBody>
      </p:sp>
      <p:sp>
        <p:nvSpPr>
          <p:cNvPr id="10" name="Title 3">
            <a:extLst>
              <a:ext uri="{FF2B5EF4-FFF2-40B4-BE49-F238E27FC236}">
                <a16:creationId xmlns:a16="http://schemas.microsoft.com/office/drawing/2014/main" id="{BA705AA9-7BDA-9F47-A538-A93BF1A8E699}"/>
              </a:ext>
            </a:extLst>
          </p:cNvPr>
          <p:cNvSpPr txBox="1">
            <a:spLocks/>
          </p:cNvSpPr>
          <p:nvPr/>
        </p:nvSpPr>
        <p:spPr>
          <a:xfrm>
            <a:off x="914400" y="4930435"/>
            <a:ext cx="4870242"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00" normalizeH="0" baseline="0" noProof="0" dirty="0">
                <a:ln>
                  <a:noFill/>
                </a:ln>
                <a:solidFill>
                  <a:srgbClr val="465466"/>
                </a:solidFill>
                <a:effectLst/>
                <a:uLnTx/>
                <a:uFillTx/>
                <a:latin typeface="Arial"/>
                <a:ea typeface="+mj-ea"/>
                <a:cs typeface="+mj-cs"/>
              </a:rPr>
              <a:t>Eric Carlson, </a:t>
            </a:r>
            <a:r>
              <a:rPr kumimoji="0" lang="en-US" sz="2000" b="0" i="0" u="none" strike="noStrike" kern="1200" cap="none" spc="-100" normalizeH="0" baseline="0" noProof="0" dirty="0">
                <a:ln>
                  <a:noFill/>
                </a:ln>
                <a:solidFill>
                  <a:srgbClr val="465466"/>
                </a:solidFill>
                <a:effectLst/>
                <a:uLnTx/>
                <a:uFillTx/>
                <a:latin typeface="Arial"/>
                <a:ea typeface="+mj-ea"/>
                <a:cs typeface="+mj-cs"/>
                <a:hlinkClick r:id="rId10"/>
              </a:rPr>
              <a:t>ecarlson@justiceinaging.org</a:t>
            </a:r>
            <a:r>
              <a:rPr kumimoji="0" lang="en-US" sz="2000" b="0" i="0" u="none" strike="noStrike" kern="1200" cap="none" spc="-100" normalizeH="0" baseline="0" noProof="0" dirty="0">
                <a:ln>
                  <a:noFill/>
                </a:ln>
                <a:solidFill>
                  <a:srgbClr val="465466"/>
                </a:solidFill>
                <a:effectLst/>
                <a:uLnTx/>
                <a:uFillTx/>
                <a:latin typeface="Arial"/>
                <a:ea typeface="+mj-ea"/>
                <a:cs typeface="+mj-cs"/>
              </a:rPr>
              <a:t> </a:t>
            </a:r>
            <a:br>
              <a:rPr kumimoji="0" lang="en-US" sz="2000" b="0" i="0" u="none" strike="noStrike" kern="1200" cap="none" spc="-100" normalizeH="0" baseline="0" noProof="0" dirty="0">
                <a:ln>
                  <a:noFill/>
                </a:ln>
                <a:solidFill>
                  <a:srgbClr val="465466"/>
                </a:solidFill>
                <a:effectLst/>
                <a:uLnTx/>
                <a:uFillTx/>
                <a:latin typeface="Arial"/>
                <a:ea typeface="+mj-ea"/>
                <a:cs typeface="+mj-cs"/>
              </a:rPr>
            </a:br>
            <a:r>
              <a:rPr kumimoji="0" lang="en-US" sz="2000" b="0" i="0" u="none" strike="noStrike" kern="1200" cap="none" spc="-100" normalizeH="0" baseline="0" noProof="0" dirty="0" err="1">
                <a:ln>
                  <a:noFill/>
                </a:ln>
                <a:solidFill>
                  <a:srgbClr val="465466"/>
                </a:solidFill>
                <a:effectLst/>
                <a:uLnTx/>
                <a:uFillTx/>
                <a:latin typeface="Arial"/>
                <a:ea typeface="+mj-ea"/>
                <a:cs typeface="+mj-cs"/>
              </a:rPr>
              <a:t>www.justiceinaging.org</a:t>
            </a:r>
            <a:r>
              <a:rPr kumimoji="0" lang="en-US" sz="2000" b="0" i="0" u="none" strike="noStrike" kern="1200" cap="none" spc="-100" normalizeH="0" baseline="0" noProof="0" dirty="0">
                <a:ln>
                  <a:noFill/>
                </a:ln>
                <a:solidFill>
                  <a:srgbClr val="465466"/>
                </a:solidFill>
                <a:effectLst/>
                <a:uLnTx/>
                <a:uFillTx/>
                <a:latin typeface="Arial"/>
                <a:ea typeface="+mj-ea"/>
                <a:cs typeface="+mj-cs"/>
              </a:rPr>
              <a:t> </a:t>
            </a:r>
          </a:p>
        </p:txBody>
      </p:sp>
      <p:sp>
        <p:nvSpPr>
          <p:cNvPr id="11" name="Title 3">
            <a:extLst>
              <a:ext uri="{FF2B5EF4-FFF2-40B4-BE49-F238E27FC236}">
                <a16:creationId xmlns:a16="http://schemas.microsoft.com/office/drawing/2014/main" id="{2907E94E-0EAB-CA46-B06E-44623FDDA43F}"/>
              </a:ext>
            </a:extLst>
          </p:cNvPr>
          <p:cNvSpPr txBox="1">
            <a:spLocks/>
          </p:cNvSpPr>
          <p:nvPr/>
        </p:nvSpPr>
        <p:spPr>
          <a:xfrm>
            <a:off x="6386498" y="4926135"/>
            <a:ext cx="4870242"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00" normalizeH="0" baseline="0" noProof="0" dirty="0">
                <a:ln>
                  <a:noFill/>
                </a:ln>
                <a:solidFill>
                  <a:srgbClr val="465466"/>
                </a:solidFill>
                <a:effectLst/>
                <a:uLnTx/>
                <a:uFillTx/>
                <a:latin typeface="Arial"/>
                <a:ea typeface="+mj-ea"/>
                <a:cs typeface="+mj-cs"/>
              </a:rPr>
              <a:t>Richard </a:t>
            </a:r>
            <a:r>
              <a:rPr kumimoji="0" lang="en-US" sz="2000" b="0" i="0" u="none" strike="noStrike" kern="1200" cap="none" spc="-100" normalizeH="0" baseline="0" noProof="0" dirty="0" err="1">
                <a:ln>
                  <a:noFill/>
                </a:ln>
                <a:solidFill>
                  <a:srgbClr val="465466"/>
                </a:solidFill>
                <a:effectLst/>
                <a:uLnTx/>
                <a:uFillTx/>
                <a:latin typeface="Arial"/>
                <a:ea typeface="+mj-ea"/>
                <a:cs typeface="+mj-cs"/>
              </a:rPr>
              <a:t>Mollot</a:t>
            </a:r>
            <a:r>
              <a:rPr kumimoji="0" lang="en-US" sz="2000" b="0" i="0" u="none" strike="noStrike" kern="1200" cap="none" spc="-100" normalizeH="0" baseline="0" noProof="0" dirty="0">
                <a:ln>
                  <a:noFill/>
                </a:ln>
                <a:solidFill>
                  <a:srgbClr val="465466"/>
                </a:solidFill>
                <a:effectLst/>
                <a:uLnTx/>
                <a:uFillTx/>
                <a:latin typeface="Arial"/>
                <a:ea typeface="+mj-ea"/>
                <a:cs typeface="+mj-cs"/>
              </a:rPr>
              <a:t>, </a:t>
            </a:r>
            <a:r>
              <a:rPr kumimoji="0" lang="en-US" sz="2000" b="0" i="0" u="none" strike="noStrike" kern="1200" cap="none" spc="-100" normalizeH="0" baseline="0" noProof="0" dirty="0">
                <a:ln>
                  <a:noFill/>
                </a:ln>
                <a:solidFill>
                  <a:srgbClr val="465466"/>
                </a:solidFill>
                <a:effectLst/>
                <a:uLnTx/>
                <a:uFillTx/>
                <a:latin typeface="Arial"/>
                <a:ea typeface="+mj-ea"/>
                <a:cs typeface="+mj-cs"/>
                <a:hlinkClick r:id="rId11"/>
              </a:rPr>
              <a:t>Richard@ltccc.org</a:t>
            </a:r>
            <a:r>
              <a:rPr kumimoji="0" lang="en-US" sz="2000" b="0" i="0" u="none" strike="noStrike" kern="1200" cap="none" spc="-100" normalizeH="0" baseline="0" noProof="0" dirty="0">
                <a:ln>
                  <a:noFill/>
                </a:ln>
                <a:solidFill>
                  <a:srgbClr val="465466"/>
                </a:solidFill>
                <a:effectLst/>
                <a:uLnTx/>
                <a:uFillTx/>
                <a:latin typeface="Arial"/>
                <a:ea typeface="+mj-ea"/>
                <a:cs typeface="+mj-cs"/>
              </a:rPr>
              <a:t> </a:t>
            </a:r>
            <a:br>
              <a:rPr kumimoji="0" lang="en-US" sz="2000" b="0" i="0" u="none" strike="noStrike" kern="1200" cap="none" spc="-100" normalizeH="0" baseline="0" noProof="0" dirty="0">
                <a:ln>
                  <a:noFill/>
                </a:ln>
                <a:solidFill>
                  <a:srgbClr val="465466"/>
                </a:solidFill>
                <a:effectLst/>
                <a:uLnTx/>
                <a:uFillTx/>
                <a:latin typeface="Arial"/>
                <a:ea typeface="+mj-ea"/>
                <a:cs typeface="+mj-cs"/>
              </a:rPr>
            </a:br>
            <a:r>
              <a:rPr kumimoji="0" lang="en-US" sz="2000" b="0" i="0" u="none" strike="noStrike" kern="1200" cap="none" spc="-100" normalizeH="0" baseline="0" noProof="0" dirty="0">
                <a:ln>
                  <a:noFill/>
                </a:ln>
                <a:solidFill>
                  <a:srgbClr val="465466"/>
                </a:solidFill>
                <a:effectLst/>
                <a:uLnTx/>
                <a:uFillTx/>
                <a:latin typeface="Arial"/>
                <a:ea typeface="+mj-ea"/>
                <a:cs typeface="+mj-cs"/>
              </a:rPr>
              <a:t>www.nursinghome411.org </a:t>
            </a:r>
          </a:p>
        </p:txBody>
      </p:sp>
    </p:spTree>
    <p:extLst>
      <p:ext uri="{BB962C8B-B14F-4D97-AF65-F5344CB8AC3E}">
        <p14:creationId xmlns:p14="http://schemas.microsoft.com/office/powerpoint/2010/main" val="86889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exacerbated</a:t>
            </a:r>
          </a:p>
        </p:txBody>
      </p:sp>
      <p:sp>
        <p:nvSpPr>
          <p:cNvPr id="3" name="Content Placeholder 2"/>
          <p:cNvSpPr>
            <a:spLocks noGrp="1"/>
          </p:cNvSpPr>
          <p:nvPr>
            <p:ph idx="1"/>
          </p:nvPr>
        </p:nvSpPr>
        <p:spPr>
          <a:xfrm>
            <a:off x="2209800" y="1937252"/>
            <a:ext cx="7772400" cy="4070349"/>
          </a:xfrm>
        </p:spPr>
        <p:txBody>
          <a:bodyPr/>
          <a:lstStyle/>
          <a:p>
            <a:r>
              <a:rPr lang="en-US" dirty="0"/>
              <a:t>Problems we’ve seen for years are exacerbated by the pandemic.</a:t>
            </a:r>
          </a:p>
          <a:p>
            <a:pPr lvl="1"/>
            <a:r>
              <a:rPr lang="en-US" dirty="0"/>
              <a:t>Staffing shortages are worse, as sick staff are unable to work.</a:t>
            </a:r>
          </a:p>
          <a:p>
            <a:pPr lvl="1"/>
            <a:r>
              <a:rPr lang="en-US" dirty="0"/>
              <a:t>Infection control and prevention remain an enormous problem.</a:t>
            </a:r>
          </a:p>
          <a:p>
            <a:pPr lvl="2"/>
            <a:r>
              <a:rPr lang="en-US" sz="2000" dirty="0"/>
              <a:t>CMS: in infection control surveys week of Mar. 30, 36% of facilities with infection control surveys did not do proper handwashing; 25% did not use PPE correctly.</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7</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17083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Lack of information</a:t>
            </a:r>
          </a:p>
        </p:txBody>
      </p:sp>
      <p:sp>
        <p:nvSpPr>
          <p:cNvPr id="3" name="Content Placeholder 2"/>
          <p:cNvSpPr>
            <a:spLocks noGrp="1"/>
          </p:cNvSpPr>
          <p:nvPr>
            <p:ph idx="1"/>
          </p:nvPr>
        </p:nvSpPr>
        <p:spPr/>
        <p:txBody>
          <a:bodyPr/>
          <a:lstStyle/>
          <a:p>
            <a:r>
              <a:rPr lang="en-US" dirty="0"/>
              <a:t>Federal government is not releasing, and probably does not have, information about which facilities have COVID-19 positive residents and staff, how many are sick, how many have died.</a:t>
            </a:r>
          </a:p>
          <a:p>
            <a:pPr lvl="1"/>
            <a:r>
              <a:rPr lang="en-US" dirty="0"/>
              <a:t>No federal mandate on facilities to report; not all states are requiring facilities to report.</a:t>
            </a:r>
          </a:p>
          <a:p>
            <a:pPr lvl="1"/>
            <a:r>
              <a:rPr lang="en-US" dirty="0"/>
              <a:t>National/state media compiling information.</a:t>
            </a:r>
          </a:p>
          <a:p>
            <a:pPr marL="457200" lvl="1" indent="0">
              <a:buNone/>
            </a:pPr>
            <a:endParaRPr lang="en-US" dirty="0"/>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8</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00242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Without information</a:t>
            </a:r>
          </a:p>
        </p:txBody>
      </p:sp>
      <p:sp>
        <p:nvSpPr>
          <p:cNvPr id="3" name="Content Placeholder 2"/>
          <p:cNvSpPr>
            <a:spLocks noGrp="1"/>
          </p:cNvSpPr>
          <p:nvPr>
            <p:ph idx="1"/>
          </p:nvPr>
        </p:nvSpPr>
        <p:spPr/>
        <p:txBody>
          <a:bodyPr/>
          <a:lstStyle/>
          <a:p>
            <a:r>
              <a:rPr lang="en-US" dirty="0"/>
              <a:t>States cannot target additional personal protective equipment (PPE) and staff to facilities in greatest need (American Health Care Association agreed, Apr. 13).</a:t>
            </a:r>
          </a:p>
          <a:p>
            <a:r>
              <a:rPr lang="en-US" dirty="0"/>
              <a:t>Residents and families more fearful, especially since visitors have been banned since mid-March.</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6414CFA4-8673-4251-AA94-B88DDAD2304E}" type="slidenum">
              <a:rPr lang="en-US">
                <a:solidFill>
                  <a:srgbClr val="FFFFFF">
                    <a:tint val="75000"/>
                  </a:srgbClr>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9</a:t>
            </a:fld>
            <a:endParaRPr lang="en-US" dirty="0">
              <a:solidFill>
                <a:srgbClr val="FFFFFF">
                  <a:tint val="75000"/>
                </a:srgbClr>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02542335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
      <a:dk1>
        <a:srgbClr val="808080"/>
      </a:dk1>
      <a:lt1>
        <a:srgbClr val="FFFFFF"/>
      </a:lt1>
      <a:dk2>
        <a:srgbClr val="3333FF"/>
      </a:dk2>
      <a:lt2>
        <a:srgbClr val="99CCFF"/>
      </a:lt2>
      <a:accent1>
        <a:srgbClr val="00CC99"/>
      </a:accent1>
      <a:accent2>
        <a:srgbClr val="FF0000"/>
      </a:accent2>
      <a:accent3>
        <a:srgbClr val="ADADFF"/>
      </a:accent3>
      <a:accent4>
        <a:srgbClr val="DADADA"/>
      </a:accent4>
      <a:accent5>
        <a:srgbClr val="AAE2CA"/>
      </a:accent5>
      <a:accent6>
        <a:srgbClr val="E70000"/>
      </a:accent6>
      <a:hlink>
        <a:srgbClr val="CCCCFF"/>
      </a:hlink>
      <a:folHlink>
        <a:srgbClr val="CCCC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B5ACB26-1C4D-42F5-A518-F4C7AEFECFA8}" vid="{84D01631-E26A-4C63-8948-97EFAABE2813}"/>
    </a:ext>
  </a:extLst>
</a:theme>
</file>

<file path=ppt/theme/theme2.xml><?xml version="1.0" encoding="utf-8"?>
<a:theme xmlns:a="http://schemas.openxmlformats.org/drawingml/2006/main" name="Advantag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larity">
  <a:themeElements>
    <a:clrScheme name="Custom 14">
      <a:dk1>
        <a:sysClr val="windowText" lastClr="000000"/>
      </a:dk1>
      <a:lt1>
        <a:sysClr val="window" lastClr="FFFFFF"/>
      </a:lt1>
      <a:dk2>
        <a:srgbClr val="465466"/>
      </a:dk2>
      <a:lt2>
        <a:srgbClr val="BBD7F8"/>
      </a:lt2>
      <a:accent1>
        <a:srgbClr val="0F067C"/>
      </a:accent1>
      <a:accent2>
        <a:srgbClr val="23CF0E"/>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Justice in Aging theme - logo">
  <a:themeElements>
    <a:clrScheme name="Custom 15">
      <a:dk1>
        <a:srgbClr val="515151"/>
      </a:dk1>
      <a:lt1>
        <a:sysClr val="window" lastClr="FFFFFF"/>
      </a:lt1>
      <a:dk2>
        <a:srgbClr val="0365A9"/>
      </a:dk2>
      <a:lt2>
        <a:srgbClr val="FFFFFF"/>
      </a:lt2>
      <a:accent1>
        <a:srgbClr val="C4681A"/>
      </a:accent1>
      <a:accent2>
        <a:srgbClr val="7097CE"/>
      </a:accent2>
      <a:accent3>
        <a:srgbClr val="B73925"/>
      </a:accent3>
      <a:accent4>
        <a:srgbClr val="E4A611"/>
      </a:accent4>
      <a:accent5>
        <a:srgbClr val="594B8C"/>
      </a:accent5>
      <a:accent6>
        <a:srgbClr val="959616"/>
      </a:accent6>
      <a:hlink>
        <a:srgbClr val="0070C0"/>
      </a:hlink>
      <a:folHlink>
        <a:srgbClr val="C4681A"/>
      </a:folHlink>
    </a:clrScheme>
    <a:fontScheme name="Custom 1">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3521</Words>
  <Application>Microsoft Macintosh PowerPoint</Application>
  <PresentationFormat>Widescreen</PresentationFormat>
  <Paragraphs>361</Paragraphs>
  <Slides>67</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67</vt:i4>
      </vt:variant>
    </vt:vector>
  </HeadingPairs>
  <TitlesOfParts>
    <vt:vector size="76" baseType="lpstr">
      <vt:lpstr>Arial</vt:lpstr>
      <vt:lpstr>Calibri</vt:lpstr>
      <vt:lpstr>Times New Roman</vt:lpstr>
      <vt:lpstr>Verdana</vt:lpstr>
      <vt:lpstr>Wingdings</vt:lpstr>
      <vt:lpstr>Default Design</vt:lpstr>
      <vt:lpstr>Advantage</vt:lpstr>
      <vt:lpstr>Clarity</vt:lpstr>
      <vt:lpstr>Justice in Aging theme - logo</vt:lpstr>
      <vt:lpstr>COVID-19: advocating for nursing home residents, PARt I – National advocacy</vt:lpstr>
      <vt:lpstr>Agenda</vt:lpstr>
      <vt:lpstr>Presenters</vt:lpstr>
      <vt:lpstr>Introduction</vt:lpstr>
      <vt:lpstr>The coronavirus pandemic</vt:lpstr>
      <vt:lpstr>nursing home residents</vt:lpstr>
      <vt:lpstr>Problems exacerbated</vt:lpstr>
      <vt:lpstr>Lack of information</vt:lpstr>
      <vt:lpstr>Without information</vt:lpstr>
      <vt:lpstr>Best practices</vt:lpstr>
      <vt:lpstr>Going forward</vt:lpstr>
      <vt:lpstr>What we want to do today and at next week’s webinar</vt:lpstr>
      <vt:lpstr>Cms and congress</vt:lpstr>
      <vt:lpstr>Expansion of coverage nursing home-specific</vt:lpstr>
      <vt:lpstr>Expansion of coverage nursing home-specific</vt:lpstr>
      <vt:lpstr>Increased reimbursement</vt:lpstr>
      <vt:lpstr>Increased reimbursement</vt:lpstr>
      <vt:lpstr>Immunity from criminal and civil liability</vt:lpstr>
      <vt:lpstr>Our concerns </vt:lpstr>
      <vt:lpstr>Waivers of resident protections</vt:lpstr>
      <vt:lpstr>PowerPoint Presentation</vt:lpstr>
      <vt:lpstr>CMS Waives Various Nursing Facility Regulations</vt:lpstr>
      <vt:lpstr>Waivers Relating to Transfers</vt:lpstr>
      <vt:lpstr>Transfer Within Facility</vt:lpstr>
      <vt:lpstr>Facility-to-Facility Transfers</vt:lpstr>
      <vt:lpstr>Process for “Cohort” Transfers</vt:lpstr>
      <vt:lpstr>Notice AFTER Transfer?</vt:lpstr>
      <vt:lpstr>Waive Physical Plant Standards</vt:lpstr>
      <vt:lpstr>Waive Standards to Allow for Repurposing of Rooms</vt:lpstr>
      <vt:lpstr>Weaknesses in Waivers</vt:lpstr>
      <vt:lpstr>Care Provider Standards</vt:lpstr>
      <vt:lpstr>Nurse Aide Training</vt:lpstr>
      <vt:lpstr>Access to “Outside” Professionals</vt:lpstr>
      <vt:lpstr>Social Distancing in Nursing Facilities</vt:lpstr>
      <vt:lpstr>Distancing Internally</vt:lpstr>
      <vt:lpstr>Severely Limiting Visitation</vt:lpstr>
      <vt:lpstr>Few “Essential” Persons</vt:lpstr>
      <vt:lpstr>When Visits Do Take Place</vt:lpstr>
      <vt:lpstr>Alternatives to In-Person Visiting</vt:lpstr>
      <vt:lpstr>Facilitating Contact with Ombudsman, etc.</vt:lpstr>
      <vt:lpstr>Other Waivers</vt:lpstr>
      <vt:lpstr>Assessments and Reporting</vt:lpstr>
      <vt:lpstr>Thinking About Waivers</vt:lpstr>
      <vt:lpstr>Federal Requirements &amp; Recommendations</vt:lpstr>
      <vt:lpstr>Federal Requirements &amp; Recommendations: Background</vt:lpstr>
      <vt:lpstr>CMS Recommendations for Nursing Homes</vt:lpstr>
      <vt:lpstr>CMS Recommendations for Nursing Homes</vt:lpstr>
      <vt:lpstr>CMS Requirements for State Surveys (Inspections)</vt:lpstr>
      <vt:lpstr>CMS Requirements for Resident Transfer and Discharge</vt:lpstr>
      <vt:lpstr>Federal Requirements: No Discrimination on Basis of Age or Disability</vt:lpstr>
      <vt:lpstr>PowerPoint Presentation</vt:lpstr>
      <vt:lpstr>National Advocacy </vt:lpstr>
      <vt:lpstr>CMS</vt:lpstr>
      <vt:lpstr>CMS</vt:lpstr>
      <vt:lpstr>Problems communicated to CMS</vt:lpstr>
      <vt:lpstr>National Advocacy </vt:lpstr>
      <vt:lpstr>ACCESS ACT</vt:lpstr>
      <vt:lpstr>Advocacy Recommendations</vt:lpstr>
      <vt:lpstr>Recommendation #1: Establish a State Level Team </vt:lpstr>
      <vt:lpstr>Recommendation #2: Establish Distinct COVID-19 Only Facilities or Units </vt:lpstr>
      <vt:lpstr>Recommendation #3: Transparency of Information</vt:lpstr>
      <vt:lpstr>Recommendation #4: Adequate PPE and Testing</vt:lpstr>
      <vt:lpstr> Recommendation #5: Support and Protect Residents During Admission, Transfer, Discharge </vt:lpstr>
      <vt:lpstr>Recommendation #5: Support and Protect Residents During Admission, Transfer, Discharge</vt:lpstr>
      <vt:lpstr>A CALL TO ACTION!</vt:lpstr>
      <vt:lpstr>Join us next Friday, April 24, 2:00pm ET</vt:lpstr>
      <vt:lpstr>Robyn Grant, rgrant@theconsumervoice.org  www.theconsumervoice.org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Laubert, Elizabeth</dc:creator>
  <cp:lastModifiedBy>Lori Smetanka</cp:lastModifiedBy>
  <cp:revision>4</cp:revision>
  <dcterms:created xsi:type="dcterms:W3CDTF">2020-04-17T13:24:30Z</dcterms:created>
  <dcterms:modified xsi:type="dcterms:W3CDTF">2020-04-17T17:37:01Z</dcterms:modified>
</cp:coreProperties>
</file>