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257" r:id="rId3"/>
    <p:sldId id="271" r:id="rId4"/>
    <p:sldId id="258" r:id="rId5"/>
    <p:sldId id="259" r:id="rId6"/>
    <p:sldId id="272" r:id="rId7"/>
    <p:sldId id="260" r:id="rId8"/>
    <p:sldId id="261" r:id="rId9"/>
    <p:sldId id="262" r:id="rId10"/>
    <p:sldId id="263" r:id="rId11"/>
    <p:sldId id="264" r:id="rId12"/>
    <p:sldId id="268" r:id="rId13"/>
    <p:sldId id="266" r:id="rId14"/>
    <p:sldId id="267" r:id="rId15"/>
    <p:sldId id="269" r:id="rId16"/>
  </p:sldIdLst>
  <p:sldSz cx="9144000" cy="6858000" type="screen4x3"/>
  <p:notesSz cx="6900863" cy="9291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ree" initials="d" lastIdx="11" clrIdx="0"/>
  <p:cmAuthor id="1" name="mziegler" initials="mz" lastIdx="2" clrIdx="1"/>
  <p:cmAuthor id="2" name="alichter" initials="aml" lastIdx="11" clrIdx="2"/>
  <p:cmAuthor id="3" name="jon" initials="j" lastIdx="1" clrIdx="3"/>
  <p:cmAuthor id="4" name="mhancock" initials="m" lastIdx="16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73623" autoAdjust="0"/>
  </p:normalViewPr>
  <p:slideViewPr>
    <p:cSldViewPr>
      <p:cViewPr>
        <p:scale>
          <a:sx n="59" d="100"/>
          <a:sy n="59" d="100"/>
        </p:scale>
        <p:origin x="-235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40" d="100"/>
          <a:sy n="140" d="100"/>
        </p:scale>
        <p:origin x="-2190" y="3234"/>
      </p:cViewPr>
      <p:guideLst>
        <p:guide orient="horz" pos="2926"/>
        <p:guide pos="217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90999" cy="464900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8302" y="0"/>
            <a:ext cx="2990999" cy="464900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r">
              <a:defRPr sz="1200"/>
            </a:lvl1pPr>
          </a:lstStyle>
          <a:p>
            <a:fld id="{BEB068EB-6488-436B-BF8E-B1873E31F4D1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5152"/>
            <a:ext cx="2990999" cy="464900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8302" y="8825152"/>
            <a:ext cx="2990999" cy="464900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r">
              <a:defRPr sz="1200"/>
            </a:lvl1pPr>
          </a:lstStyle>
          <a:p>
            <a:fld id="{09A1DB9F-D520-43BD-B9B6-1F1CF2B0E0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16742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0374" cy="464582"/>
          </a:xfrm>
          <a:prstGeom prst="rect">
            <a:avLst/>
          </a:prstGeom>
        </p:spPr>
        <p:txBody>
          <a:bodyPr vert="horz" lIns="92505" tIns="46252" rIns="92505" bIns="462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8892" y="0"/>
            <a:ext cx="2990374" cy="464582"/>
          </a:xfrm>
          <a:prstGeom prst="rect">
            <a:avLst/>
          </a:prstGeom>
        </p:spPr>
        <p:txBody>
          <a:bodyPr vert="horz" lIns="92505" tIns="46252" rIns="92505" bIns="46252" rtlCol="0"/>
          <a:lstStyle>
            <a:lvl1pPr algn="r">
              <a:defRPr sz="1200"/>
            </a:lvl1pPr>
          </a:lstStyle>
          <a:p>
            <a:fld id="{9E50FAB6-705E-46D8-9BC6-A90888F66242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8713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05" tIns="46252" rIns="92505" bIns="4625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0087" y="4413528"/>
            <a:ext cx="5520690" cy="4181237"/>
          </a:xfrm>
          <a:prstGeom prst="rect">
            <a:avLst/>
          </a:prstGeom>
        </p:spPr>
        <p:txBody>
          <a:bodyPr vert="horz" lIns="92505" tIns="46252" rIns="92505" bIns="4625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5443"/>
            <a:ext cx="2990374" cy="464582"/>
          </a:xfrm>
          <a:prstGeom prst="rect">
            <a:avLst/>
          </a:prstGeom>
        </p:spPr>
        <p:txBody>
          <a:bodyPr vert="horz" lIns="92505" tIns="46252" rIns="92505" bIns="462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8892" y="8825443"/>
            <a:ext cx="2990374" cy="464582"/>
          </a:xfrm>
          <a:prstGeom prst="rect">
            <a:avLst/>
          </a:prstGeom>
        </p:spPr>
        <p:txBody>
          <a:bodyPr vert="horz" lIns="92505" tIns="46252" rIns="92505" bIns="46252" rtlCol="0" anchor="b"/>
          <a:lstStyle>
            <a:lvl1pPr algn="r">
              <a:defRPr sz="1200"/>
            </a:lvl1pPr>
          </a:lstStyle>
          <a:p>
            <a:fld id="{B375D747-68FA-4724-9402-46C6C82C8A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416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07" indent="-171407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5D747-68FA-4724-9402-46C6C82C8A8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5D747-68FA-4724-9402-46C6C82C8A8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07" indent="-171407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5D747-68FA-4724-9402-46C6C82C8A8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5D747-68FA-4724-9402-46C6C82C8A8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5D747-68FA-4724-9402-46C6C82C8A8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48760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5D747-68FA-4724-9402-46C6C82C8A8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5D747-68FA-4724-9402-46C6C82C8A8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5D747-68FA-4724-9402-46C6C82C8A8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5D747-68FA-4724-9402-46C6C82C8A8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4153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5D747-68FA-4724-9402-46C6C82C8A8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 algn="l">
              <a:buNone/>
            </a:pPr>
            <a:endParaRPr lang="en-US" strike="sngStrik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5D747-68FA-4724-9402-46C6C82C8A8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198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656" lvl="1" indent="-285656" defTabSz="914101">
              <a:buFont typeface="Arial" panose="020B0604020202020204" pitchFamily="34" charset="0"/>
              <a:buChar char="•"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5D747-68FA-4724-9402-46C6C82C8A8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0445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5D747-68FA-4724-9402-46C6C82C8A8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5D747-68FA-4724-9402-46C6C82C8A8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335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AB1F-5548-4B2E-8648-D38C0E16588E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670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5D18-3051-41A3-AEFB-7FAFC2383805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645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83C2-F713-41D6-96C4-E5837DDA0425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187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E3B1-25A8-4D5D-8E4D-2423CAE877FB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972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DA03-10F0-42FE-946B-EC5E19F05DF5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763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36C0-6CC6-4D87-AA66-BADEF442331C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619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1BF7-8054-4B6A-9C7C-08CD49910C31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20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F967-D570-4DA6-B8A1-CBD4800E8214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183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26D8-EABA-419A-92A3-19E611A34272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281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1541-7684-4336-9151-277518B49514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880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46C1-BF8C-4B58-9217-31A64A910E8F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799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0316F-246E-4DC5-879A-FFEC40F6EAAB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065F7-6C91-4F63-9A96-D246B3E21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498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2819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000" dirty="0" smtClean="0"/>
              <a:t>U.S. DOL Wage and Hour Division:</a:t>
            </a:r>
            <a:br>
              <a:rPr lang="en-US" sz="4000" dirty="0" smtClean="0"/>
            </a:br>
            <a:r>
              <a:rPr lang="en-US" sz="4000" dirty="0" smtClean="0"/>
              <a:t>Briefing on </a:t>
            </a:r>
            <a:br>
              <a:rPr lang="en-US" sz="4000" dirty="0" smtClean="0"/>
            </a:br>
            <a:r>
              <a:rPr lang="en-US" sz="4000" b="1" dirty="0" smtClean="0"/>
              <a:t>Application of the Fair Labor Standards Act to Domestic Service Final Rule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February 27, 2014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400" cap="small" dirty="0" smtClean="0">
                <a:solidFill>
                  <a:schemeClr val="bg1"/>
                </a:solidFill>
              </a:rPr>
              <a:t>The Long Term Care Discussion Group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endParaRPr lang="en-US" i="1" dirty="0" smtClean="0"/>
          </a:p>
          <a:p>
            <a:pPr marL="342900" lvl="1" indent="-342900">
              <a:buNone/>
            </a:pPr>
            <a:r>
              <a:rPr lang="en-US" dirty="0" smtClean="0"/>
              <a:t>Under the new rules: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r>
              <a:rPr lang="en-US" dirty="0" smtClean="0"/>
              <a:t>The consumer or the consumer’s family or household </a:t>
            </a:r>
            <a:r>
              <a:rPr lang="en-US" u="sng" dirty="0" smtClean="0"/>
              <a:t>may claim </a:t>
            </a:r>
            <a:r>
              <a:rPr lang="en-US" dirty="0" smtClean="0"/>
              <a:t>this overtime pay exemption.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r>
              <a:rPr lang="en-US" dirty="0" smtClean="0"/>
              <a:t> Third </a:t>
            </a:r>
            <a:r>
              <a:rPr lang="en-US" dirty="0"/>
              <a:t>party </a:t>
            </a:r>
            <a:r>
              <a:rPr lang="en-US" dirty="0" smtClean="0"/>
              <a:t>employers </a:t>
            </a:r>
            <a:r>
              <a:rPr lang="en-US" u="sng" dirty="0" smtClean="0"/>
              <a:t>may not </a:t>
            </a:r>
            <a:r>
              <a:rPr lang="en-US" u="sng" dirty="0"/>
              <a:t>claim</a:t>
            </a:r>
            <a:r>
              <a:rPr lang="en-US" dirty="0"/>
              <a:t> </a:t>
            </a:r>
            <a:r>
              <a:rPr lang="en-US" dirty="0" smtClean="0"/>
              <a:t>this exemption.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pPr marL="0" indent="0"/>
            <a:r>
              <a:rPr lang="en-US" sz="3600" b="1" dirty="0" smtClean="0">
                <a:solidFill>
                  <a:schemeClr val="bg1"/>
                </a:solidFill>
              </a:rPr>
              <a:t>The live-in domestic service exemption: </a:t>
            </a:r>
            <a:r>
              <a:rPr lang="en-US" sz="3600" b="1" i="1" dirty="0" smtClean="0">
                <a:solidFill>
                  <a:schemeClr val="bg1"/>
                </a:solidFill>
              </a:rPr>
              <a:t>Who may claim it </a:t>
            </a:r>
            <a:r>
              <a:rPr lang="en-US" sz="3600" b="1" dirty="0" smtClean="0">
                <a:solidFill>
                  <a:schemeClr val="bg1"/>
                </a:solidFill>
              </a:rPr>
              <a:t>under the new Final Rule?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080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76400"/>
            <a:ext cx="8915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000"/>
            <a:ext cx="7772400" cy="1066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FLSA Principles That </a:t>
            </a:r>
            <a:b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Haven’t Changed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288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b="1" dirty="0" smtClean="0"/>
              <a:t>Hours Worked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How to determine when a worker must be paid for his/her time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b="1" dirty="0" smtClean="0"/>
              <a:t>Private Home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000" dirty="0" smtClean="0"/>
              <a:t>How to determine if services are being provided in a private home, where the companionship services or live-in domestic service employee exemptions might apply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b="1" dirty="0" smtClean="0"/>
              <a:t>Paid Family and Household Care Providers</a:t>
            </a:r>
            <a:r>
              <a:rPr lang="en-US" sz="3200" b="1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000" dirty="0" smtClean="0"/>
              <a:t>Under what circumstances the scope of a direct care worker’s employment is limited because a family or household relationship also exists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b="1" dirty="0" smtClean="0"/>
              <a:t>Joint Employment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>How to determine whether an employee is in an employment relationship with more than one party for purposes of the FLSA</a:t>
            </a:r>
          </a:p>
        </p:txBody>
      </p:sp>
    </p:spTree>
    <p:extLst>
      <p:ext uri="{BB962C8B-B14F-4D97-AF65-F5344CB8AC3E}">
        <p14:creationId xmlns="" xmlns:p14="http://schemas.microsoft.com/office/powerpoint/2010/main" val="163783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239000" cy="44196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2800" dirty="0" smtClean="0"/>
              <a:t>Expand </a:t>
            </a:r>
            <a:r>
              <a:rPr lang="en-US" sz="2800" dirty="0"/>
              <a:t>wage protections for most of the direct care workers currently exempt </a:t>
            </a:r>
            <a:r>
              <a:rPr lang="en-US" sz="2800" dirty="0" smtClean="0"/>
              <a:t>from protections of the FLSA and thus not </a:t>
            </a:r>
            <a:r>
              <a:rPr lang="en-US" sz="2800" dirty="0"/>
              <a:t>being paid travel time and/or minimum wage and overtime. </a:t>
            </a:r>
            <a:endParaRPr lang="en-US" sz="2800" dirty="0" smtClean="0"/>
          </a:p>
          <a:p>
            <a:pPr marL="0" lvl="0" indent="0">
              <a:buNone/>
            </a:pPr>
            <a:endParaRPr lang="en-US" sz="2000" dirty="0"/>
          </a:p>
          <a:p>
            <a:pPr lvl="0">
              <a:buNone/>
            </a:pPr>
            <a:r>
              <a:rPr lang="en-US" sz="2800" dirty="0"/>
              <a:t>Implement in a manner that ensures </a:t>
            </a:r>
            <a:r>
              <a:rPr lang="en-US" sz="2800" dirty="0" smtClean="0"/>
              <a:t>consumers and </a:t>
            </a:r>
            <a:r>
              <a:rPr lang="en-US" sz="2800" dirty="0"/>
              <a:t>their families continue to have access to the critical community services on which they rely and that supports innovative models of care that help them live in the community.   </a:t>
            </a:r>
          </a:p>
          <a:p>
            <a:pPr marL="0" indent="0" algn="ctr">
              <a:buNone/>
            </a:pPr>
            <a:endParaRPr lang="en-US" sz="1800" u="sng" dirty="0"/>
          </a:p>
        </p:txBody>
      </p:sp>
      <p:sp>
        <p:nvSpPr>
          <p:cNvPr id="6" name="Rectangle 5"/>
          <p:cNvSpPr/>
          <p:nvPr/>
        </p:nvSpPr>
        <p:spPr>
          <a:xfrm>
            <a:off x="838200" y="533400"/>
            <a:ext cx="7696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DOL Implementing Principles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537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itchFamily="34" charset="0"/>
                <a:cs typeface="Tahoma" pitchFamily="34" charset="0"/>
              </a:rPr>
              <a:t>Revised Rules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7733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When do the new rules become effective?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i="1" dirty="0" smtClean="0"/>
              <a:t>January 1, 2015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37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" name="Picture 2" descr="C:\Users\uzzell-megan\AppData\Local\Microsoft\Windows\Temporary Internet Files\Content.Outlook\SQLRSBJE\HomeCare Webp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8022431" cy="4495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381000"/>
            <a:ext cx="7696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Dedicated Website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600200"/>
            <a:ext cx="3631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dol.gov/whd/homecare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itchFamily="34" charset="0"/>
                <a:cs typeface="Tahoma" pitchFamily="34" charset="0"/>
              </a:rPr>
              <a:t>Dialogue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296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Wage and Hour Division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ahoma" pitchFamily="34" charset="0"/>
                <a:cs typeface="Tahoma" pitchFamily="34" charset="0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ahoma" pitchFamily="34" charset="0"/>
                <a:cs typeface="Tahoma" pitchFamily="34" charset="0"/>
              </a:rPr>
            </a:b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ahoma" pitchFamily="34" charset="0"/>
                <a:cs typeface="Tahoma" pitchFamily="34" charset="0"/>
              </a:rPr>
              <a:t>An</a:t>
            </a:r>
            <a:r>
              <a:rPr kumimoji="0" lang="en-US" sz="44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ahoma" pitchFamily="34" charset="0"/>
                <a:cs typeface="Tahoma" pitchFamily="34" charset="0"/>
              </a:rPr>
              <a:t> Introduction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981200"/>
            <a:ext cx="8229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indent="-223838"/>
            <a:r>
              <a:rPr lang="en-US" sz="2800" dirty="0" smtClean="0"/>
              <a:t>Mission: </a:t>
            </a:r>
          </a:p>
          <a:p>
            <a:pPr marL="223838" indent="-223838"/>
            <a:endParaRPr lang="en-US" sz="2800" dirty="0" smtClean="0"/>
          </a:p>
          <a:p>
            <a:pPr marL="223838" indent="-223838">
              <a:buFont typeface="Arial" pitchFamily="34" charset="0"/>
              <a:buChar char="•"/>
            </a:pPr>
            <a:r>
              <a:rPr lang="en-US" sz="2800" dirty="0" smtClean="0"/>
              <a:t>To promote and achieve compliance with labor standards to protect and enhance the welfare of the Nation’s workforce.</a:t>
            </a:r>
            <a:endParaRPr lang="en-US" sz="2000" dirty="0" smtClean="0"/>
          </a:p>
          <a:p>
            <a:pPr marL="223838" indent="-223838"/>
            <a:endParaRPr lang="en-US" sz="2000" dirty="0" smtClean="0"/>
          </a:p>
          <a:p>
            <a:pPr marL="223838" indent="-223838">
              <a:buFont typeface="Arial" pitchFamily="34" charset="0"/>
              <a:buChar char="•"/>
            </a:pPr>
            <a:r>
              <a:rPr lang="en-US" sz="2800" dirty="0" smtClean="0"/>
              <a:t>Laws administered by WHD (including the Fair Labor Standards Act) cover 135 million workers.</a:t>
            </a:r>
          </a:p>
          <a:p>
            <a:pPr marL="223838" indent="-223838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What is the FLSA?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pPr marL="465138" lvl="1" indent="-409575" algn="ctr">
              <a:buNone/>
            </a:pPr>
            <a:r>
              <a:rPr lang="en-US" dirty="0" smtClean="0"/>
              <a:t>The </a:t>
            </a:r>
            <a:r>
              <a:rPr lang="en-US" dirty="0"/>
              <a:t>Fair Labor Standards Act (FLSA) is the federal law that requires employers to pay </a:t>
            </a:r>
            <a:r>
              <a:rPr lang="en-US" dirty="0" smtClean="0"/>
              <a:t>employees </a:t>
            </a:r>
            <a:r>
              <a:rPr lang="en-US" dirty="0"/>
              <a:t>minimum wage and </a:t>
            </a:r>
            <a:r>
              <a:rPr lang="en-US" dirty="0" smtClean="0"/>
              <a:t>overtime.</a:t>
            </a:r>
            <a:endParaRPr lang="en-US" sz="1600" dirty="0" smtClean="0"/>
          </a:p>
          <a:p>
            <a:pPr marL="465138" lvl="1" indent="-409575">
              <a:buNone/>
            </a:pPr>
            <a:endParaRPr lang="en-US" sz="1600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60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533400"/>
            <a:ext cx="7924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The FLSA &amp; Domestic Workers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1974: Congress amended the FLSA</a:t>
            </a:r>
          </a:p>
          <a:p>
            <a:pPr marL="336550" lvl="1" indent="-104775">
              <a:buFont typeface="Arial" pitchFamily="34" charset="0"/>
              <a:buChar char="•"/>
            </a:pPr>
            <a:r>
              <a:rPr lang="en-US" sz="2400" dirty="0" smtClean="0"/>
              <a:t> Extended minimum wage and overtime protections to domestic service employees</a:t>
            </a:r>
          </a:p>
          <a:p>
            <a:pPr marL="336550" lvl="1" indent="-104775">
              <a:buFont typeface="Arial" pitchFamily="34" charset="0"/>
              <a:buChar char="•"/>
            </a:pPr>
            <a:r>
              <a:rPr lang="en-US" sz="2400" b="1" dirty="0" smtClean="0"/>
              <a:t> Exempted babysitters and workers who provide companionship services</a:t>
            </a:r>
            <a:endParaRPr lang="en-US" sz="1200" b="1" dirty="0" smtClean="0"/>
          </a:p>
          <a:p>
            <a:pPr marL="231775" lvl="1"/>
            <a:endParaRPr lang="en-US" sz="1200" dirty="0" smtClean="0"/>
          </a:p>
          <a:p>
            <a:r>
              <a:rPr lang="en-US" sz="2400" dirty="0" smtClean="0"/>
              <a:t>Since then:</a:t>
            </a:r>
          </a:p>
          <a:p>
            <a:pPr marL="336550" lvl="1" indent="-104775">
              <a:buFont typeface="Arial" pitchFamily="34" charset="0"/>
              <a:buChar char="•"/>
            </a:pPr>
            <a:r>
              <a:rPr lang="en-US" sz="2400" dirty="0" smtClean="0"/>
              <a:t> Industry has evolved and grown, workforce has become more professionalized</a:t>
            </a:r>
          </a:p>
          <a:p>
            <a:pPr marL="336550" lvl="1" indent="-104775">
              <a:buFont typeface="Arial" pitchFamily="34" charset="0"/>
              <a:buChar char="•"/>
            </a:pPr>
            <a:r>
              <a:rPr lang="en-US" sz="2400" dirty="0" smtClean="0"/>
              <a:t> Workers Congress intended to protect are excluded</a:t>
            </a:r>
            <a:endParaRPr lang="en-US" sz="1200" dirty="0" smtClean="0"/>
          </a:p>
          <a:p>
            <a:pPr marL="336550" lvl="1" indent="-104775"/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itchFamily="34" charset="0"/>
                <a:cs typeface="Tahoma" pitchFamily="34" charset="0"/>
              </a:rPr>
              <a:t>FLSA Exemptions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3000" dirty="0" smtClean="0"/>
              <a:t>1. “Companionship services” exemption – certain employees not protected by </a:t>
            </a:r>
            <a:r>
              <a:rPr lang="en-US" sz="3000" b="1" dirty="0" smtClean="0"/>
              <a:t>minimum wage and overtime pay requirements</a:t>
            </a:r>
            <a:endParaRPr lang="en-US" sz="2000" b="1" dirty="0" smtClean="0"/>
          </a:p>
          <a:p>
            <a:pPr marL="514350" indent="-514350">
              <a:buNone/>
            </a:pPr>
            <a:endParaRPr lang="en-US" sz="2000" b="1" dirty="0" smtClean="0"/>
          </a:p>
          <a:p>
            <a:pPr marL="514350" indent="-514350">
              <a:buNone/>
            </a:pPr>
            <a:r>
              <a:rPr lang="en-US" sz="3000" dirty="0" smtClean="0"/>
              <a:t>2. “Live-in” domestic service exemption – certain employees not protected by </a:t>
            </a:r>
            <a:r>
              <a:rPr lang="en-US" sz="3000" b="1" dirty="0" smtClean="0"/>
              <a:t>overtime pay requirements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764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Does the Final Rule do?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36550" lvl="1" indent="-104775">
              <a:buNone/>
            </a:pPr>
            <a:endParaRPr lang="en-US" dirty="0" smtClean="0"/>
          </a:p>
          <a:p>
            <a:pPr marL="336550" lvl="1" indent="-104775">
              <a:buFont typeface="Arial" pitchFamily="34" charset="0"/>
              <a:buChar char="•"/>
            </a:pPr>
            <a:r>
              <a:rPr lang="en-US" dirty="0" smtClean="0"/>
              <a:t> The Final Rule narrows the companionship exemption – consistent with 1974 amendments – to protect most direct care workers.</a:t>
            </a:r>
          </a:p>
          <a:p>
            <a:pPr marL="336550" lvl="1" indent="-104775">
              <a:buFont typeface="Arial" pitchFamily="34" charset="0"/>
              <a:buChar char="•"/>
            </a:pPr>
            <a:r>
              <a:rPr lang="en-US" dirty="0" smtClean="0"/>
              <a:t> The Final Rule eliminates the companionship exemption for agency and third party employers, but preserves it for workers employed by families and individual who provide primarily fellowship and protection.</a:t>
            </a:r>
          </a:p>
          <a:p>
            <a:pPr marL="336550" lvl="1" indent="-104775">
              <a:buFont typeface="Arial" pitchFamily="34" charset="0"/>
              <a:buChar char="•"/>
            </a:pPr>
            <a:r>
              <a:rPr lang="en-US" dirty="0" smtClean="0"/>
              <a:t> The Final Rule eliminates the live-in exemption from overtime for agency and third party employers, but preserves it for workers employed by families and individual who provide primarily fellowship and protection.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prstClr val="white"/>
                </a:solidFill>
                <a:latin typeface="+mn-lt"/>
                <a:ea typeface="Tahoma" pitchFamily="34" charset="0"/>
                <a:cs typeface="Tahoma" pitchFamily="34" charset="0"/>
              </a:rPr>
              <a:t>What are </a:t>
            </a:r>
            <a:br>
              <a:rPr lang="en-US" sz="3600" b="1" dirty="0" smtClean="0">
                <a:solidFill>
                  <a:prstClr val="white"/>
                </a:solidFill>
                <a:latin typeface="+mn-lt"/>
                <a:ea typeface="Tahoma" pitchFamily="34" charset="0"/>
                <a:cs typeface="Tahoma" pitchFamily="34" charset="0"/>
              </a:rPr>
            </a:br>
            <a:r>
              <a:rPr lang="en-US" sz="3600" b="1" dirty="0" smtClean="0">
                <a:solidFill>
                  <a:prstClr val="white"/>
                </a:solidFill>
                <a:latin typeface="+mn-lt"/>
                <a:ea typeface="Tahoma" pitchFamily="34" charset="0"/>
                <a:cs typeface="Tahoma" pitchFamily="34" charset="0"/>
              </a:rPr>
              <a:t>“companionship services” under the new Final Rule?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800600"/>
          </a:xfrm>
        </p:spPr>
        <p:txBody>
          <a:bodyPr>
            <a:normAutofit/>
          </a:bodyPr>
          <a:lstStyle/>
          <a:p>
            <a:pPr marL="514350" indent="-457200">
              <a:buNone/>
            </a:pPr>
            <a:r>
              <a:rPr lang="en-US" sz="2700" dirty="0" smtClean="0"/>
              <a:t>“Companionship services” is defined as the provision of </a:t>
            </a:r>
            <a:r>
              <a:rPr lang="en-US" sz="2700" b="1" dirty="0" smtClean="0"/>
              <a:t>fellowship </a:t>
            </a:r>
            <a:r>
              <a:rPr lang="en-US" sz="2700" dirty="0" smtClean="0"/>
              <a:t>and</a:t>
            </a:r>
            <a:r>
              <a:rPr lang="en-US" sz="2700" b="1" dirty="0" smtClean="0"/>
              <a:t> protection</a:t>
            </a:r>
            <a:r>
              <a:rPr lang="en-US" sz="2700" dirty="0"/>
              <a:t>.</a:t>
            </a:r>
            <a:r>
              <a:rPr lang="en-US" sz="2700" dirty="0" smtClean="0"/>
              <a:t> </a:t>
            </a:r>
            <a:endParaRPr lang="en-US" sz="1800" dirty="0" smtClean="0"/>
          </a:p>
          <a:p>
            <a:pPr marL="514350" indent="-457200">
              <a:buNone/>
            </a:pPr>
            <a:endParaRPr lang="en-US" sz="1800" dirty="0" smtClean="0"/>
          </a:p>
          <a:p>
            <a:pPr marL="514350" indent="-457200">
              <a:buNone/>
            </a:pPr>
            <a:r>
              <a:rPr lang="en-US" sz="2700" dirty="0" smtClean="0"/>
              <a:t>Includes the provision of </a:t>
            </a:r>
            <a:r>
              <a:rPr lang="en-US" sz="2700" b="1" dirty="0" smtClean="0"/>
              <a:t>care</a:t>
            </a:r>
            <a:r>
              <a:rPr lang="en-US" sz="2700" dirty="0" smtClean="0"/>
              <a:t> if the care is provided along with fellowship and protection and does not exceed 20% of total hours worked per person per workweek.</a:t>
            </a:r>
            <a:endParaRPr lang="en-US" sz="2000" dirty="0" smtClean="0"/>
          </a:p>
          <a:p>
            <a:pPr marL="514350" indent="-457200">
              <a:buNone/>
            </a:pPr>
            <a:r>
              <a:rPr lang="en-US" sz="2000" dirty="0" smtClean="0"/>
              <a:t> </a:t>
            </a:r>
          </a:p>
          <a:p>
            <a:pPr marL="514350" indent="-457200">
              <a:buNone/>
            </a:pPr>
            <a:r>
              <a:rPr lang="en-US" sz="2700" dirty="0" smtClean="0"/>
              <a:t>Does not include domestic services provided primarily for benefit of other members of the household.</a:t>
            </a:r>
          </a:p>
          <a:p>
            <a:pPr marL="514350" indent="-457200">
              <a:buNone/>
            </a:pPr>
            <a:endParaRPr lang="en-US" sz="1800" dirty="0" smtClean="0"/>
          </a:p>
          <a:p>
            <a:pPr marL="514350" indent="-457200">
              <a:buNone/>
            </a:pPr>
            <a:r>
              <a:rPr lang="en-US" sz="2700" dirty="0" smtClean="0"/>
              <a:t>Does not include </a:t>
            </a:r>
            <a:r>
              <a:rPr lang="en-US" sz="2700" b="1" dirty="0" smtClean="0"/>
              <a:t>medically related services</a:t>
            </a:r>
            <a:r>
              <a:rPr lang="en-US" sz="2700" dirty="0" smtClean="0"/>
              <a:t>.</a:t>
            </a:r>
          </a:p>
          <a:p>
            <a:pPr marL="514350" indent="-457200"/>
            <a:endParaRPr lang="en-US" dirty="0" smtClean="0"/>
          </a:p>
          <a:p>
            <a:pPr marL="57150" indent="0">
              <a:buNone/>
            </a:pPr>
            <a:endParaRPr lang="en-US" sz="11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455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prstClr val="white"/>
                </a:solidFill>
                <a:latin typeface="+mn-lt"/>
                <a:ea typeface="Tahoma" pitchFamily="34" charset="0"/>
                <a:cs typeface="Tahoma" pitchFamily="34" charset="0"/>
              </a:rPr>
              <a:t>Companionship services exemption:</a:t>
            </a:r>
            <a:br>
              <a:rPr lang="en-US" sz="3600" b="1" dirty="0" smtClean="0">
                <a:solidFill>
                  <a:prstClr val="white"/>
                </a:solidFill>
                <a:latin typeface="+mn-lt"/>
                <a:ea typeface="Tahoma" pitchFamily="34" charset="0"/>
                <a:cs typeface="Tahoma" pitchFamily="34" charset="0"/>
              </a:rPr>
            </a:br>
            <a:r>
              <a:rPr lang="en-US" sz="3600" b="1" i="1" dirty="0" smtClean="0">
                <a:solidFill>
                  <a:prstClr val="white"/>
                </a:solidFill>
                <a:latin typeface="+mn-lt"/>
                <a:ea typeface="Tahoma" pitchFamily="34" charset="0"/>
                <a:cs typeface="Tahoma" pitchFamily="34" charset="0"/>
              </a:rPr>
              <a:t>Who may claim it </a:t>
            </a:r>
            <a:r>
              <a:rPr lang="en-US" sz="3600" b="1" dirty="0" smtClean="0">
                <a:solidFill>
                  <a:prstClr val="white"/>
                </a:solidFill>
                <a:latin typeface="+mn-lt"/>
                <a:ea typeface="Tahoma" pitchFamily="34" charset="0"/>
                <a:cs typeface="Tahoma" pitchFamily="34" charset="0"/>
              </a:rPr>
              <a:t>under the new Final Rule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800600"/>
          </a:xfrm>
        </p:spPr>
        <p:txBody>
          <a:bodyPr>
            <a:normAutofit fontScale="92500" lnSpcReduction="10000"/>
          </a:bodyPr>
          <a:lstStyle/>
          <a:p>
            <a:pPr marL="336550" lvl="1" indent="-336550">
              <a:buNone/>
            </a:pPr>
            <a:r>
              <a:rPr lang="en-US" sz="3000" dirty="0" smtClean="0"/>
              <a:t>Excludes certain workers from minimum wage and overtime pay protections.</a:t>
            </a:r>
            <a:endParaRPr lang="en-US" sz="2200" dirty="0" smtClean="0"/>
          </a:p>
          <a:p>
            <a:pPr marL="336550" lvl="1" indent="-336550">
              <a:buNone/>
            </a:pPr>
            <a:endParaRPr lang="en-US" sz="2200" dirty="0" smtClean="0"/>
          </a:p>
          <a:p>
            <a:pPr marL="336550" lvl="1" indent="-336550">
              <a:buNone/>
            </a:pPr>
            <a:r>
              <a:rPr lang="en-US" sz="3000" dirty="0" smtClean="0"/>
              <a:t>Under the new rules:</a:t>
            </a:r>
            <a:endParaRPr lang="en-US" sz="2000" dirty="0" smtClean="0"/>
          </a:p>
          <a:p>
            <a:pPr marL="336550" lvl="1" indent="-336550">
              <a:buNone/>
            </a:pPr>
            <a:endParaRPr lang="en-US" sz="2000" dirty="0" smtClean="0"/>
          </a:p>
          <a:p>
            <a:pPr marL="336550" lvl="1" indent="-336550">
              <a:buNone/>
            </a:pPr>
            <a:r>
              <a:rPr lang="en-US" sz="3000" dirty="0" smtClean="0"/>
              <a:t>The consumer or the consumer’s family or household </a:t>
            </a:r>
            <a:r>
              <a:rPr lang="en-US" sz="3000" u="sng" dirty="0" smtClean="0"/>
              <a:t>may claim</a:t>
            </a:r>
            <a:r>
              <a:rPr lang="en-US" sz="3000" dirty="0" smtClean="0"/>
              <a:t> this exemption (depends on employee’s job duties).</a:t>
            </a:r>
            <a:endParaRPr lang="en-US" sz="2000" dirty="0" smtClean="0"/>
          </a:p>
          <a:p>
            <a:pPr marL="336550" lvl="1" indent="-336550">
              <a:buNone/>
            </a:pPr>
            <a:endParaRPr lang="en-US" sz="2000" dirty="0" smtClean="0"/>
          </a:p>
          <a:p>
            <a:pPr marL="336550" lvl="1" indent="-336550">
              <a:buNone/>
            </a:pPr>
            <a:r>
              <a:rPr lang="en-US" sz="3000" dirty="0" smtClean="0"/>
              <a:t>Third party employers </a:t>
            </a:r>
            <a:r>
              <a:rPr lang="en-US" sz="3000" u="sng" dirty="0" smtClean="0"/>
              <a:t>may not </a:t>
            </a:r>
            <a:r>
              <a:rPr lang="en-US" sz="3000" u="sng" dirty="0"/>
              <a:t>claim</a:t>
            </a:r>
            <a:r>
              <a:rPr lang="en-US" sz="3000" dirty="0"/>
              <a:t> the </a:t>
            </a:r>
            <a:r>
              <a:rPr lang="en-US" sz="3000" dirty="0" smtClean="0"/>
              <a:t>exemption, </a:t>
            </a:r>
            <a:r>
              <a:rPr lang="en-US" sz="3000" dirty="0"/>
              <a:t>regardless of the employee’s duties.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348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pPr marL="0" indent="0"/>
            <a:r>
              <a:rPr lang="en-US" sz="4000" b="1" dirty="0" smtClean="0">
                <a:solidFill>
                  <a:schemeClr val="bg1"/>
                </a:solidFill>
              </a:rPr>
              <a:t>The live-in domestic service exemption: </a:t>
            </a:r>
            <a:r>
              <a:rPr lang="en-US" sz="4000" b="1" i="1" dirty="0" smtClean="0">
                <a:solidFill>
                  <a:schemeClr val="bg1"/>
                </a:solidFill>
              </a:rPr>
              <a:t>What is it?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lnSpcReduction="10000"/>
          </a:bodyPr>
          <a:lstStyle/>
          <a:p>
            <a:pPr marL="342900" lvl="1" indent="-342900">
              <a:buNone/>
            </a:pPr>
            <a:r>
              <a:rPr lang="en-US" sz="3000" dirty="0" smtClean="0"/>
              <a:t>Excludes certain workers from overtime pay protections.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3000" dirty="0" smtClean="0"/>
              <a:t>A “live-in” domestic service employee resides </a:t>
            </a:r>
            <a:r>
              <a:rPr lang="en-US" sz="3000" dirty="0"/>
              <a:t>in </a:t>
            </a:r>
            <a:r>
              <a:rPr lang="en-US" sz="3000" dirty="0" smtClean="0"/>
              <a:t>the private </a:t>
            </a:r>
            <a:r>
              <a:rPr lang="en-US" sz="3000" dirty="0"/>
              <a:t>home </a:t>
            </a:r>
            <a:r>
              <a:rPr lang="en-US" sz="3000" dirty="0" smtClean="0"/>
              <a:t>where she works on </a:t>
            </a:r>
            <a:r>
              <a:rPr lang="en-US" sz="3000" dirty="0"/>
              <a:t>a “permanent basis” or for “extended periods of time</a:t>
            </a:r>
            <a:r>
              <a:rPr lang="en-US" sz="3000" dirty="0" smtClean="0"/>
              <a:t>.”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marL="336550" indent="-336550">
              <a:buNone/>
            </a:pPr>
            <a:r>
              <a:rPr lang="en-US" sz="3000" u="sng" dirty="0" smtClean="0"/>
              <a:t>Note</a:t>
            </a:r>
            <a:r>
              <a:rPr lang="en-US" sz="3000" dirty="0" smtClean="0"/>
              <a:t>: Direct care workers who work 24-hour shifts are not necessarily live-in domestic service employees.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065F7-6C91-4F63-9A96-D246B3E218C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317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40703</TotalTime>
  <Words>622</Words>
  <Application>Microsoft Office PowerPoint</Application>
  <PresentationFormat>On-screen Show (4:3)</PresentationFormat>
  <Paragraphs>107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 U.S. DOL Wage and Hour Division: Briefing on  Application of the Fair Labor Standards Act to Domestic Service Final Rule   </vt:lpstr>
      <vt:lpstr>Slide 2</vt:lpstr>
      <vt:lpstr>What is the FLSA?</vt:lpstr>
      <vt:lpstr>Slide 4</vt:lpstr>
      <vt:lpstr>FLSA Exemptions</vt:lpstr>
      <vt:lpstr>What Does the Final Rule do?</vt:lpstr>
      <vt:lpstr>What are  “companionship services” under the new Final Rule?</vt:lpstr>
      <vt:lpstr>Companionship services exemption: Who may claim it under the new Final Rule</vt:lpstr>
      <vt:lpstr>The live-in domestic service exemption: What is it?</vt:lpstr>
      <vt:lpstr>The live-in domestic service exemption: Who may claim it under the new Final Rule?</vt:lpstr>
      <vt:lpstr> </vt:lpstr>
      <vt:lpstr>Slide 12</vt:lpstr>
      <vt:lpstr>Revised Rules</vt:lpstr>
      <vt:lpstr>Slide 14</vt:lpstr>
      <vt:lpstr>Dialogue</vt:lpstr>
    </vt:vector>
  </TitlesOfParts>
  <Company>U.S. Department of Labor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Labor Standards Act</dc:title>
  <dc:creator>Marcus, Sarah K - SOL</dc:creator>
  <cp:lastModifiedBy>scirba</cp:lastModifiedBy>
  <cp:revision>3041</cp:revision>
  <cp:lastPrinted>2013-11-14T16:57:56Z</cp:lastPrinted>
  <dcterms:created xsi:type="dcterms:W3CDTF">2013-07-29T14:25:44Z</dcterms:created>
  <dcterms:modified xsi:type="dcterms:W3CDTF">2014-04-21T19:06:22Z</dcterms:modified>
</cp:coreProperties>
</file>