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4024" r:id="rId2"/>
    <p:sldMasterId id="2147484028" r:id="rId3"/>
    <p:sldMasterId id="2147484032" r:id="rId4"/>
    <p:sldMasterId id="2147484040" r:id="rId5"/>
    <p:sldMasterId id="2147484052" r:id="rId6"/>
  </p:sldMasterIdLst>
  <p:notesMasterIdLst>
    <p:notesMasterId r:id="rId89"/>
  </p:notesMasterIdLst>
  <p:sldIdLst>
    <p:sldId id="363" r:id="rId7"/>
    <p:sldId id="409" r:id="rId8"/>
    <p:sldId id="426" r:id="rId9"/>
    <p:sldId id="414" r:id="rId10"/>
    <p:sldId id="495" r:id="rId11"/>
    <p:sldId id="421" r:id="rId12"/>
    <p:sldId id="420" r:id="rId13"/>
    <p:sldId id="415" r:id="rId14"/>
    <p:sldId id="378" r:id="rId15"/>
    <p:sldId id="379" r:id="rId16"/>
    <p:sldId id="381" r:id="rId17"/>
    <p:sldId id="383" r:id="rId18"/>
    <p:sldId id="385" r:id="rId19"/>
    <p:sldId id="386" r:id="rId20"/>
    <p:sldId id="387" r:id="rId21"/>
    <p:sldId id="388" r:id="rId22"/>
    <p:sldId id="389" r:id="rId23"/>
    <p:sldId id="399" r:id="rId24"/>
    <p:sldId id="400" r:id="rId25"/>
    <p:sldId id="401" r:id="rId26"/>
    <p:sldId id="402" r:id="rId27"/>
    <p:sldId id="403" r:id="rId28"/>
    <p:sldId id="406" r:id="rId29"/>
    <p:sldId id="407" r:id="rId30"/>
    <p:sldId id="496" r:id="rId31"/>
    <p:sldId id="497" r:id="rId32"/>
    <p:sldId id="411" r:id="rId33"/>
    <p:sldId id="412" r:id="rId34"/>
    <p:sldId id="417" r:id="rId35"/>
    <p:sldId id="418" r:id="rId36"/>
    <p:sldId id="419" r:id="rId37"/>
    <p:sldId id="376" r:id="rId38"/>
    <p:sldId id="505" r:id="rId39"/>
    <p:sldId id="506" r:id="rId40"/>
    <p:sldId id="513" r:id="rId41"/>
    <p:sldId id="508" r:id="rId42"/>
    <p:sldId id="509" r:id="rId43"/>
    <p:sldId id="510" r:id="rId44"/>
    <p:sldId id="511" r:id="rId45"/>
    <p:sldId id="512" r:id="rId46"/>
    <p:sldId id="391" r:id="rId47"/>
    <p:sldId id="266" r:id="rId48"/>
    <p:sldId id="267" r:id="rId49"/>
    <p:sldId id="280" r:id="rId50"/>
    <p:sldId id="392" r:id="rId51"/>
    <p:sldId id="281" r:id="rId52"/>
    <p:sldId id="259" r:id="rId53"/>
    <p:sldId id="498" r:id="rId54"/>
    <p:sldId id="377" r:id="rId55"/>
    <p:sldId id="499" r:id="rId56"/>
    <p:sldId id="405" r:id="rId57"/>
    <p:sldId id="500" r:id="rId58"/>
    <p:sldId id="393" r:id="rId59"/>
    <p:sldId id="395" r:id="rId60"/>
    <p:sldId id="396" r:id="rId61"/>
    <p:sldId id="345" r:id="rId62"/>
    <p:sldId id="394" r:id="rId63"/>
    <p:sldId id="397" r:id="rId64"/>
    <p:sldId id="501" r:id="rId65"/>
    <p:sldId id="502" r:id="rId66"/>
    <p:sldId id="408" r:id="rId67"/>
    <p:sldId id="503" r:id="rId68"/>
    <p:sldId id="504" r:id="rId69"/>
    <p:sldId id="264" r:id="rId70"/>
    <p:sldId id="256" r:id="rId71"/>
    <p:sldId id="257" r:id="rId72"/>
    <p:sldId id="258" r:id="rId73"/>
    <p:sldId id="514" r:id="rId74"/>
    <p:sldId id="260" r:id="rId75"/>
    <p:sldId id="261" r:id="rId76"/>
    <p:sldId id="262" r:id="rId77"/>
    <p:sldId id="263" r:id="rId78"/>
    <p:sldId id="422" r:id="rId79"/>
    <p:sldId id="479" r:id="rId80"/>
    <p:sldId id="492" r:id="rId81"/>
    <p:sldId id="494" r:id="rId82"/>
    <p:sldId id="423" r:id="rId83"/>
    <p:sldId id="493" r:id="rId84"/>
    <p:sldId id="444" r:id="rId85"/>
    <p:sldId id="445" r:id="rId86"/>
    <p:sldId id="416" r:id="rId87"/>
    <p:sldId id="410"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009900"/>
    <a:srgbClr val="FF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26" autoAdjust="0"/>
    <p:restoredTop sz="95274" autoAdjust="0"/>
  </p:normalViewPr>
  <p:slideViewPr>
    <p:cSldViewPr snapToGrid="0" snapToObjects="1">
      <p:cViewPr varScale="1">
        <p:scale>
          <a:sx n="163" d="100"/>
          <a:sy n="163" d="100"/>
        </p:scale>
        <p:origin x="163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0455299-EDBC-4A3B-BA3D-876BC8BAC754}" type="datetimeFigureOut">
              <a:rPr lang="en-US"/>
              <a:pPr>
                <a:defRPr/>
              </a:pPr>
              <a:t>9/5/2018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C304DCF-6284-4BFA-A45B-6BEFD904EF42}" type="slidenum">
              <a:rPr lang="en-US"/>
              <a:pPr>
                <a:defRPr/>
              </a:pPr>
              <a:t>‹#›</a:t>
            </a:fld>
            <a:endParaRPr lang="en-US" dirty="0"/>
          </a:p>
        </p:txBody>
      </p:sp>
    </p:spTree>
    <p:extLst>
      <p:ext uri="{BB962C8B-B14F-4D97-AF65-F5344CB8AC3E}">
        <p14:creationId xmlns:p14="http://schemas.microsoft.com/office/powerpoint/2010/main" val="58156005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27" charset="-128"/>
        <a:cs typeface="ＭＳ Ｐゴシック" pitchFamily="127"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27"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27"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27"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2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1</a:t>
            </a:fld>
            <a:endParaRPr lang="en-US" dirty="0"/>
          </a:p>
        </p:txBody>
      </p:sp>
    </p:spTree>
    <p:extLst>
      <p:ext uri="{BB962C8B-B14F-4D97-AF65-F5344CB8AC3E}">
        <p14:creationId xmlns:p14="http://schemas.microsoft.com/office/powerpoint/2010/main" val="2091099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04DCF-6284-4BFA-A45B-6BEFD904EF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72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a:solidFill>
                <a:schemeClr val="tx1"/>
              </a:solidFill>
              <a:latin typeface="+mn-lt"/>
              <a:ea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D12C5-865C-40C8-A962-6DD52A7F08F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284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356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317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275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389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0AA55-451D-9446-BDC9-ED1A65A99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2093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US" dirty="0"/>
          </a:p>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4" indent="-228577">
              <a:defRPr>
                <a:solidFill>
                  <a:schemeClr val="tx1"/>
                </a:solidFill>
                <a:latin typeface="Calibri" pitchFamily="34" charset="0"/>
              </a:defRPr>
            </a:lvl3pPr>
            <a:lvl4pPr marL="1600037" indent="-228577">
              <a:defRPr>
                <a:solidFill>
                  <a:schemeClr val="tx1"/>
                </a:solidFill>
                <a:latin typeface="Calibri" pitchFamily="34" charset="0"/>
              </a:defRPr>
            </a:lvl4pPr>
            <a:lvl5pPr marL="2057190" indent="-228577">
              <a:defRPr>
                <a:solidFill>
                  <a:schemeClr val="tx1"/>
                </a:solidFill>
                <a:latin typeface="Calibri" pitchFamily="34" charset="0"/>
              </a:defRPr>
            </a:lvl5pPr>
            <a:lvl6pPr marL="2514344" indent="-228577" fontAlgn="base">
              <a:spcBef>
                <a:spcPct val="0"/>
              </a:spcBef>
              <a:spcAft>
                <a:spcPct val="0"/>
              </a:spcAft>
              <a:defRPr>
                <a:solidFill>
                  <a:schemeClr val="tx1"/>
                </a:solidFill>
                <a:latin typeface="Calibri" pitchFamily="34" charset="0"/>
              </a:defRPr>
            </a:lvl6pPr>
            <a:lvl7pPr marL="2971497" indent="-228577" fontAlgn="base">
              <a:spcBef>
                <a:spcPct val="0"/>
              </a:spcBef>
              <a:spcAft>
                <a:spcPct val="0"/>
              </a:spcAft>
              <a:defRPr>
                <a:solidFill>
                  <a:schemeClr val="tx1"/>
                </a:solidFill>
                <a:latin typeface="Calibri" pitchFamily="34" charset="0"/>
              </a:defRPr>
            </a:lvl7pPr>
            <a:lvl8pPr marL="3428651" indent="-228577" fontAlgn="base">
              <a:spcBef>
                <a:spcPct val="0"/>
              </a:spcBef>
              <a:spcAft>
                <a:spcPct val="0"/>
              </a:spcAft>
              <a:defRPr>
                <a:solidFill>
                  <a:schemeClr val="tx1"/>
                </a:solidFill>
                <a:latin typeface="Calibri" pitchFamily="34" charset="0"/>
              </a:defRPr>
            </a:lvl8pPr>
            <a:lvl9pPr marL="3885803" indent="-228577" fontAlgn="base">
              <a:spcBef>
                <a:spcPct val="0"/>
              </a:spcBef>
              <a:spcAft>
                <a:spcPct val="0"/>
              </a:spcAft>
              <a:defRPr>
                <a:solidFill>
                  <a:schemeClr val="tx1"/>
                </a:solidFill>
                <a:latin typeface="Calibri"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B880E7C-5075-4A86-8B16-12AF709CB46A}"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352580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588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52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2</a:t>
            </a:fld>
            <a:endParaRPr lang="en-US" dirty="0"/>
          </a:p>
        </p:txBody>
      </p:sp>
    </p:spTree>
    <p:extLst>
      <p:ext uri="{BB962C8B-B14F-4D97-AF65-F5344CB8AC3E}">
        <p14:creationId xmlns:p14="http://schemas.microsoft.com/office/powerpoint/2010/main" val="686616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425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896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0AA55-451D-9446-BDC9-ED1A65A99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6503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see ACL’s FAQ’s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0AA55-451D-9446-BDC9-ED1A65A99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3919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170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1417638"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702628" y="4481532"/>
            <a:ext cx="5621020" cy="3666708"/>
          </a:xfrm>
          <a:prstGeom prst="rect">
            <a:avLst/>
          </a:prstGeom>
          <a:noFill/>
          <a:ln>
            <a:noFill/>
          </a:ln>
        </p:spPr>
        <p:txBody>
          <a:bodyPr spcFirstLastPara="1" wrap="square" lIns="93350" tIns="46675" rIns="93350" bIns="46675" anchor="t" anchorCtr="0">
            <a:noAutofit/>
          </a:bodyPr>
          <a:lstStyle/>
          <a:p>
            <a:pPr marL="291725"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Google Shape;87;p3:notes"/>
          <p:cNvSpPr txBox="1">
            <a:spLocks noGrp="1"/>
          </p:cNvSpPr>
          <p:nvPr>
            <p:ph type="sldNum" idx="12"/>
          </p:nvPr>
        </p:nvSpPr>
        <p:spPr>
          <a:xfrm>
            <a:off x="3979931" y="8845046"/>
            <a:ext cx="3044719" cy="467230"/>
          </a:xfrm>
          <a:prstGeom prst="rect">
            <a:avLst/>
          </a:prstGeom>
          <a:noFill/>
          <a:ln>
            <a:noFill/>
          </a:ln>
        </p:spPr>
        <p:txBody>
          <a:bodyPr spcFirstLastPara="1" wrap="square" lIns="93350" tIns="46675" rIns="93350" bIns="466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1417638"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702628" y="4481532"/>
            <a:ext cx="5621020" cy="3666708"/>
          </a:xfrm>
          <a:prstGeom prst="rect">
            <a:avLst/>
          </a:prstGeom>
          <a:noFill/>
          <a:ln>
            <a:noFill/>
          </a:ln>
        </p:spPr>
        <p:txBody>
          <a:bodyPr spcFirstLastPara="1" wrap="square" lIns="93350" tIns="46675" rIns="93350" bIns="46675" anchor="t" anchorCtr="0">
            <a:noAutofit/>
          </a:bodyPr>
          <a:lstStyle/>
          <a:p>
            <a:pPr marL="0" marR="0" lvl="0" indent="0" algn="l" rtl="0">
              <a:spcBef>
                <a:spcPts val="0"/>
              </a:spcBef>
              <a:spcAft>
                <a:spcPts val="0"/>
              </a:spcAft>
              <a:buNone/>
            </a:pPr>
            <a:endParaRPr/>
          </a:p>
        </p:txBody>
      </p:sp>
      <p:sp>
        <p:nvSpPr>
          <p:cNvPr id="94" name="Google Shape;94;p1:notes"/>
          <p:cNvSpPr txBox="1">
            <a:spLocks noGrp="1"/>
          </p:cNvSpPr>
          <p:nvPr>
            <p:ph type="sldNum" idx="12"/>
          </p:nvPr>
        </p:nvSpPr>
        <p:spPr>
          <a:xfrm>
            <a:off x="3979931" y="8845046"/>
            <a:ext cx="3044719" cy="467230"/>
          </a:xfrm>
          <a:prstGeom prst="rect">
            <a:avLst/>
          </a:prstGeom>
          <a:noFill/>
          <a:ln>
            <a:noFill/>
          </a:ln>
        </p:spPr>
        <p:txBody>
          <a:bodyPr spcFirstLastPara="1" wrap="square" lIns="93350" tIns="46675" rIns="93350" bIns="466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a:spLocks noGrp="1" noRot="1" noChangeAspect="1"/>
          </p:cNvSpPr>
          <p:nvPr>
            <p:ph type="sldImg" idx="2"/>
          </p:nvPr>
        </p:nvSpPr>
        <p:spPr>
          <a:xfrm>
            <a:off x="1417638"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9:notes"/>
          <p:cNvSpPr txBox="1">
            <a:spLocks noGrp="1"/>
          </p:cNvSpPr>
          <p:nvPr>
            <p:ph type="body" idx="1"/>
          </p:nvPr>
        </p:nvSpPr>
        <p:spPr>
          <a:xfrm>
            <a:off x="702628" y="4481532"/>
            <a:ext cx="5621020" cy="3666708"/>
          </a:xfrm>
          <a:prstGeom prst="rect">
            <a:avLst/>
          </a:prstGeom>
          <a:noFill/>
          <a:ln>
            <a:noFill/>
          </a:ln>
        </p:spPr>
        <p:txBody>
          <a:bodyPr spcFirstLastPara="1" wrap="square" lIns="93350" tIns="46675" rIns="93350" bIns="46675" anchor="t" anchorCtr="0">
            <a:noAutofit/>
          </a:bodyPr>
          <a:lstStyle/>
          <a:p>
            <a:pPr marL="0" marR="0" lvl="0" indent="0" algn="l" rtl="0">
              <a:spcBef>
                <a:spcPts val="0"/>
              </a:spcBef>
              <a:spcAft>
                <a:spcPts val="0"/>
              </a:spcAft>
              <a:buNone/>
            </a:pPr>
            <a:endParaRPr dirty="0"/>
          </a:p>
        </p:txBody>
      </p:sp>
      <p:sp>
        <p:nvSpPr>
          <p:cNvPr id="104" name="Google Shape;104;p9:notes"/>
          <p:cNvSpPr txBox="1">
            <a:spLocks noGrp="1"/>
          </p:cNvSpPr>
          <p:nvPr>
            <p:ph type="sldNum" idx="12"/>
          </p:nvPr>
        </p:nvSpPr>
        <p:spPr>
          <a:xfrm>
            <a:off x="3979931" y="8845046"/>
            <a:ext cx="3044719" cy="467230"/>
          </a:xfrm>
          <a:prstGeom prst="rect">
            <a:avLst/>
          </a:prstGeom>
          <a:noFill/>
          <a:ln>
            <a:noFill/>
          </a:ln>
        </p:spPr>
        <p:txBody>
          <a:bodyPr spcFirstLastPara="1" wrap="square" lIns="93350" tIns="46675" rIns="93350" bIns="466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0:notes"/>
          <p:cNvSpPr>
            <a:spLocks noGrp="1" noRot="1" noChangeAspect="1"/>
          </p:cNvSpPr>
          <p:nvPr>
            <p:ph type="sldImg" idx="2"/>
          </p:nvPr>
        </p:nvSpPr>
        <p:spPr>
          <a:xfrm>
            <a:off x="1417638"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0:notes"/>
          <p:cNvSpPr txBox="1">
            <a:spLocks noGrp="1"/>
          </p:cNvSpPr>
          <p:nvPr>
            <p:ph type="body" idx="1"/>
          </p:nvPr>
        </p:nvSpPr>
        <p:spPr>
          <a:xfrm>
            <a:off x="702628" y="4481532"/>
            <a:ext cx="5621020" cy="3666708"/>
          </a:xfrm>
          <a:prstGeom prst="rect">
            <a:avLst/>
          </a:prstGeom>
          <a:noFill/>
          <a:ln>
            <a:noFill/>
          </a:ln>
        </p:spPr>
        <p:txBody>
          <a:bodyPr spcFirstLastPara="1" wrap="square" lIns="93350" tIns="46675" rIns="93350" bIns="46675" anchor="t" anchorCtr="0">
            <a:noAutofit/>
          </a:bodyPr>
          <a:lstStyle/>
          <a:p>
            <a:pPr marL="0" marR="0" lvl="0" indent="0" algn="l" rtl="0">
              <a:spcBef>
                <a:spcPts val="0"/>
              </a:spcBef>
              <a:spcAft>
                <a:spcPts val="0"/>
              </a:spcAft>
              <a:buNone/>
            </a:pPr>
            <a:endParaRPr/>
          </a:p>
        </p:txBody>
      </p:sp>
      <p:sp>
        <p:nvSpPr>
          <p:cNvPr id="110" name="Google Shape;110;p30:notes"/>
          <p:cNvSpPr txBox="1">
            <a:spLocks noGrp="1"/>
          </p:cNvSpPr>
          <p:nvPr>
            <p:ph type="sldNum" idx="12"/>
          </p:nvPr>
        </p:nvSpPr>
        <p:spPr>
          <a:xfrm>
            <a:off x="3979931" y="8845046"/>
            <a:ext cx="3044719" cy="467230"/>
          </a:xfrm>
          <a:prstGeom prst="rect">
            <a:avLst/>
          </a:prstGeom>
          <a:noFill/>
          <a:ln>
            <a:noFill/>
          </a:ln>
        </p:spPr>
        <p:txBody>
          <a:bodyPr spcFirstLastPara="1" wrap="square" lIns="93350" tIns="46675" rIns="93350" bIns="466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5:notes"/>
          <p:cNvSpPr>
            <a:spLocks noGrp="1" noRot="1" noChangeAspect="1"/>
          </p:cNvSpPr>
          <p:nvPr>
            <p:ph type="sldImg" idx="2"/>
          </p:nvPr>
        </p:nvSpPr>
        <p:spPr>
          <a:xfrm>
            <a:off x="1417638"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5:notes"/>
          <p:cNvSpPr txBox="1">
            <a:spLocks noGrp="1"/>
          </p:cNvSpPr>
          <p:nvPr>
            <p:ph type="body" idx="1"/>
          </p:nvPr>
        </p:nvSpPr>
        <p:spPr>
          <a:xfrm>
            <a:off x="702628" y="4481532"/>
            <a:ext cx="5621020" cy="3666708"/>
          </a:xfrm>
          <a:prstGeom prst="rect">
            <a:avLst/>
          </a:prstGeom>
          <a:noFill/>
          <a:ln>
            <a:noFill/>
          </a:ln>
        </p:spPr>
        <p:txBody>
          <a:bodyPr spcFirstLastPara="1" wrap="square" lIns="93350" tIns="46675" rIns="93350" bIns="46675" anchor="t" anchorCtr="0">
            <a:noAutofit/>
          </a:bodyPr>
          <a:lstStyle/>
          <a:p>
            <a:pPr marL="0" marR="0" lvl="0" indent="0" algn="l" rtl="0">
              <a:spcBef>
                <a:spcPts val="0"/>
              </a:spcBef>
              <a:spcAft>
                <a:spcPts val="0"/>
              </a:spcAft>
              <a:buNone/>
            </a:pPr>
            <a:endParaRPr/>
          </a:p>
        </p:txBody>
      </p:sp>
      <p:sp>
        <p:nvSpPr>
          <p:cNvPr id="119" name="Google Shape;119;p45:notes"/>
          <p:cNvSpPr txBox="1">
            <a:spLocks noGrp="1"/>
          </p:cNvSpPr>
          <p:nvPr>
            <p:ph type="sldNum" idx="12"/>
          </p:nvPr>
        </p:nvSpPr>
        <p:spPr>
          <a:xfrm>
            <a:off x="3979931" y="8845046"/>
            <a:ext cx="3044719" cy="467230"/>
          </a:xfrm>
          <a:prstGeom prst="rect">
            <a:avLst/>
          </a:prstGeom>
          <a:noFill/>
          <a:ln>
            <a:noFill/>
          </a:ln>
        </p:spPr>
        <p:txBody>
          <a:bodyPr spcFirstLastPara="1" wrap="square" lIns="93350" tIns="46675" rIns="93350" bIns="466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3</a:t>
            </a:fld>
            <a:endParaRPr lang="en-US" dirty="0"/>
          </a:p>
        </p:txBody>
      </p:sp>
    </p:spTree>
    <p:extLst>
      <p:ext uri="{BB962C8B-B14F-4D97-AF65-F5344CB8AC3E}">
        <p14:creationId xmlns:p14="http://schemas.microsoft.com/office/powerpoint/2010/main" val="1748734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4:notes"/>
          <p:cNvSpPr>
            <a:spLocks noGrp="1" noRot="1" noChangeAspect="1"/>
          </p:cNvSpPr>
          <p:nvPr>
            <p:ph type="sldImg" idx="2"/>
          </p:nvPr>
        </p:nvSpPr>
        <p:spPr>
          <a:xfrm>
            <a:off x="1417638"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4:notes"/>
          <p:cNvSpPr txBox="1">
            <a:spLocks noGrp="1"/>
          </p:cNvSpPr>
          <p:nvPr>
            <p:ph type="body" idx="1"/>
          </p:nvPr>
        </p:nvSpPr>
        <p:spPr>
          <a:xfrm>
            <a:off x="702628" y="4481532"/>
            <a:ext cx="5621020" cy="3666708"/>
          </a:xfrm>
          <a:prstGeom prst="rect">
            <a:avLst/>
          </a:prstGeom>
          <a:noFill/>
          <a:ln>
            <a:noFill/>
          </a:ln>
        </p:spPr>
        <p:txBody>
          <a:bodyPr spcFirstLastPara="1" wrap="square" lIns="93350" tIns="46675" rIns="93350" bIns="46675" anchor="t" anchorCtr="0">
            <a:noAutofit/>
          </a:bodyPr>
          <a:lstStyle/>
          <a:p>
            <a:pPr marL="0" marR="0" lvl="0" indent="0" algn="l" rtl="0">
              <a:spcBef>
                <a:spcPts val="0"/>
              </a:spcBef>
              <a:spcAft>
                <a:spcPts val="0"/>
              </a:spcAft>
              <a:buNone/>
            </a:pPr>
            <a:endParaRPr dirty="0"/>
          </a:p>
        </p:txBody>
      </p:sp>
      <p:sp>
        <p:nvSpPr>
          <p:cNvPr id="129" name="Google Shape;129;p54:notes"/>
          <p:cNvSpPr txBox="1">
            <a:spLocks noGrp="1"/>
          </p:cNvSpPr>
          <p:nvPr>
            <p:ph type="sldNum" idx="12"/>
          </p:nvPr>
        </p:nvSpPr>
        <p:spPr>
          <a:xfrm>
            <a:off x="3979931" y="8845046"/>
            <a:ext cx="3044719" cy="467230"/>
          </a:xfrm>
          <a:prstGeom prst="rect">
            <a:avLst/>
          </a:prstGeom>
          <a:noFill/>
          <a:ln>
            <a:noFill/>
          </a:ln>
        </p:spPr>
        <p:txBody>
          <a:bodyPr spcFirstLastPara="1" wrap="square" lIns="93350" tIns="46675" rIns="93350" bIns="466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8:notes"/>
          <p:cNvSpPr>
            <a:spLocks noGrp="1" noRot="1" noChangeAspect="1"/>
          </p:cNvSpPr>
          <p:nvPr>
            <p:ph type="sldImg" idx="2"/>
          </p:nvPr>
        </p:nvSpPr>
        <p:spPr>
          <a:xfrm>
            <a:off x="1417638"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8:notes"/>
          <p:cNvSpPr txBox="1">
            <a:spLocks noGrp="1"/>
          </p:cNvSpPr>
          <p:nvPr>
            <p:ph type="body" idx="1"/>
          </p:nvPr>
        </p:nvSpPr>
        <p:spPr>
          <a:xfrm>
            <a:off x="702628" y="4481532"/>
            <a:ext cx="5621020" cy="3666708"/>
          </a:xfrm>
          <a:prstGeom prst="rect">
            <a:avLst/>
          </a:prstGeom>
          <a:noFill/>
          <a:ln>
            <a:noFill/>
          </a:ln>
        </p:spPr>
        <p:txBody>
          <a:bodyPr spcFirstLastPara="1" wrap="square" lIns="93350" tIns="46675" rIns="93350" bIns="46675" anchor="t" anchorCtr="0">
            <a:noAutofit/>
          </a:bodyPr>
          <a:lstStyle/>
          <a:p>
            <a:pPr marL="0" marR="0" lvl="0" indent="0" algn="l" rtl="0">
              <a:spcBef>
                <a:spcPts val="0"/>
              </a:spcBef>
              <a:spcAft>
                <a:spcPts val="0"/>
              </a:spcAft>
              <a:buNone/>
            </a:pPr>
            <a:endParaRPr dirty="0"/>
          </a:p>
        </p:txBody>
      </p:sp>
      <p:sp>
        <p:nvSpPr>
          <p:cNvPr id="138" name="Google Shape;138;p68:notes"/>
          <p:cNvSpPr txBox="1">
            <a:spLocks noGrp="1"/>
          </p:cNvSpPr>
          <p:nvPr>
            <p:ph type="sldNum" idx="12"/>
          </p:nvPr>
        </p:nvSpPr>
        <p:spPr>
          <a:xfrm>
            <a:off x="3979931" y="8845046"/>
            <a:ext cx="3044719" cy="467230"/>
          </a:xfrm>
          <a:prstGeom prst="rect">
            <a:avLst/>
          </a:prstGeom>
          <a:noFill/>
          <a:ln>
            <a:noFill/>
          </a:ln>
        </p:spPr>
        <p:txBody>
          <a:bodyPr spcFirstLastPara="1" wrap="square" lIns="93350" tIns="46675" rIns="93350" bIns="466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9:notes"/>
          <p:cNvSpPr txBox="1">
            <a:spLocks noGrp="1"/>
          </p:cNvSpPr>
          <p:nvPr>
            <p:ph type="body" idx="1"/>
          </p:nvPr>
        </p:nvSpPr>
        <p:spPr>
          <a:xfrm>
            <a:off x="702628" y="4481532"/>
            <a:ext cx="5621020" cy="3666708"/>
          </a:xfrm>
          <a:prstGeom prst="rect">
            <a:avLst/>
          </a:prstGeom>
        </p:spPr>
        <p:txBody>
          <a:bodyPr spcFirstLastPara="1" wrap="square" lIns="93350" tIns="46675" rIns="93350" bIns="46675" anchor="t" anchorCtr="0">
            <a:noAutofit/>
          </a:bodyPr>
          <a:lstStyle/>
          <a:p>
            <a:pPr marL="0" lvl="0" indent="0">
              <a:spcBef>
                <a:spcPts val="0"/>
              </a:spcBef>
              <a:spcAft>
                <a:spcPts val="0"/>
              </a:spcAft>
              <a:buNone/>
            </a:pPr>
            <a:endParaRPr/>
          </a:p>
        </p:txBody>
      </p:sp>
      <p:sp>
        <p:nvSpPr>
          <p:cNvPr id="147" name="Google Shape;147;p69:notes"/>
          <p:cNvSpPr>
            <a:spLocks noGrp="1" noRot="1" noChangeAspect="1"/>
          </p:cNvSpPr>
          <p:nvPr>
            <p:ph type="sldImg" idx="2"/>
          </p:nvPr>
        </p:nvSpPr>
        <p:spPr>
          <a:xfrm>
            <a:off x="1417638" y="1163638"/>
            <a:ext cx="4191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79</a:t>
            </a:fld>
            <a:endParaRPr lang="en-US" dirty="0"/>
          </a:p>
        </p:txBody>
      </p:sp>
    </p:spTree>
    <p:extLst>
      <p:ext uri="{BB962C8B-B14F-4D97-AF65-F5344CB8AC3E}">
        <p14:creationId xmlns:p14="http://schemas.microsoft.com/office/powerpoint/2010/main" val="1195896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80</a:t>
            </a:fld>
            <a:endParaRPr lang="en-US" dirty="0"/>
          </a:p>
        </p:txBody>
      </p:sp>
    </p:spTree>
    <p:extLst>
      <p:ext uri="{BB962C8B-B14F-4D97-AF65-F5344CB8AC3E}">
        <p14:creationId xmlns:p14="http://schemas.microsoft.com/office/powerpoint/2010/main" val="1325490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81</a:t>
            </a:fld>
            <a:endParaRPr lang="en-US" dirty="0"/>
          </a:p>
        </p:txBody>
      </p:sp>
    </p:spTree>
    <p:extLst>
      <p:ext uri="{BB962C8B-B14F-4D97-AF65-F5344CB8AC3E}">
        <p14:creationId xmlns:p14="http://schemas.microsoft.com/office/powerpoint/2010/main" val="2737642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ABAC85-39FA-426F-A75C-57A54D20B544}" type="slidenum">
              <a:rPr lang="en-US">
                <a:ea typeface="ＭＳ Ｐゴシック" pitchFamily="127" charset="-128"/>
                <a:cs typeface="ＭＳ Ｐゴシック" pitchFamily="127" charset="-128"/>
              </a:rPr>
              <a:pPr fontAlgn="base">
                <a:spcBef>
                  <a:spcPct val="0"/>
                </a:spcBef>
                <a:spcAft>
                  <a:spcPct val="0"/>
                </a:spcAft>
              </a:pPr>
              <a:t>82</a:t>
            </a:fld>
            <a:endParaRPr lang="en-US" dirty="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424861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BFB3F2-A173-4750-A654-293DA95097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626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BFB3F2-A173-4750-A654-293DA95097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733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4AAB77-3770-4534-B8E9-FB1DDCFD285E}"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37128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BFB3F2-A173-4750-A654-293DA95097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8015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BFB3F2-A173-4750-A654-293DA95097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853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BFB3F2-A173-4750-A654-293DA95097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5306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Wednesday, September 5,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Wednesday, September 5,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Wednesday, September 5,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a:prstGeom prst="rect">
            <a:avLst/>
          </a:prstGeom>
        </p:spPr>
        <p:txBody>
          <a:bodyPr anchor="ctr">
            <a:normAutofit/>
          </a:bodyPr>
          <a:lstStyle>
            <a:lvl1pPr>
              <a:defRPr sz="4400">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a:xfrm>
            <a:off x="2667000" y="3505200"/>
            <a:ext cx="3810000" cy="365125"/>
          </a:xfrm>
          <a:prstGeom prst="rect">
            <a:avLst/>
          </a:prstGeom>
        </p:spPr>
        <p:txBody>
          <a:bodyPr/>
          <a:lstStyle>
            <a:lvl1pPr algn="ctr">
              <a:defRPr sz="2000">
                <a:latin typeface="+mn-lt"/>
              </a:defRPr>
            </a:lvl1pPr>
          </a:lstStyle>
          <a:p>
            <a:pPr defTabSz="457200" fontAlgn="auto">
              <a:spcBef>
                <a:spcPts val="0"/>
              </a:spcBef>
              <a:spcAft>
                <a:spcPts val="0"/>
              </a:spcAft>
            </a:pPr>
            <a:r>
              <a:rPr lang="en-US" dirty="0">
                <a:solidFill>
                  <a:prstClr val="white"/>
                </a:solidFill>
                <a:ea typeface="+mn-ea"/>
                <a:cs typeface="+mn-cs"/>
              </a:rPr>
              <a:t>December 2, 2011</a:t>
            </a:r>
          </a:p>
        </p:txBody>
      </p:sp>
    </p:spTree>
    <p:extLst>
      <p:ext uri="{BB962C8B-B14F-4D97-AF65-F5344CB8AC3E}">
        <p14:creationId xmlns:p14="http://schemas.microsoft.com/office/powerpoint/2010/main" val="101025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cxnSp>
        <p:nvCxnSpPr>
          <p:cNvPr id="8" name="Straight Connector 7"/>
          <p:cNvCxnSpPr/>
          <p:nvPr userDrawn="1"/>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457200" y="1219200"/>
            <a:ext cx="82296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a:xfrm>
            <a:off x="457200" y="228600"/>
            <a:ext cx="82296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a:t>Click to edit Master title style</a:t>
            </a:r>
            <a:endParaRPr lang="en-US" dirty="0"/>
          </a:p>
        </p:txBody>
      </p:sp>
      <p:sp>
        <p:nvSpPr>
          <p:cNvPr id="16" name="Date Placeholder 15"/>
          <p:cNvSpPr>
            <a:spLocks noGrp="1"/>
          </p:cNvSpPr>
          <p:nvPr>
            <p:ph type="dt" sz="half" idx="14"/>
          </p:nvPr>
        </p:nvSpPr>
        <p:spPr>
          <a:xfrm>
            <a:off x="6553200" y="6228715"/>
            <a:ext cx="2133600" cy="365125"/>
          </a:xfrm>
          <a:prstGeom prst="rect">
            <a:avLst/>
          </a:prstGeom>
        </p:spPr>
        <p:txBody>
          <a:bodyPr/>
          <a:lstStyle>
            <a:lvl1pPr algn="r">
              <a:defRPr/>
            </a:lvl1pPr>
          </a:lstStyle>
          <a:p>
            <a:pPr defTabSz="457200" fontAlgn="auto">
              <a:spcBef>
                <a:spcPts val="0"/>
              </a:spcBef>
              <a:spcAft>
                <a:spcPts val="0"/>
              </a:spcAft>
            </a:pPr>
            <a:fld id="{3FE98728-8B25-A142-A87B-AACB3930A169}" type="slidenum">
              <a:rPr lang="en-US" smtClean="0">
                <a:solidFill>
                  <a:prstClr val="white"/>
                </a:solidFill>
                <a:latin typeface="Palatino Linotype"/>
                <a:ea typeface="+mn-ea"/>
                <a:cs typeface="+mn-cs"/>
              </a:rPr>
              <a:pPr defTabSz="457200" fontAlgn="auto">
                <a:spcBef>
                  <a:spcPts val="0"/>
                </a:spcBef>
                <a:spcAft>
                  <a:spcPts val="0"/>
                </a:spcAft>
              </a:pPr>
              <a:t>‹#›</a:t>
            </a:fld>
            <a:endParaRPr lang="en-US" dirty="0">
              <a:solidFill>
                <a:prstClr val="white"/>
              </a:solidFill>
              <a:latin typeface="Palatino Linotype"/>
              <a:ea typeface="+mn-ea"/>
              <a:cs typeface="+mn-cs"/>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320657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66FE5F7-27FC-424A-934B-18B3261BF597}" type="datetimeFigureOut">
              <a:rPr lang="en-US" smtClean="0">
                <a:solidFill>
                  <a:prstClr val="white"/>
                </a:solidFill>
                <a:latin typeface="Palatino Linotype"/>
                <a:ea typeface="+mn-ea"/>
                <a:cs typeface="+mn-cs"/>
              </a:rPr>
              <a:pPr defTabSz="457200" fontAlgn="auto">
                <a:spcBef>
                  <a:spcPts val="0"/>
                </a:spcBef>
                <a:spcAft>
                  <a:spcPts val="0"/>
                </a:spcAft>
              </a:pPr>
              <a:t>9/5/2018</a:t>
            </a:fld>
            <a:endParaRPr lang="en-US" dirty="0">
              <a:solidFill>
                <a:prstClr val="white"/>
              </a:solidFill>
              <a:latin typeface="Palatino Linotype"/>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dirty="0">
              <a:solidFill>
                <a:prstClr val="white"/>
              </a:solidFill>
              <a:latin typeface="Palatino Linotype"/>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DDB8DB95-2DAE-4804-B25E-6DABFF658660}" type="slidenum">
              <a:rPr lang="en-US" smtClean="0">
                <a:solidFill>
                  <a:prstClr val="white"/>
                </a:solidFill>
                <a:latin typeface="Palatino Linotype"/>
                <a:ea typeface="+mn-ea"/>
                <a:cs typeface="+mn-cs"/>
              </a:rPr>
              <a:pPr defTabSz="457200" fontAlgn="auto">
                <a:spcBef>
                  <a:spcPts val="0"/>
                </a:spcBef>
                <a:spcAft>
                  <a:spcPts val="0"/>
                </a:spcAft>
              </a:pPr>
              <a:t>‹#›</a:t>
            </a:fld>
            <a:endParaRPr lang="en-US" dirty="0">
              <a:solidFill>
                <a:prstClr val="white"/>
              </a:solidFill>
              <a:latin typeface="Palatino Linotype"/>
              <a:ea typeface="+mn-ea"/>
              <a:cs typeface="+mn-cs"/>
            </a:endParaRPr>
          </a:p>
        </p:txBody>
      </p:sp>
    </p:spTree>
    <p:extLst>
      <p:ext uri="{BB962C8B-B14F-4D97-AF65-F5344CB8AC3E}">
        <p14:creationId xmlns:p14="http://schemas.microsoft.com/office/powerpoint/2010/main" val="487750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a:prstGeom prst="rect">
            <a:avLst/>
          </a:prstGeom>
        </p:spPr>
        <p:txBody>
          <a:bodyPr anchor="ctr">
            <a:normAutofit/>
          </a:bodyPr>
          <a:lstStyle>
            <a:lvl1pPr>
              <a:defRPr sz="4400">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a:xfrm>
            <a:off x="2667000" y="3505200"/>
            <a:ext cx="3810000" cy="365125"/>
          </a:xfrm>
          <a:prstGeom prst="rect">
            <a:avLst/>
          </a:prstGeom>
        </p:spPr>
        <p:txBody>
          <a:bodyPr/>
          <a:lstStyle>
            <a:lvl1pPr algn="ctr">
              <a:defRPr sz="2000">
                <a:latin typeface="+mn-lt"/>
              </a:defRPr>
            </a:lvl1pPr>
          </a:lstStyle>
          <a:p>
            <a:pPr defTabSz="457200" fontAlgn="auto">
              <a:spcBef>
                <a:spcPts val="0"/>
              </a:spcBef>
              <a:spcAft>
                <a:spcPts val="0"/>
              </a:spcAft>
            </a:pPr>
            <a:r>
              <a:rPr lang="en-US" dirty="0">
                <a:solidFill>
                  <a:prstClr val="white"/>
                </a:solidFill>
                <a:ea typeface="+mn-ea"/>
                <a:cs typeface="+mn-cs"/>
              </a:rPr>
              <a:t>December 2, 2011</a:t>
            </a:r>
          </a:p>
        </p:txBody>
      </p:sp>
    </p:spTree>
    <p:extLst>
      <p:ext uri="{BB962C8B-B14F-4D97-AF65-F5344CB8AC3E}">
        <p14:creationId xmlns:p14="http://schemas.microsoft.com/office/powerpoint/2010/main" val="283364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cxnSp>
        <p:nvCxnSpPr>
          <p:cNvPr id="8" name="Straight Connector 7"/>
          <p:cNvCxnSpPr/>
          <p:nvPr userDrawn="1"/>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457200" y="1219200"/>
            <a:ext cx="82296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a:xfrm>
            <a:off x="457200" y="228600"/>
            <a:ext cx="82296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a:t>Click to edit Master title style</a:t>
            </a:r>
            <a:endParaRPr lang="en-US" dirty="0"/>
          </a:p>
        </p:txBody>
      </p:sp>
      <p:sp>
        <p:nvSpPr>
          <p:cNvPr id="16" name="Date Placeholder 15"/>
          <p:cNvSpPr>
            <a:spLocks noGrp="1"/>
          </p:cNvSpPr>
          <p:nvPr>
            <p:ph type="dt" sz="half" idx="14"/>
          </p:nvPr>
        </p:nvSpPr>
        <p:spPr>
          <a:xfrm>
            <a:off x="6553200" y="6228715"/>
            <a:ext cx="2133600" cy="365125"/>
          </a:xfrm>
          <a:prstGeom prst="rect">
            <a:avLst/>
          </a:prstGeom>
        </p:spPr>
        <p:txBody>
          <a:bodyPr/>
          <a:lstStyle>
            <a:lvl1pPr algn="r">
              <a:defRPr/>
            </a:lvl1pPr>
          </a:lstStyle>
          <a:p>
            <a:pPr defTabSz="457200" fontAlgn="auto">
              <a:spcBef>
                <a:spcPts val="0"/>
              </a:spcBef>
              <a:spcAft>
                <a:spcPts val="0"/>
              </a:spcAft>
            </a:pPr>
            <a:fld id="{3FE98728-8B25-A142-A87B-AACB3930A169}" type="slidenum">
              <a:rPr lang="en-US" smtClean="0">
                <a:solidFill>
                  <a:prstClr val="white"/>
                </a:solidFill>
                <a:latin typeface="Palatino Linotype"/>
                <a:ea typeface="+mn-ea"/>
                <a:cs typeface="+mn-cs"/>
              </a:rPr>
              <a:pPr defTabSz="457200" fontAlgn="auto">
                <a:spcBef>
                  <a:spcPts val="0"/>
                </a:spcBef>
                <a:spcAft>
                  <a:spcPts val="0"/>
                </a:spcAft>
              </a:pPr>
              <a:t>‹#›</a:t>
            </a:fld>
            <a:endParaRPr lang="en-US" dirty="0">
              <a:solidFill>
                <a:prstClr val="white"/>
              </a:solidFill>
              <a:latin typeface="Palatino Linotype"/>
              <a:ea typeface="+mn-ea"/>
              <a:cs typeface="+mn-cs"/>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2800040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66FE5F7-27FC-424A-934B-18B3261BF597}" type="datetimeFigureOut">
              <a:rPr lang="en-US" smtClean="0">
                <a:solidFill>
                  <a:prstClr val="white"/>
                </a:solidFill>
                <a:latin typeface="Palatino Linotype"/>
                <a:ea typeface="+mn-ea"/>
                <a:cs typeface="+mn-cs"/>
              </a:rPr>
              <a:pPr defTabSz="457200" fontAlgn="auto">
                <a:spcBef>
                  <a:spcPts val="0"/>
                </a:spcBef>
                <a:spcAft>
                  <a:spcPts val="0"/>
                </a:spcAft>
              </a:pPr>
              <a:t>9/5/2018</a:t>
            </a:fld>
            <a:endParaRPr lang="en-US" dirty="0">
              <a:solidFill>
                <a:prstClr val="white"/>
              </a:solidFill>
              <a:latin typeface="Palatino Linotype"/>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dirty="0">
              <a:solidFill>
                <a:prstClr val="white"/>
              </a:solidFill>
              <a:latin typeface="Palatino Linotype"/>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DDB8DB95-2DAE-4804-B25E-6DABFF658660}" type="slidenum">
              <a:rPr lang="en-US" smtClean="0">
                <a:solidFill>
                  <a:prstClr val="white"/>
                </a:solidFill>
                <a:latin typeface="Palatino Linotype"/>
                <a:ea typeface="+mn-ea"/>
                <a:cs typeface="+mn-cs"/>
              </a:rPr>
              <a:pPr defTabSz="457200" fontAlgn="auto">
                <a:spcBef>
                  <a:spcPts val="0"/>
                </a:spcBef>
                <a:spcAft>
                  <a:spcPts val="0"/>
                </a:spcAft>
              </a:pPr>
              <a:t>‹#›</a:t>
            </a:fld>
            <a:endParaRPr lang="en-US" dirty="0">
              <a:solidFill>
                <a:prstClr val="white"/>
              </a:solidFill>
              <a:latin typeface="Palatino Linotype"/>
              <a:ea typeface="+mn-ea"/>
              <a:cs typeface="+mn-cs"/>
            </a:endParaRPr>
          </a:p>
        </p:txBody>
      </p:sp>
    </p:spTree>
    <p:extLst>
      <p:ext uri="{BB962C8B-B14F-4D97-AF65-F5344CB8AC3E}">
        <p14:creationId xmlns:p14="http://schemas.microsoft.com/office/powerpoint/2010/main" val="877105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191000"/>
            <a:ext cx="5791200" cy="914400"/>
          </a:xfrm>
          <a:solidFill>
            <a:schemeClr val="bg1"/>
          </a:solidFill>
          <a:ln>
            <a:solidFill>
              <a:schemeClr val="tx1"/>
            </a:solidFill>
          </a:ln>
        </p:spPr>
        <p:txBody>
          <a:bodyPr>
            <a:normAutofit/>
          </a:bodyPr>
          <a:lstStyle>
            <a:lvl1pPr algn="l">
              <a:defRPr sz="3200" b="1" i="0">
                <a:solidFill>
                  <a:srgbClr val="660000"/>
                </a:solidFill>
                <a:latin typeface="Myriad Web Pro" panose="020B0503030403020204" pitchFamily="34" charset="0"/>
              </a:defRPr>
            </a:lvl1pPr>
          </a:lstStyle>
          <a:p>
            <a:r>
              <a:rPr lang="en-US" dirty="0"/>
              <a:t>Click to edit Master title style</a:t>
            </a:r>
          </a:p>
        </p:txBody>
      </p:sp>
      <p:sp>
        <p:nvSpPr>
          <p:cNvPr id="3" name="Subtitle 2"/>
          <p:cNvSpPr>
            <a:spLocks noGrp="1"/>
          </p:cNvSpPr>
          <p:nvPr>
            <p:ph type="subTitle" idx="1"/>
          </p:nvPr>
        </p:nvSpPr>
        <p:spPr>
          <a:xfrm>
            <a:off x="228600" y="5257800"/>
            <a:ext cx="6553200" cy="1143000"/>
          </a:xfrm>
        </p:spPr>
        <p:txBody>
          <a:bodyPr>
            <a:normAutofit/>
          </a:bodyPr>
          <a:lstStyle>
            <a:lvl1pPr marL="0" indent="0" algn="l">
              <a:buNone/>
              <a:defRPr sz="2400" b="1" i="0">
                <a:solidFill>
                  <a:schemeClr val="tx1"/>
                </a:solidFill>
                <a:latin typeface="Myriad Web Pro" panose="020B05030304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endParaRPr lang="en-US" dirty="0"/>
          </a:p>
        </p:txBody>
      </p:sp>
      <p:sp>
        <p:nvSpPr>
          <p:cNvPr id="11" name="Line 23"/>
          <p:cNvSpPr>
            <a:spLocks noChangeShapeType="1"/>
          </p:cNvSpPr>
          <p:nvPr userDrawn="1"/>
        </p:nvSpPr>
        <p:spPr bwMode="auto">
          <a:xfrm>
            <a:off x="8991600" y="4038600"/>
            <a:ext cx="0" cy="259080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endParaRPr>
          </a:p>
        </p:txBody>
      </p:sp>
      <p:sp>
        <p:nvSpPr>
          <p:cNvPr id="12" name="Line 26"/>
          <p:cNvSpPr>
            <a:spLocks noChangeShapeType="1"/>
          </p:cNvSpPr>
          <p:nvPr userDrawn="1"/>
        </p:nvSpPr>
        <p:spPr bwMode="auto">
          <a:xfrm>
            <a:off x="6781800" y="5943600"/>
            <a:ext cx="2209800"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endParaRPr>
          </a:p>
        </p:txBody>
      </p:sp>
      <p:sp>
        <p:nvSpPr>
          <p:cNvPr id="13" name="Line 26"/>
          <p:cNvSpPr>
            <a:spLocks noChangeShapeType="1"/>
          </p:cNvSpPr>
          <p:nvPr userDrawn="1"/>
        </p:nvSpPr>
        <p:spPr bwMode="auto">
          <a:xfrm>
            <a:off x="6781800" y="6629400"/>
            <a:ext cx="2209800"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endParaRPr>
          </a:p>
        </p:txBody>
      </p:sp>
      <p:sp>
        <p:nvSpPr>
          <p:cNvPr id="14" name="Line 23"/>
          <p:cNvSpPr>
            <a:spLocks noChangeShapeType="1"/>
          </p:cNvSpPr>
          <p:nvPr userDrawn="1"/>
        </p:nvSpPr>
        <p:spPr bwMode="auto">
          <a:xfrm>
            <a:off x="6781800" y="5943600"/>
            <a:ext cx="0" cy="68580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2946" y="6141456"/>
            <a:ext cx="1371600" cy="259344"/>
          </a:xfrm>
          <a:prstGeom prst="rect">
            <a:avLst/>
          </a:prstGeom>
        </p:spPr>
      </p:pic>
    </p:spTree>
    <p:extLst>
      <p:ext uri="{BB962C8B-B14F-4D97-AF65-F5344CB8AC3E}">
        <p14:creationId xmlns:p14="http://schemas.microsoft.com/office/powerpoint/2010/main" val="3944998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Rectangle 16"/>
          <p:cNvSpPr/>
          <p:nvPr userDrawn="1"/>
        </p:nvSpPr>
        <p:spPr bwMode="auto">
          <a:xfrm>
            <a:off x="0" y="0"/>
            <a:ext cx="9144000" cy="59121"/>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ＭＳ Ｐゴシック" charset="-128"/>
              <a:cs typeface="ＭＳ Ｐゴシック" charset="-128"/>
            </a:endParaRPr>
          </a:p>
        </p:txBody>
      </p:sp>
      <p:sp>
        <p:nvSpPr>
          <p:cNvPr id="18" name="Rectangle 17"/>
          <p:cNvSpPr/>
          <p:nvPr userDrawn="1"/>
        </p:nvSpPr>
        <p:spPr bwMode="auto">
          <a:xfrm>
            <a:off x="0" y="6419759"/>
            <a:ext cx="7650481" cy="438241"/>
          </a:xfrm>
          <a:prstGeom prst="rect">
            <a:avLst/>
          </a:prstGeom>
          <a:solidFill>
            <a:srgbClr val="808080">
              <a:lumMod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128"/>
              <a:cs typeface="ＭＳ Ｐゴシック" charset="-128"/>
            </a:endParaRPr>
          </a:p>
        </p:txBody>
      </p:sp>
      <p:sp>
        <p:nvSpPr>
          <p:cNvPr id="2" name="Title 1"/>
          <p:cNvSpPr>
            <a:spLocks noGrp="1"/>
          </p:cNvSpPr>
          <p:nvPr>
            <p:ph type="title"/>
          </p:nvPr>
        </p:nvSpPr>
        <p:spPr>
          <a:xfrm>
            <a:off x="457200" y="274638"/>
            <a:ext cx="8229600" cy="715962"/>
          </a:xfrm>
        </p:spPr>
        <p:txBody>
          <a:bodyPr>
            <a:normAutofit/>
          </a:bodyPr>
          <a:lstStyle>
            <a:lvl1pPr>
              <a:defRPr sz="3600" b="1">
                <a:solidFill>
                  <a:srgbClr val="660000"/>
                </a:solidFill>
              </a:defRPr>
            </a:lvl1pPr>
          </a:lstStyle>
          <a:p>
            <a:r>
              <a:rPr lang="en-US" dirty="0"/>
              <a:t>Click to edit Master title style</a:t>
            </a:r>
          </a:p>
        </p:txBody>
      </p:sp>
      <p:sp>
        <p:nvSpPr>
          <p:cNvPr id="3" name="Content Placeholder 2"/>
          <p:cNvSpPr>
            <a:spLocks noGrp="1"/>
          </p:cNvSpPr>
          <p:nvPr>
            <p:ph idx="1"/>
          </p:nvPr>
        </p:nvSpPr>
        <p:spPr>
          <a:xfrm>
            <a:off x="457200" y="1143000"/>
            <a:ext cx="8229600" cy="4983163"/>
          </a:xfrm>
        </p:spPr>
        <p:txBody>
          <a:bodyPr/>
          <a:lstStyle>
            <a:lvl1pPr marL="285750" indent="-285750">
              <a:spcBef>
                <a:spcPts val="0"/>
              </a:spcBef>
              <a:spcAft>
                <a:spcPts val="1800"/>
              </a:spcAft>
              <a:buClr>
                <a:srgbClr val="FF6600"/>
              </a:buClr>
              <a:defRPr sz="2800"/>
            </a:lvl1pPr>
            <a:lvl2pPr>
              <a:spcBef>
                <a:spcPts val="0"/>
              </a:spcBef>
              <a:spcAft>
                <a:spcPts val="1200"/>
              </a:spcAft>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152400" y="6484990"/>
            <a:ext cx="4114800"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Center for Gerontology</a:t>
            </a:r>
          </a:p>
        </p:txBody>
      </p:sp>
      <p:sp>
        <p:nvSpPr>
          <p:cNvPr id="20" name="Rectangle 19"/>
          <p:cNvSpPr/>
          <p:nvPr userDrawn="1"/>
        </p:nvSpPr>
        <p:spPr bwMode="auto">
          <a:xfrm>
            <a:off x="7650481" y="6419759"/>
            <a:ext cx="45719" cy="438241"/>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128"/>
              <a:cs typeface="ＭＳ Ｐゴシック" charset="-128"/>
            </a:endParaRPr>
          </a:p>
        </p:txBody>
      </p:sp>
      <p:cxnSp>
        <p:nvCxnSpPr>
          <p:cNvPr id="21" name="Straight Connector 20"/>
          <p:cNvCxnSpPr/>
          <p:nvPr userDrawn="1"/>
        </p:nvCxnSpPr>
        <p:spPr bwMode="auto">
          <a:xfrm>
            <a:off x="0" y="6419759"/>
            <a:ext cx="9144000" cy="0"/>
          </a:xfrm>
          <a:prstGeom prst="line">
            <a:avLst/>
          </a:prstGeom>
          <a:solidFill>
            <a:srgbClr val="BBE0E3"/>
          </a:solidFill>
          <a:ln w="9525" cap="flat" cmpd="sng" algn="ctr">
            <a:solidFill>
              <a:srgbClr val="000000"/>
            </a:solidFill>
            <a:prstDash val="solid"/>
            <a:round/>
            <a:headEnd type="none" w="med" len="med"/>
            <a:tailEnd type="none" w="med" len="med"/>
          </a:ln>
          <a:effectLst/>
        </p:spPr>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3340" y="6538330"/>
            <a:ext cx="1371600" cy="259344"/>
          </a:xfrm>
          <a:prstGeom prst="rect">
            <a:avLst/>
          </a:prstGeom>
        </p:spPr>
      </p:pic>
    </p:spTree>
    <p:extLst>
      <p:ext uri="{BB962C8B-B14F-4D97-AF65-F5344CB8AC3E}">
        <p14:creationId xmlns:p14="http://schemas.microsoft.com/office/powerpoint/2010/main" val="80269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Wednesday, September 5,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4060825"/>
            <a:ext cx="8763000" cy="2263775"/>
          </a:xfrm>
        </p:spPr>
        <p:txBody>
          <a:bodyPr anchor="t"/>
          <a:lstStyle>
            <a:lvl1pPr algn="l">
              <a:defRPr sz="4000" b="1" cap="none">
                <a:solidFill>
                  <a:srgbClr val="660000"/>
                </a:solidFill>
              </a:defRPr>
            </a:lvl1pPr>
          </a:lstStyle>
          <a:p>
            <a:r>
              <a:rPr lang="en-US" dirty="0"/>
              <a:t>Click to edit master title style</a:t>
            </a:r>
          </a:p>
        </p:txBody>
      </p:sp>
      <p:sp>
        <p:nvSpPr>
          <p:cNvPr id="7" name="Rectangle 6"/>
          <p:cNvSpPr/>
          <p:nvPr userDrawn="1"/>
        </p:nvSpPr>
        <p:spPr bwMode="auto">
          <a:xfrm>
            <a:off x="0" y="6419759"/>
            <a:ext cx="7650481" cy="438241"/>
          </a:xfrm>
          <a:prstGeom prst="rect">
            <a:avLst/>
          </a:prstGeom>
          <a:solidFill>
            <a:srgbClr val="808080">
              <a:lumMod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128"/>
              <a:cs typeface="ＭＳ Ｐゴシック" charset="-128"/>
            </a:endParaRPr>
          </a:p>
        </p:txBody>
      </p:sp>
      <p:sp>
        <p:nvSpPr>
          <p:cNvPr id="8" name="TextBox 7"/>
          <p:cNvSpPr txBox="1"/>
          <p:nvPr userDrawn="1"/>
        </p:nvSpPr>
        <p:spPr>
          <a:xfrm>
            <a:off x="152400" y="6484990"/>
            <a:ext cx="4114800"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Office of the Vice President for Research</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4000"/>
            <a:ext cx="9144000" cy="23876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399" y="6419759"/>
            <a:ext cx="1096009" cy="464590"/>
          </a:xfrm>
          <a:prstGeom prst="rect">
            <a:avLst/>
          </a:prstGeom>
        </p:spPr>
      </p:pic>
      <p:cxnSp>
        <p:nvCxnSpPr>
          <p:cNvPr id="11" name="Straight Connector 10"/>
          <p:cNvCxnSpPr/>
          <p:nvPr userDrawn="1"/>
        </p:nvCxnSpPr>
        <p:spPr bwMode="auto">
          <a:xfrm>
            <a:off x="0" y="6419759"/>
            <a:ext cx="9144000" cy="0"/>
          </a:xfrm>
          <a:prstGeom prst="line">
            <a:avLst/>
          </a:prstGeom>
          <a:solidFill>
            <a:srgbClr val="BBE0E3"/>
          </a:solidFill>
          <a:ln w="9525"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4155418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defRPr lang="en-US" sz="3600" b="1" kern="1200" dirty="0" smtClean="0">
                <a:solidFill>
                  <a:srgbClr val="660000"/>
                </a:solidFill>
                <a:latin typeface="+mj-lt"/>
                <a:ea typeface="+mj-ea"/>
                <a:cs typeface="+mj-cs"/>
              </a:defRPr>
            </a:lvl1pPr>
          </a:lstStyle>
          <a:p>
            <a:r>
              <a:rPr lang="en-US" dirty="0"/>
              <a:t>Click to edit Master title style</a:t>
            </a:r>
          </a:p>
        </p:txBody>
      </p:sp>
      <p:sp>
        <p:nvSpPr>
          <p:cNvPr id="3" name="Content Placeholder 2"/>
          <p:cNvSpPr>
            <a:spLocks noGrp="1"/>
          </p:cNvSpPr>
          <p:nvPr>
            <p:ph sz="half" idx="1"/>
          </p:nvPr>
        </p:nvSpPr>
        <p:spPr>
          <a:xfrm>
            <a:off x="152400" y="1265237"/>
            <a:ext cx="4267200" cy="4983163"/>
          </a:xfrm>
        </p:spPr>
        <p:txBody>
          <a:bodyPr/>
          <a:lstStyle>
            <a:lvl1pPr marL="228600" indent="-228600">
              <a:defRPr sz="2400"/>
            </a:lvl1pPr>
            <a:lvl2pPr marL="457200" indent="-228600">
              <a:defRPr sz="2000"/>
            </a:lvl2pPr>
            <a:lvl3pPr marL="857250" indent="-228600">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bwMode="auto">
          <a:xfrm>
            <a:off x="0" y="0"/>
            <a:ext cx="9144000" cy="59121"/>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ＭＳ Ｐゴシック" charset="-128"/>
              <a:cs typeface="ＭＳ Ｐゴシック" charset="-128"/>
            </a:endParaRPr>
          </a:p>
        </p:txBody>
      </p:sp>
      <p:sp>
        <p:nvSpPr>
          <p:cNvPr id="9" name="Rectangle 8"/>
          <p:cNvSpPr/>
          <p:nvPr userDrawn="1"/>
        </p:nvSpPr>
        <p:spPr bwMode="auto">
          <a:xfrm>
            <a:off x="0" y="6419759"/>
            <a:ext cx="7650481" cy="438241"/>
          </a:xfrm>
          <a:prstGeom prst="rect">
            <a:avLst/>
          </a:prstGeom>
          <a:solidFill>
            <a:srgbClr val="808080">
              <a:lumMod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128"/>
              <a:cs typeface="ＭＳ Ｐゴシック" charset="-128"/>
            </a:endParaRPr>
          </a:p>
        </p:txBody>
      </p:sp>
      <p:sp>
        <p:nvSpPr>
          <p:cNvPr id="10" name="TextBox 9"/>
          <p:cNvSpPr txBox="1"/>
          <p:nvPr userDrawn="1"/>
        </p:nvSpPr>
        <p:spPr>
          <a:xfrm>
            <a:off x="152400" y="6484990"/>
            <a:ext cx="4114800"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Office of the Vice President for Research</a:t>
            </a:r>
          </a:p>
        </p:txBody>
      </p:sp>
      <p:sp>
        <p:nvSpPr>
          <p:cNvPr id="12" name="Content Placeholder 2"/>
          <p:cNvSpPr>
            <a:spLocks noGrp="1"/>
          </p:cNvSpPr>
          <p:nvPr>
            <p:ph sz="half" idx="10"/>
          </p:nvPr>
        </p:nvSpPr>
        <p:spPr>
          <a:xfrm>
            <a:off x="4724400" y="1265237"/>
            <a:ext cx="4267200" cy="5059363"/>
          </a:xfrm>
        </p:spPr>
        <p:txBody>
          <a:bodyPr/>
          <a:lstStyle>
            <a:lvl1pPr marL="228600" indent="-228600">
              <a:defRPr sz="2400"/>
            </a:lvl1pPr>
            <a:lvl2pPr marL="457200" indent="-228600">
              <a:defRPr sz="2000"/>
            </a:lvl2pPr>
            <a:lvl3pPr marL="857250" indent="-228600">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399" y="6419759"/>
            <a:ext cx="1096009" cy="464590"/>
          </a:xfrm>
          <a:prstGeom prst="rect">
            <a:avLst/>
          </a:prstGeom>
        </p:spPr>
      </p:pic>
    </p:spTree>
    <p:extLst>
      <p:ext uri="{BB962C8B-B14F-4D97-AF65-F5344CB8AC3E}">
        <p14:creationId xmlns:p14="http://schemas.microsoft.com/office/powerpoint/2010/main" val="4203543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lvl1pPr>
              <a:defRPr lang="en-US" sz="3600" b="1" kern="1200" dirty="0" smtClean="0">
                <a:solidFill>
                  <a:srgbClr val="660000"/>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spcBef>
                <a:spcPts val="6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5" y="1066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p:cNvSpPr/>
          <p:nvPr userDrawn="1"/>
        </p:nvSpPr>
        <p:spPr bwMode="auto">
          <a:xfrm>
            <a:off x="0" y="0"/>
            <a:ext cx="9144000" cy="59121"/>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ＭＳ Ｐゴシック" charset="-128"/>
              <a:cs typeface="ＭＳ Ｐゴシック" charset="-128"/>
            </a:endParaRPr>
          </a:p>
        </p:txBody>
      </p:sp>
      <p:sp>
        <p:nvSpPr>
          <p:cNvPr id="11" name="Rectangle 10"/>
          <p:cNvSpPr/>
          <p:nvPr userDrawn="1"/>
        </p:nvSpPr>
        <p:spPr bwMode="auto">
          <a:xfrm>
            <a:off x="0" y="6419759"/>
            <a:ext cx="7650481" cy="438241"/>
          </a:xfrm>
          <a:prstGeom prst="rect">
            <a:avLst/>
          </a:prstGeom>
          <a:solidFill>
            <a:srgbClr val="808080">
              <a:lumMod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128"/>
              <a:cs typeface="ＭＳ Ｐゴシック" charset="-128"/>
            </a:endParaRPr>
          </a:p>
        </p:txBody>
      </p:sp>
      <p:sp>
        <p:nvSpPr>
          <p:cNvPr id="12" name="TextBox 11"/>
          <p:cNvSpPr txBox="1"/>
          <p:nvPr userDrawn="1"/>
        </p:nvSpPr>
        <p:spPr>
          <a:xfrm>
            <a:off x="152400" y="6484990"/>
            <a:ext cx="4114800"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Office of the Vice President for Research</a:t>
            </a:r>
          </a:p>
        </p:txBody>
      </p:sp>
      <p:pic>
        <p:nvPicPr>
          <p:cNvPr id="13" name="Picture 12" descr="ReversedInvent2colors.jpg"/>
          <p:cNvPicPr>
            <a:picLocks noChangeAspect="1"/>
          </p:cNvPicPr>
          <p:nvPr userDrawn="1"/>
        </p:nvPicPr>
        <p:blipFill>
          <a:blip r:embed="rId2"/>
          <a:srcRect l="7642" t="5242" r="13804" b="77140"/>
          <a:stretch>
            <a:fillRect/>
          </a:stretch>
        </p:blipFill>
        <p:spPr>
          <a:xfrm>
            <a:off x="7704871" y="6419759"/>
            <a:ext cx="1447800" cy="438241"/>
          </a:xfrm>
          <a:prstGeom prst="rect">
            <a:avLst/>
          </a:prstGeom>
        </p:spPr>
      </p:pic>
      <p:sp>
        <p:nvSpPr>
          <p:cNvPr id="14" name="Content Placeholder 3"/>
          <p:cNvSpPr>
            <a:spLocks noGrp="1"/>
          </p:cNvSpPr>
          <p:nvPr>
            <p:ph sz="half" idx="10"/>
          </p:nvPr>
        </p:nvSpPr>
        <p:spPr>
          <a:xfrm>
            <a:off x="4645025" y="1741487"/>
            <a:ext cx="4040188" cy="3951288"/>
          </a:xfrm>
        </p:spPr>
        <p:txBody>
          <a:bodyPr/>
          <a:lstStyle>
            <a:lvl1pPr>
              <a:spcBef>
                <a:spcPts val="6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4057924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lvl1pPr>
              <a:defRPr lang="en-US" sz="3600" b="1" kern="1200" dirty="0" smtClean="0">
                <a:solidFill>
                  <a:srgbClr val="660000"/>
                </a:solidFill>
                <a:latin typeface="+mj-lt"/>
                <a:ea typeface="+mj-ea"/>
                <a:cs typeface="+mj-cs"/>
              </a:defRPr>
            </a:lvl1pPr>
          </a:lstStyle>
          <a:p>
            <a:r>
              <a:rPr lang="en-US" dirty="0"/>
              <a:t>Click to edit Master title style</a:t>
            </a:r>
          </a:p>
        </p:txBody>
      </p:sp>
      <p:sp>
        <p:nvSpPr>
          <p:cNvPr id="6" name="Rectangle 5"/>
          <p:cNvSpPr/>
          <p:nvPr userDrawn="1"/>
        </p:nvSpPr>
        <p:spPr bwMode="auto">
          <a:xfrm>
            <a:off x="0" y="0"/>
            <a:ext cx="9144000" cy="59121"/>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ＭＳ Ｐゴシック" charset="-128"/>
              <a:cs typeface="ＭＳ Ｐゴシック" charset="-128"/>
            </a:endParaRPr>
          </a:p>
        </p:txBody>
      </p:sp>
      <p:sp>
        <p:nvSpPr>
          <p:cNvPr id="7" name="Rectangle 6"/>
          <p:cNvSpPr/>
          <p:nvPr userDrawn="1"/>
        </p:nvSpPr>
        <p:spPr bwMode="auto">
          <a:xfrm>
            <a:off x="0" y="6419759"/>
            <a:ext cx="7650481" cy="438241"/>
          </a:xfrm>
          <a:prstGeom prst="rect">
            <a:avLst/>
          </a:prstGeom>
          <a:solidFill>
            <a:srgbClr val="808080">
              <a:lumMod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128"/>
              <a:cs typeface="ＭＳ Ｐゴシック" charset="-128"/>
            </a:endParaRPr>
          </a:p>
        </p:txBody>
      </p:sp>
      <p:sp>
        <p:nvSpPr>
          <p:cNvPr id="8" name="TextBox 7"/>
          <p:cNvSpPr txBox="1"/>
          <p:nvPr userDrawn="1"/>
        </p:nvSpPr>
        <p:spPr>
          <a:xfrm>
            <a:off x="152400" y="6484990"/>
            <a:ext cx="4114800"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Office of the Vice President for Research</a:t>
            </a:r>
          </a:p>
        </p:txBody>
      </p:sp>
      <p:pic>
        <p:nvPicPr>
          <p:cNvPr id="9" name="Picture 8" descr="ReversedInvent2colors.jpg"/>
          <p:cNvPicPr>
            <a:picLocks noChangeAspect="1"/>
          </p:cNvPicPr>
          <p:nvPr userDrawn="1"/>
        </p:nvPicPr>
        <p:blipFill>
          <a:blip r:embed="rId2"/>
          <a:srcRect l="7642" t="5242" r="13804" b="77140"/>
          <a:stretch>
            <a:fillRect/>
          </a:stretch>
        </p:blipFill>
        <p:spPr>
          <a:xfrm>
            <a:off x="7704871" y="6419759"/>
            <a:ext cx="1447800" cy="438241"/>
          </a:xfrm>
          <a:prstGeom prst="rect">
            <a:avLst/>
          </a:prstGeom>
        </p:spPr>
      </p:pic>
    </p:spTree>
    <p:extLst>
      <p:ext uri="{BB962C8B-B14F-4D97-AF65-F5344CB8AC3E}">
        <p14:creationId xmlns:p14="http://schemas.microsoft.com/office/powerpoint/2010/main" val="1941302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bwMode="auto">
          <a:xfrm>
            <a:off x="0" y="0"/>
            <a:ext cx="9144000" cy="59121"/>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ＭＳ Ｐゴシック" charset="-128"/>
              <a:cs typeface="ＭＳ Ｐゴシック" charset="-128"/>
            </a:endParaRPr>
          </a:p>
        </p:txBody>
      </p:sp>
      <p:sp>
        <p:nvSpPr>
          <p:cNvPr id="6" name="Rectangle 5"/>
          <p:cNvSpPr/>
          <p:nvPr userDrawn="1"/>
        </p:nvSpPr>
        <p:spPr bwMode="auto">
          <a:xfrm>
            <a:off x="0" y="6419759"/>
            <a:ext cx="7650481" cy="438241"/>
          </a:xfrm>
          <a:prstGeom prst="rect">
            <a:avLst/>
          </a:prstGeom>
          <a:solidFill>
            <a:srgbClr val="808080">
              <a:lumMod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128"/>
              <a:cs typeface="ＭＳ Ｐゴシック" charset="-128"/>
            </a:endParaRPr>
          </a:p>
        </p:txBody>
      </p:sp>
      <p:sp>
        <p:nvSpPr>
          <p:cNvPr id="7" name="TextBox 6"/>
          <p:cNvSpPr txBox="1"/>
          <p:nvPr userDrawn="1"/>
        </p:nvSpPr>
        <p:spPr>
          <a:xfrm>
            <a:off x="152400" y="6484990"/>
            <a:ext cx="4114800"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Center for Gerontology</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3340" y="6538330"/>
            <a:ext cx="1371600" cy="259344"/>
          </a:xfrm>
          <a:prstGeom prst="rect">
            <a:avLst/>
          </a:prstGeom>
        </p:spPr>
      </p:pic>
      <p:cxnSp>
        <p:nvCxnSpPr>
          <p:cNvPr id="10" name="Straight Connector 9"/>
          <p:cNvCxnSpPr/>
          <p:nvPr userDrawn="1"/>
        </p:nvCxnSpPr>
        <p:spPr bwMode="auto">
          <a:xfrm>
            <a:off x="0" y="6419759"/>
            <a:ext cx="9144000" cy="0"/>
          </a:xfrm>
          <a:prstGeom prst="line">
            <a:avLst/>
          </a:prstGeom>
          <a:solidFill>
            <a:srgbClr val="BBE0E3"/>
          </a:solidFill>
          <a:ln w="9525"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2311304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Wednesday, September 5,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71600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Wednesday, September 5,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3072550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Wednesday, September 5,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425009170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Wednesday, September 5,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6575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Wednesday, September 5, 2018</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29557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Wednesday, September 5,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Wednesday, September 5, 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1157989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Wednesday, September 5, 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845003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Wednesday, September 5, 2018</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2629254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Wednesday, September 5,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1262950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Wednesday, September 5,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1426341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Wednesday, September 5,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4200616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4056087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440971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342900" marR="0" lvl="0" indent="-171450" algn="l" rtl="0">
              <a:lnSpc>
                <a:spcPct val="90000"/>
              </a:lnSpc>
              <a:spcBef>
                <a:spcPts val="750"/>
              </a:spcBef>
              <a:spcAft>
                <a:spcPts val="0"/>
              </a:spcAft>
              <a:buClr>
                <a:srgbClr val="888888"/>
              </a:buClr>
              <a:buSzPts val="2400"/>
              <a:buFont typeface="Arial"/>
              <a:buNone/>
              <a:defRPr sz="1800" b="0" i="0" u="none" strike="noStrike" cap="none">
                <a:solidFill>
                  <a:srgbClr val="888888"/>
                </a:solidFill>
                <a:latin typeface="Calibri"/>
                <a:ea typeface="Calibri"/>
                <a:cs typeface="Calibri"/>
                <a:sym typeface="Calibri"/>
              </a:defRPr>
            </a:lvl1pPr>
            <a:lvl2pPr marL="685800" marR="0" lvl="1" indent="-17145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2313471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30085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Wednesday, September 5,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342900" marR="0" lvl="0" indent="-17145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342900" marR="0" lvl="0" indent="-17145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41875188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3737586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3057810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1297627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3884551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1081632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80" name="Google Shape;80;p12"/>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261830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Wednesday, September 5, 2018</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Wednesday, September 5, 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Wednesday, September 5, 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Wednesday, September 5, 2018</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Wednesday, September 5,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Wednesday, September 5, 2018</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20" r:id="rId1"/>
    <p:sldLayoutId id="2147484019" r:id="rId2"/>
    <p:sldLayoutId id="2147484021" r:id="rId3"/>
    <p:sldLayoutId id="2147484018" r:id="rId4"/>
    <p:sldLayoutId id="2147484022" r:id="rId5"/>
    <p:sldLayoutId id="2147484017" r:id="rId6"/>
    <p:sldLayoutId id="2147484016" r:id="rId7"/>
    <p:sldLayoutId id="2147484023" r:id="rId8"/>
    <p:sldLayoutId id="2147484015" r:id="rId9"/>
    <p:sldLayoutId id="2147484014" r:id="rId10"/>
    <p:sldLayoutId id="2147484013"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cxnSp>
        <p:nvCxnSpPr>
          <p:cNvPr id="10" name="Straight Connector 9"/>
          <p:cNvCxnSpPr/>
          <p:nvPr/>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5"/>
          <a:stretch>
            <a:fillRect/>
          </a:stretch>
        </p:blipFill>
        <p:spPr>
          <a:xfrm>
            <a:off x="8001000" y="228600"/>
            <a:ext cx="914400" cy="914400"/>
          </a:xfrm>
          <a:prstGeom prst="rect">
            <a:avLst/>
          </a:prstGeom>
        </p:spPr>
      </p:pic>
      <p:pic>
        <p:nvPicPr>
          <p:cNvPr id="7" name="Picture 6" descr="Keck School of Medicine Lockups white gold CMYK_2lines.eps"/>
          <p:cNvPicPr>
            <a:picLocks noChangeAspect="1"/>
          </p:cNvPicPr>
          <p:nvPr/>
        </p:nvPicPr>
        <p:blipFill>
          <a:blip r:embed="rId6"/>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2969828370"/>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Lst>
  <p:hf sldNum="0" hdr="0" ftr="0"/>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cxnSp>
        <p:nvCxnSpPr>
          <p:cNvPr id="10" name="Straight Connector 9"/>
          <p:cNvCxnSpPr/>
          <p:nvPr/>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5"/>
          <a:stretch>
            <a:fillRect/>
          </a:stretch>
        </p:blipFill>
        <p:spPr>
          <a:xfrm>
            <a:off x="8001000" y="228600"/>
            <a:ext cx="914400" cy="914400"/>
          </a:xfrm>
          <a:prstGeom prst="rect">
            <a:avLst/>
          </a:prstGeom>
        </p:spPr>
      </p:pic>
      <p:pic>
        <p:nvPicPr>
          <p:cNvPr id="7" name="Picture 6" descr="Keck School of Medicine Lockups white gold CMYK_2lines.eps"/>
          <p:cNvPicPr>
            <a:picLocks noChangeAspect="1"/>
          </p:cNvPicPr>
          <p:nvPr/>
        </p:nvPicPr>
        <p:blipFill>
          <a:blip r:embed="rId6"/>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2995008454"/>
      </p:ext>
    </p:extLst>
  </p:cSld>
  <p:clrMap bg1="dk1" tx1="lt1" bg2="dk2" tx2="lt2" accent1="accent1" accent2="accent2" accent3="accent3" accent4="accent4" accent5="accent5" accent6="accent6" hlink="hlink" folHlink="folHlink"/>
  <p:sldLayoutIdLst>
    <p:sldLayoutId id="2147484029" r:id="rId1"/>
    <p:sldLayoutId id="2147484030" r:id="rId2"/>
    <p:sldLayoutId id="2147484031" r:id="rId3"/>
  </p:sldLayoutIdLst>
  <p:hf sldNum="0" hdr="0" ftr="0"/>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101641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Lst>
  <p:hf sldNum="0"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2"/>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fontAlgn="auto">
              <a:spcBef>
                <a:spcPts val="0"/>
              </a:spcBef>
              <a:spcAft>
                <a:spcPts val="0"/>
              </a:spcAft>
              <a:defRPr sz="900" smtClean="0">
                <a:solidFill>
                  <a:srgbClr val="FFFFFF"/>
                </a:solidFill>
                <a:latin typeface="+mn-lt"/>
                <a:ea typeface="+mn-ea"/>
                <a:cs typeface="+mn-cs"/>
              </a:defRPr>
            </a:lvl1pPr>
          </a:lstStyle>
          <a:p>
            <a:pPr>
              <a:defRPr/>
            </a:pPr>
            <a:fld id="{211C0565-A44B-44E0-A887-C2ADE0B54789}" type="datetime2">
              <a:rPr lang="en-US"/>
              <a:pPr>
                <a:defRPr/>
              </a:pPr>
              <a:t>Wednesday, September 5, 2018</a:t>
            </a:fld>
            <a:endParaRPr lang="en-US" dirty="0"/>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r" fontAlgn="auto">
              <a:spcBef>
                <a:spcPts val="0"/>
              </a:spcBef>
              <a:spcAft>
                <a:spcPts val="0"/>
              </a:spcAft>
              <a:defRPr sz="9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lIns="91440" tIns="45720" rIns="91440" bIns="45720" rtlCol="0" anchor="ctr"/>
          <a:lstStyle>
            <a:lvl1pPr algn="l" fontAlgn="auto">
              <a:spcBef>
                <a:spcPts val="0"/>
              </a:spcBef>
              <a:spcAft>
                <a:spcPts val="0"/>
              </a:spcAft>
              <a:defRPr sz="105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84480236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hf sldNum="0" hdr="0" ftr="0" dt="0"/>
  <p:txStyles>
    <p:titleStyle>
      <a:lvl1pPr algn="l" rtl="0" fontAlgn="base">
        <a:spcBef>
          <a:spcPct val="0"/>
        </a:spcBef>
        <a:spcAft>
          <a:spcPct val="0"/>
        </a:spcAft>
        <a:defRPr sz="3000" kern="1200" spc="-75">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3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000">
          <a:solidFill>
            <a:schemeClr val="tx2"/>
          </a:solidFill>
          <a:latin typeface="Arial" pitchFamily="127" charset="0"/>
          <a:ea typeface="ＭＳ Ｐゴシック" pitchFamily="127" charset="-128"/>
          <a:cs typeface="ＭＳ Ｐゴシック" pitchFamily="127" charset="-128"/>
        </a:defRPr>
      </a:lvl5pPr>
      <a:lvl6pPr marL="342900" algn="l" rtl="0" fontAlgn="base">
        <a:spcBef>
          <a:spcPct val="0"/>
        </a:spcBef>
        <a:spcAft>
          <a:spcPct val="0"/>
        </a:spcAft>
        <a:defRPr sz="3000">
          <a:solidFill>
            <a:schemeClr val="tx2"/>
          </a:solidFill>
          <a:latin typeface="Arial" pitchFamily="127" charset="0"/>
          <a:ea typeface="ＭＳ Ｐゴシック" pitchFamily="127" charset="-128"/>
          <a:cs typeface="ＭＳ Ｐゴシック" pitchFamily="127" charset="-128"/>
        </a:defRPr>
      </a:lvl6pPr>
      <a:lvl7pPr marL="685800" algn="l" rtl="0" fontAlgn="base">
        <a:spcBef>
          <a:spcPct val="0"/>
        </a:spcBef>
        <a:spcAft>
          <a:spcPct val="0"/>
        </a:spcAft>
        <a:defRPr sz="3000">
          <a:solidFill>
            <a:schemeClr val="tx2"/>
          </a:solidFill>
          <a:latin typeface="Arial" pitchFamily="127" charset="0"/>
          <a:ea typeface="ＭＳ Ｐゴシック" pitchFamily="127" charset="-128"/>
          <a:cs typeface="ＭＳ Ｐゴシック" pitchFamily="127" charset="-128"/>
        </a:defRPr>
      </a:lvl7pPr>
      <a:lvl8pPr marL="1028700" algn="l" rtl="0" fontAlgn="base">
        <a:spcBef>
          <a:spcPct val="0"/>
        </a:spcBef>
        <a:spcAft>
          <a:spcPct val="0"/>
        </a:spcAft>
        <a:defRPr sz="3000">
          <a:solidFill>
            <a:schemeClr val="tx2"/>
          </a:solidFill>
          <a:latin typeface="Arial" pitchFamily="127" charset="0"/>
          <a:ea typeface="ＭＳ Ｐゴシック" pitchFamily="127" charset="-128"/>
          <a:cs typeface="ＭＳ Ｐゴシック" pitchFamily="127" charset="-128"/>
        </a:defRPr>
      </a:lvl8pPr>
      <a:lvl9pPr marL="1371600" algn="l" rtl="0" fontAlgn="base">
        <a:spcBef>
          <a:spcPct val="0"/>
        </a:spcBef>
        <a:spcAft>
          <a:spcPct val="0"/>
        </a:spcAft>
        <a:defRPr sz="3000">
          <a:solidFill>
            <a:schemeClr val="tx2"/>
          </a:solidFill>
          <a:latin typeface="Arial" pitchFamily="127" charset="0"/>
          <a:ea typeface="ＭＳ Ｐゴシック" pitchFamily="127" charset="-128"/>
          <a:cs typeface="ＭＳ Ｐゴシック" pitchFamily="127" charset="-128"/>
        </a:defRPr>
      </a:lvl9pPr>
    </p:titleStyle>
    <p:bodyStyle>
      <a:lvl1pPr marL="136922" indent="-136922" algn="l" rtl="0" fontAlgn="base">
        <a:spcBef>
          <a:spcPct val="20000"/>
        </a:spcBef>
        <a:spcAft>
          <a:spcPct val="0"/>
        </a:spcAft>
        <a:buClr>
          <a:schemeClr val="accent1"/>
        </a:buClr>
        <a:buSzPct val="85000"/>
        <a:buFont typeface="Arial" pitchFamily="127" charset="0"/>
        <a:buChar char="•"/>
        <a:defRPr sz="1800" kern="1200">
          <a:solidFill>
            <a:schemeClr val="tx1"/>
          </a:solidFill>
          <a:latin typeface="+mn-lt"/>
          <a:ea typeface="ＭＳ Ｐゴシック" pitchFamily="127" charset="-128"/>
          <a:cs typeface="ＭＳ Ｐゴシック" pitchFamily="127" charset="-128"/>
        </a:defRPr>
      </a:lvl1pPr>
      <a:lvl2pPr marL="342900" indent="-136922" algn="l" rtl="0" fontAlgn="base">
        <a:spcBef>
          <a:spcPct val="20000"/>
        </a:spcBef>
        <a:spcAft>
          <a:spcPct val="0"/>
        </a:spcAft>
        <a:buClr>
          <a:schemeClr val="accent1"/>
        </a:buClr>
        <a:buSzPct val="85000"/>
        <a:buFont typeface="Arial" pitchFamily="127" charset="0"/>
        <a:buChar char="•"/>
        <a:defRPr sz="1500" kern="1200">
          <a:solidFill>
            <a:schemeClr val="tx1"/>
          </a:solidFill>
          <a:latin typeface="+mn-lt"/>
          <a:ea typeface="ＭＳ Ｐゴシック" pitchFamily="127" charset="-128"/>
          <a:cs typeface="+mn-cs"/>
        </a:defRPr>
      </a:lvl2pPr>
      <a:lvl3pPr marL="547688" indent="-136922"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753666" indent="-136922" algn="l" rtl="0" fontAlgn="base">
        <a:spcBef>
          <a:spcPct val="20000"/>
        </a:spcBef>
        <a:spcAft>
          <a:spcPct val="0"/>
        </a:spcAft>
        <a:buClr>
          <a:schemeClr val="accent1"/>
        </a:buClr>
        <a:buFont typeface="Arial" pitchFamily="127" charset="0"/>
        <a:buChar char="•"/>
        <a:defRPr sz="1200" kern="1200">
          <a:solidFill>
            <a:schemeClr val="tx1"/>
          </a:solidFill>
          <a:latin typeface="+mn-lt"/>
          <a:ea typeface="ＭＳ Ｐゴシック" pitchFamily="127" charset="-128"/>
          <a:cs typeface="+mn-cs"/>
        </a:defRPr>
      </a:lvl4pPr>
      <a:lvl5pPr marL="890588" indent="-102394" algn="l" rtl="0" fontAlgn="base">
        <a:spcBef>
          <a:spcPct val="20000"/>
        </a:spcBef>
        <a:spcAft>
          <a:spcPct val="0"/>
        </a:spcAft>
        <a:buClr>
          <a:schemeClr val="accent1"/>
        </a:buClr>
        <a:buSzPct val="100000"/>
        <a:buFont typeface="Arial" pitchFamily="127" charset="0"/>
        <a:buChar char="•"/>
        <a:defRPr sz="1050" kern="1200">
          <a:solidFill>
            <a:schemeClr val="tx1"/>
          </a:solidFill>
          <a:latin typeface="+mn-lt"/>
          <a:ea typeface="ＭＳ Ｐゴシック" pitchFamily="127" charset="-128"/>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440583381"/>
      </p:ext>
    </p:extLst>
  </p:cSld>
  <p:clrMap bg1="lt1" tx1="dk1" bg2="dk2" tx2="lt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hyperlink" Target="https://creativecommons.org/licenses/by-nc-sa/3.0/" TargetMode="External"/><Relationship Id="rId4" Type="http://schemas.openxmlformats.org/officeDocument/2006/relationships/hyperlink" Target="http://somelikeithot-somelikeitnot.blogspot.com/2007_11_01_archive.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hyperlink" Target="http://www.ltcombudsman.org/" TargetMode="External"/><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hyperlink" Target="http://ltcombudsman.org/omb_support/training/materials-created-by-ombudsman-programs#abuse" TargetMode="External"/><Relationship Id="rId2" Type="http://schemas.openxmlformats.org/officeDocument/2006/relationships/image" Target="../media/image33.emf"/><Relationship Id="rId1" Type="http://schemas.openxmlformats.org/officeDocument/2006/relationships/slideLayout" Target="../slideLayouts/slideLayout32.xml"/><Relationship Id="rId4" Type="http://schemas.openxmlformats.org/officeDocument/2006/relationships/image" Target="../media/image34.emf"/></Relationships>
</file>

<file path=ppt/slides/_rels/slide5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ltcombudsman.org/issues/sexuality-and-intimacy-in-long-term-care-facilitie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hyperlink" Target="http://ltcombudsman.org/issues/abuse-neglect-and-exploitation-in-long-term-care-facilities#info-for-consumers" TargetMode="External"/><Relationship Id="rId2" Type="http://schemas.openxmlformats.org/officeDocument/2006/relationships/notesSlide" Target="../notesSlides/notesSlide21.xml"/><Relationship Id="rId1" Type="http://schemas.openxmlformats.org/officeDocument/2006/relationships/slideLayout" Target="../slideLayouts/slideLayout32.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hyperlink" Target="http://ltcombudsman.org/uploads/files/issues/ane-no-consent-ref-guide-july_2018.pdf" TargetMode="External"/><Relationship Id="rId2" Type="http://schemas.openxmlformats.org/officeDocument/2006/relationships/image" Target="../media/image41.emf"/><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3" Type="http://schemas.openxmlformats.org/officeDocument/2006/relationships/hyperlink" Target="http://ltcombudsman.org/uploads/files/issues/cv-ncea-surveillance-factsheet-web.pdf" TargetMode="External"/><Relationship Id="rId2" Type="http://schemas.openxmlformats.org/officeDocument/2006/relationships/image" Target="../media/image42.emf"/><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hyperlink" Target="http://ltcombudsman.org/issues/abuse-neglect-and-exploitation-in-long-term-care-facilities#resident-to-resident" TargetMode="External"/><Relationship Id="rId2" Type="http://schemas.openxmlformats.org/officeDocument/2006/relationships/image" Target="../media/image43.emf"/><Relationship Id="rId1" Type="http://schemas.openxmlformats.org/officeDocument/2006/relationships/slideLayout" Target="../slideLayouts/slideLayout32.xml"/><Relationship Id="rId4" Type="http://schemas.openxmlformats.org/officeDocument/2006/relationships/image" Target="../media/image44.emf"/></Relationships>
</file>

<file path=ppt/slides/_rels/slide61.xml.rels><?xml version="1.0" encoding="UTF-8" standalone="yes"?>
<Relationships xmlns="http://schemas.openxmlformats.org/package/2006/relationships"><Relationship Id="rId3" Type="http://schemas.openxmlformats.org/officeDocument/2006/relationships/hyperlink" Target="http://ltcombudsman.org/issues/abuse-neglect-and-exploitation-in-long-term-care-facilities" TargetMode="External"/><Relationship Id="rId2" Type="http://schemas.openxmlformats.org/officeDocument/2006/relationships/hyperlink" Target="http://ltcombudsman.org/library/fed_laws/federal-nursing-home-regulations" TargetMode="External"/><Relationship Id="rId1" Type="http://schemas.openxmlformats.org/officeDocument/2006/relationships/slideLayout" Target="../slideLayouts/slideLayout26.xml"/><Relationship Id="rId4" Type="http://schemas.openxmlformats.org/officeDocument/2006/relationships/hyperlink" Target="http://ltcombudsman.org/library/fed_laws/ltcop-final-rule"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1.xml"/><Relationship Id="rId4" Type="http://schemas.openxmlformats.org/officeDocument/2006/relationships/hyperlink" Target="http://www.ltcombudsman.or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36.xml"/><Relationship Id="rId5" Type="http://schemas.openxmlformats.org/officeDocument/2006/relationships/image" Target="../media/image48.png"/><Relationship Id="rId4" Type="http://schemas.openxmlformats.org/officeDocument/2006/relationships/image" Target="../media/image47.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8" Type="http://schemas.openxmlformats.org/officeDocument/2006/relationships/hyperlink" Target="https://ajph.aphapublications.org/author/Muzzy,+Wendy" TargetMode="External"/><Relationship Id="rId13" Type="http://schemas.openxmlformats.org/officeDocument/2006/relationships/hyperlink" Target="https://doi.org/10.1300/J083v40n04_08" TargetMode="External"/><Relationship Id="rId18" Type="http://schemas.openxmlformats.org/officeDocument/2006/relationships/hyperlink" Target="https://www.tandfonline.com/author/Tooms,+Mary" TargetMode="External"/><Relationship Id="rId3" Type="http://schemas.openxmlformats.org/officeDocument/2006/relationships/hyperlink" Target="https://ajph.aphapublications.org/author/Acierno,+Ron" TargetMode="External"/><Relationship Id="rId7" Type="http://schemas.openxmlformats.org/officeDocument/2006/relationships/hyperlink" Target="https://ajph.aphapublications.org/author/Steve,+Kenneth" TargetMode="External"/><Relationship Id="rId12" Type="http://schemas.openxmlformats.org/officeDocument/2006/relationships/hyperlink" Target="https://www.tandfonline.com/author/Roberto,+Karen+A" TargetMode="External"/><Relationship Id="rId17" Type="http://schemas.openxmlformats.org/officeDocument/2006/relationships/hyperlink" Target="https://www.tandfonline.com/author/Cecil,+Kara" TargetMode="External"/><Relationship Id="rId2" Type="http://schemas.openxmlformats.org/officeDocument/2006/relationships/notesSlide" Target="../notesSlides/notesSlide5.xml"/><Relationship Id="rId16" Type="http://schemas.openxmlformats.org/officeDocument/2006/relationships/hyperlink" Target="https://www.tandfonline.com/author/Abner,+Erin" TargetMode="External"/><Relationship Id="rId1" Type="http://schemas.openxmlformats.org/officeDocument/2006/relationships/slideLayout" Target="../slideLayouts/slideLayout19.xml"/><Relationship Id="rId6" Type="http://schemas.openxmlformats.org/officeDocument/2006/relationships/hyperlink" Target="https://ajph.aphapublications.org/author/Resnick,+Heidi+S" TargetMode="External"/><Relationship Id="rId11" Type="http://schemas.openxmlformats.org/officeDocument/2006/relationships/hyperlink" Target="https://www.tandfonline.com/author/Teaster,+Pamela+B" TargetMode="External"/><Relationship Id="rId5" Type="http://schemas.openxmlformats.org/officeDocument/2006/relationships/hyperlink" Target="https://ajph.aphapublications.org/author/Amstadter,+Ananda+B" TargetMode="External"/><Relationship Id="rId15" Type="http://schemas.openxmlformats.org/officeDocument/2006/relationships/hyperlink" Target="https://www.tandfonline.com/author/Mendiondo,+Marta+S" TargetMode="External"/><Relationship Id="rId10" Type="http://schemas.openxmlformats.org/officeDocument/2006/relationships/hyperlink" Target="https://ajph.aphapublications.org/doi/abs/10.2105/AJPH.2009.163089" TargetMode="External"/><Relationship Id="rId4" Type="http://schemas.openxmlformats.org/officeDocument/2006/relationships/hyperlink" Target="https://ajph.aphapublications.org/author/Hernandez,+Melba+A" TargetMode="External"/><Relationship Id="rId9" Type="http://schemas.openxmlformats.org/officeDocument/2006/relationships/hyperlink" Target="https://ajph.aphapublications.org/author/Kilpatrick,+Dean+G" TargetMode="External"/><Relationship Id="rId14" Type="http://schemas.openxmlformats.org/officeDocument/2006/relationships/hyperlink" Target="https://www.tandfonline.com/author/Ramsey-Klawsnik,+Holly"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37.xml"/><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theconsumervoice.org/get_help"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http://www.theconsumervoice.org/"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s>
</file>

<file path=ppt/slides/_rels/slide82.xml.rels><?xml version="1.0" encoding="UTF-8" standalone="yes"?>
<Relationships xmlns="http://schemas.openxmlformats.org/package/2006/relationships"><Relationship Id="rId3" Type="http://schemas.openxmlformats.org/officeDocument/2006/relationships/hyperlink" Target="http://www.theconsumervoice.or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a:solidFill>
                  <a:srgbClr val="002060"/>
                </a:solidFill>
              </a:rPr>
              <a:t>Sexual Abuse in Nursing Homes</a:t>
            </a:r>
            <a:endParaRPr lang="en-US" sz="3200" dirty="0">
              <a:solidFill>
                <a:srgbClr val="002060"/>
              </a:solidFill>
            </a:endParaRPr>
          </a:p>
        </p:txBody>
      </p:sp>
      <p:sp>
        <p:nvSpPr>
          <p:cNvPr id="3" name="Subtitle 2"/>
          <p:cNvSpPr>
            <a:spLocks noGrp="1"/>
          </p:cNvSpPr>
          <p:nvPr>
            <p:ph type="subTitle" idx="1"/>
          </p:nvPr>
        </p:nvSpPr>
        <p:spPr>
          <a:xfrm>
            <a:off x="685800" y="3505200"/>
            <a:ext cx="7067884" cy="1752600"/>
          </a:xfrm>
        </p:spPr>
        <p:txBody>
          <a:bodyPr/>
          <a:lstStyle/>
          <a:p>
            <a:r>
              <a:rPr lang="en-US" sz="3600" dirty="0"/>
              <a:t>What You Need To Know</a:t>
            </a:r>
          </a:p>
        </p:txBody>
      </p:sp>
      <p:sp>
        <p:nvSpPr>
          <p:cNvPr id="4" name="TextBox 5"/>
          <p:cNvSpPr txBox="1">
            <a:spLocks noChangeArrowheads="1"/>
          </p:cNvSpPr>
          <p:nvPr/>
        </p:nvSpPr>
        <p:spPr bwMode="auto">
          <a:xfrm>
            <a:off x="2308223" y="6013699"/>
            <a:ext cx="4302125" cy="338554"/>
          </a:xfrm>
          <a:prstGeom prst="rect">
            <a:avLst/>
          </a:prstGeom>
          <a:noFill/>
          <a:ln w="9525">
            <a:noFill/>
            <a:miter lim="800000"/>
            <a:headEnd/>
            <a:tailEnd/>
          </a:ln>
        </p:spPr>
        <p:txBody>
          <a:bodyPr wrap="square">
            <a:prstTxWarp prst="textNoShape">
              <a:avLst/>
            </a:prstTxWarp>
            <a:spAutoFit/>
          </a:bodyPr>
          <a:lstStyle/>
          <a:p>
            <a:pPr algn="ctr"/>
            <a:r>
              <a:rPr lang="en-US" sz="1600" i="1" dirty="0"/>
              <a:t>Wednesday, September 5, 2018</a:t>
            </a:r>
          </a:p>
        </p:txBody>
      </p:sp>
      <p:pic>
        <p:nvPicPr>
          <p:cNvPr id="5" name="Picture 4"/>
          <p:cNvPicPr>
            <a:picLocks noChangeAspect="1"/>
          </p:cNvPicPr>
          <p:nvPr/>
        </p:nvPicPr>
        <p:blipFill>
          <a:blip r:embed="rId3" cstate="print"/>
          <a:srcRect/>
          <a:stretch>
            <a:fillRect/>
          </a:stretch>
        </p:blipFill>
        <p:spPr bwMode="auto">
          <a:xfrm>
            <a:off x="3958737" y="569129"/>
            <a:ext cx="4759186" cy="931962"/>
          </a:xfrm>
          <a:prstGeom prst="rect">
            <a:avLst/>
          </a:prstGeom>
          <a:noFill/>
          <a:ln w="9525">
            <a:noFill/>
            <a:miter lim="800000"/>
            <a:headEnd/>
            <a:tailEnd/>
          </a:ln>
        </p:spPr>
      </p:pic>
    </p:spTree>
    <p:extLst>
      <p:ext uri="{BB962C8B-B14F-4D97-AF65-F5344CB8AC3E}">
        <p14:creationId xmlns:p14="http://schemas.microsoft.com/office/powerpoint/2010/main" val="1995216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199" y="503238"/>
            <a:ext cx="8229600" cy="715962"/>
          </a:xfrm>
        </p:spPr>
        <p:txBody>
          <a:bodyPr/>
          <a:lstStyle/>
          <a:p>
            <a:pPr eaLnBrk="1" hangingPunct="1"/>
            <a:r>
              <a:rPr lang="en-US" altLang="en-US" dirty="0">
                <a:effectLst/>
              </a:rPr>
              <a:t>Specific Questions</a:t>
            </a:r>
          </a:p>
        </p:txBody>
      </p:sp>
      <p:sp>
        <p:nvSpPr>
          <p:cNvPr id="23555" name="Rectangle 3"/>
          <p:cNvSpPr>
            <a:spLocks noGrp="1" noChangeArrowheads="1"/>
          </p:cNvSpPr>
          <p:nvPr>
            <p:ph idx="1"/>
          </p:nvPr>
        </p:nvSpPr>
        <p:spPr>
          <a:xfrm>
            <a:off x="263524" y="1219200"/>
            <a:ext cx="8423275" cy="5029200"/>
          </a:xfrm>
        </p:spPr>
        <p:txBody>
          <a:bodyPr>
            <a:normAutofit fontScale="92500"/>
          </a:bodyPr>
          <a:lstStyle/>
          <a:p>
            <a:pPr lvl="1" eaLnBrk="1" hangingPunct="1">
              <a:lnSpc>
                <a:spcPct val="80000"/>
              </a:lnSpc>
              <a:defRPr/>
            </a:pPr>
            <a:endParaRPr lang="en-US" sz="2400" dirty="0">
              <a:effectLst/>
              <a:ea typeface="ＭＳ Ｐゴシック" charset="0"/>
            </a:endParaRPr>
          </a:p>
          <a:p>
            <a:pPr lvl="1" eaLnBrk="1" hangingPunct="1">
              <a:lnSpc>
                <a:spcPct val="80000"/>
              </a:lnSpc>
              <a:defRPr/>
            </a:pPr>
            <a:r>
              <a:rPr lang="en-US" sz="2400" dirty="0">
                <a:effectLst/>
                <a:ea typeface="ＭＳ Ｐゴシック" charset="0"/>
              </a:rPr>
              <a:t>Who are the victims?</a:t>
            </a:r>
          </a:p>
          <a:p>
            <a:pPr lvl="1" eaLnBrk="1" hangingPunct="1">
              <a:lnSpc>
                <a:spcPct val="80000"/>
              </a:lnSpc>
              <a:defRPr/>
            </a:pPr>
            <a:r>
              <a:rPr lang="en-US" sz="2400" dirty="0">
                <a:effectLst/>
                <a:ea typeface="ＭＳ Ｐゴシック" charset="0"/>
              </a:rPr>
              <a:t>Who are the offenders?</a:t>
            </a:r>
          </a:p>
          <a:p>
            <a:pPr lvl="1" eaLnBrk="1" hangingPunct="1">
              <a:lnSpc>
                <a:spcPct val="80000"/>
              </a:lnSpc>
              <a:defRPr/>
            </a:pPr>
            <a:r>
              <a:rPr lang="en-US" sz="2400" dirty="0">
                <a:effectLst/>
                <a:ea typeface="ＭＳ Ｐゴシック" charset="0"/>
              </a:rPr>
              <a:t>Where are the cases occurring?</a:t>
            </a:r>
          </a:p>
          <a:p>
            <a:pPr lvl="1" eaLnBrk="1" hangingPunct="1">
              <a:lnSpc>
                <a:spcPct val="80000"/>
              </a:lnSpc>
              <a:defRPr/>
            </a:pPr>
            <a:r>
              <a:rPr lang="en-US" sz="2400" dirty="0">
                <a:effectLst/>
                <a:ea typeface="ＭＳ Ｐゴシック" charset="0"/>
              </a:rPr>
              <a:t>What factors correlate with sexual abuse in care facilities?</a:t>
            </a:r>
          </a:p>
          <a:p>
            <a:pPr lvl="1" eaLnBrk="1" hangingPunct="1">
              <a:lnSpc>
                <a:spcPct val="80000"/>
              </a:lnSpc>
              <a:defRPr/>
            </a:pPr>
            <a:r>
              <a:rPr lang="en-US" sz="2400" dirty="0">
                <a:effectLst/>
                <a:ea typeface="ＭＳ Ｐゴシック" charset="0"/>
              </a:rPr>
              <a:t>How often do these cases reach state attention?</a:t>
            </a:r>
          </a:p>
          <a:p>
            <a:pPr lvl="1" eaLnBrk="1" hangingPunct="1">
              <a:lnSpc>
                <a:spcPct val="80000"/>
              </a:lnSpc>
              <a:defRPr/>
            </a:pPr>
            <a:r>
              <a:rPr lang="en-US" sz="2400" dirty="0">
                <a:effectLst/>
                <a:ea typeface="ＭＳ Ｐゴシック" charset="0"/>
              </a:rPr>
              <a:t>How are they investigated? </a:t>
            </a:r>
          </a:p>
          <a:p>
            <a:pPr lvl="1" eaLnBrk="1" hangingPunct="1">
              <a:lnSpc>
                <a:spcPct val="80000"/>
              </a:lnSpc>
              <a:defRPr/>
            </a:pPr>
            <a:r>
              <a:rPr lang="en-US" sz="2400" dirty="0">
                <a:effectLst/>
                <a:ea typeface="ＭＳ Ｐゴシック" charset="0"/>
              </a:rPr>
              <a:t>Do professionals have adequate resources to respond effectively?</a:t>
            </a:r>
          </a:p>
          <a:p>
            <a:pPr lvl="1" eaLnBrk="1" hangingPunct="1">
              <a:lnSpc>
                <a:spcPct val="80000"/>
              </a:lnSpc>
              <a:defRPr/>
            </a:pPr>
            <a:r>
              <a:rPr lang="en-US" sz="2400" dirty="0">
                <a:effectLst/>
                <a:ea typeface="ＭＳ Ｐゴシック" charset="0"/>
              </a:rPr>
              <a:t>What is our response to victims?</a:t>
            </a:r>
          </a:p>
          <a:p>
            <a:pPr lvl="1" eaLnBrk="1" hangingPunct="1">
              <a:lnSpc>
                <a:spcPct val="80000"/>
              </a:lnSpc>
              <a:defRPr/>
            </a:pPr>
            <a:r>
              <a:rPr lang="en-US" sz="2400" dirty="0">
                <a:effectLst/>
                <a:ea typeface="ＭＳ Ｐゴシック" charset="0"/>
              </a:rPr>
              <a:t>How are perpetrators handled?</a:t>
            </a:r>
          </a:p>
          <a:p>
            <a:pPr lvl="1" eaLnBrk="1" hangingPunct="1">
              <a:lnSpc>
                <a:spcPct val="80000"/>
              </a:lnSpc>
              <a:defRPr/>
            </a:pPr>
            <a:r>
              <a:rPr lang="en-US" sz="2400" dirty="0">
                <a:effectLst/>
                <a:ea typeface="ＭＳ Ｐゴシック" charset="0"/>
              </a:rPr>
              <a:t>Can we create a suggested protocol for responding to alleged cases?</a:t>
            </a:r>
          </a:p>
          <a:p>
            <a:pPr lvl="1" eaLnBrk="1" hangingPunct="1">
              <a:lnSpc>
                <a:spcPct val="80000"/>
              </a:lnSpc>
              <a:defRPr/>
            </a:pPr>
            <a:endParaRPr lang="en-US" sz="2400" dirty="0">
              <a:effectLst/>
              <a:ea typeface="ＭＳ Ｐゴシック" charset="0"/>
            </a:endParaRPr>
          </a:p>
          <a:p>
            <a:pPr eaLnBrk="1" hangingPunct="1">
              <a:lnSpc>
                <a:spcPct val="80000"/>
              </a:lnSpc>
              <a:defRPr/>
            </a:pPr>
            <a:endParaRPr lang="en-US" sz="2800" dirty="0">
              <a:ea typeface="+mn-ea"/>
            </a:endParaRPr>
          </a:p>
        </p:txBody>
      </p:sp>
    </p:spTree>
    <p:extLst>
      <p:ext uri="{BB962C8B-B14F-4D97-AF65-F5344CB8AC3E}">
        <p14:creationId xmlns:p14="http://schemas.microsoft.com/office/powerpoint/2010/main" val="1456950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102304"/>
            <a:ext cx="8229600" cy="1143000"/>
          </a:xfrm>
        </p:spPr>
        <p:txBody>
          <a:bodyPr/>
          <a:lstStyle/>
          <a:p>
            <a:pPr eaLnBrk="1" hangingPunct="1"/>
            <a:r>
              <a:rPr lang="en-US" altLang="en-US" dirty="0">
                <a:solidFill>
                  <a:schemeClr val="accent2">
                    <a:lumMod val="50000"/>
                  </a:schemeClr>
                </a:solidFill>
                <a:effectLst/>
              </a:rPr>
              <a:t>Participating States</a:t>
            </a:r>
          </a:p>
        </p:txBody>
      </p:sp>
      <p:pic>
        <p:nvPicPr>
          <p:cNvPr id="22531"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19182" y="914400"/>
            <a:ext cx="8705636" cy="5295929"/>
          </a:xfrm>
          <a:noFill/>
          <a:extLst>
            <a:ext uri="{909E8E84-426E-40DD-AFC4-6F175D3DCCD1}">
              <a14:hiddenFill xmlns:a14="http://schemas.microsoft.com/office/drawing/2010/main">
                <a:solidFill>
                  <a:srgbClr val="FFFFFF"/>
                </a:solidFill>
              </a14:hiddenFill>
            </a:ext>
          </a:extLst>
        </p:spPr>
      </p:pic>
      <p:sp>
        <p:nvSpPr>
          <p:cNvPr id="22533" name="Rectangle 5"/>
          <p:cNvSpPr>
            <a:spLocks noChangeArrowheads="1"/>
          </p:cNvSpPr>
          <p:nvPr/>
        </p:nvSpPr>
        <p:spPr bwMode="auto">
          <a:xfrm>
            <a:off x="228600" y="4419600"/>
            <a:ext cx="5334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New Hampshire APS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Oregon APS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Tennessee APS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Texas APS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Texas Department of Aging and Disability Services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Wisconsin APS/Elder Abuse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Wisconsin Bureau of Quality Assurance</a:t>
            </a:r>
          </a:p>
        </p:txBody>
      </p:sp>
    </p:spTree>
    <p:extLst>
      <p:ext uri="{BB962C8B-B14F-4D97-AF65-F5344CB8AC3E}">
        <p14:creationId xmlns:p14="http://schemas.microsoft.com/office/powerpoint/2010/main" val="3728969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15962"/>
          </a:xfrm>
        </p:spPr>
        <p:txBody>
          <a:bodyPr>
            <a:normAutofit fontScale="90000"/>
          </a:bodyPr>
          <a:lstStyle/>
          <a:p>
            <a:pPr>
              <a:defRPr/>
            </a:pPr>
            <a:r>
              <a:rPr lang="en-US" sz="4400" dirty="0"/>
              <a:t>Data Analysis</a:t>
            </a:r>
          </a:p>
        </p:txBody>
      </p:sp>
      <p:sp>
        <p:nvSpPr>
          <p:cNvPr id="3" name="Content Placeholder 2"/>
          <p:cNvSpPr>
            <a:spLocks noGrp="1"/>
          </p:cNvSpPr>
          <p:nvPr>
            <p:ph idx="1"/>
          </p:nvPr>
        </p:nvSpPr>
        <p:spPr>
          <a:xfrm>
            <a:off x="457200" y="1752600"/>
            <a:ext cx="8229600" cy="4373563"/>
          </a:xfrm>
        </p:spPr>
        <p:txBody>
          <a:bodyPr/>
          <a:lstStyle/>
          <a:p>
            <a:pPr>
              <a:defRPr/>
            </a:pPr>
            <a:r>
              <a:rPr lang="en-US" sz="3200" b="1" dirty="0"/>
              <a:t>Goal</a:t>
            </a:r>
            <a:r>
              <a:rPr lang="en-US" sz="3200" dirty="0"/>
              <a:t>: to identify factors independently associated with substantiation of sexual abuse allegations</a:t>
            </a:r>
          </a:p>
          <a:p>
            <a:pPr>
              <a:defRPr/>
            </a:pPr>
            <a:endParaRPr lang="en-US" sz="3200" dirty="0"/>
          </a:p>
          <a:p>
            <a:pPr>
              <a:defRPr/>
            </a:pPr>
            <a:r>
              <a:rPr lang="en-US" sz="3200" b="1" dirty="0"/>
              <a:t>Method</a:t>
            </a:r>
            <a:r>
              <a:rPr lang="en-US" sz="3200" dirty="0"/>
              <a:t>: unadjusted analysis, adjusted analysis (logistic regression)</a:t>
            </a:r>
          </a:p>
          <a:p>
            <a:pPr>
              <a:defRPr/>
            </a:pPr>
            <a:endParaRPr lang="en-US" dirty="0"/>
          </a:p>
          <a:p>
            <a:pPr>
              <a:defRPr/>
            </a:pPr>
            <a:endParaRPr lang="en-US" dirty="0"/>
          </a:p>
        </p:txBody>
      </p:sp>
    </p:spTree>
    <p:extLst>
      <p:ext uri="{BB962C8B-B14F-4D97-AF65-F5344CB8AC3E}">
        <p14:creationId xmlns:p14="http://schemas.microsoft.com/office/powerpoint/2010/main" val="2367867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400" dirty="0"/>
              <a:t>Unadjusted Results - Victim</a:t>
            </a:r>
          </a:p>
        </p:txBody>
      </p:sp>
      <p:sp>
        <p:nvSpPr>
          <p:cNvPr id="3" name="Content Placeholder 2"/>
          <p:cNvSpPr>
            <a:spLocks noGrp="1"/>
          </p:cNvSpPr>
          <p:nvPr>
            <p:ph idx="1"/>
          </p:nvPr>
        </p:nvSpPr>
        <p:spPr>
          <a:xfrm>
            <a:off x="448638" y="967768"/>
            <a:ext cx="8229600" cy="4983163"/>
          </a:xfrm>
        </p:spPr>
        <p:txBody>
          <a:bodyPr/>
          <a:lstStyle/>
          <a:p>
            <a:pPr>
              <a:defRPr/>
            </a:pPr>
            <a:r>
              <a:rPr lang="en-US" dirty="0"/>
              <a:t>On average, victims in substantiated cases were:</a:t>
            </a:r>
          </a:p>
          <a:p>
            <a:pPr lvl="1">
              <a:defRPr/>
            </a:pPr>
            <a:r>
              <a:rPr lang="en-US" dirty="0"/>
              <a:t>about 10 years older</a:t>
            </a:r>
          </a:p>
          <a:p>
            <a:pPr lvl="1">
              <a:defRPr/>
            </a:pPr>
            <a:r>
              <a:rPr lang="en-US" dirty="0"/>
              <a:t>more likely to be female</a:t>
            </a:r>
          </a:p>
          <a:p>
            <a:pPr lvl="1">
              <a:defRPr/>
            </a:pPr>
            <a:r>
              <a:rPr lang="en-US" dirty="0"/>
              <a:t>more likely to have dementia</a:t>
            </a:r>
          </a:p>
          <a:p>
            <a:pPr lvl="1">
              <a:defRPr/>
            </a:pPr>
            <a:r>
              <a:rPr lang="en-US" dirty="0"/>
              <a:t>more likely to have impaired ADLs</a:t>
            </a:r>
          </a:p>
          <a:p>
            <a:pPr lvl="1">
              <a:defRPr/>
            </a:pPr>
            <a:r>
              <a:rPr lang="en-US" dirty="0"/>
              <a:t>less likely to be oriented to person at least some of the time</a:t>
            </a:r>
          </a:p>
          <a:p>
            <a:pPr lvl="1">
              <a:defRPr/>
            </a:pPr>
            <a:r>
              <a:rPr lang="en-US" dirty="0"/>
              <a:t>less likely to reside in care facilities with high level supervision</a:t>
            </a:r>
          </a:p>
          <a:p>
            <a:pPr marL="342900" lvl="1" indent="0">
              <a:buFont typeface="Wingdings" panose="05000000000000000000" pitchFamily="2" charset="2"/>
              <a:buNone/>
              <a:defRPr/>
            </a:pPr>
            <a:endParaRPr lang="en-US" dirty="0"/>
          </a:p>
        </p:txBody>
      </p:sp>
      <p:sp>
        <p:nvSpPr>
          <p:cNvPr id="15364" name="TextBox 3"/>
          <p:cNvSpPr txBox="1">
            <a:spLocks noChangeArrowheads="1"/>
          </p:cNvSpPr>
          <p:nvPr/>
        </p:nvSpPr>
        <p:spPr bwMode="auto">
          <a:xfrm>
            <a:off x="225425" y="5486400"/>
            <a:ext cx="8693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ea typeface="+mn-ea"/>
                <a:cs typeface="+mn-cs"/>
              </a:rPr>
              <a:t>See Table 2. Abner et al. Victim, allegation, and investigation characteristics associated with substantiated reports of sexual abuse of adults in residential care settings. </a:t>
            </a:r>
            <a:r>
              <a:rPr kumimoji="0" lang="en-US" altLang="en-US" sz="1800" b="0" i="1" u="none" strike="noStrike" kern="1200" cap="none" spc="0" normalizeH="0" baseline="0" noProof="0" dirty="0">
                <a:ln>
                  <a:noFill/>
                </a:ln>
                <a:solidFill>
                  <a:srgbClr val="C0504D">
                    <a:lumMod val="50000"/>
                  </a:srgbClr>
                </a:solidFill>
                <a:effectLst/>
                <a:uLnTx/>
                <a:uFillTx/>
                <a:latin typeface="Times New Roman" panose="02020603050405020304" pitchFamily="18" charset="0"/>
                <a:ea typeface="+mn-ea"/>
                <a:cs typeface="+mn-cs"/>
              </a:rPr>
              <a:t>J Interpersonal Violence </a:t>
            </a:r>
            <a:r>
              <a:rPr kumimoji="0" lang="en-US" altLang="en-US" sz="18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ea typeface="+mn-ea"/>
                <a:cs typeface="+mn-cs"/>
              </a:rPr>
              <a:t>2016; DOI:10.1177/0886260516672051</a:t>
            </a:r>
          </a:p>
        </p:txBody>
      </p:sp>
    </p:spTree>
    <p:extLst>
      <p:ext uri="{BB962C8B-B14F-4D97-AF65-F5344CB8AC3E}">
        <p14:creationId xmlns:p14="http://schemas.microsoft.com/office/powerpoint/2010/main" val="911313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5943600"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94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4" y="914400"/>
            <a:ext cx="8229600" cy="715962"/>
          </a:xfrm>
        </p:spPr>
        <p:txBody>
          <a:bodyPr>
            <a:normAutofit fontScale="90000"/>
          </a:bodyPr>
          <a:lstStyle/>
          <a:p>
            <a:pPr>
              <a:defRPr/>
            </a:pPr>
            <a:r>
              <a:rPr lang="en-US" sz="4400" dirty="0"/>
              <a:t>Unadjusted Results - Victim</a:t>
            </a:r>
          </a:p>
        </p:txBody>
      </p:sp>
      <p:sp>
        <p:nvSpPr>
          <p:cNvPr id="3" name="Content Placeholder 2"/>
          <p:cNvSpPr>
            <a:spLocks noGrp="1"/>
          </p:cNvSpPr>
          <p:nvPr>
            <p:ph idx="1"/>
          </p:nvPr>
        </p:nvSpPr>
        <p:spPr>
          <a:xfrm>
            <a:off x="457200" y="2590800"/>
            <a:ext cx="8229600" cy="2133600"/>
          </a:xfrm>
        </p:spPr>
        <p:txBody>
          <a:bodyPr>
            <a:normAutofit lnSpcReduction="10000"/>
          </a:bodyPr>
          <a:lstStyle/>
          <a:p>
            <a:pPr>
              <a:defRPr/>
            </a:pPr>
            <a:r>
              <a:rPr lang="en-US" dirty="0"/>
              <a:t>On average, we did not see differences with regard to:</a:t>
            </a:r>
          </a:p>
          <a:p>
            <a:pPr lvl="1">
              <a:defRPr/>
            </a:pPr>
            <a:r>
              <a:rPr lang="en-US" dirty="0"/>
              <a:t>Orientation to place or time</a:t>
            </a:r>
          </a:p>
          <a:p>
            <a:pPr lvl="1">
              <a:defRPr/>
            </a:pPr>
            <a:r>
              <a:rPr lang="en-US" dirty="0"/>
              <a:t>Ability to communicate</a:t>
            </a:r>
          </a:p>
          <a:p>
            <a:pPr lvl="1">
              <a:defRPr/>
            </a:pPr>
            <a:endParaRPr lang="en-US" dirty="0"/>
          </a:p>
          <a:p>
            <a:pPr lvl="1">
              <a:defRPr/>
            </a:pPr>
            <a:endParaRPr lang="en-US" dirty="0"/>
          </a:p>
        </p:txBody>
      </p:sp>
    </p:spTree>
    <p:extLst>
      <p:ext uri="{BB962C8B-B14F-4D97-AF65-F5344CB8AC3E}">
        <p14:creationId xmlns:p14="http://schemas.microsoft.com/office/powerpoint/2010/main" val="391309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15962"/>
          </a:xfrm>
        </p:spPr>
        <p:txBody>
          <a:bodyPr>
            <a:normAutofit fontScale="90000"/>
          </a:bodyPr>
          <a:lstStyle/>
          <a:p>
            <a:pPr>
              <a:defRPr/>
            </a:pPr>
            <a:r>
              <a:rPr lang="en-US" sz="4400" dirty="0"/>
              <a:t>Unadjusted Results - Allegation</a:t>
            </a:r>
          </a:p>
        </p:txBody>
      </p:sp>
      <p:sp>
        <p:nvSpPr>
          <p:cNvPr id="3" name="Content Placeholder 2"/>
          <p:cNvSpPr>
            <a:spLocks noGrp="1"/>
          </p:cNvSpPr>
          <p:nvPr>
            <p:ph idx="1"/>
          </p:nvPr>
        </p:nvSpPr>
        <p:spPr>
          <a:xfrm>
            <a:off x="228600" y="1905000"/>
            <a:ext cx="8229600" cy="4038600"/>
          </a:xfrm>
        </p:spPr>
        <p:txBody>
          <a:bodyPr/>
          <a:lstStyle/>
          <a:p>
            <a:pPr>
              <a:defRPr/>
            </a:pPr>
            <a:r>
              <a:rPr lang="en-US" dirty="0"/>
              <a:t>On average, sexual abuse allegations were more likely to be substantiated if:</a:t>
            </a:r>
          </a:p>
          <a:p>
            <a:pPr lvl="1">
              <a:defRPr/>
            </a:pPr>
            <a:r>
              <a:rPr lang="en-US" dirty="0"/>
              <a:t>there was also an allegation of neglect</a:t>
            </a:r>
          </a:p>
          <a:p>
            <a:pPr lvl="1">
              <a:defRPr/>
            </a:pPr>
            <a:r>
              <a:rPr lang="en-US" dirty="0"/>
              <a:t>the sexual abuse was of a “hands-on” type</a:t>
            </a:r>
          </a:p>
          <a:p>
            <a:pPr lvl="2">
              <a:defRPr/>
            </a:pPr>
            <a:r>
              <a:rPr lang="en-US" dirty="0"/>
              <a:t>rape, attempted rape, molestation, harmful genital practices, oral-genital contact, prostitution of victim, sadistic sexual activity, or sexualized kissing</a:t>
            </a:r>
          </a:p>
          <a:p>
            <a:pPr lvl="1">
              <a:defRPr/>
            </a:pPr>
            <a:r>
              <a:rPr lang="en-US" dirty="0"/>
              <a:t>the accused perpetrator was another resident</a:t>
            </a:r>
          </a:p>
        </p:txBody>
      </p:sp>
    </p:spTree>
    <p:extLst>
      <p:ext uri="{BB962C8B-B14F-4D97-AF65-F5344CB8AC3E}">
        <p14:creationId xmlns:p14="http://schemas.microsoft.com/office/powerpoint/2010/main" val="3977177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15962"/>
          </a:xfrm>
        </p:spPr>
        <p:txBody>
          <a:bodyPr/>
          <a:lstStyle/>
          <a:p>
            <a:pPr>
              <a:defRPr/>
            </a:pPr>
            <a:r>
              <a:rPr lang="en-US" sz="4000" dirty="0"/>
              <a:t>Unadjusted Results - Investigation</a:t>
            </a:r>
          </a:p>
        </p:txBody>
      </p:sp>
      <p:sp>
        <p:nvSpPr>
          <p:cNvPr id="3" name="Content Placeholder 2"/>
          <p:cNvSpPr>
            <a:spLocks noGrp="1"/>
          </p:cNvSpPr>
          <p:nvPr>
            <p:ph idx="1"/>
          </p:nvPr>
        </p:nvSpPr>
        <p:spPr>
          <a:xfrm>
            <a:off x="304800" y="1752600"/>
            <a:ext cx="8229600" cy="4343400"/>
          </a:xfrm>
        </p:spPr>
        <p:txBody>
          <a:bodyPr>
            <a:normAutofit fontScale="92500"/>
          </a:bodyPr>
          <a:lstStyle/>
          <a:p>
            <a:pPr>
              <a:defRPr/>
            </a:pPr>
            <a:r>
              <a:rPr lang="en-US" dirty="0"/>
              <a:t>On average, substantiated sexual abuse was more likely if:</a:t>
            </a:r>
          </a:p>
          <a:p>
            <a:pPr lvl="1">
              <a:defRPr/>
            </a:pPr>
            <a:r>
              <a:rPr lang="en-US" dirty="0"/>
              <a:t>the victim disclosed abuse</a:t>
            </a:r>
          </a:p>
          <a:p>
            <a:pPr lvl="1">
              <a:defRPr/>
            </a:pPr>
            <a:r>
              <a:rPr lang="en-US" dirty="0"/>
              <a:t>the investigative agency had regulatory authority</a:t>
            </a:r>
          </a:p>
          <a:p>
            <a:pPr lvl="1">
              <a:defRPr/>
            </a:pPr>
            <a:r>
              <a:rPr lang="en-US" dirty="0"/>
              <a:t>the time between “incident” and report was less than 4 days</a:t>
            </a:r>
          </a:p>
          <a:p>
            <a:pPr lvl="1">
              <a:defRPr/>
            </a:pPr>
            <a:endParaRPr lang="en-US" dirty="0"/>
          </a:p>
          <a:p>
            <a:pPr>
              <a:defRPr/>
            </a:pPr>
            <a:r>
              <a:rPr lang="en-US" dirty="0"/>
              <a:t>On average, we did not see differences with regard to:</a:t>
            </a:r>
          </a:p>
          <a:p>
            <a:pPr lvl="1">
              <a:defRPr/>
            </a:pPr>
            <a:r>
              <a:rPr lang="en-US" dirty="0"/>
              <a:t>Witnesses making the allegation</a:t>
            </a:r>
          </a:p>
          <a:p>
            <a:pPr lvl="1">
              <a:defRPr/>
            </a:pPr>
            <a:r>
              <a:rPr lang="en-US" dirty="0"/>
              <a:t>Victims providing a written statement</a:t>
            </a:r>
          </a:p>
          <a:p>
            <a:pPr lvl="1">
              <a:defRPr/>
            </a:pPr>
            <a:endParaRPr lang="en-US" dirty="0"/>
          </a:p>
        </p:txBody>
      </p:sp>
    </p:spTree>
    <p:extLst>
      <p:ext uri="{BB962C8B-B14F-4D97-AF65-F5344CB8AC3E}">
        <p14:creationId xmlns:p14="http://schemas.microsoft.com/office/powerpoint/2010/main" val="3079948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715962"/>
          </a:xfrm>
        </p:spPr>
        <p:txBody>
          <a:bodyPr>
            <a:normAutofit fontScale="90000"/>
          </a:bodyPr>
          <a:lstStyle/>
          <a:p>
            <a:pPr>
              <a:defRPr/>
            </a:pPr>
            <a:r>
              <a:rPr lang="en-US" sz="4400" dirty="0"/>
              <a:t>Our Adjusted Model</a:t>
            </a:r>
          </a:p>
        </p:txBody>
      </p:sp>
      <p:sp>
        <p:nvSpPr>
          <p:cNvPr id="3" name="Content Placeholder 2"/>
          <p:cNvSpPr>
            <a:spLocks noGrp="1"/>
          </p:cNvSpPr>
          <p:nvPr>
            <p:ph idx="1"/>
          </p:nvPr>
        </p:nvSpPr>
        <p:spPr>
          <a:xfrm>
            <a:off x="457200" y="1600200"/>
            <a:ext cx="8229600" cy="4525963"/>
          </a:xfrm>
        </p:spPr>
        <p:txBody>
          <a:bodyPr>
            <a:normAutofit fontScale="92500"/>
          </a:bodyPr>
          <a:lstStyle/>
          <a:p>
            <a:pPr>
              <a:defRPr/>
            </a:pPr>
            <a:r>
              <a:rPr lang="en-US" sz="2800" dirty="0"/>
              <a:t>We included these predictors:</a:t>
            </a:r>
          </a:p>
          <a:p>
            <a:pPr lvl="1">
              <a:defRPr/>
            </a:pPr>
            <a:r>
              <a:rPr lang="en-US" sz="2400" dirty="0"/>
              <a:t>Victim </a:t>
            </a:r>
          </a:p>
          <a:p>
            <a:pPr lvl="2">
              <a:defRPr/>
            </a:pPr>
            <a:r>
              <a:rPr lang="en-US" sz="2000" dirty="0"/>
              <a:t>Age, sex, psychiatric illness, dementia, ADL impairments, ambulation, orientation, ability to communicate, care facility level of supervision</a:t>
            </a:r>
          </a:p>
          <a:p>
            <a:pPr lvl="1">
              <a:defRPr/>
            </a:pPr>
            <a:r>
              <a:rPr lang="en-US" sz="2400" dirty="0"/>
              <a:t>Allegation </a:t>
            </a:r>
          </a:p>
          <a:p>
            <a:pPr lvl="2">
              <a:defRPr/>
            </a:pPr>
            <a:r>
              <a:rPr lang="en-US" sz="2000" dirty="0"/>
              <a:t>Other abuse allegations, perpetrator relationship to victim, hands-on offense </a:t>
            </a:r>
          </a:p>
          <a:p>
            <a:pPr lvl="1">
              <a:defRPr/>
            </a:pPr>
            <a:r>
              <a:rPr lang="en-US" sz="2400" dirty="0"/>
              <a:t>Investigation</a:t>
            </a:r>
          </a:p>
          <a:p>
            <a:pPr lvl="2">
              <a:defRPr/>
            </a:pPr>
            <a:r>
              <a:rPr lang="en-US" sz="2000" dirty="0"/>
              <a:t>Victim disclosed abuse, victim written statement, victim injury, agency type</a:t>
            </a:r>
          </a:p>
          <a:p>
            <a:pPr lvl="2">
              <a:defRPr/>
            </a:pPr>
            <a:r>
              <a:rPr lang="en-US" sz="2000" dirty="0"/>
              <a:t>Subset analysis: time from incident to report</a:t>
            </a:r>
          </a:p>
          <a:p>
            <a:pPr>
              <a:defRPr/>
            </a:pPr>
            <a:endParaRPr lang="en-US" sz="2800" dirty="0"/>
          </a:p>
        </p:txBody>
      </p:sp>
    </p:spTree>
    <p:extLst>
      <p:ext uri="{BB962C8B-B14F-4D97-AF65-F5344CB8AC3E}">
        <p14:creationId xmlns:p14="http://schemas.microsoft.com/office/powerpoint/2010/main" val="2642042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1656" y="457200"/>
            <a:ext cx="4210108"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97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79" y="360405"/>
            <a:ext cx="8229600" cy="990600"/>
          </a:xfrm>
        </p:spPr>
        <p:txBody>
          <a:bodyPr/>
          <a:lstStyle/>
          <a:p>
            <a:r>
              <a:rPr lang="en-US" b="1" dirty="0"/>
              <a:t>The Consumer Voice</a:t>
            </a:r>
          </a:p>
        </p:txBody>
      </p:sp>
      <p:sp>
        <p:nvSpPr>
          <p:cNvPr id="3" name="Content Placeholder 2"/>
          <p:cNvSpPr>
            <a:spLocks noGrp="1"/>
          </p:cNvSpPr>
          <p:nvPr>
            <p:ph idx="1"/>
          </p:nvPr>
        </p:nvSpPr>
        <p:spPr>
          <a:xfrm>
            <a:off x="234778" y="1351005"/>
            <a:ext cx="8587945" cy="5272216"/>
          </a:xfrm>
        </p:spPr>
        <p:txBody>
          <a:bodyPr/>
          <a:lstStyle/>
          <a:p>
            <a:r>
              <a:rPr lang="en-US" dirty="0"/>
              <a:t>The National Consumer Voice for Quality Long-Term Care (Consumer Voice) is a national, non-profit organization in Washington, D.C. that advocates for people receiving care and services at home, in assisted living, or in a nursing home.</a:t>
            </a:r>
          </a:p>
          <a:p>
            <a:endParaRPr lang="en-US" dirty="0"/>
          </a:p>
          <a:p>
            <a:r>
              <a:rPr lang="en-US" dirty="0"/>
              <a:t>Clearinghouse of information and resources for empowering consumers, families, caregivers, advocates and ombudsmen in seeking quality care, no matter where. </a:t>
            </a:r>
          </a:p>
          <a:p>
            <a:endParaRPr lang="en-US" dirty="0"/>
          </a:p>
          <a:p>
            <a:r>
              <a:rPr lang="en-US" dirty="0"/>
              <a:t>Provide technical assistance and support for state advocacy regarding long-term care services and supports and have a national action network.</a:t>
            </a:r>
          </a:p>
          <a:p>
            <a:pPr marL="0" indent="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9090" y="381000"/>
            <a:ext cx="4022010"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12" name="Straight Arrow Connector 4"/>
          <p:cNvCxnSpPr>
            <a:cxnSpLocks noChangeShapeType="1"/>
          </p:cNvCxnSpPr>
          <p:nvPr/>
        </p:nvCxnSpPr>
        <p:spPr bwMode="auto">
          <a:xfrm>
            <a:off x="1667590" y="4648200"/>
            <a:ext cx="571500" cy="0"/>
          </a:xfrm>
          <a:prstGeom prst="straightConnector1">
            <a:avLst/>
          </a:prstGeom>
          <a:noFill/>
          <a:ln w="66675" algn="ctr">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18459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37" y="685800"/>
            <a:ext cx="8229600" cy="715962"/>
          </a:xfrm>
        </p:spPr>
        <p:txBody>
          <a:bodyPr/>
          <a:lstStyle/>
          <a:p>
            <a:pPr>
              <a:defRPr/>
            </a:pPr>
            <a:r>
              <a:rPr lang="en-US" dirty="0"/>
              <a:t>Conclusions/Determining Risks</a:t>
            </a:r>
          </a:p>
        </p:txBody>
      </p:sp>
      <p:sp>
        <p:nvSpPr>
          <p:cNvPr id="3" name="Content Placeholder 2"/>
          <p:cNvSpPr>
            <a:spLocks noGrp="1"/>
          </p:cNvSpPr>
          <p:nvPr>
            <p:ph idx="1"/>
          </p:nvPr>
        </p:nvSpPr>
        <p:spPr>
          <a:xfrm>
            <a:off x="457200" y="1752600"/>
            <a:ext cx="8229600" cy="4373563"/>
          </a:xfrm>
        </p:spPr>
        <p:txBody>
          <a:bodyPr/>
          <a:lstStyle/>
          <a:p>
            <a:pPr>
              <a:defRPr/>
            </a:pPr>
            <a:r>
              <a:rPr lang="en-US" dirty="0"/>
              <a:t>Based on this analysis, key factors in predicting substantiation of sexual abuse cases in the five states were:</a:t>
            </a:r>
          </a:p>
          <a:p>
            <a:pPr lvl="1">
              <a:defRPr/>
            </a:pPr>
            <a:r>
              <a:rPr lang="en-US" dirty="0"/>
              <a:t>Care facility level of supervision</a:t>
            </a:r>
          </a:p>
          <a:p>
            <a:pPr lvl="1">
              <a:defRPr/>
            </a:pPr>
            <a:r>
              <a:rPr lang="en-US" dirty="0"/>
              <a:t>Perpetrator relationship to victim</a:t>
            </a:r>
          </a:p>
          <a:p>
            <a:pPr lvl="1">
              <a:defRPr/>
            </a:pPr>
            <a:r>
              <a:rPr lang="en-US" dirty="0"/>
              <a:t>Victim injury</a:t>
            </a:r>
          </a:p>
          <a:p>
            <a:pPr lvl="1">
              <a:defRPr/>
            </a:pPr>
            <a:r>
              <a:rPr lang="en-US" dirty="0"/>
              <a:t>Victim disclosure</a:t>
            </a:r>
          </a:p>
          <a:p>
            <a:pPr lvl="1">
              <a:defRPr/>
            </a:pPr>
            <a:r>
              <a:rPr lang="en-US" dirty="0"/>
              <a:t>Time from incident to report</a:t>
            </a:r>
          </a:p>
          <a:p>
            <a:pPr lvl="1">
              <a:defRPr/>
            </a:pPr>
            <a:endParaRPr lang="en-US" dirty="0"/>
          </a:p>
          <a:p>
            <a:pPr>
              <a:defRPr/>
            </a:pPr>
            <a:endParaRPr lang="en-US" dirty="0"/>
          </a:p>
          <a:p>
            <a:pPr lvl="1">
              <a:defRPr/>
            </a:pPr>
            <a:endParaRPr lang="en-US" dirty="0"/>
          </a:p>
          <a:p>
            <a:pPr lvl="1">
              <a:defRPr/>
            </a:pPr>
            <a:endParaRPr lang="en-US" dirty="0"/>
          </a:p>
        </p:txBody>
      </p:sp>
    </p:spTree>
    <p:extLst>
      <p:ext uri="{BB962C8B-B14F-4D97-AF65-F5344CB8AC3E}">
        <p14:creationId xmlns:p14="http://schemas.microsoft.com/office/powerpoint/2010/main" val="1180888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9438"/>
            <a:ext cx="8229600" cy="715962"/>
          </a:xfrm>
        </p:spPr>
        <p:txBody>
          <a:bodyPr>
            <a:normAutofit fontScale="90000"/>
          </a:bodyPr>
          <a:lstStyle/>
          <a:p>
            <a:pPr>
              <a:defRPr/>
            </a:pPr>
            <a:r>
              <a:rPr lang="en-US" sz="4400" dirty="0"/>
              <a:t>Caveats</a:t>
            </a:r>
          </a:p>
        </p:txBody>
      </p:sp>
      <p:sp>
        <p:nvSpPr>
          <p:cNvPr id="3" name="Content Placeholder 2"/>
          <p:cNvSpPr>
            <a:spLocks noGrp="1"/>
          </p:cNvSpPr>
          <p:nvPr>
            <p:ph idx="1"/>
          </p:nvPr>
        </p:nvSpPr>
        <p:spPr>
          <a:xfrm>
            <a:off x="533400" y="1981200"/>
            <a:ext cx="8229600" cy="3459826"/>
          </a:xfrm>
        </p:spPr>
        <p:txBody>
          <a:bodyPr>
            <a:normAutofit lnSpcReduction="10000"/>
          </a:bodyPr>
          <a:lstStyle/>
          <a:p>
            <a:pPr>
              <a:defRPr/>
            </a:pPr>
            <a:r>
              <a:rPr lang="en-US" sz="3200" dirty="0"/>
              <a:t>Results may not be generalizable in other states</a:t>
            </a:r>
          </a:p>
          <a:p>
            <a:pPr>
              <a:defRPr/>
            </a:pPr>
            <a:r>
              <a:rPr lang="en-US" sz="3200" dirty="0"/>
              <a:t>Other unmeasured factors likely to be important, e.g.:</a:t>
            </a:r>
          </a:p>
          <a:p>
            <a:pPr lvl="1">
              <a:defRPr/>
            </a:pPr>
            <a:r>
              <a:rPr lang="en-US" sz="2800" dirty="0"/>
              <a:t>Past experience of the investigator</a:t>
            </a:r>
          </a:p>
          <a:p>
            <a:pPr lvl="1">
              <a:defRPr/>
            </a:pPr>
            <a:r>
              <a:rPr lang="en-US" sz="2800" dirty="0"/>
              <a:t>Victim cognitive status</a:t>
            </a:r>
          </a:p>
          <a:p>
            <a:pPr marL="0" indent="0">
              <a:buFont typeface="Wingdings" panose="05000000000000000000" pitchFamily="2" charset="2"/>
              <a:buNone/>
              <a:defRPr/>
            </a:pPr>
            <a:endParaRPr lang="en-US" sz="3200" dirty="0"/>
          </a:p>
          <a:p>
            <a:pPr>
              <a:defRPr/>
            </a:pPr>
            <a:endParaRPr lang="en-US" sz="3200" dirty="0"/>
          </a:p>
          <a:p>
            <a:pPr>
              <a:defRPr/>
            </a:pPr>
            <a:endParaRPr lang="en-US" sz="3200" dirty="0"/>
          </a:p>
          <a:p>
            <a:pPr lvl="1">
              <a:defRPr/>
            </a:pPr>
            <a:endParaRPr lang="en-US" sz="2800" dirty="0"/>
          </a:p>
        </p:txBody>
      </p:sp>
    </p:spTree>
    <p:extLst>
      <p:ext uri="{BB962C8B-B14F-4D97-AF65-F5344CB8AC3E}">
        <p14:creationId xmlns:p14="http://schemas.microsoft.com/office/powerpoint/2010/main" val="3368060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969" y="381000"/>
            <a:ext cx="8229600" cy="715962"/>
          </a:xfrm>
        </p:spPr>
        <p:txBody>
          <a:bodyPr/>
          <a:lstStyle/>
          <a:p>
            <a:pPr>
              <a:defRPr/>
            </a:pPr>
            <a:r>
              <a:rPr lang="en-US" altLang="en-US" dirty="0"/>
              <a:t>To Consider…</a:t>
            </a:r>
          </a:p>
        </p:txBody>
      </p:sp>
      <p:sp>
        <p:nvSpPr>
          <p:cNvPr id="3" name="Content Placeholder 2"/>
          <p:cNvSpPr>
            <a:spLocks noGrp="1"/>
          </p:cNvSpPr>
          <p:nvPr>
            <p:ph idx="1"/>
          </p:nvPr>
        </p:nvSpPr>
        <p:spPr>
          <a:xfrm>
            <a:off x="457200" y="1752600"/>
            <a:ext cx="8229600" cy="4373563"/>
          </a:xfrm>
        </p:spPr>
        <p:txBody>
          <a:bodyPr/>
          <a:lstStyle/>
          <a:p>
            <a:pPr>
              <a:defRPr/>
            </a:pPr>
            <a:r>
              <a:rPr lang="en-US" altLang="en-US" dirty="0"/>
              <a:t>18% of facility sexual abuse investigations substantiated vs. 46% of all allegations </a:t>
            </a:r>
            <a:r>
              <a:rPr lang="en-US" altLang="en-US" sz="2800" dirty="0"/>
              <a:t>(Teaster et. al., 2006)</a:t>
            </a:r>
          </a:p>
          <a:p>
            <a:pPr>
              <a:defRPr/>
            </a:pPr>
            <a:r>
              <a:rPr lang="en-US" altLang="en-US" dirty="0"/>
              <a:t>How much of this difference is due to facility cases?</a:t>
            </a:r>
          </a:p>
          <a:p>
            <a:pPr>
              <a:defRPr/>
            </a:pPr>
            <a:r>
              <a:rPr lang="en-US" altLang="en-US" dirty="0"/>
              <a:t>How much is due to sexual abuse allegations?</a:t>
            </a:r>
          </a:p>
          <a:p>
            <a:pPr>
              <a:defRPr/>
            </a:pPr>
            <a:r>
              <a:rPr lang="en-US" altLang="en-US" dirty="0"/>
              <a:t>Practice question:  Are sexual abuse allegations harder to investigate? Harder to substantiate?</a:t>
            </a:r>
          </a:p>
        </p:txBody>
      </p:sp>
    </p:spTree>
    <p:extLst>
      <p:ext uri="{BB962C8B-B14F-4D97-AF65-F5344CB8AC3E}">
        <p14:creationId xmlns:p14="http://schemas.microsoft.com/office/powerpoint/2010/main" val="1793879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15962"/>
          </a:xfrm>
        </p:spPr>
        <p:txBody>
          <a:bodyPr/>
          <a:lstStyle/>
          <a:p>
            <a:pPr>
              <a:defRPr/>
            </a:pPr>
            <a:r>
              <a:rPr lang="en-US" altLang="en-US" dirty="0"/>
              <a:t>Not Surprising</a:t>
            </a:r>
          </a:p>
        </p:txBody>
      </p:sp>
      <p:sp>
        <p:nvSpPr>
          <p:cNvPr id="3" name="Content Placeholder 2"/>
          <p:cNvSpPr>
            <a:spLocks noGrp="1"/>
          </p:cNvSpPr>
          <p:nvPr>
            <p:ph idx="1"/>
          </p:nvPr>
        </p:nvSpPr>
        <p:spPr>
          <a:xfrm>
            <a:off x="533400" y="1905000"/>
            <a:ext cx="8229600" cy="4449763"/>
          </a:xfrm>
        </p:spPr>
        <p:txBody>
          <a:bodyPr/>
          <a:lstStyle/>
          <a:p>
            <a:pPr>
              <a:defRPr/>
            </a:pPr>
            <a:r>
              <a:rPr lang="en-US" altLang="en-US" dirty="0"/>
              <a:t>More female than male victims in substantiated cases</a:t>
            </a:r>
          </a:p>
          <a:p>
            <a:pPr>
              <a:defRPr/>
            </a:pPr>
            <a:r>
              <a:rPr lang="en-US" altLang="en-US" dirty="0"/>
              <a:t>Alleged physical contact substantiated more frequently than no physical contact</a:t>
            </a:r>
          </a:p>
          <a:p>
            <a:pPr>
              <a:defRPr/>
            </a:pPr>
            <a:r>
              <a:rPr lang="en-US" altLang="en-US" dirty="0"/>
              <a:t>Questions:  </a:t>
            </a:r>
          </a:p>
          <a:p>
            <a:pPr lvl="1">
              <a:defRPr/>
            </a:pPr>
            <a:r>
              <a:rPr lang="en-US" altLang="en-US" dirty="0"/>
              <a:t>How do we consider non-touching forms of sexual abuse?</a:t>
            </a:r>
          </a:p>
          <a:p>
            <a:pPr lvl="1">
              <a:defRPr/>
            </a:pPr>
            <a:r>
              <a:rPr lang="en-US" altLang="en-US" dirty="0"/>
              <a:t>Do state and regulation definitions include non-touching sexual offenses?</a:t>
            </a:r>
          </a:p>
        </p:txBody>
      </p:sp>
    </p:spTree>
    <p:extLst>
      <p:ext uri="{BB962C8B-B14F-4D97-AF65-F5344CB8AC3E}">
        <p14:creationId xmlns:p14="http://schemas.microsoft.com/office/powerpoint/2010/main" val="3506570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15962"/>
          </a:xfrm>
        </p:spPr>
        <p:txBody>
          <a:bodyPr/>
          <a:lstStyle/>
          <a:p>
            <a:pPr>
              <a:defRPr/>
            </a:pPr>
            <a:r>
              <a:rPr lang="en-US" altLang="en-US" dirty="0"/>
              <a:t>Significant Finding</a:t>
            </a:r>
          </a:p>
        </p:txBody>
      </p:sp>
      <p:sp>
        <p:nvSpPr>
          <p:cNvPr id="3" name="Content Placeholder 2"/>
          <p:cNvSpPr>
            <a:spLocks noGrp="1"/>
          </p:cNvSpPr>
          <p:nvPr>
            <p:ph idx="1"/>
          </p:nvPr>
        </p:nvSpPr>
        <p:spPr>
          <a:xfrm>
            <a:off x="381000" y="2209800"/>
            <a:ext cx="8229600" cy="3505200"/>
          </a:xfrm>
        </p:spPr>
        <p:txBody>
          <a:bodyPr>
            <a:normAutofit lnSpcReduction="10000"/>
          </a:bodyPr>
          <a:lstStyle/>
          <a:p>
            <a:pPr>
              <a:defRPr/>
            </a:pPr>
            <a:r>
              <a:rPr lang="en-US" altLang="en-US" dirty="0"/>
              <a:t>Over ½ of alleged perpetrators were facility employees, ¼ were residents</a:t>
            </a:r>
          </a:p>
          <a:p>
            <a:pPr>
              <a:defRPr/>
            </a:pPr>
            <a:r>
              <a:rPr lang="en-US" altLang="en-US" dirty="0"/>
              <a:t>Yet 63% of substantiated cases involved resident alleged perpetrators</a:t>
            </a:r>
          </a:p>
          <a:p>
            <a:pPr>
              <a:defRPr/>
            </a:pPr>
            <a:r>
              <a:rPr lang="en-US" altLang="en-US" dirty="0"/>
              <a:t>Staff alleged perpetrator sub rate = 19.4%</a:t>
            </a:r>
          </a:p>
          <a:p>
            <a:pPr>
              <a:defRPr/>
            </a:pPr>
            <a:r>
              <a:rPr lang="en-US" altLang="en-US" dirty="0"/>
              <a:t>Resident alleged perpetrator substantiation rate vs staff alleged perpetrators= 62.5% (2.5 x)</a:t>
            </a:r>
          </a:p>
        </p:txBody>
      </p:sp>
    </p:spTree>
    <p:extLst>
      <p:ext uri="{BB962C8B-B14F-4D97-AF65-F5344CB8AC3E}">
        <p14:creationId xmlns:p14="http://schemas.microsoft.com/office/powerpoint/2010/main" val="262271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124"/>
            <a:ext cx="8229600" cy="715962"/>
          </a:xfrm>
        </p:spPr>
        <p:txBody>
          <a:bodyPr/>
          <a:lstStyle/>
          <a:p>
            <a:pPr>
              <a:defRPr/>
            </a:pPr>
            <a:r>
              <a:rPr lang="en-US" altLang="en-US" dirty="0"/>
              <a:t>Profound Finding</a:t>
            </a:r>
          </a:p>
        </p:txBody>
      </p:sp>
      <p:sp>
        <p:nvSpPr>
          <p:cNvPr id="3" name="Content Placeholder 2"/>
          <p:cNvSpPr>
            <a:spLocks noGrp="1"/>
          </p:cNvSpPr>
          <p:nvPr>
            <p:ph idx="1"/>
          </p:nvPr>
        </p:nvSpPr>
        <p:spPr>
          <a:xfrm>
            <a:off x="457200" y="1905000"/>
            <a:ext cx="8229600" cy="4221163"/>
          </a:xfrm>
        </p:spPr>
        <p:txBody>
          <a:bodyPr/>
          <a:lstStyle/>
          <a:p>
            <a:pPr>
              <a:defRPr/>
            </a:pPr>
            <a:r>
              <a:rPr lang="en-US" altLang="en-US" dirty="0"/>
              <a:t>Substantiation was more likely when the abuse report was received within 3 days of the alleged incident</a:t>
            </a:r>
          </a:p>
          <a:p>
            <a:pPr>
              <a:defRPr/>
            </a:pPr>
            <a:r>
              <a:rPr lang="en-US" altLang="en-US" dirty="0"/>
              <a:t>4-fold greater odds of substantiation</a:t>
            </a:r>
          </a:p>
          <a:p>
            <a:pPr>
              <a:defRPr/>
            </a:pPr>
            <a:r>
              <a:rPr lang="en-US" altLang="en-US" dirty="0"/>
              <a:t>Implications…</a:t>
            </a:r>
          </a:p>
          <a:p>
            <a:pPr lvl="1">
              <a:defRPr/>
            </a:pPr>
            <a:r>
              <a:rPr lang="en-US" altLang="en-US" dirty="0"/>
              <a:t>On mandatory reporting &amp; time limits</a:t>
            </a:r>
          </a:p>
          <a:p>
            <a:pPr lvl="1">
              <a:defRPr/>
            </a:pPr>
            <a:r>
              <a:rPr lang="en-US" altLang="en-US" dirty="0"/>
              <a:t>On investigation commencement time</a:t>
            </a:r>
          </a:p>
        </p:txBody>
      </p:sp>
    </p:spTree>
    <p:extLst>
      <p:ext uri="{BB962C8B-B14F-4D97-AF65-F5344CB8AC3E}">
        <p14:creationId xmlns:p14="http://schemas.microsoft.com/office/powerpoint/2010/main" val="3139061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15962"/>
          </a:xfrm>
        </p:spPr>
        <p:txBody>
          <a:bodyPr/>
          <a:lstStyle/>
          <a:p>
            <a:pPr>
              <a:defRPr/>
            </a:pPr>
            <a:r>
              <a:rPr lang="en-US" altLang="en-US" dirty="0"/>
              <a:t>Victim Disclosure</a:t>
            </a:r>
          </a:p>
        </p:txBody>
      </p:sp>
      <p:sp>
        <p:nvSpPr>
          <p:cNvPr id="3" name="Content Placeholder 2"/>
          <p:cNvSpPr>
            <a:spLocks noGrp="1"/>
          </p:cNvSpPr>
          <p:nvPr>
            <p:ph idx="1"/>
          </p:nvPr>
        </p:nvSpPr>
        <p:spPr>
          <a:xfrm>
            <a:off x="457200" y="1676400"/>
            <a:ext cx="8229600" cy="4449763"/>
          </a:xfrm>
        </p:spPr>
        <p:txBody>
          <a:bodyPr/>
          <a:lstStyle/>
          <a:p>
            <a:pPr>
              <a:defRPr/>
            </a:pPr>
            <a:r>
              <a:rPr lang="en-US" altLang="en-US" dirty="0"/>
              <a:t>If the alleged victim disclosed abuse, substantiation was more likely – 3-fold greater</a:t>
            </a:r>
          </a:p>
          <a:p>
            <a:pPr>
              <a:defRPr/>
            </a:pPr>
            <a:r>
              <a:rPr lang="en-US" altLang="en-US" dirty="0"/>
              <a:t>However, among older women, over ¼ who disclosed sexual abuse did not have case substantiated </a:t>
            </a:r>
            <a:r>
              <a:rPr lang="en-US" altLang="en-US" sz="2800" dirty="0"/>
              <a:t>(Teaster, Ramsey-Klawsnik, Abner &amp; Kim, 2015)</a:t>
            </a:r>
          </a:p>
          <a:p>
            <a:pPr>
              <a:defRPr/>
            </a:pPr>
            <a:r>
              <a:rPr lang="en-US" altLang="en-US" dirty="0"/>
              <a:t>Implications - those disclosing but not believed</a:t>
            </a:r>
          </a:p>
          <a:p>
            <a:pPr>
              <a:defRPr/>
            </a:pPr>
            <a:r>
              <a:rPr lang="en-US" altLang="en-US" dirty="0"/>
              <a:t>Implications for non-verbal victims</a:t>
            </a:r>
          </a:p>
          <a:p>
            <a:pPr>
              <a:defRPr/>
            </a:pPr>
            <a:r>
              <a:rPr lang="en-US" altLang="en-US" dirty="0"/>
              <a:t>High need for special communication remedies</a:t>
            </a:r>
          </a:p>
        </p:txBody>
      </p:sp>
    </p:spTree>
    <p:extLst>
      <p:ext uri="{BB962C8B-B14F-4D97-AF65-F5344CB8AC3E}">
        <p14:creationId xmlns:p14="http://schemas.microsoft.com/office/powerpoint/2010/main" val="855935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056"/>
            <a:ext cx="8229600" cy="715962"/>
          </a:xfrm>
        </p:spPr>
        <p:txBody>
          <a:bodyPr/>
          <a:lstStyle/>
          <a:p>
            <a:pPr>
              <a:defRPr/>
            </a:pPr>
            <a:r>
              <a:rPr lang="en-US" altLang="en-US" dirty="0"/>
              <a:t>Injuries</a:t>
            </a:r>
          </a:p>
        </p:txBody>
      </p:sp>
      <p:sp>
        <p:nvSpPr>
          <p:cNvPr id="3" name="Content Placeholder 2"/>
          <p:cNvSpPr>
            <a:spLocks noGrp="1"/>
          </p:cNvSpPr>
          <p:nvPr>
            <p:ph idx="1"/>
          </p:nvPr>
        </p:nvSpPr>
        <p:spPr>
          <a:xfrm>
            <a:off x="609600" y="2133600"/>
            <a:ext cx="8229600" cy="3535363"/>
          </a:xfrm>
        </p:spPr>
        <p:txBody>
          <a:bodyPr/>
          <a:lstStyle/>
          <a:p>
            <a:pPr>
              <a:defRPr/>
            </a:pPr>
            <a:r>
              <a:rPr lang="en-US" altLang="en-US" dirty="0"/>
              <a:t>Substantiated cases included more visible injuries</a:t>
            </a:r>
          </a:p>
          <a:p>
            <a:pPr>
              <a:defRPr/>
            </a:pPr>
            <a:r>
              <a:rPr lang="en-US" altLang="en-US" dirty="0"/>
              <a:t>In fact, 5-fold greater odds of substantiation</a:t>
            </a:r>
          </a:p>
          <a:p>
            <a:pPr>
              <a:defRPr/>
            </a:pPr>
            <a:r>
              <a:rPr lang="en-US" altLang="en-US" dirty="0"/>
              <a:t>However, very few victims received forensic exams</a:t>
            </a:r>
          </a:p>
        </p:txBody>
      </p:sp>
    </p:spTree>
    <p:extLst>
      <p:ext uri="{BB962C8B-B14F-4D97-AF65-F5344CB8AC3E}">
        <p14:creationId xmlns:p14="http://schemas.microsoft.com/office/powerpoint/2010/main" val="3478437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90" y="609600"/>
            <a:ext cx="8229600" cy="715962"/>
          </a:xfrm>
        </p:spPr>
        <p:txBody>
          <a:bodyPr/>
          <a:lstStyle/>
          <a:p>
            <a:r>
              <a:rPr lang="en-US" dirty="0"/>
              <a:t>Signs and Indicators of Sexual Abuse</a:t>
            </a:r>
          </a:p>
        </p:txBody>
      </p:sp>
      <p:sp>
        <p:nvSpPr>
          <p:cNvPr id="3" name="Content Placeholder 2"/>
          <p:cNvSpPr>
            <a:spLocks noGrp="1"/>
          </p:cNvSpPr>
          <p:nvPr>
            <p:ph idx="1"/>
          </p:nvPr>
        </p:nvSpPr>
        <p:spPr>
          <a:xfrm>
            <a:off x="381000" y="1676401"/>
            <a:ext cx="8229600" cy="4038600"/>
          </a:xfrm>
        </p:spPr>
        <p:txBody>
          <a:bodyPr>
            <a:normAutofit fontScale="47500" lnSpcReduction="20000"/>
          </a:bodyPr>
          <a:lstStyle/>
          <a:p>
            <a:r>
              <a:rPr lang="en-US" sz="5800" dirty="0"/>
              <a:t>Sustaining a pelvic injury</a:t>
            </a:r>
          </a:p>
          <a:p>
            <a:r>
              <a:rPr lang="en-US" sz="5800" dirty="0"/>
              <a:t>Having problems walking or sitting</a:t>
            </a:r>
          </a:p>
          <a:p>
            <a:r>
              <a:rPr lang="en-US" sz="5800" dirty="0"/>
              <a:t>Developing a sexually transmitted disease or STD</a:t>
            </a:r>
          </a:p>
          <a:p>
            <a:r>
              <a:rPr lang="en-US" sz="5800" dirty="0"/>
              <a:t>Torn, bloody, or stained underwear</a:t>
            </a:r>
          </a:p>
          <a:p>
            <a:r>
              <a:rPr lang="en-US" sz="5800" dirty="0"/>
              <a:t>Bruises of the genitals or inner thigh</a:t>
            </a:r>
          </a:p>
          <a:p>
            <a:r>
              <a:rPr lang="en-US" sz="5800" dirty="0"/>
              <a:t>Bleeding from the anus or genitals</a:t>
            </a:r>
          </a:p>
          <a:p>
            <a:endParaRPr lang="en-US" dirty="0"/>
          </a:p>
        </p:txBody>
      </p:sp>
      <p:sp>
        <p:nvSpPr>
          <p:cNvPr id="5" name="TextBox 4"/>
          <p:cNvSpPr txBox="1"/>
          <p:nvPr/>
        </p:nvSpPr>
        <p:spPr>
          <a:xfrm>
            <a:off x="685800" y="5715001"/>
            <a:ext cx="793739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prstClr val="black"/>
                </a:solidFill>
                <a:effectLst/>
                <a:uLnTx/>
                <a:uFillTx/>
                <a:latin typeface="Calibri"/>
                <a:ea typeface="+mn-ea"/>
                <a:cs typeface="+mn-cs"/>
              </a:rPr>
              <a:t>Traxler</a:t>
            </a:r>
            <a:r>
              <a:rPr kumimoji="0" lang="en-US" sz="1050" b="0" i="0" u="none" strike="noStrike" kern="1200" cap="none" spc="0" normalizeH="0" baseline="0" noProof="0" dirty="0">
                <a:ln>
                  <a:noFill/>
                </a:ln>
                <a:solidFill>
                  <a:prstClr val="black"/>
                </a:solidFill>
                <a:effectLst/>
                <a:uLnTx/>
                <a:uFillTx/>
                <a:latin typeface="Calibri"/>
                <a:ea typeface="+mn-ea"/>
                <a:cs typeface="+mn-cs"/>
              </a:rPr>
              <a:t>, C. (2018). Sexual abuse of the elderly.  https://www.nursinghomeabusecenter.com/elder-abuse/types/sexual-abuse/</a:t>
            </a:r>
          </a:p>
        </p:txBody>
      </p:sp>
    </p:spTree>
    <p:extLst>
      <p:ext uri="{BB962C8B-B14F-4D97-AF65-F5344CB8AC3E}">
        <p14:creationId xmlns:p14="http://schemas.microsoft.com/office/powerpoint/2010/main" val="3848915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936"/>
            <a:ext cx="8229600" cy="990600"/>
          </a:xfrm>
        </p:spPr>
        <p:txBody>
          <a:bodyPr/>
          <a:lstStyle/>
          <a:p>
            <a:r>
              <a:rPr lang="en-US" b="1" dirty="0"/>
              <a:t>Presenters</a:t>
            </a:r>
          </a:p>
        </p:txBody>
      </p:sp>
      <p:sp>
        <p:nvSpPr>
          <p:cNvPr id="3" name="Content Placeholder 2"/>
          <p:cNvSpPr>
            <a:spLocks noGrp="1"/>
          </p:cNvSpPr>
          <p:nvPr>
            <p:ph idx="1"/>
          </p:nvPr>
        </p:nvSpPr>
        <p:spPr>
          <a:xfrm>
            <a:off x="457199" y="1334309"/>
            <a:ext cx="8472791" cy="5163767"/>
          </a:xfrm>
        </p:spPr>
        <p:txBody>
          <a:bodyPr/>
          <a:lstStyle/>
          <a:p>
            <a:endParaRPr lang="en-US" sz="2200" b="1" dirty="0"/>
          </a:p>
          <a:p>
            <a:r>
              <a:rPr lang="en-US" sz="2200" dirty="0"/>
              <a:t>Julie Schoen, J.D., Deputy Director, National Center on Elder Abuse, Keck School of Medicine (USC)</a:t>
            </a:r>
          </a:p>
          <a:p>
            <a:r>
              <a:rPr lang="en-US" sz="2200" dirty="0"/>
              <a:t>Dr. Pamela Teaster, Director, Center for Gerontology (Virginia Tech)</a:t>
            </a:r>
          </a:p>
          <a:p>
            <a:r>
              <a:rPr lang="en-US" sz="2200" dirty="0"/>
              <a:t>Alisha Lineswala, J.D., Public Policy &amp; Program Specialist, National Consumer Voice for Quality Long-Term Care</a:t>
            </a:r>
          </a:p>
          <a:p>
            <a:r>
              <a:rPr lang="en-US" sz="2200" dirty="0"/>
              <a:t>Amity Overall-</a:t>
            </a:r>
            <a:r>
              <a:rPr lang="en-US" sz="2200" dirty="0" err="1"/>
              <a:t>Laib</a:t>
            </a:r>
            <a:r>
              <a:rPr lang="en-US" sz="2200" dirty="0"/>
              <a:t>, Director, National Ombudsman Resource Center</a:t>
            </a:r>
          </a:p>
          <a:p>
            <a:r>
              <a:rPr lang="en-US" sz="2200" dirty="0"/>
              <a:t>Vicki Elting, Assistant State Long-Term Care Ombudsman, Washington State Long-Term Care Ombudsman Program</a:t>
            </a:r>
          </a:p>
          <a:p>
            <a:r>
              <a:rPr lang="en-US" sz="2200" dirty="0"/>
              <a:t>Lori Smetanka, J.D., Executive Director, National Consumer Voice for Quality Long-Term Care</a:t>
            </a:r>
            <a:endParaRPr lang="en-US" dirty="0"/>
          </a:p>
          <a:p>
            <a:endParaRPr lang="en-US" dirty="0"/>
          </a:p>
          <a:p>
            <a:endParaRPr lang="en-US" dirty="0"/>
          </a:p>
        </p:txBody>
      </p:sp>
    </p:spTree>
    <p:extLst>
      <p:ext uri="{BB962C8B-B14F-4D97-AF65-F5344CB8AC3E}">
        <p14:creationId xmlns:p14="http://schemas.microsoft.com/office/powerpoint/2010/main" val="125895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9438"/>
            <a:ext cx="8229600" cy="715962"/>
          </a:xfrm>
        </p:spPr>
        <p:txBody>
          <a:bodyPr>
            <a:normAutofit fontScale="90000"/>
          </a:bodyPr>
          <a:lstStyle/>
          <a:p>
            <a:r>
              <a:rPr lang="en-US" dirty="0"/>
              <a:t>Signs and Indicators of Sexual Abuse (continued)</a:t>
            </a:r>
          </a:p>
        </p:txBody>
      </p:sp>
      <p:sp>
        <p:nvSpPr>
          <p:cNvPr id="3" name="Content Placeholder 2"/>
          <p:cNvSpPr>
            <a:spLocks noGrp="1"/>
          </p:cNvSpPr>
          <p:nvPr>
            <p:ph idx="1"/>
          </p:nvPr>
        </p:nvSpPr>
        <p:spPr>
          <a:xfrm>
            <a:off x="439972" y="2106172"/>
            <a:ext cx="8229600" cy="3897726"/>
          </a:xfrm>
        </p:spPr>
        <p:txBody>
          <a:bodyPr>
            <a:normAutofit fontScale="70000" lnSpcReduction="20000"/>
          </a:bodyPr>
          <a:lstStyle/>
          <a:p>
            <a:r>
              <a:rPr lang="en-US" dirty="0"/>
              <a:t>Panic attacks</a:t>
            </a:r>
          </a:p>
          <a:p>
            <a:r>
              <a:rPr lang="en-US" dirty="0"/>
              <a:t>Signs of Post-Traumatic Stress Disorder (PTSD)</a:t>
            </a:r>
          </a:p>
          <a:p>
            <a:r>
              <a:rPr lang="en-US" dirty="0"/>
              <a:t>Symptoms of agitation</a:t>
            </a:r>
          </a:p>
          <a:p>
            <a:r>
              <a:rPr lang="en-US" dirty="0"/>
              <a:t>Social or emotional withdrawal from others</a:t>
            </a:r>
          </a:p>
          <a:p>
            <a:r>
              <a:rPr lang="en-US" dirty="0"/>
              <a:t>Engaging in inappropriate, unusual or aggressive sexual activities</a:t>
            </a:r>
          </a:p>
          <a:p>
            <a:r>
              <a:rPr lang="en-US" dirty="0"/>
              <a:t>Suicide attempts</a:t>
            </a:r>
          </a:p>
          <a:p>
            <a:r>
              <a:rPr lang="en-US" dirty="0"/>
              <a:t>Engaging in unusual or inappropriate actions that appear to be from a sex role relationship between the perpetrator of elder sexual abuse and the victim</a:t>
            </a:r>
          </a:p>
          <a:p>
            <a:endParaRPr lang="en-US" dirty="0"/>
          </a:p>
        </p:txBody>
      </p:sp>
      <p:sp>
        <p:nvSpPr>
          <p:cNvPr id="4" name="TextBox 3"/>
          <p:cNvSpPr txBox="1"/>
          <p:nvPr/>
        </p:nvSpPr>
        <p:spPr>
          <a:xfrm>
            <a:off x="457200" y="6033715"/>
            <a:ext cx="793739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prstClr val="black"/>
                </a:solidFill>
                <a:effectLst/>
                <a:uLnTx/>
                <a:uFillTx/>
                <a:latin typeface="Calibri"/>
                <a:ea typeface="+mn-ea"/>
                <a:cs typeface="+mn-cs"/>
              </a:rPr>
              <a:t>Traxler</a:t>
            </a:r>
            <a:r>
              <a:rPr kumimoji="0" lang="en-US" sz="1050" b="0" i="0" u="none" strike="noStrike" kern="1200" cap="none" spc="0" normalizeH="0" baseline="0" noProof="0" dirty="0">
                <a:ln>
                  <a:noFill/>
                </a:ln>
                <a:solidFill>
                  <a:prstClr val="black"/>
                </a:solidFill>
                <a:effectLst/>
                <a:uLnTx/>
                <a:uFillTx/>
                <a:latin typeface="Calibri"/>
                <a:ea typeface="+mn-ea"/>
                <a:cs typeface="+mn-cs"/>
              </a:rPr>
              <a:t>, C. (2018). Sexual abuse of the elderly.  https://www.nursinghomeabusecenter.com/elder-abuse/types/sexual-abuse/</a:t>
            </a:r>
          </a:p>
        </p:txBody>
      </p:sp>
    </p:spTree>
    <p:extLst>
      <p:ext uri="{BB962C8B-B14F-4D97-AF65-F5344CB8AC3E}">
        <p14:creationId xmlns:p14="http://schemas.microsoft.com/office/powerpoint/2010/main" val="2228535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lstStyle/>
          <a:p>
            <a:r>
              <a:rPr lang="en-US" dirty="0"/>
              <a:t>Response to Victim</a:t>
            </a:r>
          </a:p>
        </p:txBody>
      </p:sp>
      <p:sp>
        <p:nvSpPr>
          <p:cNvPr id="3" name="Content Placeholder 2"/>
          <p:cNvSpPr>
            <a:spLocks noGrp="1"/>
          </p:cNvSpPr>
          <p:nvPr>
            <p:ph idx="1"/>
          </p:nvPr>
        </p:nvSpPr>
        <p:spPr>
          <a:xfrm>
            <a:off x="457200" y="1447800"/>
            <a:ext cx="8229600" cy="4678363"/>
          </a:xfrm>
        </p:spPr>
        <p:txBody>
          <a:bodyPr>
            <a:normAutofit fontScale="92500" lnSpcReduction="10000"/>
          </a:bodyPr>
          <a:lstStyle/>
          <a:p>
            <a:r>
              <a:rPr lang="en-US" b="1" u="sng" dirty="0">
                <a:solidFill>
                  <a:schemeClr val="accent2">
                    <a:lumMod val="50000"/>
                  </a:schemeClr>
                </a:solidFill>
              </a:rPr>
              <a:t>LISTEN TO THE VICTIM</a:t>
            </a:r>
          </a:p>
          <a:p>
            <a:r>
              <a:rPr lang="en-US" b="1" dirty="0">
                <a:solidFill>
                  <a:schemeClr val="accent2">
                    <a:lumMod val="50000"/>
                  </a:schemeClr>
                </a:solidFill>
              </a:rPr>
              <a:t>Act quickly, </a:t>
            </a:r>
            <a:r>
              <a:rPr lang="en-US" dirty="0"/>
              <a:t>conduct forensic examination, look for injuries</a:t>
            </a:r>
          </a:p>
          <a:p>
            <a:r>
              <a:rPr lang="en-US" dirty="0"/>
              <a:t>Maintain a high index of suspicion</a:t>
            </a:r>
          </a:p>
          <a:p>
            <a:r>
              <a:rPr lang="en-US" dirty="0"/>
              <a:t>Intervention that protects, not punishes the victim</a:t>
            </a:r>
          </a:p>
          <a:p>
            <a:r>
              <a:rPr lang="en-US" dirty="0"/>
              <a:t>Consider a spectrum of sexual abuse AND polyvictimization</a:t>
            </a:r>
          </a:p>
          <a:p>
            <a:r>
              <a:rPr lang="en-US" dirty="0"/>
              <a:t>Response to the perpetrator(s), the family, and the affected organization</a:t>
            </a:r>
          </a:p>
          <a:p>
            <a:endParaRPr lang="en-US" dirty="0"/>
          </a:p>
        </p:txBody>
      </p:sp>
    </p:spTree>
    <p:extLst>
      <p:ext uri="{BB962C8B-B14F-4D97-AF65-F5344CB8AC3E}">
        <p14:creationId xmlns:p14="http://schemas.microsoft.com/office/powerpoint/2010/main" val="1653170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685800"/>
            <a:ext cx="6248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C0504D">
                    <a:lumMod val="50000"/>
                  </a:srgbClr>
                </a:solidFill>
                <a:effectLst/>
                <a:uLnTx/>
                <a:uFillTx/>
                <a:latin typeface="Freestyle Script" panose="030804020302050B0404" pitchFamily="66" charset="0"/>
                <a:ea typeface="+mn-ea"/>
                <a:cs typeface="+mn-cs"/>
              </a:rPr>
              <a:t>Thank you very much!</a:t>
            </a:r>
          </a:p>
        </p:txBody>
      </p:sp>
      <p:pic>
        <p:nvPicPr>
          <p:cNvPr id="4198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40" y="2133600"/>
            <a:ext cx="7040800" cy="391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942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49E6-0A20-44F1-88A0-014DC649F217}"/>
              </a:ext>
            </a:extLst>
          </p:cNvPr>
          <p:cNvSpPr>
            <a:spLocks noGrp="1"/>
          </p:cNvSpPr>
          <p:nvPr>
            <p:ph type="title"/>
          </p:nvPr>
        </p:nvSpPr>
        <p:spPr/>
        <p:txBody>
          <a:bodyPr/>
          <a:lstStyle/>
          <a:p>
            <a:r>
              <a:rPr lang="en-US" dirty="0"/>
              <a:t>Federal regulations</a:t>
            </a:r>
          </a:p>
        </p:txBody>
      </p:sp>
      <p:sp>
        <p:nvSpPr>
          <p:cNvPr id="3" name="Text Placeholder 2">
            <a:extLst>
              <a:ext uri="{FF2B5EF4-FFF2-40B4-BE49-F238E27FC236}">
                <a16:creationId xmlns:a16="http://schemas.microsoft.com/office/drawing/2014/main" id="{D5D873BC-83E3-430E-89E9-7C1FAFDFE0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4560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52C996-DD18-4DBF-9E39-8805A56A0ED4}"/>
              </a:ext>
            </a:extLst>
          </p:cNvPr>
          <p:cNvSpPr>
            <a:spLocks noGrp="1"/>
          </p:cNvSpPr>
          <p:nvPr>
            <p:ph type="title"/>
          </p:nvPr>
        </p:nvSpPr>
        <p:spPr/>
        <p:txBody>
          <a:bodyPr/>
          <a:lstStyle/>
          <a:p>
            <a:r>
              <a:rPr lang="en-US" dirty="0"/>
              <a:t>Freedom from Abuse</a:t>
            </a:r>
          </a:p>
        </p:txBody>
      </p:sp>
      <p:sp>
        <p:nvSpPr>
          <p:cNvPr id="5" name="Content Placeholder 4">
            <a:extLst>
              <a:ext uri="{FF2B5EF4-FFF2-40B4-BE49-F238E27FC236}">
                <a16:creationId xmlns:a16="http://schemas.microsoft.com/office/drawing/2014/main" id="{E287241F-6F19-4461-B1F5-BD9029822B45}"/>
              </a:ext>
            </a:extLst>
          </p:cNvPr>
          <p:cNvSpPr>
            <a:spLocks noGrp="1"/>
          </p:cNvSpPr>
          <p:nvPr>
            <p:ph idx="1"/>
          </p:nvPr>
        </p:nvSpPr>
        <p:spPr/>
        <p:txBody>
          <a:bodyPr/>
          <a:lstStyle/>
          <a:p>
            <a:r>
              <a:rPr lang="en-US" dirty="0"/>
              <a:t>§483.12 Freedom from Abuse, Neglect, and Exploitation</a:t>
            </a:r>
          </a:p>
          <a:p>
            <a:pPr lvl="1"/>
            <a:r>
              <a:rPr lang="en-US" dirty="0"/>
              <a:t>The resident has the right to be free from abuse….as defined in this subpart. </a:t>
            </a:r>
          </a:p>
          <a:p>
            <a:pPr lvl="1"/>
            <a:endParaRPr lang="en-US" dirty="0"/>
          </a:p>
          <a:p>
            <a:pPr lvl="1"/>
            <a:r>
              <a:rPr lang="en-US" dirty="0"/>
              <a:t>§483.12(a) The facility must—</a:t>
            </a:r>
          </a:p>
          <a:p>
            <a:pPr lvl="2"/>
            <a:r>
              <a:rPr lang="en-US" dirty="0"/>
              <a:t>(1) Not use verbal, mental, sexual, or physical abuse, corporal punishment, or involuntary seclusion; </a:t>
            </a:r>
          </a:p>
          <a:p>
            <a:pPr marL="274637" lvl="1" indent="0">
              <a:buNone/>
            </a:pPr>
            <a:endParaRPr lang="en-US" dirty="0"/>
          </a:p>
          <a:p>
            <a:pPr lvl="1"/>
            <a:r>
              <a:rPr lang="en-US" dirty="0"/>
              <a:t>Guidelines: Each resident has the right to be free from abuse, neglect and corporal punishment of </a:t>
            </a:r>
            <a:r>
              <a:rPr lang="en-US" b="1" dirty="0"/>
              <a:t>any type by anyone.</a:t>
            </a:r>
          </a:p>
          <a:p>
            <a:pPr lvl="2"/>
            <a:r>
              <a:rPr lang="en-US" dirty="0"/>
              <a:t>Staff (permanent and temporary)</a:t>
            </a:r>
          </a:p>
          <a:p>
            <a:pPr lvl="2"/>
            <a:r>
              <a:rPr lang="en-US" dirty="0"/>
              <a:t>Visitors (including family, friends, and strangers)</a:t>
            </a:r>
          </a:p>
          <a:p>
            <a:pPr lvl="2"/>
            <a:r>
              <a:rPr lang="en-US" dirty="0"/>
              <a:t>Even other residents</a:t>
            </a:r>
          </a:p>
          <a:p>
            <a:endParaRPr lang="en-US" dirty="0"/>
          </a:p>
          <a:p>
            <a:endParaRPr lang="en-US" dirty="0"/>
          </a:p>
        </p:txBody>
      </p:sp>
    </p:spTree>
    <p:extLst>
      <p:ext uri="{BB962C8B-B14F-4D97-AF65-F5344CB8AC3E}">
        <p14:creationId xmlns:p14="http://schemas.microsoft.com/office/powerpoint/2010/main" val="2635569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7CB-4296-4463-B3AE-D9C1286AE36D}"/>
              </a:ext>
            </a:extLst>
          </p:cNvPr>
          <p:cNvSpPr>
            <a:spLocks noGrp="1"/>
          </p:cNvSpPr>
          <p:nvPr>
            <p:ph type="title"/>
          </p:nvPr>
        </p:nvSpPr>
        <p:spPr/>
        <p:txBody>
          <a:bodyPr/>
          <a:lstStyle/>
          <a:p>
            <a:r>
              <a:rPr lang="en-US" dirty="0"/>
              <a:t>Employment &amp; Reporting</a:t>
            </a:r>
          </a:p>
        </p:txBody>
      </p:sp>
      <p:sp>
        <p:nvSpPr>
          <p:cNvPr id="3" name="Content Placeholder 2">
            <a:extLst>
              <a:ext uri="{FF2B5EF4-FFF2-40B4-BE49-F238E27FC236}">
                <a16:creationId xmlns:a16="http://schemas.microsoft.com/office/drawing/2014/main" id="{9245743F-0B77-44F4-883E-99FB467767F9}"/>
              </a:ext>
            </a:extLst>
          </p:cNvPr>
          <p:cNvSpPr>
            <a:spLocks noGrp="1"/>
          </p:cNvSpPr>
          <p:nvPr>
            <p:ph idx="1"/>
          </p:nvPr>
        </p:nvSpPr>
        <p:spPr/>
        <p:txBody>
          <a:bodyPr/>
          <a:lstStyle/>
          <a:p>
            <a:r>
              <a:rPr lang="en-US" dirty="0"/>
              <a:t>§483.12(a) The facility must— </a:t>
            </a:r>
          </a:p>
          <a:p>
            <a:pPr lvl="1"/>
            <a:r>
              <a:rPr lang="en-US" dirty="0"/>
              <a:t>§483.12(a)(3) Not employ or otherwise engage individuals who— </a:t>
            </a:r>
          </a:p>
          <a:p>
            <a:pPr lvl="2"/>
            <a:r>
              <a:rPr lang="en-US" b="1" dirty="0"/>
              <a:t>Have been found guilty of abuse, </a:t>
            </a:r>
            <a:r>
              <a:rPr lang="en-US" dirty="0"/>
              <a:t>neglect, exploitation, misappropriation of property, or mistreatment by a court of law; </a:t>
            </a:r>
          </a:p>
          <a:p>
            <a:pPr lvl="2"/>
            <a:r>
              <a:rPr lang="en-US" b="1" dirty="0"/>
              <a:t>Have had a finding entered into the State nurse aide registry </a:t>
            </a:r>
            <a:r>
              <a:rPr lang="en-US" dirty="0"/>
              <a:t>concerning abuse, neglect, exploitation, mistreatment of residents or misappropriation of their property; or </a:t>
            </a:r>
          </a:p>
          <a:p>
            <a:pPr lvl="2"/>
            <a:r>
              <a:rPr lang="en-US" b="1" dirty="0"/>
              <a:t>Have a disciplinary action in effect </a:t>
            </a:r>
            <a:r>
              <a:rPr lang="en-US" dirty="0"/>
              <a:t>against his or her professional license by a state licensure body as a result of a finding of abuse, neglect, exploitation, mistreatment of residents or misappropriation of resident property. </a:t>
            </a:r>
          </a:p>
          <a:p>
            <a:pPr lvl="1"/>
            <a:r>
              <a:rPr lang="en-US" dirty="0"/>
              <a:t>§483.12(a)(4) Report to the State nurse aide registry or licensing authorities any knowledge it has of actions by a court of law against an employee, which would indicate unfitness for service as a nurse aide or other facility staff</a:t>
            </a:r>
          </a:p>
          <a:p>
            <a:endParaRPr lang="en-US" dirty="0"/>
          </a:p>
        </p:txBody>
      </p:sp>
    </p:spTree>
    <p:extLst>
      <p:ext uri="{BB962C8B-B14F-4D97-AF65-F5344CB8AC3E}">
        <p14:creationId xmlns:p14="http://schemas.microsoft.com/office/powerpoint/2010/main" val="2597946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E668-BBF2-47D2-A784-3A71B5FE5699}"/>
              </a:ext>
            </a:extLst>
          </p:cNvPr>
          <p:cNvSpPr>
            <a:spLocks noGrp="1"/>
          </p:cNvSpPr>
          <p:nvPr>
            <p:ph type="title"/>
          </p:nvPr>
        </p:nvSpPr>
        <p:spPr/>
        <p:txBody>
          <a:bodyPr>
            <a:normAutofit fontScale="90000"/>
          </a:bodyPr>
          <a:lstStyle/>
          <a:p>
            <a:r>
              <a:rPr lang="en-US" dirty="0"/>
              <a:t>Written Policies &amp; Procedures: Prohibition and Prevention of Abuse</a:t>
            </a:r>
          </a:p>
        </p:txBody>
      </p:sp>
      <p:sp>
        <p:nvSpPr>
          <p:cNvPr id="3" name="Content Placeholder 2">
            <a:extLst>
              <a:ext uri="{FF2B5EF4-FFF2-40B4-BE49-F238E27FC236}">
                <a16:creationId xmlns:a16="http://schemas.microsoft.com/office/drawing/2014/main" id="{B4C606AA-E97D-4E77-9DD2-898B413A9210}"/>
              </a:ext>
            </a:extLst>
          </p:cNvPr>
          <p:cNvSpPr>
            <a:spLocks noGrp="1"/>
          </p:cNvSpPr>
          <p:nvPr>
            <p:ph idx="1"/>
          </p:nvPr>
        </p:nvSpPr>
        <p:spPr/>
        <p:txBody>
          <a:bodyPr/>
          <a:lstStyle/>
          <a:p>
            <a:endParaRPr lang="en-US" dirty="0"/>
          </a:p>
          <a:p>
            <a:r>
              <a:rPr lang="en-US" dirty="0"/>
              <a:t>§ 483.12(b) The facility must develop and implement written policies and procedures that: </a:t>
            </a:r>
          </a:p>
          <a:p>
            <a:endParaRPr lang="en-US" dirty="0"/>
          </a:p>
          <a:p>
            <a:pPr lvl="1"/>
            <a:r>
              <a:rPr lang="en-US" dirty="0"/>
              <a:t>(1) </a:t>
            </a:r>
            <a:r>
              <a:rPr lang="en-US" b="1" dirty="0"/>
              <a:t>Prohibit and prevent abuse, </a:t>
            </a:r>
            <a:r>
              <a:rPr lang="en-US" dirty="0"/>
              <a:t>neglect, and exploitation of residents and misappropriation of resident property, </a:t>
            </a:r>
          </a:p>
          <a:p>
            <a:pPr marL="274637" lvl="1" indent="0">
              <a:buNone/>
            </a:pPr>
            <a:endParaRPr lang="en-US" dirty="0"/>
          </a:p>
          <a:p>
            <a:pPr lvl="1"/>
            <a:r>
              <a:rPr lang="en-US" dirty="0"/>
              <a:t>(3) Include training as required at paragraph §483.95, </a:t>
            </a:r>
          </a:p>
          <a:p>
            <a:endParaRPr lang="en-US" dirty="0"/>
          </a:p>
        </p:txBody>
      </p:sp>
    </p:spTree>
    <p:extLst>
      <p:ext uri="{BB962C8B-B14F-4D97-AF65-F5344CB8AC3E}">
        <p14:creationId xmlns:p14="http://schemas.microsoft.com/office/powerpoint/2010/main" val="1921210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A893-A3A7-4C39-A5DC-18F347E22C97}"/>
              </a:ext>
            </a:extLst>
          </p:cNvPr>
          <p:cNvSpPr>
            <a:spLocks noGrp="1"/>
          </p:cNvSpPr>
          <p:nvPr>
            <p:ph type="title"/>
          </p:nvPr>
        </p:nvSpPr>
        <p:spPr/>
        <p:txBody>
          <a:bodyPr>
            <a:normAutofit fontScale="90000"/>
          </a:bodyPr>
          <a:lstStyle/>
          <a:p>
            <a:r>
              <a:rPr lang="en-US" dirty="0"/>
              <a:t>Written Policies &amp; Procedures: Investigations of Allegations</a:t>
            </a:r>
          </a:p>
        </p:txBody>
      </p:sp>
      <p:sp>
        <p:nvSpPr>
          <p:cNvPr id="3" name="Content Placeholder 2">
            <a:extLst>
              <a:ext uri="{FF2B5EF4-FFF2-40B4-BE49-F238E27FC236}">
                <a16:creationId xmlns:a16="http://schemas.microsoft.com/office/drawing/2014/main" id="{D6ED38A0-4B9E-43F1-BFD5-9F1E259A5F63}"/>
              </a:ext>
            </a:extLst>
          </p:cNvPr>
          <p:cNvSpPr>
            <a:spLocks noGrp="1"/>
          </p:cNvSpPr>
          <p:nvPr>
            <p:ph idx="1"/>
          </p:nvPr>
        </p:nvSpPr>
        <p:spPr>
          <a:xfrm>
            <a:off x="457200" y="1600200"/>
            <a:ext cx="8229600" cy="4876800"/>
          </a:xfrm>
        </p:spPr>
        <p:txBody>
          <a:bodyPr/>
          <a:lstStyle/>
          <a:p>
            <a:endParaRPr lang="en-US" dirty="0"/>
          </a:p>
          <a:p>
            <a:r>
              <a:rPr lang="en-US" dirty="0"/>
              <a:t>§483.12(b) The facility must develop and implement written policies and procedures that: </a:t>
            </a:r>
          </a:p>
          <a:p>
            <a:endParaRPr lang="en-US" dirty="0"/>
          </a:p>
          <a:p>
            <a:pPr lvl="1"/>
            <a:r>
              <a:rPr lang="en-US" dirty="0"/>
              <a:t>(2) Establish policies and procedures to investigate any such allegations [of abuse]</a:t>
            </a:r>
          </a:p>
          <a:p>
            <a:endParaRPr lang="en-US" dirty="0"/>
          </a:p>
        </p:txBody>
      </p:sp>
    </p:spTree>
    <p:extLst>
      <p:ext uri="{BB962C8B-B14F-4D97-AF65-F5344CB8AC3E}">
        <p14:creationId xmlns:p14="http://schemas.microsoft.com/office/powerpoint/2010/main" val="1058312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2708E-95E9-41F9-906D-A2FB59443628}"/>
              </a:ext>
            </a:extLst>
          </p:cNvPr>
          <p:cNvSpPr>
            <a:spLocks noGrp="1"/>
          </p:cNvSpPr>
          <p:nvPr>
            <p:ph type="title"/>
          </p:nvPr>
        </p:nvSpPr>
        <p:spPr/>
        <p:txBody>
          <a:bodyPr>
            <a:normAutofit fontScale="90000"/>
          </a:bodyPr>
          <a:lstStyle/>
          <a:p>
            <a:r>
              <a:rPr lang="en-US" dirty="0"/>
              <a:t>Written Policies &amp; Procedures: Reporting</a:t>
            </a:r>
          </a:p>
        </p:txBody>
      </p:sp>
      <p:sp>
        <p:nvSpPr>
          <p:cNvPr id="3" name="Content Placeholder 2">
            <a:extLst>
              <a:ext uri="{FF2B5EF4-FFF2-40B4-BE49-F238E27FC236}">
                <a16:creationId xmlns:a16="http://schemas.microsoft.com/office/drawing/2014/main" id="{839A03C9-DF1A-45FD-8B29-87F7B86D8D0F}"/>
              </a:ext>
            </a:extLst>
          </p:cNvPr>
          <p:cNvSpPr>
            <a:spLocks noGrp="1"/>
          </p:cNvSpPr>
          <p:nvPr>
            <p:ph idx="1"/>
          </p:nvPr>
        </p:nvSpPr>
        <p:spPr/>
        <p:txBody>
          <a:bodyPr/>
          <a:lstStyle/>
          <a:p>
            <a:r>
              <a:rPr lang="en-US" dirty="0"/>
              <a:t>§483.12(b) The facility must develop and implement written policies and procedures that: </a:t>
            </a:r>
          </a:p>
          <a:p>
            <a:pPr lvl="1"/>
            <a:endParaRPr lang="en-US" dirty="0"/>
          </a:p>
          <a:p>
            <a:pPr lvl="1"/>
            <a:r>
              <a:rPr lang="en-US" dirty="0"/>
              <a:t>(5) Ensure reporting of crimes occurring in federally-funded long-term care facilities in accordance with section 1150B of the Act. The policies and procedures must include but are not limited to the following elements. </a:t>
            </a:r>
          </a:p>
          <a:p>
            <a:pPr lvl="2"/>
            <a:r>
              <a:rPr lang="en-US" dirty="0"/>
              <a:t>(</a:t>
            </a:r>
            <a:r>
              <a:rPr lang="en-US" dirty="0" err="1"/>
              <a:t>i</a:t>
            </a:r>
            <a:r>
              <a:rPr lang="en-US" dirty="0"/>
              <a:t>) Annually notifying covered individuals, as defined at section 1150B(a)(3) of the Act, of that individual’s obligation to comply with the following reporting requirements. </a:t>
            </a:r>
          </a:p>
          <a:p>
            <a:pPr lvl="2"/>
            <a:r>
              <a:rPr lang="en-US" dirty="0"/>
              <a:t>(ii) Posting a conspicuous notice of employee rights, as defined at section 1150B(d)(3) of the Act. </a:t>
            </a:r>
          </a:p>
          <a:p>
            <a:pPr lvl="2"/>
            <a:r>
              <a:rPr lang="en-US" dirty="0"/>
              <a:t>(iii) Prohibiting and preventing retaliation, as defined at section 1150B(d)(1) and (2) of the Act.</a:t>
            </a:r>
          </a:p>
          <a:p>
            <a:endParaRPr lang="en-US" dirty="0"/>
          </a:p>
        </p:txBody>
      </p:sp>
    </p:spTree>
    <p:extLst>
      <p:ext uri="{BB962C8B-B14F-4D97-AF65-F5344CB8AC3E}">
        <p14:creationId xmlns:p14="http://schemas.microsoft.com/office/powerpoint/2010/main" val="1714078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8BCA-B0A4-4E78-BEE2-7E2DA1F63821}"/>
              </a:ext>
            </a:extLst>
          </p:cNvPr>
          <p:cNvSpPr>
            <a:spLocks noGrp="1"/>
          </p:cNvSpPr>
          <p:nvPr>
            <p:ph type="title"/>
          </p:nvPr>
        </p:nvSpPr>
        <p:spPr/>
        <p:txBody>
          <a:bodyPr>
            <a:normAutofit fontScale="90000"/>
          </a:bodyPr>
          <a:lstStyle/>
          <a:p>
            <a:r>
              <a:rPr lang="en-US" dirty="0"/>
              <a:t>Facility Response to Alleged Violations</a:t>
            </a:r>
          </a:p>
        </p:txBody>
      </p:sp>
      <p:sp>
        <p:nvSpPr>
          <p:cNvPr id="3" name="Content Placeholder 2">
            <a:extLst>
              <a:ext uri="{FF2B5EF4-FFF2-40B4-BE49-F238E27FC236}">
                <a16:creationId xmlns:a16="http://schemas.microsoft.com/office/drawing/2014/main" id="{B05C94D9-0703-427B-94FD-B46ECFB516C9}"/>
              </a:ext>
            </a:extLst>
          </p:cNvPr>
          <p:cNvSpPr>
            <a:spLocks noGrp="1"/>
          </p:cNvSpPr>
          <p:nvPr>
            <p:ph idx="1"/>
          </p:nvPr>
        </p:nvSpPr>
        <p:spPr/>
        <p:txBody>
          <a:bodyPr/>
          <a:lstStyle/>
          <a:p>
            <a:r>
              <a:rPr lang="en-US" dirty="0"/>
              <a:t>§483.12(c) In response to allegations of abuse, neglect, exploitation, or mistreatment, the facility must:</a:t>
            </a:r>
          </a:p>
          <a:p>
            <a:pPr marL="0" indent="0">
              <a:buNone/>
            </a:pPr>
            <a:endParaRPr lang="en-US" dirty="0"/>
          </a:p>
          <a:p>
            <a:pPr lvl="1"/>
            <a:r>
              <a:rPr lang="en-US" dirty="0"/>
              <a:t>(1) Ensure that all alleged violations involving abuse….are reported </a:t>
            </a:r>
            <a:r>
              <a:rPr lang="en-US" b="1" dirty="0"/>
              <a:t>immediately, but not later than 2 hours </a:t>
            </a:r>
            <a:r>
              <a:rPr lang="en-US" dirty="0"/>
              <a:t>after the allegation is made.</a:t>
            </a:r>
          </a:p>
        </p:txBody>
      </p:sp>
    </p:spTree>
    <p:extLst>
      <p:ext uri="{BB962C8B-B14F-4D97-AF65-F5344CB8AC3E}">
        <p14:creationId xmlns:p14="http://schemas.microsoft.com/office/powerpoint/2010/main" val="1495389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066800"/>
            <a:ext cx="8305800" cy="4800600"/>
          </a:xfrm>
        </p:spPr>
        <p:txBody>
          <a:bodyPr>
            <a:normAutofit fontScale="55000" lnSpcReduction="20000"/>
          </a:bodyPr>
          <a:lstStyle/>
          <a:p>
            <a:pPr marL="118872" indent="0">
              <a:lnSpc>
                <a:spcPct val="120000"/>
              </a:lnSpc>
              <a:spcBef>
                <a:spcPts val="0"/>
              </a:spcBef>
              <a:buNone/>
            </a:pPr>
            <a:r>
              <a:rPr lang="en-US" sz="3500" dirty="0"/>
              <a:t>Funded by a grant from the Administration on Community Living and Administration on Aging (ACL/AoA), serving as one of 27 National Resource Centers. The NCEA is a provider of up-to-date, pertinent and valuable resources, education, and information on elder abuse and neglect.</a:t>
            </a:r>
          </a:p>
          <a:p>
            <a:pPr marL="118872" indent="0">
              <a:buNone/>
            </a:pPr>
            <a:endParaRPr lang="en-US" sz="2200" dirty="0"/>
          </a:p>
          <a:p>
            <a:pPr marL="118872" indent="0">
              <a:buNone/>
            </a:pPr>
            <a:r>
              <a:rPr lang="en-US" sz="3500" dirty="0"/>
              <a:t>As a leader in the elder justice movement, we:</a:t>
            </a:r>
          </a:p>
          <a:p>
            <a:pPr marL="118872" indent="0">
              <a:buNone/>
            </a:pPr>
            <a:endParaRPr lang="en-US" sz="2200" dirty="0"/>
          </a:p>
          <a:p>
            <a:r>
              <a:rPr lang="en-US" sz="3500" dirty="0"/>
              <a:t>Create valuable educational resources</a:t>
            </a:r>
          </a:p>
          <a:p>
            <a:r>
              <a:rPr lang="en-US" sz="3500" dirty="0"/>
              <a:t>Provide training curricula tailored to a variety of audiences </a:t>
            </a:r>
          </a:p>
          <a:p>
            <a:r>
              <a:rPr lang="en-US" sz="3500" dirty="0"/>
              <a:t>Deliver up-to-date research</a:t>
            </a:r>
          </a:p>
          <a:p>
            <a:r>
              <a:rPr lang="en-US" sz="3500" dirty="0"/>
              <a:t>Build partnerships and make connections</a:t>
            </a:r>
          </a:p>
          <a:p>
            <a:r>
              <a:rPr lang="en-US" sz="3500" dirty="0"/>
              <a:t>Explore innovative models</a:t>
            </a:r>
          </a:p>
          <a:p>
            <a:r>
              <a:rPr lang="en-US" sz="3500" dirty="0"/>
              <a:t>Listen to what the field needs</a:t>
            </a:r>
          </a:p>
          <a:p>
            <a:r>
              <a:rPr lang="en-US" sz="3500" dirty="0"/>
              <a:t>Take advantage of opportunities to advance the field</a:t>
            </a:r>
          </a:p>
          <a:p>
            <a:r>
              <a:rPr lang="en-US" sz="3500" dirty="0"/>
              <a:t>Communicate our efforts</a:t>
            </a:r>
          </a:p>
          <a:p>
            <a:r>
              <a:rPr lang="en-US" sz="3500" dirty="0"/>
              <a:t>Envision our goals for tomorrow</a:t>
            </a:r>
          </a:p>
          <a:p>
            <a:pPr marL="118872" indent="0">
              <a:buNone/>
            </a:pPr>
            <a:endParaRPr lang="en-US" dirty="0"/>
          </a:p>
        </p:txBody>
      </p:sp>
      <p:sp>
        <p:nvSpPr>
          <p:cNvPr id="2" name="Title 1"/>
          <p:cNvSpPr>
            <a:spLocks noGrp="1"/>
          </p:cNvSpPr>
          <p:nvPr>
            <p:ph type="title"/>
          </p:nvPr>
        </p:nvSpPr>
        <p:spPr>
          <a:xfrm>
            <a:off x="373743" y="228600"/>
            <a:ext cx="8534400" cy="990600"/>
          </a:xfrm>
        </p:spPr>
        <p:txBody>
          <a:bodyPr>
            <a:normAutofit/>
          </a:bodyPr>
          <a:lstStyle/>
          <a:p>
            <a:pPr algn="ctr"/>
            <a:r>
              <a:rPr lang="en-US" sz="2600" dirty="0"/>
              <a:t>THE NATIONAL CENTER ON ELDER ABUSE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361" y="5151764"/>
            <a:ext cx="1883923" cy="590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descr="C:\Users\ruizlope\Desktop\AoA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229" y="5055075"/>
            <a:ext cx="1752600" cy="8528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65233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0E3D-76B3-4AF1-8F6D-E491B574D340}"/>
              </a:ext>
            </a:extLst>
          </p:cNvPr>
          <p:cNvSpPr>
            <a:spLocks noGrp="1"/>
          </p:cNvSpPr>
          <p:nvPr>
            <p:ph type="title"/>
          </p:nvPr>
        </p:nvSpPr>
        <p:spPr/>
        <p:txBody>
          <a:bodyPr/>
          <a:lstStyle/>
          <a:p>
            <a:r>
              <a:rPr lang="en-US" dirty="0"/>
              <a:t>Investigation</a:t>
            </a:r>
          </a:p>
        </p:txBody>
      </p:sp>
      <p:sp>
        <p:nvSpPr>
          <p:cNvPr id="3" name="Content Placeholder 2">
            <a:extLst>
              <a:ext uri="{FF2B5EF4-FFF2-40B4-BE49-F238E27FC236}">
                <a16:creationId xmlns:a16="http://schemas.microsoft.com/office/drawing/2014/main" id="{D7644A43-63A1-4CC9-8D4E-209CFE4608C3}"/>
              </a:ext>
            </a:extLst>
          </p:cNvPr>
          <p:cNvSpPr>
            <a:spLocks noGrp="1"/>
          </p:cNvSpPr>
          <p:nvPr>
            <p:ph idx="1"/>
          </p:nvPr>
        </p:nvSpPr>
        <p:spPr/>
        <p:txBody>
          <a:bodyPr/>
          <a:lstStyle/>
          <a:p>
            <a:r>
              <a:rPr lang="en-US" dirty="0"/>
              <a:t>483.12(c) In response to allegations of abuse, neglect, exploitation, or mistreatment, the facility must:</a:t>
            </a:r>
          </a:p>
          <a:p>
            <a:pPr marL="0" indent="0">
              <a:buNone/>
            </a:pPr>
            <a:endParaRPr lang="en-US" dirty="0"/>
          </a:p>
          <a:p>
            <a:pPr lvl="1"/>
            <a:r>
              <a:rPr lang="en-US" dirty="0"/>
              <a:t>(2) Have evidence that all alleged violations are thoroughly investigated. </a:t>
            </a:r>
          </a:p>
          <a:p>
            <a:pPr lvl="1"/>
            <a:r>
              <a:rPr lang="en-US" dirty="0"/>
              <a:t>(3) Prevent further potential abuse, neglect, exploitation, or mistreatment while the investigation is in progress. </a:t>
            </a:r>
          </a:p>
          <a:p>
            <a:pPr lvl="1"/>
            <a:r>
              <a:rPr lang="en-US" dirty="0"/>
              <a:t>(4) Report the results of all investigations to the administrator or his or her designated representative and to other officials in accordance with State law, including to the State Survey Agency, within 5 working days of the incident, and if the alleged violation is verified appropriate corrective action must be taken.</a:t>
            </a:r>
          </a:p>
          <a:p>
            <a:endParaRPr lang="en-US" dirty="0"/>
          </a:p>
        </p:txBody>
      </p:sp>
    </p:spTree>
    <p:extLst>
      <p:ext uri="{BB962C8B-B14F-4D97-AF65-F5344CB8AC3E}">
        <p14:creationId xmlns:p14="http://schemas.microsoft.com/office/powerpoint/2010/main" val="2536575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2C7B-41D1-4345-94B8-F6904B4E5AB3}"/>
              </a:ext>
            </a:extLst>
          </p:cNvPr>
          <p:cNvSpPr>
            <a:spLocks noGrp="1"/>
          </p:cNvSpPr>
          <p:nvPr>
            <p:ph type="title"/>
          </p:nvPr>
        </p:nvSpPr>
        <p:spPr>
          <a:xfrm>
            <a:off x="409074" y="2628901"/>
            <a:ext cx="8325852" cy="1650206"/>
          </a:xfrm>
        </p:spPr>
        <p:txBody>
          <a:bodyPr>
            <a:normAutofit/>
          </a:bodyPr>
          <a:lstStyle/>
          <a:p>
            <a:r>
              <a:rPr lang="en-US" sz="3000" b="1" i="1" dirty="0"/>
              <a:t>Role and responsibilities of the ombudsman program in investigating complaints involving abuse</a:t>
            </a:r>
          </a:p>
        </p:txBody>
      </p:sp>
      <p:sp>
        <p:nvSpPr>
          <p:cNvPr id="3" name="Text Placeholder 2">
            <a:extLst>
              <a:ext uri="{FF2B5EF4-FFF2-40B4-BE49-F238E27FC236}">
                <a16:creationId xmlns:a16="http://schemas.microsoft.com/office/drawing/2014/main" id="{0F72FC6C-BC26-47CE-83B8-E735ABBACEB5}"/>
              </a:ext>
            </a:extLst>
          </p:cNvPr>
          <p:cNvSpPr>
            <a:spLocks noGrp="1"/>
          </p:cNvSpPr>
          <p:nvPr>
            <p:ph type="body" idx="1"/>
          </p:nvPr>
        </p:nvSpPr>
        <p:spPr>
          <a:xfrm>
            <a:off x="517359" y="4327399"/>
            <a:ext cx="7977355" cy="1125140"/>
          </a:xfrm>
        </p:spPr>
        <p:txBody>
          <a:bodyPr/>
          <a:lstStyle/>
          <a:p>
            <a:endParaRPr lang="en-US" dirty="0"/>
          </a:p>
        </p:txBody>
      </p:sp>
      <p:pic>
        <p:nvPicPr>
          <p:cNvPr id="4" name="Picture 4" descr="NORClogo">
            <a:extLst>
              <a:ext uri="{FF2B5EF4-FFF2-40B4-BE49-F238E27FC236}">
                <a16:creationId xmlns:a16="http://schemas.microsoft.com/office/drawing/2014/main" id="{68A3A8E0-3E3F-447F-A31D-2C0D3CBBBF9A}"/>
              </a:ext>
            </a:extLst>
          </p:cNvPr>
          <p:cNvPicPr>
            <a:picLocks noChangeAspect="1" noChangeArrowheads="1"/>
          </p:cNvPicPr>
          <p:nvPr/>
        </p:nvPicPr>
        <p:blipFill>
          <a:blip r:embed="rId2" cstate="print"/>
          <a:srcRect/>
          <a:stretch>
            <a:fillRect/>
          </a:stretch>
        </p:blipFill>
        <p:spPr bwMode="auto">
          <a:xfrm>
            <a:off x="1248485" y="1405462"/>
            <a:ext cx="6515100" cy="1050131"/>
          </a:xfrm>
          <a:prstGeom prst="rect">
            <a:avLst/>
          </a:prstGeom>
          <a:noFill/>
          <a:ln w="9525">
            <a:noFill/>
            <a:miter lim="800000"/>
            <a:headEnd/>
            <a:tailEnd/>
          </a:ln>
        </p:spPr>
      </p:pic>
    </p:spTree>
    <p:extLst>
      <p:ext uri="{BB962C8B-B14F-4D97-AF65-F5344CB8AC3E}">
        <p14:creationId xmlns:p14="http://schemas.microsoft.com/office/powerpoint/2010/main" val="1889989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1257214"/>
            <a:ext cx="7178707" cy="542228"/>
          </a:xfrm>
        </p:spPr>
        <p:txBody>
          <a:bodyPr>
            <a:normAutofit/>
          </a:bodyPr>
          <a:lstStyle/>
          <a:p>
            <a:r>
              <a:rPr lang="en-US" sz="2400" b="1" dirty="0"/>
              <a:t>What is NORC?</a:t>
            </a:r>
          </a:p>
        </p:txBody>
      </p:sp>
      <p:sp>
        <p:nvSpPr>
          <p:cNvPr id="8" name="Content Placeholder 7"/>
          <p:cNvSpPr>
            <a:spLocks noGrp="1"/>
          </p:cNvSpPr>
          <p:nvPr>
            <p:ph idx="1"/>
          </p:nvPr>
        </p:nvSpPr>
        <p:spPr>
          <a:xfrm>
            <a:off x="479394" y="1918098"/>
            <a:ext cx="7943295" cy="3940474"/>
          </a:xfrm>
        </p:spPr>
        <p:txBody>
          <a:bodyPr/>
          <a:lstStyle/>
          <a:p>
            <a:r>
              <a:rPr lang="en-US" sz="1500" b="1" dirty="0"/>
              <a:t>Funded by the Administration on Aging/Administration for Community Living grant</a:t>
            </a:r>
          </a:p>
          <a:p>
            <a:endParaRPr lang="en-US" sz="900" b="1" dirty="0"/>
          </a:p>
          <a:p>
            <a:r>
              <a:rPr lang="en-US" sz="1500" b="1" dirty="0"/>
              <a:t>Operated by the National Consumer Voice for Quality Long-Term Care (Consumer Voice) in cooperation with the National Association of States United for Aging and Disabilities (NASUAD)</a:t>
            </a:r>
          </a:p>
          <a:p>
            <a:pPr marL="0" indent="0">
              <a:buNone/>
            </a:pPr>
            <a:endParaRPr lang="en-US" sz="900" dirty="0"/>
          </a:p>
          <a:p>
            <a:r>
              <a:rPr lang="en-US" sz="1500" b="1" dirty="0"/>
              <a:t>Provides support, technical assistance, and training for state long-term care ombudsman programs and their program representatives:</a:t>
            </a:r>
          </a:p>
          <a:p>
            <a:pPr marL="0" indent="0">
              <a:buNone/>
            </a:pPr>
            <a:endParaRPr lang="en-US" sz="900" b="1" dirty="0"/>
          </a:p>
          <a:p>
            <a:pPr lvl="1"/>
            <a:r>
              <a:rPr lang="en-US" sz="1350" dirty="0"/>
              <a:t>Information, consultation, and referral for Ombudsman programs</a:t>
            </a:r>
          </a:p>
          <a:p>
            <a:pPr marL="205978" lvl="1" indent="0">
              <a:buNone/>
            </a:pPr>
            <a:endParaRPr lang="en-US" sz="375" dirty="0"/>
          </a:p>
          <a:p>
            <a:pPr lvl="1"/>
            <a:r>
              <a:rPr lang="en-US" sz="1350" dirty="0"/>
              <a:t>Training and resources for state ombudsman programs and program representatives</a:t>
            </a:r>
          </a:p>
          <a:p>
            <a:pPr marL="205978" lvl="1" indent="0">
              <a:buNone/>
            </a:pPr>
            <a:endParaRPr lang="en-US" sz="375" dirty="0"/>
          </a:p>
          <a:p>
            <a:pPr lvl="1"/>
            <a:r>
              <a:rPr lang="en-US" sz="1350" dirty="0"/>
              <a:t>Promotes awareness of the role of the Ombudsman program</a:t>
            </a:r>
          </a:p>
          <a:p>
            <a:pPr marL="205978" lvl="1" indent="0">
              <a:buNone/>
            </a:pPr>
            <a:endParaRPr lang="en-US" sz="375" dirty="0"/>
          </a:p>
          <a:p>
            <a:pPr lvl="1"/>
            <a:r>
              <a:rPr lang="en-US" sz="1350" dirty="0"/>
              <a:t>Works to improve ombudsman skills, knowledge, and effectiveness in both program management and advocacy</a:t>
            </a:r>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72184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27" y="1170187"/>
            <a:ext cx="8686799" cy="862720"/>
          </a:xfrm>
        </p:spPr>
        <p:txBody>
          <a:bodyPr>
            <a:noAutofit/>
          </a:bodyPr>
          <a:lstStyle/>
          <a:p>
            <a:r>
              <a:rPr lang="en-US" sz="2400" b="1" dirty="0"/>
              <a:t>What is the Long-Term Care Ombudsman Program (LTCOP)?</a:t>
            </a:r>
          </a:p>
        </p:txBody>
      </p:sp>
      <p:sp>
        <p:nvSpPr>
          <p:cNvPr id="3" name="Content Placeholder 2"/>
          <p:cNvSpPr>
            <a:spLocks noGrp="1"/>
          </p:cNvSpPr>
          <p:nvPr>
            <p:ph sz="quarter" idx="1"/>
          </p:nvPr>
        </p:nvSpPr>
        <p:spPr>
          <a:xfrm>
            <a:off x="459419" y="2032906"/>
            <a:ext cx="8349449" cy="3967844"/>
          </a:xfrm>
        </p:spPr>
        <p:txBody>
          <a:bodyPr/>
          <a:lstStyle/>
          <a:p>
            <a:r>
              <a:rPr lang="en-US" sz="1650" dirty="0"/>
              <a:t>LTCOP representatives are resident-directed advocates. </a:t>
            </a:r>
          </a:p>
          <a:p>
            <a:pPr marL="0" indent="0">
              <a:buNone/>
            </a:pPr>
            <a:endParaRPr lang="en-US" sz="900" dirty="0"/>
          </a:p>
          <a:p>
            <a:pPr marL="0" indent="0">
              <a:buNone/>
            </a:pPr>
            <a:endParaRPr lang="en-US" sz="900" dirty="0"/>
          </a:p>
          <a:p>
            <a:r>
              <a:rPr lang="en-US" sz="1650" dirty="0"/>
              <a:t>LTCOPs advocate for quality of care and quality of life of residents in long-term care (nursing homes, board and care/assisted living, other similar adult care facilities). </a:t>
            </a:r>
          </a:p>
          <a:p>
            <a:endParaRPr lang="en-US" sz="900" dirty="0">
              <a:latin typeface="+mj-lt"/>
              <a:cs typeface="Calibri" pitchFamily="34" charset="0"/>
            </a:endParaRPr>
          </a:p>
          <a:p>
            <a:endParaRPr lang="en-US" sz="900" dirty="0">
              <a:latin typeface="+mj-lt"/>
              <a:cs typeface="Calibri" pitchFamily="34" charset="0"/>
            </a:endParaRPr>
          </a:p>
          <a:p>
            <a:r>
              <a:rPr lang="en-US" sz="1650" dirty="0"/>
              <a:t>Per the Older Americans Act (OAA) and LTCOP Rule the program:</a:t>
            </a:r>
          </a:p>
          <a:p>
            <a:pPr lvl="1"/>
            <a:r>
              <a:rPr lang="en-US" sz="1350" dirty="0"/>
              <a:t>Investigates and resolves complaints. </a:t>
            </a:r>
          </a:p>
          <a:p>
            <a:pPr lvl="1"/>
            <a:r>
              <a:rPr lang="en-US" sz="1350" dirty="0"/>
              <a:t>Provides information to residents, families, staff (e.g., residents’ rights).</a:t>
            </a:r>
          </a:p>
          <a:p>
            <a:pPr lvl="1"/>
            <a:r>
              <a:rPr lang="en-US" sz="1350" dirty="0"/>
              <a:t>Advocates for systemic changes to improve residents’ care and quality of life. </a:t>
            </a:r>
          </a:p>
          <a:p>
            <a:pPr lvl="1"/>
            <a:r>
              <a:rPr lang="en-US" sz="1350" dirty="0"/>
              <a:t>Provides technical support for the development of resident and family councils. </a:t>
            </a:r>
          </a:p>
          <a:p>
            <a:pPr lvl="1"/>
            <a:r>
              <a:rPr lang="en-US" sz="1350" dirty="0"/>
              <a:t>Represents resident interests before governmental agencies.</a:t>
            </a:r>
          </a:p>
          <a:p>
            <a:pPr lvl="1"/>
            <a:r>
              <a:rPr lang="en-US" sz="1350" dirty="0"/>
              <a:t>Advocates for changes to improve residents’ quality of life and care.</a:t>
            </a:r>
          </a:p>
          <a:p>
            <a:pPr lvl="1"/>
            <a:r>
              <a:rPr lang="en-US" sz="1350" dirty="0"/>
              <a:t>Seeks legal, administrative, and other remedies to protect residents.</a:t>
            </a:r>
          </a:p>
          <a:p>
            <a:pPr lvl="1"/>
            <a:r>
              <a:rPr lang="en-US" sz="1350" dirty="0"/>
              <a:t>Ensures residents have regular and timely access to the LTCOP.</a:t>
            </a:r>
          </a:p>
          <a:p>
            <a:pPr lvl="1"/>
            <a:endParaRPr lang="en-US" dirty="0"/>
          </a:p>
          <a:p>
            <a:pPr lvl="1"/>
            <a:endParaRPr lang="en-US" dirty="0"/>
          </a:p>
          <a:p>
            <a:pPr lvl="1"/>
            <a:endParaRPr lang="en-US" dirty="0"/>
          </a:p>
          <a:p>
            <a:pPr lvl="1"/>
            <a:endParaRPr lang="en-US" dirty="0"/>
          </a:p>
          <a:p>
            <a:pPr lvl="1"/>
            <a:endParaRPr lang="en-US" dirty="0"/>
          </a:p>
          <a:p>
            <a:pPr marL="205978" lvl="1" indent="0">
              <a:buNone/>
            </a:pPr>
            <a:endParaRPr lang="en-US" dirty="0"/>
          </a:p>
          <a:p>
            <a:pPr lvl="1"/>
            <a:endParaRPr lang="en-US" dirty="0"/>
          </a:p>
          <a:p>
            <a:endParaRPr lang="en-US" dirty="0">
              <a:latin typeface="+mj-lt"/>
              <a:cs typeface="Calibri" pitchFamily="34" charset="0"/>
            </a:endParaRPr>
          </a:p>
          <a:p>
            <a:endParaRPr lang="en-US" dirty="0">
              <a:latin typeface="+mj-lt"/>
              <a:cs typeface="Calibri" pitchFamily="34" charset="0"/>
            </a:endParaRPr>
          </a:p>
          <a:p>
            <a:endParaRPr lang="en-US" dirty="0">
              <a:latin typeface="+mj-lt"/>
              <a:cs typeface="Calibri" pitchFamily="34" charset="0"/>
            </a:endParaRPr>
          </a:p>
        </p:txBody>
      </p:sp>
    </p:spTree>
    <p:extLst>
      <p:ext uri="{BB962C8B-B14F-4D97-AF65-F5344CB8AC3E}">
        <p14:creationId xmlns:p14="http://schemas.microsoft.com/office/powerpoint/2010/main" val="2661954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C675E-701A-4D7C-9F58-F24BC68097D9}"/>
              </a:ext>
            </a:extLst>
          </p:cNvPr>
          <p:cNvSpPr>
            <a:spLocks noGrp="1"/>
          </p:cNvSpPr>
          <p:nvPr>
            <p:ph type="title"/>
          </p:nvPr>
        </p:nvSpPr>
        <p:spPr>
          <a:xfrm>
            <a:off x="335666" y="1226313"/>
            <a:ext cx="8229600" cy="594531"/>
          </a:xfrm>
        </p:spPr>
        <p:txBody>
          <a:bodyPr/>
          <a:lstStyle/>
          <a:p>
            <a:r>
              <a:rPr lang="en-US" b="1" dirty="0"/>
              <a:t>LTCOP Activity Highlights (2016)</a:t>
            </a:r>
          </a:p>
        </p:txBody>
      </p:sp>
      <p:sp>
        <p:nvSpPr>
          <p:cNvPr id="3" name="Content Placeholder 2">
            <a:extLst>
              <a:ext uri="{FF2B5EF4-FFF2-40B4-BE49-F238E27FC236}">
                <a16:creationId xmlns:a16="http://schemas.microsoft.com/office/drawing/2014/main" id="{24D223C3-72C2-40B4-B5B5-14601AA06382}"/>
              </a:ext>
            </a:extLst>
          </p:cNvPr>
          <p:cNvSpPr>
            <a:spLocks noGrp="1"/>
          </p:cNvSpPr>
          <p:nvPr>
            <p:ph idx="1"/>
          </p:nvPr>
        </p:nvSpPr>
        <p:spPr>
          <a:xfrm>
            <a:off x="1050878" y="2057400"/>
            <a:ext cx="7844050" cy="3657600"/>
          </a:xfrm>
        </p:spPr>
        <p:txBody>
          <a:bodyPr/>
          <a:lstStyle/>
          <a:p>
            <a:pPr marL="0" indent="0">
              <a:buNone/>
            </a:pPr>
            <a:r>
              <a:rPr lang="en-US" dirty="0"/>
              <a:t>Visited </a:t>
            </a:r>
            <a:r>
              <a:rPr lang="en-US" b="1" dirty="0"/>
              <a:t>27,822</a:t>
            </a:r>
            <a:r>
              <a:rPr lang="en-US" dirty="0"/>
              <a:t> long-term care facilities at least quarterly</a:t>
            </a:r>
          </a:p>
          <a:p>
            <a:pPr marL="214313" indent="-214313">
              <a:buFont typeface="Arial" panose="020B0604020202020204" pitchFamily="34" charset="0"/>
              <a:buChar char="•"/>
            </a:pPr>
            <a:endParaRPr lang="en-US" sz="1125" dirty="0"/>
          </a:p>
          <a:p>
            <a:pPr marL="0" indent="0">
              <a:buNone/>
            </a:pPr>
            <a:r>
              <a:rPr lang="en-US" dirty="0"/>
              <a:t>Attended </a:t>
            </a:r>
            <a:r>
              <a:rPr lang="en-US" b="1" dirty="0"/>
              <a:t>22,205</a:t>
            </a:r>
            <a:r>
              <a:rPr lang="en-US" dirty="0"/>
              <a:t> Resident Council Meetings and </a:t>
            </a:r>
            <a:r>
              <a:rPr lang="en-US" b="1" dirty="0"/>
              <a:t>1,974</a:t>
            </a:r>
            <a:r>
              <a:rPr lang="en-US" dirty="0"/>
              <a:t> Family Council   Meetings</a:t>
            </a:r>
          </a:p>
          <a:p>
            <a:pPr marL="214313" indent="-214313">
              <a:buFont typeface="Arial" panose="020B0604020202020204" pitchFamily="34" charset="0"/>
              <a:buChar char="•"/>
            </a:pPr>
            <a:endParaRPr lang="en-US" sz="1125" dirty="0"/>
          </a:p>
          <a:p>
            <a:pPr marL="0" indent="0">
              <a:buNone/>
            </a:pPr>
            <a:r>
              <a:rPr lang="en-US" b="1" dirty="0"/>
              <a:t>10,690</a:t>
            </a:r>
            <a:r>
              <a:rPr lang="en-US" dirty="0"/>
              <a:t> community education sessions</a:t>
            </a:r>
          </a:p>
          <a:p>
            <a:pPr marL="214313" indent="-214313">
              <a:buFont typeface="Arial" panose="020B0604020202020204" pitchFamily="34" charset="0"/>
              <a:buChar char="•"/>
            </a:pPr>
            <a:endParaRPr lang="en-US" sz="1125" dirty="0"/>
          </a:p>
          <a:p>
            <a:pPr marL="0" indent="0">
              <a:buNone/>
            </a:pPr>
            <a:r>
              <a:rPr lang="en-US" b="1" dirty="0"/>
              <a:t>4,702</a:t>
            </a:r>
            <a:r>
              <a:rPr lang="en-US" dirty="0"/>
              <a:t> trainings for LTC facility staff</a:t>
            </a:r>
          </a:p>
          <a:p>
            <a:pPr marL="214313" indent="-214313">
              <a:buFont typeface="Arial" panose="020B0604020202020204" pitchFamily="34" charset="0"/>
              <a:buChar char="•"/>
            </a:pPr>
            <a:endParaRPr lang="en-US" sz="1125" dirty="0"/>
          </a:p>
          <a:p>
            <a:pPr marL="0" indent="0">
              <a:buNone/>
            </a:pPr>
            <a:r>
              <a:rPr lang="en-US" b="1" dirty="0"/>
              <a:t>115,708</a:t>
            </a:r>
            <a:r>
              <a:rPr lang="en-US" dirty="0"/>
              <a:t> consultations to LTC facility staff</a:t>
            </a:r>
          </a:p>
          <a:p>
            <a:pPr marL="0" indent="0">
              <a:buNone/>
            </a:pPr>
            <a:endParaRPr lang="en-US" sz="1125" dirty="0"/>
          </a:p>
          <a:p>
            <a:pPr marL="0" indent="0">
              <a:buNone/>
            </a:pPr>
            <a:r>
              <a:rPr lang="en-US" b="1" dirty="0"/>
              <a:t>378,526</a:t>
            </a:r>
            <a:r>
              <a:rPr lang="en-US" dirty="0"/>
              <a:t> information and consultation to individuals (residents, family members, others)</a:t>
            </a:r>
          </a:p>
          <a:p>
            <a:endParaRPr lang="en-US" dirty="0"/>
          </a:p>
        </p:txBody>
      </p:sp>
      <p:pic>
        <p:nvPicPr>
          <p:cNvPr id="4" name="Content Placeholder 4" descr="Medical">
            <a:extLst>
              <a:ext uri="{FF2B5EF4-FFF2-40B4-BE49-F238E27FC236}">
                <a16:creationId xmlns:a16="http://schemas.microsoft.com/office/drawing/2014/main" id="{EB24622B-DFCB-416F-8547-6D5A8F8980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91320" y="2002809"/>
            <a:ext cx="525439" cy="525439"/>
          </a:xfrm>
          <a:prstGeom prst="rect">
            <a:avLst/>
          </a:prstGeom>
          <a:noFill/>
          <a:ln w="9525">
            <a:noFill/>
            <a:miter lim="800000"/>
            <a:headEnd/>
            <a:tailEnd/>
          </a:ln>
        </p:spPr>
      </p:pic>
      <p:pic>
        <p:nvPicPr>
          <p:cNvPr id="5" name="Graphic 4" descr="Lecturer">
            <a:extLst>
              <a:ext uri="{FF2B5EF4-FFF2-40B4-BE49-F238E27FC236}">
                <a16:creationId xmlns:a16="http://schemas.microsoft.com/office/drawing/2014/main" id="{1280163C-281C-4353-A973-C12232F623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998" y="3281434"/>
            <a:ext cx="452082" cy="452082"/>
          </a:xfrm>
          <a:prstGeom prst="rect">
            <a:avLst/>
          </a:prstGeom>
        </p:spPr>
      </p:pic>
      <p:pic>
        <p:nvPicPr>
          <p:cNvPr id="6" name="Graphic 5" descr="Teacher">
            <a:extLst>
              <a:ext uri="{FF2B5EF4-FFF2-40B4-BE49-F238E27FC236}">
                <a16:creationId xmlns:a16="http://schemas.microsoft.com/office/drawing/2014/main" id="{14EBB970-0ED0-404B-A0D7-2452E1CF9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7998" y="3869140"/>
            <a:ext cx="487481" cy="487481"/>
          </a:xfrm>
          <a:prstGeom prst="rect">
            <a:avLst/>
          </a:prstGeom>
        </p:spPr>
      </p:pic>
      <p:pic>
        <p:nvPicPr>
          <p:cNvPr id="7" name="Graphic 6" descr="Chat">
            <a:extLst>
              <a:ext uri="{FF2B5EF4-FFF2-40B4-BE49-F238E27FC236}">
                <a16:creationId xmlns:a16="http://schemas.microsoft.com/office/drawing/2014/main" id="{91E6E905-EC29-4710-9372-C8E8DD50A0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4967" y="5056495"/>
            <a:ext cx="545911" cy="545911"/>
          </a:xfrm>
          <a:prstGeom prst="rect">
            <a:avLst/>
          </a:prstGeom>
        </p:spPr>
      </p:pic>
      <p:pic>
        <p:nvPicPr>
          <p:cNvPr id="9" name="Graphic 8" descr="Meeting">
            <a:extLst>
              <a:ext uri="{FF2B5EF4-FFF2-40B4-BE49-F238E27FC236}">
                <a16:creationId xmlns:a16="http://schemas.microsoft.com/office/drawing/2014/main" id="{9670D40B-1C74-4608-9DA9-FA09712EC8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1320" y="2605017"/>
            <a:ext cx="525439" cy="525439"/>
          </a:xfrm>
          <a:prstGeom prst="rect">
            <a:avLst/>
          </a:prstGeom>
        </p:spPr>
      </p:pic>
      <p:pic>
        <p:nvPicPr>
          <p:cNvPr id="15" name="Graphic 14" descr="User">
            <a:extLst>
              <a:ext uri="{FF2B5EF4-FFF2-40B4-BE49-F238E27FC236}">
                <a16:creationId xmlns:a16="http://schemas.microsoft.com/office/drawing/2014/main" id="{794E1143-087A-4283-B7CC-9FAFC6E90DE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7998" y="4397138"/>
            <a:ext cx="478524" cy="478524"/>
          </a:xfrm>
          <a:prstGeom prst="rect">
            <a:avLst/>
          </a:prstGeom>
        </p:spPr>
      </p:pic>
    </p:spTree>
    <p:extLst>
      <p:ext uri="{BB962C8B-B14F-4D97-AF65-F5344CB8AC3E}">
        <p14:creationId xmlns:p14="http://schemas.microsoft.com/office/powerpoint/2010/main" val="1376492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18644-C807-4608-AF91-90E031B78351}"/>
              </a:ext>
            </a:extLst>
          </p:cNvPr>
          <p:cNvSpPr>
            <a:spLocks noGrp="1"/>
          </p:cNvSpPr>
          <p:nvPr>
            <p:ph type="title"/>
          </p:nvPr>
        </p:nvSpPr>
        <p:spPr>
          <a:xfrm>
            <a:off x="312821" y="1314450"/>
            <a:ext cx="8434137" cy="742950"/>
          </a:xfrm>
        </p:spPr>
        <p:txBody>
          <a:bodyPr>
            <a:normAutofit fontScale="90000"/>
          </a:bodyPr>
          <a:lstStyle/>
          <a:p>
            <a:r>
              <a:rPr lang="en-US" b="1" dirty="0"/>
              <a:t>National Ombudsman Reporting System (NORS) Data</a:t>
            </a:r>
            <a:br>
              <a:rPr lang="en-US" b="1" dirty="0"/>
            </a:br>
            <a:r>
              <a:rPr lang="en-US" sz="2325" b="1" i="1" dirty="0"/>
              <a:t>2016</a:t>
            </a:r>
          </a:p>
        </p:txBody>
      </p:sp>
      <p:sp>
        <p:nvSpPr>
          <p:cNvPr id="3" name="Content Placeholder 2">
            <a:extLst>
              <a:ext uri="{FF2B5EF4-FFF2-40B4-BE49-F238E27FC236}">
                <a16:creationId xmlns:a16="http://schemas.microsoft.com/office/drawing/2014/main" id="{6CE60D3B-8CA4-4596-BB79-BCD795C9F035}"/>
              </a:ext>
            </a:extLst>
          </p:cNvPr>
          <p:cNvSpPr>
            <a:spLocks noGrp="1"/>
          </p:cNvSpPr>
          <p:nvPr>
            <p:ph idx="1"/>
          </p:nvPr>
        </p:nvSpPr>
        <p:spPr>
          <a:xfrm>
            <a:off x="360948" y="2349166"/>
            <a:ext cx="8530388" cy="3365834"/>
          </a:xfrm>
        </p:spPr>
        <p:txBody>
          <a:bodyPr/>
          <a:lstStyle/>
          <a:p>
            <a:pPr marL="0" indent="0">
              <a:buNone/>
            </a:pPr>
            <a:r>
              <a:rPr lang="en-US" sz="2100" b="1" dirty="0"/>
              <a:t>199,493 complaints in 2016    </a:t>
            </a:r>
          </a:p>
          <a:p>
            <a:endParaRPr lang="en-US" b="1" dirty="0"/>
          </a:p>
          <a:p>
            <a:r>
              <a:rPr lang="en-US" b="1" dirty="0"/>
              <a:t>11,225 </a:t>
            </a:r>
            <a:r>
              <a:rPr lang="en-US" dirty="0"/>
              <a:t>nursing home complaints involving abuse, gross neglect, or exploitation</a:t>
            </a:r>
          </a:p>
          <a:p>
            <a:pPr marL="0" indent="0">
              <a:buNone/>
            </a:pPr>
            <a:endParaRPr lang="en-US" dirty="0"/>
          </a:p>
          <a:p>
            <a:pPr lvl="1"/>
            <a:r>
              <a:rPr lang="en-US" sz="1800" b="1" u="sng" dirty="0"/>
              <a:t>819</a:t>
            </a:r>
            <a:r>
              <a:rPr lang="en-US" sz="1650" b="1" dirty="0"/>
              <a:t> </a:t>
            </a:r>
            <a:r>
              <a:rPr lang="en-US" sz="1650" dirty="0"/>
              <a:t>complaints involving sexual harassment, sexual coercion, or sexual assault by facility staff, management, or an unknown/outside individual that gained access to a resident due to facility negligence. </a:t>
            </a:r>
          </a:p>
          <a:p>
            <a:pPr lvl="1"/>
            <a:endParaRPr lang="en-US" sz="1650" dirty="0"/>
          </a:p>
          <a:p>
            <a:pPr lvl="1"/>
            <a:r>
              <a:rPr lang="en-US" sz="1800" b="1" u="sng" dirty="0"/>
              <a:t>2,764</a:t>
            </a:r>
            <a:r>
              <a:rPr lang="en-US" sz="1650" b="1" dirty="0"/>
              <a:t> </a:t>
            </a:r>
            <a:r>
              <a:rPr lang="en-US" sz="1650" dirty="0"/>
              <a:t>complaints involving willful physical or sexual abuse by a resident against one or more other residents.</a:t>
            </a:r>
          </a:p>
          <a:p>
            <a:pPr lvl="1"/>
            <a:endParaRPr lang="en-US" sz="1650" b="1" dirty="0"/>
          </a:p>
          <a:p>
            <a:pPr marL="205978" lvl="1" indent="0">
              <a:buNone/>
            </a:pPr>
            <a:endParaRPr lang="en-US" b="1" dirty="0"/>
          </a:p>
          <a:p>
            <a:pPr lvl="1"/>
            <a:endParaRPr lang="en-US" dirty="0"/>
          </a:p>
        </p:txBody>
      </p:sp>
      <p:pic>
        <p:nvPicPr>
          <p:cNvPr id="5" name="Picture 4">
            <a:extLst>
              <a:ext uri="{FF2B5EF4-FFF2-40B4-BE49-F238E27FC236}">
                <a16:creationId xmlns:a16="http://schemas.microsoft.com/office/drawing/2014/main" id="{CFCC542C-F882-4932-A696-2FDFF656C39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68392" y="1801934"/>
            <a:ext cx="1337870" cy="1255335"/>
          </a:xfrm>
          <a:prstGeom prst="rect">
            <a:avLst/>
          </a:prstGeom>
          <a:solidFill>
            <a:schemeClr val="accent1"/>
          </a:solidFill>
        </p:spPr>
      </p:pic>
      <p:sp>
        <p:nvSpPr>
          <p:cNvPr id="6" name="TextBox 5">
            <a:extLst>
              <a:ext uri="{FF2B5EF4-FFF2-40B4-BE49-F238E27FC236}">
                <a16:creationId xmlns:a16="http://schemas.microsoft.com/office/drawing/2014/main" id="{93A2E32A-5F38-4629-8791-1DF87035783A}"/>
              </a:ext>
            </a:extLst>
          </p:cNvPr>
          <p:cNvSpPr txBox="1"/>
          <p:nvPr/>
        </p:nvSpPr>
        <p:spPr>
          <a:xfrm>
            <a:off x="675410" y="5628437"/>
            <a:ext cx="2787497" cy="196208"/>
          </a:xfrm>
          <a:prstGeom prst="rect">
            <a:avLst/>
          </a:prstGeom>
          <a:noFill/>
        </p:spPr>
        <p:txBody>
          <a:bodyPr wrap="square" rtlCol="0">
            <a:spAutoFit/>
          </a:bodyPr>
          <a:lstStyle/>
          <a:p>
            <a:pPr defTabSz="685800" fontAlgn="auto">
              <a:spcBef>
                <a:spcPts val="0"/>
              </a:spcBef>
              <a:spcAft>
                <a:spcPts val="0"/>
              </a:spcAft>
            </a:pPr>
            <a:r>
              <a:rPr lang="en-US" sz="675" dirty="0">
                <a:solidFill>
                  <a:srgbClr val="002060"/>
                </a:solidFill>
                <a:latin typeface="Arial"/>
                <a:ea typeface="+mn-ea"/>
                <a:cs typeface="+mn-cs"/>
                <a:hlinkClick r:id="rId4" tooltip="http://somelikeithot-somelikeitnot.blogspot.com/2007_11_01_archive.html"/>
              </a:rPr>
              <a:t>This Photo</a:t>
            </a:r>
            <a:r>
              <a:rPr lang="en-US" sz="675" dirty="0">
                <a:solidFill>
                  <a:srgbClr val="002060"/>
                </a:solidFill>
                <a:latin typeface="Arial"/>
                <a:ea typeface="+mn-ea"/>
                <a:cs typeface="+mn-cs"/>
              </a:rPr>
              <a:t> by Unknown Author is licensed under </a:t>
            </a:r>
            <a:r>
              <a:rPr lang="en-US" sz="675" dirty="0">
                <a:solidFill>
                  <a:srgbClr val="002060"/>
                </a:solidFill>
                <a:latin typeface="Arial"/>
                <a:ea typeface="+mn-ea"/>
                <a:cs typeface="+mn-cs"/>
                <a:hlinkClick r:id="rId5" tooltip="https://creativecommons.org/licenses/by-nc-sa/3.0/"/>
              </a:rPr>
              <a:t>CC BY-SA-NC</a:t>
            </a:r>
            <a:endParaRPr lang="en-US" sz="675" dirty="0">
              <a:solidFill>
                <a:srgbClr val="002060"/>
              </a:solidFill>
              <a:latin typeface="Arial"/>
              <a:ea typeface="+mn-ea"/>
              <a:cs typeface="+mn-cs"/>
            </a:endParaRPr>
          </a:p>
        </p:txBody>
      </p:sp>
    </p:spTree>
    <p:extLst>
      <p:ext uri="{BB962C8B-B14F-4D97-AF65-F5344CB8AC3E}">
        <p14:creationId xmlns:p14="http://schemas.microsoft.com/office/powerpoint/2010/main" val="3437343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B610-08AD-4345-B098-A98B9A4BAE43}"/>
              </a:ext>
            </a:extLst>
          </p:cNvPr>
          <p:cNvSpPr>
            <a:spLocks noGrp="1"/>
          </p:cNvSpPr>
          <p:nvPr>
            <p:ph type="title"/>
          </p:nvPr>
        </p:nvSpPr>
        <p:spPr>
          <a:xfrm>
            <a:off x="354842" y="1206121"/>
            <a:ext cx="8229600" cy="541646"/>
          </a:xfrm>
        </p:spPr>
        <p:txBody>
          <a:bodyPr>
            <a:normAutofit fontScale="90000"/>
          </a:bodyPr>
          <a:lstStyle/>
          <a:p>
            <a:r>
              <a:rPr lang="en-US" b="1" dirty="0"/>
              <a:t>LTCOP Complaint Investigations</a:t>
            </a:r>
          </a:p>
        </p:txBody>
      </p:sp>
      <p:sp>
        <p:nvSpPr>
          <p:cNvPr id="3" name="Content Placeholder 2">
            <a:extLst>
              <a:ext uri="{FF2B5EF4-FFF2-40B4-BE49-F238E27FC236}">
                <a16:creationId xmlns:a16="http://schemas.microsoft.com/office/drawing/2014/main" id="{FFECDD25-2F0D-405A-A964-1A373A1A47B9}"/>
              </a:ext>
            </a:extLst>
          </p:cNvPr>
          <p:cNvSpPr>
            <a:spLocks noGrp="1"/>
          </p:cNvSpPr>
          <p:nvPr>
            <p:ph idx="1"/>
          </p:nvPr>
        </p:nvSpPr>
        <p:spPr>
          <a:xfrm>
            <a:off x="457200" y="1942248"/>
            <a:ext cx="8229600" cy="3772753"/>
          </a:xfrm>
        </p:spPr>
        <p:txBody>
          <a:bodyPr/>
          <a:lstStyle/>
          <a:p>
            <a:r>
              <a:rPr lang="en-US" b="1" dirty="0"/>
              <a:t>Ombudsman program representatives:</a:t>
            </a:r>
          </a:p>
          <a:p>
            <a:pPr marL="0" indent="0">
              <a:buNone/>
            </a:pPr>
            <a:endParaRPr lang="en-US" sz="900" b="1" dirty="0"/>
          </a:p>
          <a:p>
            <a:pPr lvl="1"/>
            <a:r>
              <a:rPr lang="en-US" dirty="0"/>
              <a:t>Investigate individual complaints and address concerns that impact several or all residents in a facility. </a:t>
            </a:r>
          </a:p>
          <a:p>
            <a:pPr marL="205978" lvl="1" indent="0">
              <a:buNone/>
            </a:pPr>
            <a:endParaRPr lang="en-US" sz="750" dirty="0"/>
          </a:p>
          <a:p>
            <a:pPr lvl="1"/>
            <a:r>
              <a:rPr lang="en-US" dirty="0"/>
              <a:t>Can address general concerns they personally observe during a visit (e.g. odors, concerns about the environment, staff not knocking on resident doors before entering).</a:t>
            </a:r>
          </a:p>
          <a:p>
            <a:pPr lvl="1"/>
            <a:endParaRPr lang="en-US" sz="750" dirty="0"/>
          </a:p>
          <a:p>
            <a:pPr lvl="1"/>
            <a:r>
              <a:rPr lang="en-US" dirty="0"/>
              <a:t>Cannot share information without resident consent.</a:t>
            </a:r>
          </a:p>
          <a:p>
            <a:pPr lvl="1"/>
            <a:endParaRPr lang="en-US" sz="750" dirty="0"/>
          </a:p>
          <a:p>
            <a:pPr lvl="1"/>
            <a:r>
              <a:rPr lang="en-US" dirty="0"/>
              <a:t>Investigate to gather the facts, but the main goal is to resolve the issue to the residents’ satisfaction.</a:t>
            </a:r>
          </a:p>
          <a:p>
            <a:pPr lvl="1"/>
            <a:endParaRPr lang="en-US" sz="750" dirty="0"/>
          </a:p>
          <a:p>
            <a:pPr lvl="1"/>
            <a:r>
              <a:rPr lang="en-US" dirty="0"/>
              <a:t>Call upon others to fulfill their responsibilities to residents.</a:t>
            </a:r>
          </a:p>
          <a:p>
            <a:pPr lvl="1"/>
            <a:endParaRPr lang="en-US" sz="750" dirty="0"/>
          </a:p>
          <a:p>
            <a:pPr lvl="1"/>
            <a:r>
              <a:rPr lang="en-US" dirty="0"/>
              <a:t>Represent resident needs by working for legislative and regulatory changes (e.g., coordinated systems advocacy lead by the State Ombudsman).</a:t>
            </a:r>
          </a:p>
          <a:p>
            <a:endParaRPr lang="en-US" dirty="0"/>
          </a:p>
          <a:p>
            <a:endParaRPr lang="en-US" dirty="0"/>
          </a:p>
        </p:txBody>
      </p:sp>
    </p:spTree>
    <p:extLst>
      <p:ext uri="{BB962C8B-B14F-4D97-AF65-F5344CB8AC3E}">
        <p14:creationId xmlns:p14="http://schemas.microsoft.com/office/powerpoint/2010/main" val="1688304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300"/>
            <a:ext cx="8229600" cy="650353"/>
          </a:xfrm>
        </p:spPr>
        <p:txBody>
          <a:bodyPr/>
          <a:lstStyle/>
          <a:p>
            <a:r>
              <a:rPr lang="en-US" b="1" dirty="0"/>
              <a:t>Resident-Directed Advocacy</a:t>
            </a:r>
          </a:p>
        </p:txBody>
      </p:sp>
      <p:sp>
        <p:nvSpPr>
          <p:cNvPr id="5" name="Content Placeholder 4"/>
          <p:cNvSpPr>
            <a:spLocks noGrp="1"/>
          </p:cNvSpPr>
          <p:nvPr>
            <p:ph idx="1"/>
          </p:nvPr>
        </p:nvSpPr>
        <p:spPr>
          <a:xfrm>
            <a:off x="457200" y="1907653"/>
            <a:ext cx="8458200" cy="3807347"/>
          </a:xfrm>
        </p:spPr>
        <p:txBody>
          <a:bodyPr/>
          <a:lstStyle/>
          <a:p>
            <a:r>
              <a:rPr lang="en-US" b="1" dirty="0"/>
              <a:t>As resident advocates</a:t>
            </a:r>
            <a:r>
              <a:rPr lang="en-US" dirty="0"/>
              <a:t>:</a:t>
            </a:r>
          </a:p>
          <a:p>
            <a:pPr lvl="1"/>
            <a:r>
              <a:rPr lang="en-US" dirty="0"/>
              <a:t>The resident guides LTCOP action. </a:t>
            </a:r>
          </a:p>
          <a:p>
            <a:pPr lvl="1"/>
            <a:r>
              <a:rPr lang="en-US" dirty="0"/>
              <a:t>The LTCOP needs resident consent prior to taking any action on a complaint or sharing resident information.* </a:t>
            </a:r>
          </a:p>
          <a:p>
            <a:pPr lvl="1"/>
            <a:r>
              <a:rPr lang="en-US" dirty="0"/>
              <a:t>The LTCOP seeks to resolve complaints to the residents’ satisfaction.</a:t>
            </a:r>
          </a:p>
          <a:p>
            <a:pPr lvl="1"/>
            <a:r>
              <a:rPr lang="en-US" dirty="0"/>
              <a:t>The LTCOP represents residents’ interests, both individually and systemically.</a:t>
            </a:r>
          </a:p>
          <a:p>
            <a:pPr lvl="1"/>
            <a:r>
              <a:rPr lang="en-US" dirty="0"/>
              <a:t>The LTCOP empowers residents and promotes self-advocacy.</a:t>
            </a:r>
          </a:p>
          <a:p>
            <a:pPr lvl="1"/>
            <a:endParaRPr lang="en-US" dirty="0"/>
          </a:p>
          <a:p>
            <a:pPr lvl="1"/>
            <a:endParaRPr lang="en-US" dirty="0"/>
          </a:p>
          <a:p>
            <a:pPr lvl="1"/>
            <a:endParaRPr lang="en-US" dirty="0"/>
          </a:p>
          <a:p>
            <a:pPr lvl="1"/>
            <a:endParaRPr lang="en-US" dirty="0"/>
          </a:p>
          <a:p>
            <a:pPr marL="205978" lvl="1" indent="0">
              <a:buNone/>
            </a:pPr>
            <a:endParaRPr lang="en-US" dirty="0"/>
          </a:p>
          <a:p>
            <a:pPr marL="0" indent="0">
              <a:buNone/>
            </a:pPr>
            <a:r>
              <a:rPr lang="en-US" sz="900" i="1" dirty="0"/>
              <a:t>*If the resident cannot provide consent, the LTCO will work with the resident’s legal representative or follow their state procedure if the resident doesn’t have a legal representative.  </a:t>
            </a:r>
          </a:p>
          <a:p>
            <a:pPr marL="0" indent="0">
              <a:buNone/>
            </a:pPr>
            <a:endParaRPr lang="en-US" dirty="0"/>
          </a:p>
          <a:p>
            <a:endParaRPr lang="en-US" dirty="0"/>
          </a:p>
          <a:p>
            <a:pPr lvl="1"/>
            <a:endParaRPr lang="en-US" dirty="0"/>
          </a:p>
        </p:txBody>
      </p:sp>
    </p:spTree>
    <p:extLst>
      <p:ext uri="{BB962C8B-B14F-4D97-AF65-F5344CB8AC3E}">
        <p14:creationId xmlns:p14="http://schemas.microsoft.com/office/powerpoint/2010/main" val="833698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ABDD-CC99-4776-86A0-587801751E88}"/>
              </a:ext>
            </a:extLst>
          </p:cNvPr>
          <p:cNvSpPr>
            <a:spLocks noGrp="1"/>
          </p:cNvSpPr>
          <p:nvPr>
            <p:ph type="title"/>
          </p:nvPr>
        </p:nvSpPr>
        <p:spPr/>
        <p:txBody>
          <a:bodyPr>
            <a:normAutofit/>
          </a:bodyPr>
          <a:lstStyle/>
          <a:p>
            <a:r>
              <a:rPr lang="en-US" sz="2850" b="1" dirty="0"/>
              <a:t>Person-Centered Complaint Processing </a:t>
            </a:r>
            <a:br>
              <a:rPr lang="en-US" b="1" dirty="0"/>
            </a:br>
            <a:r>
              <a:rPr lang="en-US" sz="2325" i="1" dirty="0"/>
              <a:t>Ombudsman Program Final Rule 45 CFR 1324.19(b)</a:t>
            </a:r>
          </a:p>
        </p:txBody>
      </p:sp>
      <p:sp>
        <p:nvSpPr>
          <p:cNvPr id="3" name="Content Placeholder 2">
            <a:extLst>
              <a:ext uri="{FF2B5EF4-FFF2-40B4-BE49-F238E27FC236}">
                <a16:creationId xmlns:a16="http://schemas.microsoft.com/office/drawing/2014/main" id="{EB7A4D54-DE63-4920-B366-D790E3C28401}"/>
              </a:ext>
            </a:extLst>
          </p:cNvPr>
          <p:cNvSpPr>
            <a:spLocks noGrp="1"/>
          </p:cNvSpPr>
          <p:nvPr>
            <p:ph idx="1"/>
          </p:nvPr>
        </p:nvSpPr>
        <p:spPr>
          <a:xfrm>
            <a:off x="457200" y="2187286"/>
            <a:ext cx="8229600" cy="3527714"/>
          </a:xfrm>
        </p:spPr>
        <p:txBody>
          <a:bodyPr/>
          <a:lstStyle/>
          <a:p>
            <a:pPr marL="0" indent="0" defTabSz="342900" fontAlgn="auto">
              <a:spcBef>
                <a:spcPts val="0"/>
              </a:spcBef>
              <a:spcAft>
                <a:spcPts val="0"/>
              </a:spcAft>
              <a:buClrTx/>
              <a:buSzTx/>
              <a:buNone/>
              <a:defRPr/>
            </a:pPr>
            <a:r>
              <a:rPr lang="en-US" sz="1650" b="1" i="1" dirty="0">
                <a:latin typeface="+mj-lt"/>
              </a:rPr>
              <a:t>Person-centered</a:t>
            </a:r>
            <a:r>
              <a:rPr lang="en-US" sz="1650" dirty="0">
                <a:latin typeface="+mj-lt"/>
              </a:rPr>
              <a:t> complaint processing approach--the Ombudsman or representative of the Office shall:</a:t>
            </a:r>
          </a:p>
          <a:p>
            <a:pPr marL="214313" indent="-214313" defTabSz="342900" fontAlgn="auto">
              <a:spcBef>
                <a:spcPts val="0"/>
              </a:spcBef>
              <a:spcAft>
                <a:spcPts val="0"/>
              </a:spcAft>
              <a:buClrTx/>
              <a:buSzTx/>
              <a:buFont typeface="Arial" panose="020B0604020202020204" pitchFamily="34" charset="0"/>
              <a:buChar char="•"/>
              <a:defRPr/>
            </a:pPr>
            <a:r>
              <a:rPr lang="en-US" sz="1650" dirty="0">
                <a:latin typeface="+mj-lt"/>
              </a:rPr>
              <a:t>Support and maximize resident participation;</a:t>
            </a:r>
          </a:p>
          <a:p>
            <a:pPr marL="214313" indent="-214313" defTabSz="342900" fontAlgn="auto">
              <a:spcBef>
                <a:spcPts val="0"/>
              </a:spcBef>
              <a:spcAft>
                <a:spcPts val="0"/>
              </a:spcAft>
              <a:buClrTx/>
              <a:buSzTx/>
              <a:buFont typeface="Arial" panose="020B0604020202020204" pitchFamily="34" charset="0"/>
              <a:buChar char="•"/>
              <a:defRPr/>
            </a:pPr>
            <a:r>
              <a:rPr lang="en-US" sz="1650" dirty="0">
                <a:latin typeface="+mj-lt"/>
              </a:rPr>
              <a:t>Offer privacy;</a:t>
            </a:r>
          </a:p>
          <a:p>
            <a:pPr marL="214313" indent="-214313" defTabSz="342900" fontAlgn="auto">
              <a:spcBef>
                <a:spcPts val="0"/>
              </a:spcBef>
              <a:spcAft>
                <a:spcPts val="0"/>
              </a:spcAft>
              <a:buClrTx/>
              <a:buSzTx/>
              <a:buFont typeface="Arial" panose="020B0604020202020204" pitchFamily="34" charset="0"/>
              <a:buChar char="•"/>
              <a:defRPr/>
            </a:pPr>
            <a:r>
              <a:rPr lang="en-US" sz="1650" dirty="0">
                <a:latin typeface="+mj-lt"/>
              </a:rPr>
              <a:t>Discuss the complaint with the resident (and/or resident’s representative) in order to:</a:t>
            </a:r>
          </a:p>
          <a:p>
            <a:pPr marL="625078" lvl="2" indent="-214313" defTabSz="342900" fontAlgn="auto">
              <a:spcBef>
                <a:spcPts val="0"/>
              </a:spcBef>
              <a:spcAft>
                <a:spcPts val="0"/>
              </a:spcAft>
              <a:buClrTx/>
              <a:buSzTx/>
              <a:buFont typeface="Arial" panose="020B0604020202020204" pitchFamily="34" charset="0"/>
              <a:buChar char="•"/>
              <a:defRPr/>
            </a:pPr>
            <a:r>
              <a:rPr lang="en-US" dirty="0">
                <a:latin typeface="+mj-lt"/>
              </a:rPr>
              <a:t>Determine the perspective of the resident;</a:t>
            </a:r>
          </a:p>
          <a:p>
            <a:pPr marL="625078" lvl="2" indent="-214313" defTabSz="342900" fontAlgn="auto">
              <a:spcBef>
                <a:spcPts val="0"/>
              </a:spcBef>
              <a:spcAft>
                <a:spcPts val="0"/>
              </a:spcAft>
              <a:buClrTx/>
              <a:buSzTx/>
              <a:buFont typeface="Arial" panose="020B0604020202020204" pitchFamily="34" charset="0"/>
              <a:buChar char="•"/>
              <a:defRPr/>
            </a:pPr>
            <a:r>
              <a:rPr lang="en-US" dirty="0">
                <a:latin typeface="+mj-lt"/>
              </a:rPr>
              <a:t>Request informed consent in order to investigate the complaint;</a:t>
            </a:r>
          </a:p>
          <a:p>
            <a:pPr marL="625078" lvl="2" indent="-214313" defTabSz="342900" fontAlgn="auto">
              <a:spcBef>
                <a:spcPts val="0"/>
              </a:spcBef>
              <a:spcAft>
                <a:spcPts val="0"/>
              </a:spcAft>
              <a:buClrTx/>
              <a:buSzTx/>
              <a:buFont typeface="Arial" panose="020B0604020202020204" pitchFamily="34" charset="0"/>
              <a:buChar char="•"/>
              <a:defRPr/>
            </a:pPr>
            <a:r>
              <a:rPr lang="en-US" dirty="0">
                <a:latin typeface="+mj-lt"/>
              </a:rPr>
              <a:t>Determine the wishes of the resident with respect to resolution of the complaint, including:</a:t>
            </a:r>
          </a:p>
          <a:p>
            <a:pPr marL="1243013" lvl="3" indent="-214313" defTabSz="342900" fontAlgn="auto">
              <a:spcBef>
                <a:spcPts val="0"/>
              </a:spcBef>
              <a:spcAft>
                <a:spcPts val="0"/>
              </a:spcAft>
              <a:buClrTx/>
              <a:buFont typeface="Arial" panose="020B0604020202020204" pitchFamily="34" charset="0"/>
              <a:buChar char="•"/>
              <a:defRPr/>
            </a:pPr>
            <a:r>
              <a:rPr lang="en-US" sz="1350" dirty="0">
                <a:latin typeface="+mj-lt"/>
              </a:rPr>
              <a:t>whether the allegations are to be reported </a:t>
            </a:r>
          </a:p>
          <a:p>
            <a:pPr marL="1243013" lvl="3" indent="-214313" defTabSz="342900" fontAlgn="auto">
              <a:spcBef>
                <a:spcPts val="0"/>
              </a:spcBef>
              <a:spcAft>
                <a:spcPts val="0"/>
              </a:spcAft>
              <a:buClrTx/>
              <a:buFont typeface="Arial" panose="020B0604020202020204" pitchFamily="34" charset="0"/>
              <a:buChar char="•"/>
              <a:defRPr/>
            </a:pPr>
            <a:r>
              <a:rPr lang="en-US" sz="1350" dirty="0">
                <a:latin typeface="+mj-lt"/>
              </a:rPr>
              <a:t>disclosure of information to the facility and/or appropriate agencies. </a:t>
            </a:r>
          </a:p>
          <a:p>
            <a:pPr marL="557213" lvl="1" indent="-214313" defTabSz="342900" fontAlgn="auto">
              <a:spcBef>
                <a:spcPts val="0"/>
              </a:spcBef>
              <a:spcAft>
                <a:spcPts val="0"/>
              </a:spcAft>
              <a:buClrTx/>
              <a:buSzTx/>
              <a:buFont typeface="Arial" panose="020B0604020202020204" pitchFamily="34" charset="0"/>
              <a:buChar char="•"/>
              <a:defRPr/>
            </a:pPr>
            <a:r>
              <a:rPr lang="en-US" sz="1350" dirty="0">
                <a:latin typeface="+mj-lt"/>
              </a:rPr>
              <a:t>Advise the resident of his/her rights; </a:t>
            </a:r>
          </a:p>
          <a:p>
            <a:pPr marL="557213" lvl="1" indent="-214313" defTabSz="342900" fontAlgn="auto">
              <a:spcBef>
                <a:spcPts val="0"/>
              </a:spcBef>
              <a:spcAft>
                <a:spcPts val="0"/>
              </a:spcAft>
              <a:buClrTx/>
              <a:buSzTx/>
              <a:buFont typeface="Arial" panose="020B0604020202020204" pitchFamily="34" charset="0"/>
              <a:buChar char="•"/>
              <a:defRPr/>
            </a:pPr>
            <a:r>
              <a:rPr lang="en-US" sz="1350" dirty="0">
                <a:latin typeface="+mj-lt"/>
              </a:rPr>
              <a:t>Work with the resident to develop a plan of action for resolution of the complaint;</a:t>
            </a:r>
          </a:p>
          <a:p>
            <a:pPr marL="557213" lvl="1" indent="-214313" defTabSz="342900" fontAlgn="auto">
              <a:spcBef>
                <a:spcPts val="0"/>
              </a:spcBef>
              <a:spcAft>
                <a:spcPts val="0"/>
              </a:spcAft>
              <a:buClrTx/>
              <a:buSzTx/>
              <a:buFont typeface="Arial" panose="020B0604020202020204" pitchFamily="34" charset="0"/>
              <a:buChar char="•"/>
              <a:defRPr/>
            </a:pPr>
            <a:r>
              <a:rPr lang="en-US" sz="1350" dirty="0">
                <a:latin typeface="+mj-lt"/>
              </a:rPr>
              <a:t>Investigate to determine whether the complaint can be verified; and </a:t>
            </a:r>
          </a:p>
          <a:p>
            <a:pPr marL="557213" lvl="1" indent="-214313" defTabSz="342900" fontAlgn="auto">
              <a:spcBef>
                <a:spcPts val="0"/>
              </a:spcBef>
              <a:spcAft>
                <a:spcPts val="0"/>
              </a:spcAft>
              <a:buClrTx/>
              <a:buSzTx/>
              <a:buFont typeface="Arial" panose="020B0604020202020204" pitchFamily="34" charset="0"/>
              <a:buChar char="•"/>
              <a:defRPr/>
            </a:pPr>
            <a:r>
              <a:rPr lang="en-US" sz="1350" dirty="0">
                <a:latin typeface="+mj-lt"/>
              </a:rPr>
              <a:t>Determine whether the complaint is resolved to the resident’s satisfaction.</a:t>
            </a:r>
          </a:p>
          <a:p>
            <a:pPr lvl="1" indent="0" defTabSz="342900" fontAlgn="auto">
              <a:spcBef>
                <a:spcPts val="0"/>
              </a:spcBef>
              <a:spcAft>
                <a:spcPts val="0"/>
              </a:spcAft>
              <a:buClrTx/>
              <a:buSzTx/>
              <a:buNone/>
              <a:defRPr/>
            </a:pPr>
            <a:endParaRPr lang="en-US" sz="1350" dirty="0">
              <a:latin typeface="Calibri"/>
            </a:endParaRPr>
          </a:p>
          <a:p>
            <a:pPr marL="0" indent="0" defTabSz="342900" fontAlgn="auto">
              <a:spcBef>
                <a:spcPts val="0"/>
              </a:spcBef>
              <a:spcAft>
                <a:spcPts val="0"/>
              </a:spcAft>
              <a:buClrTx/>
              <a:buSzTx/>
              <a:buNone/>
              <a:defRPr/>
            </a:pPr>
            <a:endParaRPr lang="en-US" sz="1200" dirty="0">
              <a:latin typeface="Calibri"/>
            </a:endParaRPr>
          </a:p>
          <a:p>
            <a:pPr marL="0" indent="0">
              <a:buNone/>
            </a:pPr>
            <a:endParaRPr lang="en-US" dirty="0"/>
          </a:p>
        </p:txBody>
      </p:sp>
    </p:spTree>
    <p:extLst>
      <p:ext uri="{BB962C8B-B14F-4D97-AF65-F5344CB8AC3E}">
        <p14:creationId xmlns:p14="http://schemas.microsoft.com/office/powerpoint/2010/main" val="1877151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C1D3-6DA7-47B6-85B6-752ED154B0CF}"/>
              </a:ext>
            </a:extLst>
          </p:cNvPr>
          <p:cNvSpPr>
            <a:spLocks noGrp="1"/>
          </p:cNvSpPr>
          <p:nvPr>
            <p:ph type="title"/>
          </p:nvPr>
        </p:nvSpPr>
        <p:spPr>
          <a:xfrm>
            <a:off x="374073" y="1059873"/>
            <a:ext cx="8229600" cy="742950"/>
          </a:xfrm>
        </p:spPr>
        <p:txBody>
          <a:bodyPr>
            <a:normAutofit/>
          </a:bodyPr>
          <a:lstStyle/>
          <a:p>
            <a:r>
              <a:rPr lang="en-US" sz="2700" b="1" dirty="0"/>
              <a:t>Why is resident-directed advocacy important?</a:t>
            </a:r>
          </a:p>
        </p:txBody>
      </p:sp>
      <p:sp>
        <p:nvSpPr>
          <p:cNvPr id="3" name="Content Placeholder 2"/>
          <p:cNvSpPr>
            <a:spLocks noGrp="1"/>
          </p:cNvSpPr>
          <p:nvPr>
            <p:ph idx="1"/>
          </p:nvPr>
        </p:nvSpPr>
        <p:spPr>
          <a:xfrm>
            <a:off x="374073" y="1802823"/>
            <a:ext cx="8312727" cy="3912177"/>
          </a:xfrm>
        </p:spPr>
        <p:txBody>
          <a:bodyPr/>
          <a:lstStyle/>
          <a:p>
            <a:r>
              <a:rPr lang="en-US" sz="2100" dirty="0"/>
              <a:t>By providing confidential, conflict free, resident-directed advocacy:</a:t>
            </a:r>
          </a:p>
          <a:p>
            <a:pPr lvl="1"/>
            <a:r>
              <a:rPr lang="en-US" sz="1800" dirty="0"/>
              <a:t>Trusted, person-centered problem solver</a:t>
            </a:r>
          </a:p>
          <a:p>
            <a:pPr lvl="1"/>
            <a:r>
              <a:rPr lang="en-US" sz="1800" dirty="0"/>
              <a:t>Build rapport</a:t>
            </a:r>
          </a:p>
          <a:p>
            <a:pPr lvl="1"/>
            <a:r>
              <a:rPr lang="en-US" sz="1800" dirty="0"/>
              <a:t>Enhanced trust</a:t>
            </a:r>
          </a:p>
          <a:p>
            <a:pPr lvl="1"/>
            <a:r>
              <a:rPr lang="en-US" sz="1800" dirty="0"/>
              <a:t>Credible source of information</a:t>
            </a:r>
          </a:p>
          <a:p>
            <a:pPr marL="0" indent="0">
              <a:buNone/>
            </a:pPr>
            <a:endParaRPr lang="en-US" sz="1050" dirty="0"/>
          </a:p>
          <a:p>
            <a:pPr marL="0" indent="0">
              <a:buNone/>
            </a:pPr>
            <a:r>
              <a:rPr lang="en-US" sz="1950" i="1" dirty="0"/>
              <a:t>From the resident’s perspective, “if I have a complaint, do I trust the Ombudsman program to investigate and resolve my complaint?”</a:t>
            </a:r>
          </a:p>
          <a:p>
            <a:endParaRPr lang="en-US" dirty="0"/>
          </a:p>
        </p:txBody>
      </p:sp>
      <p:pic>
        <p:nvPicPr>
          <p:cNvPr id="4" name="Picture 6" descr="1030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1964" y="4403667"/>
            <a:ext cx="1973362" cy="130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296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1000" y="457200"/>
            <a:ext cx="8305800" cy="2819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66000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660000"/>
                </a:solidFill>
                <a:effectLst/>
                <a:uLnTx/>
                <a:uFillTx/>
                <a:latin typeface="Calibri"/>
                <a:ea typeface="+mj-ea"/>
                <a:cs typeface="+mj-cs"/>
              </a:rPr>
              <a:t>Sexual Abuse in </a:t>
            </a:r>
            <a:br>
              <a:rPr kumimoji="0" lang="en-US" sz="4800" b="1" i="0" u="none" strike="noStrike" kern="1200" cap="none" spc="0" normalizeH="0" baseline="0" noProof="0" dirty="0">
                <a:ln>
                  <a:noFill/>
                </a:ln>
                <a:solidFill>
                  <a:srgbClr val="660000"/>
                </a:solidFill>
                <a:effectLst/>
                <a:uLnTx/>
                <a:uFillTx/>
                <a:latin typeface="Calibri"/>
                <a:ea typeface="+mj-ea"/>
                <a:cs typeface="+mj-cs"/>
              </a:rPr>
            </a:br>
            <a:r>
              <a:rPr kumimoji="0" lang="en-US" sz="4800" b="1" i="0" u="none" strike="noStrike" kern="1200" cap="none" spc="0" normalizeH="0" baseline="0" noProof="0" dirty="0">
                <a:ln>
                  <a:noFill/>
                </a:ln>
                <a:solidFill>
                  <a:srgbClr val="660000"/>
                </a:solidFill>
                <a:effectLst/>
                <a:uLnTx/>
                <a:uFillTx/>
                <a:latin typeface="Calibri"/>
                <a:ea typeface="+mj-ea"/>
                <a:cs typeface="+mj-cs"/>
              </a:rPr>
              <a:t>Long-Term Care Settings: </a:t>
            </a:r>
            <a:br>
              <a:rPr kumimoji="0" lang="en-US" sz="4800" b="1" i="0" u="none" strike="noStrike" kern="1200" cap="none" spc="0" normalizeH="0" baseline="0" noProof="0" dirty="0">
                <a:ln>
                  <a:noFill/>
                </a:ln>
                <a:solidFill>
                  <a:srgbClr val="660000"/>
                </a:solidFill>
                <a:effectLst/>
                <a:uLnTx/>
                <a:uFillTx/>
                <a:latin typeface="Calibri"/>
                <a:ea typeface="+mj-ea"/>
                <a:cs typeface="+mj-cs"/>
              </a:rPr>
            </a:br>
            <a:r>
              <a:rPr kumimoji="0" lang="en-US" sz="4800" b="1" i="0" u="none" strike="noStrike" kern="1200" cap="none" spc="0" normalizeH="0" baseline="0" noProof="0" dirty="0">
                <a:ln>
                  <a:noFill/>
                </a:ln>
                <a:solidFill>
                  <a:srgbClr val="660000"/>
                </a:solidFill>
                <a:effectLst/>
                <a:uLnTx/>
                <a:uFillTx/>
                <a:latin typeface="Calibri"/>
                <a:ea typeface="+mj-ea"/>
                <a:cs typeface="+mj-cs"/>
              </a:rPr>
              <a:t>Research Findings and </a:t>
            </a:r>
            <a:br>
              <a:rPr kumimoji="0" lang="en-US" sz="4800" b="1" i="0" u="none" strike="noStrike" kern="1200" cap="none" spc="0" normalizeH="0" baseline="0" noProof="0" dirty="0">
                <a:ln>
                  <a:noFill/>
                </a:ln>
                <a:solidFill>
                  <a:srgbClr val="660000"/>
                </a:solidFill>
                <a:effectLst/>
                <a:uLnTx/>
                <a:uFillTx/>
                <a:latin typeface="Calibri"/>
                <a:ea typeface="+mj-ea"/>
                <a:cs typeface="+mj-cs"/>
              </a:rPr>
            </a:br>
            <a:r>
              <a:rPr kumimoji="0" lang="en-US" sz="4800" b="1" i="0" u="none" strike="noStrike" kern="1200" cap="none" spc="0" normalizeH="0" baseline="0" noProof="0" dirty="0">
                <a:ln>
                  <a:noFill/>
                </a:ln>
                <a:solidFill>
                  <a:srgbClr val="660000"/>
                </a:solidFill>
                <a:effectLst/>
                <a:uLnTx/>
                <a:uFillTx/>
                <a:latin typeface="Calibri"/>
                <a:ea typeface="+mj-ea"/>
                <a:cs typeface="+mj-cs"/>
              </a:rPr>
              <a:t>Practical Implications</a:t>
            </a:r>
          </a:p>
        </p:txBody>
      </p:sp>
      <p:sp>
        <p:nvSpPr>
          <p:cNvPr id="5" name="Rectangle 4"/>
          <p:cNvSpPr/>
          <p:nvPr/>
        </p:nvSpPr>
        <p:spPr>
          <a:xfrm>
            <a:off x="228600" y="4343647"/>
            <a:ext cx="3640666" cy="1892826"/>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a:ea typeface="+mn-ea"/>
                <a:cs typeface="+mn-cs"/>
              </a:rPr>
              <a:t>Pamela B. Teaster, Ph.D.</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alibri"/>
                <a:ea typeface="+mn-ea"/>
                <a:cs typeface="+mn-cs"/>
              </a:rPr>
              <a:t>Professor &amp; Director</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alibri"/>
                <a:ea typeface="+mn-ea"/>
                <a:cs typeface="+mn-cs"/>
              </a:rPr>
              <a:t>Center for Gerontology, Virginia Tech</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Consumer Voice for Quality Long-Term Care/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Center on Elder Abuse</a:t>
            </a:r>
            <a:endParaRPr kumimoji="0" lang="en-US" alt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Webinar, September 5, 2018</a:t>
            </a:r>
            <a:endParaRPr kumimoji="0" lang="en-US" altLang="en-US" sz="1800" b="0" i="1"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5466" y="3581400"/>
            <a:ext cx="4741334"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465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03356598"/>
              </p:ext>
            </p:extLst>
          </p:nvPr>
        </p:nvGraphicFramePr>
        <p:xfrm>
          <a:off x="0" y="857250"/>
          <a:ext cx="9144000" cy="5204626"/>
        </p:xfrm>
        <a:graphic>
          <a:graphicData uri="http://schemas.openxmlformats.org/drawingml/2006/table">
            <a:tbl>
              <a:tblPr firstRow="1" bandRow="1">
                <a:tableStyleId>{5C22544A-7EE6-4342-B048-85BDC9FD1C3A}</a:tableStyleId>
              </a:tblPr>
              <a:tblGrid>
                <a:gridCol w="2028207">
                  <a:extLst>
                    <a:ext uri="{9D8B030D-6E8A-4147-A177-3AD203B41FA5}">
                      <a16:colId xmlns:a16="http://schemas.microsoft.com/office/drawing/2014/main" val="20000"/>
                    </a:ext>
                  </a:extLst>
                </a:gridCol>
                <a:gridCol w="3346027">
                  <a:extLst>
                    <a:ext uri="{9D8B030D-6E8A-4147-A177-3AD203B41FA5}">
                      <a16:colId xmlns:a16="http://schemas.microsoft.com/office/drawing/2014/main" val="20001"/>
                    </a:ext>
                  </a:extLst>
                </a:gridCol>
                <a:gridCol w="3769766">
                  <a:extLst>
                    <a:ext uri="{9D8B030D-6E8A-4147-A177-3AD203B41FA5}">
                      <a16:colId xmlns:a16="http://schemas.microsoft.com/office/drawing/2014/main" val="20002"/>
                    </a:ext>
                  </a:extLst>
                </a:gridCol>
              </a:tblGrid>
              <a:tr h="342896">
                <a:tc gridSpan="3">
                  <a:txBody>
                    <a:bodyPr/>
                    <a:lstStyle/>
                    <a:p>
                      <a:pPr algn="ctr"/>
                      <a:r>
                        <a:rPr lang="en-US" sz="1800" dirty="0">
                          <a:solidFill>
                            <a:schemeClr val="tx1"/>
                          </a:solidFill>
                        </a:rPr>
                        <a:t>Key Distinctions between the Ombudsman Program and Adult Protective Services </a:t>
                      </a:r>
                    </a:p>
                  </a:txBody>
                  <a:tcPr marL="68580" marR="68580" marT="34288" marB="34288"/>
                </a:tc>
                <a:tc hMerge="1">
                  <a:txBody>
                    <a:bodyPr/>
                    <a:lstStyle/>
                    <a:p>
                      <a:endParaRPr lang="en-US" sz="1800" dirty="0"/>
                    </a:p>
                  </a:txBody>
                  <a:tcPr marT="45717" marB="45717"/>
                </a:tc>
                <a:tc hMerge="1">
                  <a:txBody>
                    <a:bodyPr/>
                    <a:lstStyle/>
                    <a:p>
                      <a:endParaRPr lang="en-US" sz="1800" dirty="0"/>
                    </a:p>
                  </a:txBody>
                  <a:tcPr marT="45717" marB="45717"/>
                </a:tc>
                <a:extLst>
                  <a:ext uri="{0D108BD9-81ED-4DB2-BD59-A6C34878D82A}">
                    <a16:rowId xmlns:a16="http://schemas.microsoft.com/office/drawing/2014/main" val="1371310235"/>
                  </a:ext>
                </a:extLst>
              </a:tr>
              <a:tr h="301946">
                <a:tc>
                  <a:txBody>
                    <a:bodyPr/>
                    <a:lstStyle/>
                    <a:p>
                      <a:endParaRPr lang="en-US" sz="1400" dirty="0"/>
                    </a:p>
                  </a:txBody>
                  <a:tcPr marL="68580" marR="68580" marT="34288" marB="34288"/>
                </a:tc>
                <a:tc>
                  <a:txBody>
                    <a:bodyPr/>
                    <a:lstStyle/>
                    <a:p>
                      <a:r>
                        <a:rPr lang="en-US" sz="1400" b="1" dirty="0"/>
                        <a:t>LTC Ombudsman</a:t>
                      </a:r>
                    </a:p>
                  </a:txBody>
                  <a:tcPr marL="68580" marR="68580" marT="34288" marB="34288"/>
                </a:tc>
                <a:tc>
                  <a:txBody>
                    <a:bodyPr/>
                    <a:lstStyle/>
                    <a:p>
                      <a:r>
                        <a:rPr lang="en-US" sz="1400" b="1" dirty="0"/>
                        <a:t>Adult Protective Services</a:t>
                      </a:r>
                    </a:p>
                  </a:txBody>
                  <a:tcPr marL="68580" marR="68580" marT="34288" marB="34288"/>
                </a:tc>
                <a:extLst>
                  <a:ext uri="{0D108BD9-81ED-4DB2-BD59-A6C34878D82A}">
                    <a16:rowId xmlns:a16="http://schemas.microsoft.com/office/drawing/2014/main" val="10000"/>
                  </a:ext>
                </a:extLst>
              </a:tr>
              <a:tr h="828941">
                <a:tc>
                  <a:txBody>
                    <a:bodyPr/>
                    <a:lstStyle/>
                    <a:p>
                      <a:r>
                        <a:rPr lang="en-US" sz="1400" b="1" dirty="0"/>
                        <a:t>Mission</a:t>
                      </a:r>
                    </a:p>
                  </a:txBody>
                  <a:tcPr marL="68580" marR="68580" marT="34288" marB="34288"/>
                </a:tc>
                <a:tc>
                  <a:txBody>
                    <a:bodyPr/>
                    <a:lstStyle/>
                    <a:p>
                      <a:pPr marL="285750" indent="-285750">
                        <a:buFont typeface="Arial" panose="020B0604020202020204" pitchFamily="34" charset="0"/>
                        <a:buChar char="•"/>
                      </a:pPr>
                      <a:r>
                        <a:rPr lang="en-US" sz="1200" dirty="0"/>
                        <a:t>Resolve complaints to satisfaction</a:t>
                      </a:r>
                      <a:r>
                        <a:rPr lang="en-US" sz="1200" baseline="0" dirty="0"/>
                        <a:t> of the resident</a:t>
                      </a:r>
                    </a:p>
                    <a:p>
                      <a:pPr marL="285750" indent="-285750">
                        <a:buFont typeface="Arial" panose="020B0604020202020204" pitchFamily="34" charset="0"/>
                        <a:buChar char="•"/>
                      </a:pPr>
                      <a:r>
                        <a:rPr lang="en-US" sz="1200" baseline="0" dirty="0"/>
                        <a:t>Improve the quality of care and quality of life of residents</a:t>
                      </a:r>
                      <a:endParaRPr lang="en-US" sz="1200" dirty="0"/>
                    </a:p>
                  </a:txBody>
                  <a:tcPr marL="68580" marR="68580" marT="34288" marB="34288"/>
                </a:tc>
                <a:tc>
                  <a:txBody>
                    <a:bodyPr/>
                    <a:lstStyle/>
                    <a:p>
                      <a:pPr marL="285750" indent="-285750">
                        <a:buFont typeface="Arial" panose="020B0604020202020204" pitchFamily="34" charset="0"/>
                        <a:buChar char="•"/>
                      </a:pPr>
                      <a:r>
                        <a:rPr lang="en-US" sz="1200" dirty="0"/>
                        <a:t>Stop abuse, neglect</a:t>
                      </a:r>
                      <a:r>
                        <a:rPr lang="en-US" sz="1200" baseline="0" dirty="0"/>
                        <a:t> and exploitation; </a:t>
                      </a:r>
                    </a:p>
                    <a:p>
                      <a:pPr marL="285750" indent="-285750">
                        <a:buFont typeface="Arial" panose="020B0604020202020204" pitchFamily="34" charset="0"/>
                        <a:buChar char="•"/>
                      </a:pPr>
                      <a:r>
                        <a:rPr lang="en-US" sz="1200" baseline="0" dirty="0"/>
                        <a:t>Protect the victim</a:t>
                      </a:r>
                      <a:endParaRPr lang="en-US" sz="1200" dirty="0"/>
                    </a:p>
                  </a:txBody>
                  <a:tcPr marL="68580" marR="68580" marT="34288" marB="34288"/>
                </a:tc>
                <a:extLst>
                  <a:ext uri="{0D108BD9-81ED-4DB2-BD59-A6C34878D82A}">
                    <a16:rowId xmlns:a16="http://schemas.microsoft.com/office/drawing/2014/main" val="10001"/>
                  </a:ext>
                </a:extLst>
              </a:tr>
              <a:tr h="641759">
                <a:tc>
                  <a:txBody>
                    <a:bodyPr/>
                    <a:lstStyle/>
                    <a:p>
                      <a:r>
                        <a:rPr lang="en-US" sz="1400" b="1" dirty="0"/>
                        <a:t>Role</a:t>
                      </a:r>
                      <a:r>
                        <a:rPr lang="en-US" sz="1400" b="1" baseline="0" dirty="0"/>
                        <a:t> of i</a:t>
                      </a:r>
                      <a:r>
                        <a:rPr lang="en-US" sz="1400" b="1" dirty="0"/>
                        <a:t>ndividual</a:t>
                      </a:r>
                      <a:r>
                        <a:rPr lang="en-US" sz="1400" b="1" baseline="0" dirty="0"/>
                        <a:t> self-determination</a:t>
                      </a:r>
                      <a:endParaRPr lang="en-US" sz="1400" b="1" dirty="0"/>
                    </a:p>
                  </a:txBody>
                  <a:tcPr marL="68580" marR="68580" marT="34288" marB="34288"/>
                </a:tc>
                <a:tc>
                  <a:txBody>
                    <a:bodyPr/>
                    <a:lstStyle/>
                    <a:p>
                      <a:r>
                        <a:rPr lang="en-US" sz="1200" dirty="0"/>
                        <a:t>Resident</a:t>
                      </a:r>
                      <a:r>
                        <a:rPr lang="en-US" sz="1200" baseline="0" dirty="0"/>
                        <a:t>-directed advocate; represents resident interests </a:t>
                      </a:r>
                      <a:endParaRPr lang="en-US" sz="1200" dirty="0"/>
                    </a:p>
                  </a:txBody>
                  <a:tcPr marL="68580" marR="68580" marT="34288" marB="34288"/>
                </a:tc>
                <a:tc>
                  <a:txBody>
                    <a:bodyPr/>
                    <a:lstStyle/>
                    <a:p>
                      <a:r>
                        <a:rPr lang="en-US" sz="1200" dirty="0"/>
                        <a:t>Stress victim self-determination, but protects victim even</a:t>
                      </a:r>
                      <a:r>
                        <a:rPr lang="en-US" sz="1200" baseline="0" dirty="0"/>
                        <a:t> if not consistent with individual wishes</a:t>
                      </a:r>
                      <a:endParaRPr lang="en-US" sz="1200" dirty="0"/>
                    </a:p>
                  </a:txBody>
                  <a:tcPr marL="68580" marR="68580" marT="34288" marB="34288"/>
                </a:tc>
                <a:extLst>
                  <a:ext uri="{0D108BD9-81ED-4DB2-BD59-A6C34878D82A}">
                    <a16:rowId xmlns:a16="http://schemas.microsoft.com/office/drawing/2014/main" val="10002"/>
                  </a:ext>
                </a:extLst>
              </a:tr>
              <a:tr h="828941">
                <a:tc>
                  <a:txBody>
                    <a:bodyPr/>
                    <a:lstStyle/>
                    <a:p>
                      <a:r>
                        <a:rPr lang="en-US" sz="1400" b="1" dirty="0"/>
                        <a:t>Abuse,</a:t>
                      </a:r>
                      <a:r>
                        <a:rPr lang="en-US" sz="1400" b="1" baseline="0" dirty="0"/>
                        <a:t> neglect, exploitation</a:t>
                      </a:r>
                      <a:endParaRPr lang="en-US" sz="1400" b="1" dirty="0"/>
                    </a:p>
                  </a:txBody>
                  <a:tcPr marL="68580" marR="68580" marT="34288" marB="34288"/>
                </a:tc>
                <a:tc>
                  <a:txBody>
                    <a:bodyPr/>
                    <a:lstStyle/>
                    <a:p>
                      <a:pPr marL="285750" indent="-285750">
                        <a:buFont typeface="Arial" panose="020B0604020202020204" pitchFamily="34" charset="0"/>
                        <a:buChar char="•"/>
                      </a:pPr>
                      <a:r>
                        <a:rPr lang="en-US" sz="1200" dirty="0"/>
                        <a:t>Respond to any resident-related</a:t>
                      </a:r>
                      <a:r>
                        <a:rPr lang="en-US" sz="1200" baseline="0" dirty="0"/>
                        <a:t> complaint (ACL provides </a:t>
                      </a:r>
                      <a:r>
                        <a:rPr lang="en-US" sz="1200" dirty="0"/>
                        <a:t>119 complaint</a:t>
                      </a:r>
                      <a:r>
                        <a:rPr lang="en-US" sz="1200" baseline="0" dirty="0"/>
                        <a:t> types) </a:t>
                      </a:r>
                    </a:p>
                    <a:p>
                      <a:pPr marL="285750" indent="-285750">
                        <a:buFont typeface="Arial" panose="020B0604020202020204" pitchFamily="34" charset="0"/>
                        <a:buChar char="•"/>
                      </a:pPr>
                      <a:r>
                        <a:rPr lang="en-US" sz="1200" baseline="0" dirty="0"/>
                        <a:t>8% abuse/neglect/exploitation, 2016</a:t>
                      </a:r>
                      <a:endParaRPr lang="en-US" sz="1200" dirty="0"/>
                    </a:p>
                  </a:txBody>
                  <a:tcPr marL="68580" marR="68580" marT="34288" marB="34288"/>
                </a:tc>
                <a:tc>
                  <a:txBody>
                    <a:bodyPr/>
                    <a:lstStyle/>
                    <a:p>
                      <a:r>
                        <a:rPr lang="en-US" sz="1200" dirty="0"/>
                        <a:t>Respond</a:t>
                      </a:r>
                      <a:r>
                        <a:rPr lang="en-US" sz="1200" baseline="0" dirty="0"/>
                        <a:t> to reports of abuse, neglect, exploitation (and self-neglect in some states) </a:t>
                      </a:r>
                      <a:endParaRPr lang="en-US" sz="1200" dirty="0"/>
                    </a:p>
                  </a:txBody>
                  <a:tcPr marL="68580" marR="68580" marT="34288" marB="34288"/>
                </a:tc>
                <a:extLst>
                  <a:ext uri="{0D108BD9-81ED-4DB2-BD59-A6C34878D82A}">
                    <a16:rowId xmlns:a16="http://schemas.microsoft.com/office/drawing/2014/main" val="10003"/>
                  </a:ext>
                </a:extLst>
              </a:tr>
              <a:tr h="1764847">
                <a:tc>
                  <a:txBody>
                    <a:bodyPr/>
                    <a:lstStyle/>
                    <a:p>
                      <a:r>
                        <a:rPr lang="en-US" sz="1400" b="1" dirty="0"/>
                        <a:t>Purpose of “investigation” </a:t>
                      </a:r>
                    </a:p>
                  </a:txBody>
                  <a:tcPr marL="68580" marR="68580" marT="34288" marB="34288"/>
                </a:tc>
                <a:tc>
                  <a:txBody>
                    <a:bodyPr/>
                    <a:lstStyle/>
                    <a:p>
                      <a:r>
                        <a:rPr lang="en-US" sz="1200" b="1" u="none" dirty="0"/>
                        <a:t>RESOLVE:</a:t>
                      </a:r>
                    </a:p>
                    <a:p>
                      <a:pPr marL="285750" indent="-285750">
                        <a:buFont typeface="Arial" panose="020B0604020202020204" pitchFamily="34" charset="0"/>
                        <a:buChar char="•"/>
                      </a:pPr>
                      <a:r>
                        <a:rPr lang="en-US" sz="1200" u="sng" dirty="0"/>
                        <a:t>Not</a:t>
                      </a:r>
                      <a:r>
                        <a:rPr lang="en-US" sz="1200" dirty="0"/>
                        <a:t> the official</a:t>
                      </a:r>
                      <a:r>
                        <a:rPr lang="en-US" sz="1200" baseline="0" dirty="0"/>
                        <a:t> finder of fact; do not “substantiate” abuse</a:t>
                      </a:r>
                    </a:p>
                    <a:p>
                      <a:pPr marL="285750" indent="-285750">
                        <a:buFont typeface="Arial" panose="020B0604020202020204" pitchFamily="34" charset="0"/>
                        <a:buChar char="•"/>
                      </a:pPr>
                      <a:r>
                        <a:rPr lang="en-US" sz="1200" baseline="0" dirty="0"/>
                        <a:t>“</a:t>
                      </a:r>
                      <a:r>
                        <a:rPr lang="en-US" sz="1200" dirty="0"/>
                        <a:t>Verify” to determine whether sufficient information to continue</a:t>
                      </a:r>
                      <a:r>
                        <a:rPr lang="en-US" sz="1200" baseline="0" dirty="0"/>
                        <a:t> toward resolution</a:t>
                      </a:r>
                    </a:p>
                    <a:p>
                      <a:pPr marL="285750" indent="-285750">
                        <a:buFont typeface="Arial" panose="020B0604020202020204" pitchFamily="34" charset="0"/>
                        <a:buChar char="•"/>
                      </a:pPr>
                      <a:r>
                        <a:rPr lang="en-US" sz="1200" baseline="0" dirty="0"/>
                        <a:t>Gather information in order to resolve the problem, not for any legal proceeding</a:t>
                      </a:r>
                      <a:endParaRPr lang="en-US" sz="1200" dirty="0"/>
                    </a:p>
                  </a:txBody>
                  <a:tcPr marL="68580" marR="68580" marT="34288" marB="34288"/>
                </a:tc>
                <a:tc>
                  <a:txBody>
                    <a:bodyPr/>
                    <a:lstStyle/>
                    <a:p>
                      <a:r>
                        <a:rPr lang="en-US" sz="1200" b="1" dirty="0"/>
                        <a:t>DETERMINE:</a:t>
                      </a:r>
                    </a:p>
                    <a:p>
                      <a:pPr marL="285750" indent="-285750">
                        <a:buFont typeface="Arial" panose="020B0604020202020204" pitchFamily="34" charset="0"/>
                        <a:buChar char="•"/>
                      </a:pPr>
                      <a:r>
                        <a:rPr lang="en-US" sz="1200" dirty="0"/>
                        <a:t>Official finder of fact</a:t>
                      </a:r>
                    </a:p>
                    <a:p>
                      <a:pPr marL="285750" indent="-285750">
                        <a:buFont typeface="Arial" panose="020B0604020202020204" pitchFamily="34" charset="0"/>
                        <a:buChar char="•"/>
                      </a:pPr>
                      <a:r>
                        <a:rPr lang="en-US" sz="1200" dirty="0"/>
                        <a:t>D</a:t>
                      </a:r>
                      <a:r>
                        <a:rPr lang="en-US" sz="1200" baseline="0" dirty="0"/>
                        <a:t>etermine whether reported allegation occurred</a:t>
                      </a:r>
                    </a:p>
                    <a:p>
                      <a:pPr marL="285750" indent="-285750">
                        <a:buFont typeface="Arial" panose="020B0604020202020204" pitchFamily="34" charset="0"/>
                        <a:buChar char="•"/>
                      </a:pPr>
                      <a:r>
                        <a:rPr lang="en-US" sz="1200" baseline="0" dirty="0"/>
                        <a:t>Many states use the term “substantiate”</a:t>
                      </a:r>
                    </a:p>
                    <a:p>
                      <a:pPr marL="285750" indent="-285750">
                        <a:buFont typeface="Arial" panose="020B0604020202020204" pitchFamily="34" charset="0"/>
                        <a:buChar char="•"/>
                      </a:pPr>
                      <a:r>
                        <a:rPr lang="en-US" sz="1200" baseline="0" dirty="0"/>
                        <a:t>If determined, case often referred to law enforcement for prosecution</a:t>
                      </a:r>
                      <a:endParaRPr lang="en-US" sz="1200" dirty="0"/>
                    </a:p>
                  </a:txBody>
                  <a:tcPr marL="68580" marR="68580" marT="34288" marB="34288"/>
                </a:tc>
                <a:extLst>
                  <a:ext uri="{0D108BD9-81ED-4DB2-BD59-A6C34878D82A}">
                    <a16:rowId xmlns:a16="http://schemas.microsoft.com/office/drawing/2014/main" val="10004"/>
                  </a:ext>
                </a:extLst>
              </a:tr>
              <a:tr h="480056">
                <a:tc>
                  <a:txBody>
                    <a:bodyPr/>
                    <a:lstStyle/>
                    <a:p>
                      <a:r>
                        <a:rPr lang="en-US" sz="1400" b="1" dirty="0"/>
                        <a:t>Systems level advocacy </a:t>
                      </a:r>
                      <a:endParaRPr lang="en-US" sz="1100" b="1" dirty="0"/>
                    </a:p>
                  </a:txBody>
                  <a:tcPr marL="68580" marR="68580" marT="34288" marB="34288"/>
                </a:tc>
                <a:tc>
                  <a:txBody>
                    <a:bodyPr/>
                    <a:lstStyle/>
                    <a:p>
                      <a:r>
                        <a:rPr lang="en-US" sz="1200" dirty="0"/>
                        <a:t>Required by the Older Americans</a:t>
                      </a:r>
                      <a:r>
                        <a:rPr lang="en-US" sz="1200" baseline="0" dirty="0"/>
                        <a:t> Act and LTCOP Rule.</a:t>
                      </a:r>
                      <a:endParaRPr lang="en-US" sz="1200" dirty="0"/>
                    </a:p>
                  </a:txBody>
                  <a:tcPr marL="68580" marR="68580" marT="34288" marB="34288"/>
                </a:tc>
                <a:tc>
                  <a:txBody>
                    <a:bodyPr/>
                    <a:lstStyle/>
                    <a:p>
                      <a:r>
                        <a:rPr lang="en-US" sz="1200" dirty="0"/>
                        <a:t>Not a</a:t>
                      </a:r>
                      <a:r>
                        <a:rPr lang="en-US" sz="1200" baseline="0" dirty="0"/>
                        <a:t> responsibility (may be prohibited by state law)</a:t>
                      </a:r>
                      <a:endParaRPr lang="en-US" sz="1200" dirty="0"/>
                    </a:p>
                  </a:txBody>
                  <a:tcPr marL="68580" marR="68580" marT="34288" marB="3428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12188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D2CD-1CCD-4DE3-BD53-4160A7A63220}"/>
              </a:ext>
            </a:extLst>
          </p:cNvPr>
          <p:cNvSpPr>
            <a:spLocks noGrp="1"/>
          </p:cNvSpPr>
          <p:nvPr>
            <p:ph type="title"/>
          </p:nvPr>
        </p:nvSpPr>
        <p:spPr>
          <a:xfrm>
            <a:off x="249382" y="1207008"/>
            <a:ext cx="8229600" cy="742950"/>
          </a:xfrm>
        </p:spPr>
        <p:txBody>
          <a:bodyPr/>
          <a:lstStyle/>
          <a:p>
            <a:r>
              <a:rPr lang="en-US" b="1" dirty="0"/>
              <a:t>To recap…the Ombudsman program</a:t>
            </a:r>
          </a:p>
        </p:txBody>
      </p:sp>
      <p:sp>
        <p:nvSpPr>
          <p:cNvPr id="3" name="Content Placeholder 2">
            <a:extLst>
              <a:ext uri="{FF2B5EF4-FFF2-40B4-BE49-F238E27FC236}">
                <a16:creationId xmlns:a16="http://schemas.microsoft.com/office/drawing/2014/main" id="{FFEB43ED-7377-455E-978D-1F578FB88723}"/>
              </a:ext>
            </a:extLst>
          </p:cNvPr>
          <p:cNvSpPr>
            <a:spLocks noGrp="1"/>
          </p:cNvSpPr>
          <p:nvPr>
            <p:ph sz="half" idx="1"/>
          </p:nvPr>
        </p:nvSpPr>
        <p:spPr>
          <a:xfrm>
            <a:off x="457200" y="2112264"/>
            <a:ext cx="8323118" cy="3538728"/>
          </a:xfrm>
        </p:spPr>
        <p:txBody>
          <a:bodyPr/>
          <a:lstStyle/>
          <a:p>
            <a:r>
              <a:rPr lang="en-US" dirty="0"/>
              <a:t>Cannot be mandatory reporters</a:t>
            </a:r>
          </a:p>
          <a:p>
            <a:pPr marL="0" indent="0">
              <a:buNone/>
            </a:pPr>
            <a:endParaRPr lang="en-US" dirty="0"/>
          </a:p>
          <a:p>
            <a:r>
              <a:rPr lang="en-US" dirty="0"/>
              <a:t>Provides resident-directed advocacy to resolve issues to the resident’s satisfaction</a:t>
            </a:r>
          </a:p>
          <a:p>
            <a:pPr marL="0" indent="0">
              <a:buNone/>
            </a:pPr>
            <a:endParaRPr lang="en-US" dirty="0"/>
          </a:p>
          <a:p>
            <a:r>
              <a:rPr lang="en-US" dirty="0"/>
              <a:t>Investigates complaints involving abuse, but is not the official “fact finder” to substantiate abuse or determine whether a law or regulation has been violated.</a:t>
            </a:r>
          </a:p>
        </p:txBody>
      </p:sp>
    </p:spTree>
    <p:extLst>
      <p:ext uri="{BB962C8B-B14F-4D97-AF65-F5344CB8AC3E}">
        <p14:creationId xmlns:p14="http://schemas.microsoft.com/office/powerpoint/2010/main" val="2856723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A496-A826-410F-BDAF-0F447B35F00E}"/>
              </a:ext>
            </a:extLst>
          </p:cNvPr>
          <p:cNvSpPr>
            <a:spLocks noGrp="1"/>
          </p:cNvSpPr>
          <p:nvPr>
            <p:ph type="title"/>
          </p:nvPr>
        </p:nvSpPr>
        <p:spPr>
          <a:xfrm>
            <a:off x="457200" y="1129184"/>
            <a:ext cx="8229600" cy="742950"/>
          </a:xfrm>
        </p:spPr>
        <p:txBody>
          <a:bodyPr/>
          <a:lstStyle/>
          <a:p>
            <a:r>
              <a:rPr lang="en-US" b="1" dirty="0"/>
              <a:t>How to Contact the LTCOP</a:t>
            </a:r>
          </a:p>
        </p:txBody>
      </p:sp>
      <p:sp>
        <p:nvSpPr>
          <p:cNvPr id="3" name="Content Placeholder 2">
            <a:extLst>
              <a:ext uri="{FF2B5EF4-FFF2-40B4-BE49-F238E27FC236}">
                <a16:creationId xmlns:a16="http://schemas.microsoft.com/office/drawing/2014/main" id="{F80B1D8A-2595-470E-9FF5-6212C5FD5C1A}"/>
              </a:ext>
            </a:extLst>
          </p:cNvPr>
          <p:cNvSpPr>
            <a:spLocks noGrp="1"/>
          </p:cNvSpPr>
          <p:nvPr>
            <p:ph sz="half" idx="1"/>
          </p:nvPr>
        </p:nvSpPr>
        <p:spPr>
          <a:xfrm>
            <a:off x="457200" y="2100733"/>
            <a:ext cx="4038600" cy="3753059"/>
          </a:xfrm>
        </p:spPr>
        <p:txBody>
          <a:bodyPr/>
          <a:lstStyle/>
          <a:p>
            <a:r>
              <a:rPr lang="en-US" sz="1875" dirty="0"/>
              <a:t>Nursing homes are required to post contact information for the LTCOP and some states require assisted living facilities/board and care facilities to post information about the LTCOP. </a:t>
            </a:r>
          </a:p>
          <a:p>
            <a:endParaRPr lang="en-US" sz="1950" dirty="0"/>
          </a:p>
          <a:p>
            <a:r>
              <a:rPr lang="en-US" sz="1875" dirty="0"/>
              <a:t>Visit the NORC website to locate your local or state LTCO: </a:t>
            </a:r>
            <a:r>
              <a:rPr lang="en-US" sz="1875" dirty="0">
                <a:hlinkClick r:id="rId3"/>
              </a:rPr>
              <a:t>http://www.ltcombudsman.org/</a:t>
            </a:r>
            <a:r>
              <a:rPr lang="en-US" sz="1875" dirty="0"/>
              <a:t> </a:t>
            </a:r>
          </a:p>
          <a:p>
            <a:endParaRPr lang="en-US" dirty="0"/>
          </a:p>
        </p:txBody>
      </p:sp>
      <p:pic>
        <p:nvPicPr>
          <p:cNvPr id="5" name="Content Placeholder 4">
            <a:extLst>
              <a:ext uri="{FF2B5EF4-FFF2-40B4-BE49-F238E27FC236}">
                <a16:creationId xmlns:a16="http://schemas.microsoft.com/office/drawing/2014/main" id="{5757C2DC-12FC-43B0-A257-456A999429D7}"/>
              </a:ext>
            </a:extLst>
          </p:cNvPr>
          <p:cNvPicPr>
            <a:picLocks noGrp="1" noChangeAspect="1"/>
          </p:cNvPicPr>
          <p:nvPr>
            <p:ph sz="half" idx="2"/>
          </p:nvPr>
        </p:nvPicPr>
        <p:blipFill rotWithShape="1">
          <a:blip r:embed="rId4"/>
          <a:srcRect l="14861" t="8288" r="16083" b="11498"/>
          <a:stretch/>
        </p:blipFill>
        <p:spPr>
          <a:xfrm>
            <a:off x="4700953" y="2100733"/>
            <a:ext cx="4229519" cy="3233582"/>
          </a:xfrm>
          <a:prstGeom prst="rect">
            <a:avLst/>
          </a:prstGeom>
        </p:spPr>
      </p:pic>
    </p:spTree>
    <p:extLst>
      <p:ext uri="{BB962C8B-B14F-4D97-AF65-F5344CB8AC3E}">
        <p14:creationId xmlns:p14="http://schemas.microsoft.com/office/powerpoint/2010/main" val="1058016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D034D-F57F-4EB8-AAD6-B09DE50810E2}"/>
              </a:ext>
            </a:extLst>
          </p:cNvPr>
          <p:cNvSpPr>
            <a:spLocks noGrp="1"/>
          </p:cNvSpPr>
          <p:nvPr>
            <p:ph type="title"/>
          </p:nvPr>
        </p:nvSpPr>
        <p:spPr/>
        <p:txBody>
          <a:bodyPr>
            <a:normAutofit/>
          </a:bodyPr>
          <a:lstStyle/>
          <a:p>
            <a:r>
              <a:rPr lang="en-US" sz="4050" b="1" dirty="0"/>
              <a:t>State examples</a:t>
            </a:r>
          </a:p>
        </p:txBody>
      </p:sp>
      <p:sp>
        <p:nvSpPr>
          <p:cNvPr id="3" name="Text Placeholder 2">
            <a:extLst>
              <a:ext uri="{FF2B5EF4-FFF2-40B4-BE49-F238E27FC236}">
                <a16:creationId xmlns:a16="http://schemas.microsoft.com/office/drawing/2014/main" id="{74200490-411B-45A6-A2AC-0D7AD7CBD57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9536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9262-A34A-4A38-8FC6-4B1C98152668}"/>
              </a:ext>
            </a:extLst>
          </p:cNvPr>
          <p:cNvSpPr>
            <a:spLocks noGrp="1"/>
          </p:cNvSpPr>
          <p:nvPr>
            <p:ph type="title"/>
          </p:nvPr>
        </p:nvSpPr>
        <p:spPr>
          <a:xfrm>
            <a:off x="244480" y="1220124"/>
            <a:ext cx="2436374" cy="1177590"/>
          </a:xfrm>
        </p:spPr>
        <p:txBody>
          <a:bodyPr/>
          <a:lstStyle/>
          <a:p>
            <a:r>
              <a:rPr lang="en-US" sz="1650" b="1" dirty="0"/>
              <a:t>The Prevention and Detection of Sexual Assault of </a:t>
            </a:r>
            <a:br>
              <a:rPr lang="en-US" sz="1650" b="1" dirty="0"/>
            </a:br>
            <a:r>
              <a:rPr lang="en-US" sz="1650" b="1" dirty="0"/>
              <a:t>Nursing Home Residents</a:t>
            </a:r>
          </a:p>
        </p:txBody>
      </p:sp>
      <p:pic>
        <p:nvPicPr>
          <p:cNvPr id="5" name="Content Placeholder 4">
            <a:extLst>
              <a:ext uri="{FF2B5EF4-FFF2-40B4-BE49-F238E27FC236}">
                <a16:creationId xmlns:a16="http://schemas.microsoft.com/office/drawing/2014/main" id="{6C486979-1AB2-490C-87DB-38AD9F02BF75}"/>
              </a:ext>
            </a:extLst>
          </p:cNvPr>
          <p:cNvPicPr>
            <a:picLocks noGrp="1" noChangeAspect="1"/>
          </p:cNvPicPr>
          <p:nvPr>
            <p:ph idx="1"/>
          </p:nvPr>
        </p:nvPicPr>
        <p:blipFill>
          <a:blip r:embed="rId2"/>
          <a:stretch>
            <a:fillRect/>
          </a:stretch>
        </p:blipFill>
        <p:spPr>
          <a:xfrm>
            <a:off x="5663046" y="1202337"/>
            <a:ext cx="3236474" cy="3125812"/>
          </a:xfrm>
          <a:prstGeom prst="rect">
            <a:avLst/>
          </a:prstGeom>
          <a:ln>
            <a:solidFill>
              <a:schemeClr val="tx1"/>
            </a:solidFill>
          </a:ln>
        </p:spPr>
      </p:pic>
      <p:sp>
        <p:nvSpPr>
          <p:cNvPr id="4" name="Text Placeholder 3">
            <a:extLst>
              <a:ext uri="{FF2B5EF4-FFF2-40B4-BE49-F238E27FC236}">
                <a16:creationId xmlns:a16="http://schemas.microsoft.com/office/drawing/2014/main" id="{98FC2595-F934-429D-A8EF-43C29494151B}"/>
              </a:ext>
            </a:extLst>
          </p:cNvPr>
          <p:cNvSpPr>
            <a:spLocks noGrp="1"/>
          </p:cNvSpPr>
          <p:nvPr>
            <p:ph type="body" sz="half" idx="2"/>
          </p:nvPr>
        </p:nvSpPr>
        <p:spPr>
          <a:xfrm>
            <a:off x="244480" y="2455165"/>
            <a:ext cx="2352417" cy="3182711"/>
          </a:xfrm>
        </p:spPr>
        <p:txBody>
          <a:bodyPr/>
          <a:lstStyle/>
          <a:p>
            <a:pPr marL="214313" indent="-214313">
              <a:buFont typeface="Arial" panose="020B0604020202020204" pitchFamily="34" charset="0"/>
              <a:buChar char="•"/>
            </a:pPr>
            <a:r>
              <a:rPr lang="en-US" sz="1200" dirty="0"/>
              <a:t>Developed by the Nursing Home Ombudsman Agency of the Bluegrass and the Bluegrass Rape Crisis Center. </a:t>
            </a:r>
          </a:p>
          <a:p>
            <a:pPr marL="214313" indent="-214313">
              <a:buFont typeface="Arial" panose="020B0604020202020204" pitchFamily="34" charset="0"/>
              <a:buChar char="•"/>
            </a:pPr>
            <a:r>
              <a:rPr lang="en-US" sz="1200" dirty="0"/>
              <a:t>This manual and training resource is intended for use by ombudsmen in collaboration with local rape crisis programs.</a:t>
            </a:r>
          </a:p>
          <a:p>
            <a:pPr marL="214313" indent="-214313">
              <a:buFont typeface="Arial" panose="020B0604020202020204" pitchFamily="34" charset="0"/>
              <a:buChar char="•"/>
            </a:pPr>
            <a:r>
              <a:rPr lang="en-US" sz="1200" dirty="0"/>
              <a:t>My Body, My Rights brochure</a:t>
            </a:r>
          </a:p>
          <a:p>
            <a:pPr marL="214313" indent="-214313">
              <a:buFont typeface="Arial" panose="020B0604020202020204" pitchFamily="34" charset="0"/>
              <a:buChar char="•"/>
            </a:pPr>
            <a:endParaRPr lang="en-US" sz="1200" dirty="0"/>
          </a:p>
          <a:p>
            <a:r>
              <a:rPr lang="en-US" sz="1200" dirty="0">
                <a:hlinkClick r:id="rId3"/>
              </a:rPr>
              <a:t>http://ltcombudsman.org/omb_support/training/materials-created-by-ombudsman-programs#abuse</a:t>
            </a:r>
            <a:r>
              <a:rPr lang="en-US" sz="1200" dirty="0"/>
              <a:t> </a:t>
            </a:r>
          </a:p>
        </p:txBody>
      </p:sp>
      <p:pic>
        <p:nvPicPr>
          <p:cNvPr id="6" name="Picture 5">
            <a:extLst>
              <a:ext uri="{FF2B5EF4-FFF2-40B4-BE49-F238E27FC236}">
                <a16:creationId xmlns:a16="http://schemas.microsoft.com/office/drawing/2014/main" id="{DD18645F-6F3F-4031-9AF3-24486957161A}"/>
              </a:ext>
            </a:extLst>
          </p:cNvPr>
          <p:cNvPicPr>
            <a:picLocks noChangeAspect="1"/>
          </p:cNvPicPr>
          <p:nvPr/>
        </p:nvPicPr>
        <p:blipFill>
          <a:blip r:embed="rId4"/>
          <a:stretch>
            <a:fillRect/>
          </a:stretch>
        </p:blipFill>
        <p:spPr>
          <a:xfrm>
            <a:off x="2962065" y="3069368"/>
            <a:ext cx="3667520" cy="2785579"/>
          </a:xfrm>
          <a:prstGeom prst="rect">
            <a:avLst/>
          </a:prstGeom>
          <a:ln>
            <a:solidFill>
              <a:schemeClr val="tx1"/>
            </a:solidFill>
          </a:ln>
        </p:spPr>
      </p:pic>
    </p:spTree>
    <p:extLst>
      <p:ext uri="{BB962C8B-B14F-4D97-AF65-F5344CB8AC3E}">
        <p14:creationId xmlns:p14="http://schemas.microsoft.com/office/powerpoint/2010/main" val="3008457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B9FC00-AD83-40D0-9AD7-0DF372910F88}"/>
              </a:ext>
            </a:extLst>
          </p:cNvPr>
          <p:cNvPicPr>
            <a:picLocks noChangeAspect="1"/>
          </p:cNvPicPr>
          <p:nvPr/>
        </p:nvPicPr>
        <p:blipFill>
          <a:blip r:embed="rId3"/>
          <a:stretch>
            <a:fillRect/>
          </a:stretch>
        </p:blipFill>
        <p:spPr>
          <a:xfrm>
            <a:off x="5657853" y="1853214"/>
            <a:ext cx="2105321" cy="2123156"/>
          </a:xfrm>
          <a:prstGeom prst="rect">
            <a:avLst/>
          </a:prstGeom>
        </p:spPr>
      </p:pic>
      <p:sp>
        <p:nvSpPr>
          <p:cNvPr id="2" name="Title 1">
            <a:extLst>
              <a:ext uri="{FF2B5EF4-FFF2-40B4-BE49-F238E27FC236}">
                <a16:creationId xmlns:a16="http://schemas.microsoft.com/office/drawing/2014/main" id="{94FBE378-3099-4B8E-8006-426C7229CA20}"/>
              </a:ext>
            </a:extLst>
          </p:cNvPr>
          <p:cNvSpPr>
            <a:spLocks noGrp="1"/>
          </p:cNvSpPr>
          <p:nvPr>
            <p:ph type="title"/>
          </p:nvPr>
        </p:nvSpPr>
        <p:spPr>
          <a:xfrm>
            <a:off x="238991" y="1215737"/>
            <a:ext cx="8229600" cy="742950"/>
          </a:xfrm>
        </p:spPr>
        <p:txBody>
          <a:bodyPr>
            <a:normAutofit fontScale="90000"/>
          </a:bodyPr>
          <a:lstStyle/>
          <a:p>
            <a:r>
              <a:rPr lang="en-US" b="1" dirty="0"/>
              <a:t>Sexuality and Intimacy in Long-Term Care Facilities</a:t>
            </a:r>
          </a:p>
        </p:txBody>
      </p:sp>
      <p:sp>
        <p:nvSpPr>
          <p:cNvPr id="3" name="Content Placeholder 2">
            <a:extLst>
              <a:ext uri="{FF2B5EF4-FFF2-40B4-BE49-F238E27FC236}">
                <a16:creationId xmlns:a16="http://schemas.microsoft.com/office/drawing/2014/main" id="{9B78F766-3C81-4A23-9295-34B74A5D5251}"/>
              </a:ext>
            </a:extLst>
          </p:cNvPr>
          <p:cNvSpPr>
            <a:spLocks noGrp="1"/>
          </p:cNvSpPr>
          <p:nvPr>
            <p:ph idx="1"/>
          </p:nvPr>
        </p:nvSpPr>
        <p:spPr>
          <a:xfrm>
            <a:off x="238991" y="1984664"/>
            <a:ext cx="8229600" cy="3657600"/>
          </a:xfrm>
        </p:spPr>
        <p:txBody>
          <a:bodyPr/>
          <a:lstStyle/>
          <a:p>
            <a:endParaRPr lang="en-US" dirty="0"/>
          </a:p>
          <a:p>
            <a:r>
              <a:rPr lang="en-US" dirty="0"/>
              <a:t>Examples of facility policies and procedures</a:t>
            </a:r>
          </a:p>
          <a:p>
            <a:r>
              <a:rPr lang="en-US" dirty="0"/>
              <a:t>Consumer education</a:t>
            </a:r>
          </a:p>
          <a:p>
            <a:r>
              <a:rPr lang="en-US" dirty="0"/>
              <a:t>Training for facility-staff by Ombudsman programs</a:t>
            </a:r>
          </a:p>
          <a:p>
            <a:endParaRPr lang="en-US" dirty="0"/>
          </a:p>
          <a:p>
            <a:endParaRPr lang="en-US" dirty="0"/>
          </a:p>
          <a:p>
            <a:pPr marL="0" indent="0">
              <a:buNone/>
            </a:pPr>
            <a:endParaRPr lang="en-US" dirty="0">
              <a:hlinkClick r:id="" action="ppaction://noaction"/>
            </a:endParaRPr>
          </a:p>
          <a:p>
            <a:pPr marL="0" indent="0">
              <a:buNone/>
            </a:pPr>
            <a:endParaRPr lang="en-US" dirty="0">
              <a:hlinkClick r:id="" action="ppaction://noaction"/>
            </a:endParaRPr>
          </a:p>
          <a:p>
            <a:pPr marL="0" indent="0">
              <a:buNone/>
            </a:pPr>
            <a:endParaRPr lang="en-US" dirty="0">
              <a:hlinkClick r:id="" action="ppaction://noaction"/>
            </a:endParaRPr>
          </a:p>
          <a:p>
            <a:pPr marL="0" indent="0">
              <a:buNone/>
            </a:pPr>
            <a:endParaRPr lang="en-US" dirty="0">
              <a:hlinkClick r:id="" action="ppaction://noaction"/>
            </a:endParaRPr>
          </a:p>
          <a:p>
            <a:pPr marL="0" indent="0">
              <a:buNone/>
            </a:pPr>
            <a:r>
              <a:rPr lang="en-US" sz="1350" dirty="0">
                <a:hlinkClick r:id="rId4"/>
              </a:rPr>
              <a:t>http://ltcombudsman.org/issues/sexuality-and-intimacy-in-long-term-care-facilities</a:t>
            </a:r>
            <a:r>
              <a:rPr lang="en-US" sz="1350" dirty="0"/>
              <a:t> </a:t>
            </a:r>
          </a:p>
          <a:p>
            <a:endParaRPr lang="en-US" dirty="0"/>
          </a:p>
          <a:p>
            <a:pPr marL="0" indent="0">
              <a:buNone/>
            </a:pPr>
            <a:endParaRPr lang="en-US" dirty="0"/>
          </a:p>
        </p:txBody>
      </p:sp>
      <p:pic>
        <p:nvPicPr>
          <p:cNvPr id="4" name="Picture 3">
            <a:extLst>
              <a:ext uri="{FF2B5EF4-FFF2-40B4-BE49-F238E27FC236}">
                <a16:creationId xmlns:a16="http://schemas.microsoft.com/office/drawing/2014/main" id="{9CA15724-9403-4A67-B8EF-990D7C07FADA}"/>
              </a:ext>
            </a:extLst>
          </p:cNvPr>
          <p:cNvPicPr>
            <a:picLocks noChangeAspect="1"/>
          </p:cNvPicPr>
          <p:nvPr/>
        </p:nvPicPr>
        <p:blipFill rotWithShape="1">
          <a:blip r:embed="rId5"/>
          <a:srcRect l="18296" t="16364" r="19886" b="12525"/>
          <a:stretch/>
        </p:blipFill>
        <p:spPr>
          <a:xfrm>
            <a:off x="6200658" y="2769827"/>
            <a:ext cx="2454969" cy="1588509"/>
          </a:xfrm>
          <a:prstGeom prst="rect">
            <a:avLst/>
          </a:prstGeom>
        </p:spPr>
      </p:pic>
      <p:pic>
        <p:nvPicPr>
          <p:cNvPr id="6" name="Picture 5">
            <a:extLst>
              <a:ext uri="{FF2B5EF4-FFF2-40B4-BE49-F238E27FC236}">
                <a16:creationId xmlns:a16="http://schemas.microsoft.com/office/drawing/2014/main" id="{04D69F10-13E1-40C1-B807-DEC20060797A}"/>
              </a:ext>
            </a:extLst>
          </p:cNvPr>
          <p:cNvPicPr>
            <a:picLocks noChangeAspect="1"/>
          </p:cNvPicPr>
          <p:nvPr/>
        </p:nvPicPr>
        <p:blipFill>
          <a:blip r:embed="rId6"/>
          <a:stretch>
            <a:fillRect/>
          </a:stretch>
        </p:blipFill>
        <p:spPr>
          <a:xfrm>
            <a:off x="6932290" y="3330287"/>
            <a:ext cx="1976834" cy="2554012"/>
          </a:xfrm>
          <a:prstGeom prst="rect">
            <a:avLst/>
          </a:prstGeom>
        </p:spPr>
      </p:pic>
    </p:spTree>
    <p:extLst>
      <p:ext uri="{BB962C8B-B14F-4D97-AF65-F5344CB8AC3E}">
        <p14:creationId xmlns:p14="http://schemas.microsoft.com/office/powerpoint/2010/main" val="7589092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50" b="1" dirty="0"/>
              <a:t>resources</a:t>
            </a:r>
          </a:p>
        </p:txBody>
      </p:sp>
      <p:sp>
        <p:nvSpPr>
          <p:cNvPr id="3" name="Rectangle 2"/>
          <p:cNvSpPr/>
          <p:nvPr/>
        </p:nvSpPr>
        <p:spPr>
          <a:xfrm>
            <a:off x="4478705" y="3290500"/>
            <a:ext cx="232756" cy="300082"/>
          </a:xfrm>
          <a:prstGeom prst="rect">
            <a:avLst/>
          </a:prstGeom>
        </p:spPr>
        <p:txBody>
          <a:bodyPr wrap="none">
            <a:spAutoFit/>
          </a:bodyPr>
          <a:lstStyle/>
          <a:p>
            <a:pPr defTabSz="685800" fontAlgn="auto">
              <a:spcBef>
                <a:spcPts val="0"/>
              </a:spcBef>
              <a:spcAft>
                <a:spcPts val="0"/>
              </a:spcAft>
            </a:pPr>
            <a:r>
              <a:rPr lang="en-US" sz="1350" dirty="0">
                <a:solidFill>
                  <a:prstClr val="white"/>
                </a:solidFill>
                <a:latin typeface="Arial"/>
                <a:ea typeface="+mn-ea"/>
                <a:cs typeface="+mn-cs"/>
              </a:rPr>
              <a:t> </a:t>
            </a:r>
          </a:p>
        </p:txBody>
      </p:sp>
      <p:sp>
        <p:nvSpPr>
          <p:cNvPr id="4" name="Rectangle 3"/>
          <p:cNvSpPr/>
          <p:nvPr/>
        </p:nvSpPr>
        <p:spPr>
          <a:xfrm>
            <a:off x="4478705" y="3290500"/>
            <a:ext cx="232756" cy="300082"/>
          </a:xfrm>
          <a:prstGeom prst="rect">
            <a:avLst/>
          </a:prstGeom>
        </p:spPr>
        <p:txBody>
          <a:bodyPr wrap="none">
            <a:spAutoFit/>
          </a:bodyPr>
          <a:lstStyle/>
          <a:p>
            <a:pPr defTabSz="685800" fontAlgn="auto">
              <a:spcBef>
                <a:spcPts val="0"/>
              </a:spcBef>
              <a:spcAft>
                <a:spcPts val="0"/>
              </a:spcAft>
            </a:pPr>
            <a:r>
              <a:rPr lang="en-US" sz="1350" dirty="0">
                <a:solidFill>
                  <a:prstClr val="white"/>
                </a:solidFill>
                <a:latin typeface="Arial"/>
                <a:ea typeface="+mn-ea"/>
                <a:cs typeface="+mn-cs"/>
              </a:rPr>
              <a:t> </a:t>
            </a:r>
          </a:p>
        </p:txBody>
      </p:sp>
      <p:sp>
        <p:nvSpPr>
          <p:cNvPr id="5" name="Rectangle 4"/>
          <p:cNvSpPr/>
          <p:nvPr/>
        </p:nvSpPr>
        <p:spPr>
          <a:xfrm>
            <a:off x="4478705" y="3290500"/>
            <a:ext cx="232756" cy="300082"/>
          </a:xfrm>
          <a:prstGeom prst="rect">
            <a:avLst/>
          </a:prstGeom>
        </p:spPr>
        <p:txBody>
          <a:bodyPr wrap="none">
            <a:spAutoFit/>
          </a:bodyPr>
          <a:lstStyle/>
          <a:p>
            <a:pPr defTabSz="685800" fontAlgn="auto">
              <a:spcBef>
                <a:spcPts val="0"/>
              </a:spcBef>
              <a:spcAft>
                <a:spcPts val="0"/>
              </a:spcAft>
            </a:pPr>
            <a:r>
              <a:rPr lang="en-US" sz="1350" dirty="0">
                <a:solidFill>
                  <a:prstClr val="white"/>
                </a:solidFill>
                <a:latin typeface="Arial"/>
                <a:ea typeface="+mn-ea"/>
                <a:cs typeface="+mn-cs"/>
              </a:rPr>
              <a:t> </a:t>
            </a:r>
          </a:p>
        </p:txBody>
      </p:sp>
    </p:spTree>
    <p:extLst>
      <p:ext uri="{BB962C8B-B14F-4D97-AF65-F5344CB8AC3E}">
        <p14:creationId xmlns:p14="http://schemas.microsoft.com/office/powerpoint/2010/main" val="2113706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2D720-7E7C-464F-9967-A8EAEAAF936B}"/>
              </a:ext>
            </a:extLst>
          </p:cNvPr>
          <p:cNvSpPr>
            <a:spLocks noGrp="1"/>
          </p:cNvSpPr>
          <p:nvPr>
            <p:ph type="title"/>
          </p:nvPr>
        </p:nvSpPr>
        <p:spPr>
          <a:xfrm>
            <a:off x="457200" y="1220124"/>
            <a:ext cx="2139696" cy="1177590"/>
          </a:xfrm>
        </p:spPr>
        <p:txBody>
          <a:bodyPr/>
          <a:lstStyle/>
          <a:p>
            <a:r>
              <a:rPr lang="en-US" b="1" dirty="0"/>
              <a:t>Abuse, Neglect, Exploitation, and Misappropriation of Property </a:t>
            </a:r>
          </a:p>
        </p:txBody>
      </p:sp>
      <p:sp>
        <p:nvSpPr>
          <p:cNvPr id="6" name="Text Placeholder 5">
            <a:extLst>
              <a:ext uri="{FF2B5EF4-FFF2-40B4-BE49-F238E27FC236}">
                <a16:creationId xmlns:a16="http://schemas.microsoft.com/office/drawing/2014/main" id="{557CA108-9B8D-4215-8FA0-6B69011604A9}"/>
              </a:ext>
            </a:extLst>
          </p:cNvPr>
          <p:cNvSpPr>
            <a:spLocks noGrp="1"/>
          </p:cNvSpPr>
          <p:nvPr>
            <p:ph type="body" sz="half" idx="2"/>
          </p:nvPr>
        </p:nvSpPr>
        <p:spPr/>
        <p:txBody>
          <a:bodyPr/>
          <a:lstStyle/>
          <a:p>
            <a:pPr marL="214313" indent="-214313">
              <a:buFont typeface="Arial" panose="020B0604020202020204" pitchFamily="34" charset="0"/>
              <a:buChar char="•"/>
            </a:pPr>
            <a:endParaRPr lang="en-US" sz="1200" dirty="0"/>
          </a:p>
          <a:p>
            <a:pPr marL="214313" indent="-214313">
              <a:buFont typeface="Arial" panose="020B0604020202020204" pitchFamily="34" charset="0"/>
              <a:buChar char="•"/>
            </a:pPr>
            <a:endParaRPr lang="en-US" sz="1200" dirty="0"/>
          </a:p>
          <a:p>
            <a:pPr marL="214313" indent="-214313">
              <a:buFont typeface="Arial" panose="020B0604020202020204" pitchFamily="34" charset="0"/>
              <a:buChar char="•"/>
            </a:pPr>
            <a:endParaRPr lang="en-US" sz="1200" dirty="0"/>
          </a:p>
          <a:p>
            <a:pPr marL="214313" indent="-214313">
              <a:buFont typeface="Arial" panose="020B0604020202020204" pitchFamily="34" charset="0"/>
              <a:buChar char="•"/>
            </a:pPr>
            <a:r>
              <a:rPr lang="en-US" sz="1200" dirty="0"/>
              <a:t>Based on revised nursing home regulations</a:t>
            </a:r>
          </a:p>
          <a:p>
            <a:pPr marL="214313" indent="-214313">
              <a:buFont typeface="Arial" panose="020B0604020202020204" pitchFamily="34" charset="0"/>
              <a:buChar char="•"/>
            </a:pPr>
            <a:r>
              <a:rPr lang="en-US" sz="1200" dirty="0"/>
              <a:t>On-Demand Training Course</a:t>
            </a:r>
          </a:p>
          <a:p>
            <a:pPr marL="214313" indent="-214313">
              <a:buFont typeface="Arial" panose="020B0604020202020204" pitchFamily="34" charset="0"/>
              <a:buChar char="•"/>
            </a:pPr>
            <a:r>
              <a:rPr lang="en-US" sz="1200" dirty="0"/>
              <a:t>PowerPoint</a:t>
            </a:r>
          </a:p>
          <a:p>
            <a:pPr marL="214313" indent="-214313">
              <a:buFont typeface="Arial" panose="020B0604020202020204" pitchFamily="34" charset="0"/>
              <a:buChar char="•"/>
            </a:pPr>
            <a:r>
              <a:rPr lang="en-US" sz="1200" dirty="0"/>
              <a:t>Fact Sheet</a:t>
            </a:r>
          </a:p>
          <a:p>
            <a:pPr marL="214313" indent="-214313">
              <a:buFont typeface="Arial" panose="020B0604020202020204" pitchFamily="34" charset="0"/>
              <a:buChar char="•"/>
            </a:pPr>
            <a:endParaRPr lang="en-US" sz="1200" dirty="0"/>
          </a:p>
          <a:p>
            <a:endParaRPr lang="en-US" sz="1200" dirty="0"/>
          </a:p>
          <a:p>
            <a:pPr marL="214313" indent="-214313">
              <a:buFont typeface="Arial" panose="020B0604020202020204" pitchFamily="34" charset="0"/>
              <a:buChar char="•"/>
            </a:pPr>
            <a:endParaRPr lang="en-US" sz="1200" dirty="0"/>
          </a:p>
          <a:p>
            <a:r>
              <a:rPr lang="en-US" sz="1200" dirty="0">
                <a:hlinkClick r:id="rId3"/>
              </a:rPr>
              <a:t>http://ltcombudsman.org/issues/abuse-neglect-and-exploitation-in-long-term-care-facilities#info-for-consumers</a:t>
            </a:r>
            <a:r>
              <a:rPr lang="en-US" sz="1200" dirty="0"/>
              <a:t> </a:t>
            </a:r>
          </a:p>
        </p:txBody>
      </p:sp>
      <p:pic>
        <p:nvPicPr>
          <p:cNvPr id="8" name="Picture 7">
            <a:extLst>
              <a:ext uri="{FF2B5EF4-FFF2-40B4-BE49-F238E27FC236}">
                <a16:creationId xmlns:a16="http://schemas.microsoft.com/office/drawing/2014/main" id="{B5753359-764F-434F-907A-557051E21796}"/>
              </a:ext>
            </a:extLst>
          </p:cNvPr>
          <p:cNvPicPr>
            <a:picLocks noChangeAspect="1"/>
          </p:cNvPicPr>
          <p:nvPr/>
        </p:nvPicPr>
        <p:blipFill rotWithShape="1">
          <a:blip r:embed="rId4"/>
          <a:srcRect l="13523" r="13636"/>
          <a:stretch/>
        </p:blipFill>
        <p:spPr>
          <a:xfrm>
            <a:off x="2893867" y="1924512"/>
            <a:ext cx="3046679" cy="2352739"/>
          </a:xfrm>
          <a:prstGeom prst="rect">
            <a:avLst/>
          </a:prstGeom>
        </p:spPr>
      </p:pic>
      <p:pic>
        <p:nvPicPr>
          <p:cNvPr id="9" name="Picture 8">
            <a:extLst>
              <a:ext uri="{FF2B5EF4-FFF2-40B4-BE49-F238E27FC236}">
                <a16:creationId xmlns:a16="http://schemas.microsoft.com/office/drawing/2014/main" id="{40C3526E-3E5B-4CC3-9354-7FE164DD1C2C}"/>
              </a:ext>
            </a:extLst>
          </p:cNvPr>
          <p:cNvPicPr>
            <a:picLocks noChangeAspect="1"/>
          </p:cNvPicPr>
          <p:nvPr/>
        </p:nvPicPr>
        <p:blipFill>
          <a:blip r:embed="rId5"/>
          <a:stretch>
            <a:fillRect/>
          </a:stretch>
        </p:blipFill>
        <p:spPr>
          <a:xfrm>
            <a:off x="6041096" y="1191553"/>
            <a:ext cx="2825709" cy="2854967"/>
          </a:xfrm>
          <a:prstGeom prst="rect">
            <a:avLst/>
          </a:prstGeom>
        </p:spPr>
      </p:pic>
      <p:pic>
        <p:nvPicPr>
          <p:cNvPr id="7" name="Content Placeholder 6">
            <a:extLst>
              <a:ext uri="{FF2B5EF4-FFF2-40B4-BE49-F238E27FC236}">
                <a16:creationId xmlns:a16="http://schemas.microsoft.com/office/drawing/2014/main" id="{8BAAB341-4A51-4234-85CC-38EE2314781C}"/>
              </a:ext>
            </a:extLst>
          </p:cNvPr>
          <p:cNvPicPr>
            <a:picLocks noGrp="1" noChangeAspect="1"/>
          </p:cNvPicPr>
          <p:nvPr>
            <p:ph idx="1"/>
          </p:nvPr>
        </p:nvPicPr>
        <p:blipFill rotWithShape="1">
          <a:blip r:embed="rId6"/>
          <a:srcRect l="36196" t="24950" r="26363" b="34647"/>
          <a:stretch/>
        </p:blipFill>
        <p:spPr>
          <a:xfrm>
            <a:off x="4810991" y="3648012"/>
            <a:ext cx="3875808" cy="2352739"/>
          </a:xfrm>
          <a:prstGeom prst="rect">
            <a:avLst/>
          </a:prstGeom>
        </p:spPr>
      </p:pic>
    </p:spTree>
    <p:extLst>
      <p:ext uri="{BB962C8B-B14F-4D97-AF65-F5344CB8AC3E}">
        <p14:creationId xmlns:p14="http://schemas.microsoft.com/office/powerpoint/2010/main" val="3947712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86B67-A0DC-4476-B714-20AB42F27DAC}"/>
              </a:ext>
            </a:extLst>
          </p:cNvPr>
          <p:cNvSpPr>
            <a:spLocks noGrp="1"/>
          </p:cNvSpPr>
          <p:nvPr>
            <p:ph type="title"/>
          </p:nvPr>
        </p:nvSpPr>
        <p:spPr/>
        <p:txBody>
          <a:bodyPr/>
          <a:lstStyle/>
          <a:p>
            <a:r>
              <a:rPr lang="en-US" b="1" dirty="0"/>
              <a:t>LTCOP Reference Guide</a:t>
            </a:r>
            <a:br>
              <a:rPr lang="en-US" b="1" dirty="0"/>
            </a:br>
            <a:endParaRPr lang="en-US" b="1" dirty="0"/>
          </a:p>
        </p:txBody>
      </p:sp>
      <p:pic>
        <p:nvPicPr>
          <p:cNvPr id="5" name="Content Placeholder 4">
            <a:extLst>
              <a:ext uri="{FF2B5EF4-FFF2-40B4-BE49-F238E27FC236}">
                <a16:creationId xmlns:a16="http://schemas.microsoft.com/office/drawing/2014/main" id="{8D493589-CAFC-4D9F-936E-FA2150CC9535}"/>
              </a:ext>
            </a:extLst>
          </p:cNvPr>
          <p:cNvPicPr>
            <a:picLocks noGrp="1" noChangeAspect="1"/>
          </p:cNvPicPr>
          <p:nvPr>
            <p:ph idx="1"/>
          </p:nvPr>
        </p:nvPicPr>
        <p:blipFill>
          <a:blip r:embed="rId2"/>
          <a:stretch>
            <a:fillRect/>
          </a:stretch>
        </p:blipFill>
        <p:spPr>
          <a:xfrm>
            <a:off x="3894300" y="1470962"/>
            <a:ext cx="3870001" cy="4144676"/>
          </a:xfrm>
          <a:prstGeom prst="rect">
            <a:avLst/>
          </a:prstGeom>
        </p:spPr>
      </p:pic>
      <p:sp>
        <p:nvSpPr>
          <p:cNvPr id="4" name="Text Placeholder 3">
            <a:extLst>
              <a:ext uri="{FF2B5EF4-FFF2-40B4-BE49-F238E27FC236}">
                <a16:creationId xmlns:a16="http://schemas.microsoft.com/office/drawing/2014/main" id="{A3E14E76-9CF1-4340-8A27-66124D53EB12}"/>
              </a:ext>
            </a:extLst>
          </p:cNvPr>
          <p:cNvSpPr>
            <a:spLocks noGrp="1"/>
          </p:cNvSpPr>
          <p:nvPr>
            <p:ph type="body" sz="half" idx="2"/>
          </p:nvPr>
        </p:nvSpPr>
        <p:spPr>
          <a:xfrm>
            <a:off x="457201" y="2291196"/>
            <a:ext cx="2223654" cy="3346681"/>
          </a:xfrm>
        </p:spPr>
        <p:txBody>
          <a:bodyPr/>
          <a:lstStyle/>
          <a:p>
            <a:r>
              <a:rPr lang="en-US" sz="1200" i="1" dirty="0"/>
              <a:t>Responding to Allegations of Abuse: Role and Responsibilities of the Ombudsman Program</a:t>
            </a:r>
            <a:br>
              <a:rPr lang="en-US" sz="1200" dirty="0"/>
            </a:br>
            <a:br>
              <a:rPr lang="en-US" sz="1200" dirty="0"/>
            </a:br>
            <a:r>
              <a:rPr lang="en-US" sz="1200" dirty="0"/>
              <a:t>Overview</a:t>
            </a:r>
            <a:br>
              <a:rPr lang="en-US" sz="1200" dirty="0"/>
            </a:br>
            <a:r>
              <a:rPr lang="en-US" sz="1200" dirty="0"/>
              <a:t>Key Points</a:t>
            </a:r>
            <a:br>
              <a:rPr lang="en-US" sz="1200" dirty="0"/>
            </a:br>
            <a:r>
              <a:rPr lang="en-US" sz="1200" dirty="0"/>
              <a:t>AoA Statements</a:t>
            </a:r>
            <a:br>
              <a:rPr lang="en-US" sz="1200" dirty="0"/>
            </a:br>
            <a:r>
              <a:rPr lang="en-US" sz="1200" dirty="0"/>
              <a:t>What Can An Ombudsman Do?</a:t>
            </a:r>
            <a:br>
              <a:rPr lang="en-US" sz="1200" dirty="0"/>
            </a:br>
            <a:r>
              <a:rPr lang="en-US" sz="1200" dirty="0"/>
              <a:t>LTCO Advocacy Strategies</a:t>
            </a:r>
            <a:br>
              <a:rPr lang="en-US" sz="1200" dirty="0"/>
            </a:br>
            <a:r>
              <a:rPr lang="en-US" sz="1200" dirty="0"/>
              <a:t>Resources</a:t>
            </a:r>
          </a:p>
          <a:p>
            <a:r>
              <a:rPr lang="en-US" sz="1200" dirty="0"/>
              <a:t> </a:t>
            </a:r>
          </a:p>
          <a:p>
            <a:r>
              <a:rPr lang="en-US" sz="1200" dirty="0">
                <a:hlinkClick r:id="rId3"/>
              </a:rPr>
              <a:t>http://ltcombudsman.org/uploads/files/issues/ane-no-consent-ref-guide-july_2018.pdf</a:t>
            </a:r>
            <a:r>
              <a:rPr lang="en-US" sz="1200" dirty="0"/>
              <a:t> </a:t>
            </a:r>
          </a:p>
        </p:txBody>
      </p:sp>
    </p:spTree>
    <p:extLst>
      <p:ext uri="{BB962C8B-B14F-4D97-AF65-F5344CB8AC3E}">
        <p14:creationId xmlns:p14="http://schemas.microsoft.com/office/powerpoint/2010/main" val="2622445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8CFA-55FC-4A1C-B751-47747C6B9F2C}"/>
              </a:ext>
            </a:extLst>
          </p:cNvPr>
          <p:cNvSpPr>
            <a:spLocks noGrp="1"/>
          </p:cNvSpPr>
          <p:nvPr>
            <p:ph type="title"/>
          </p:nvPr>
        </p:nvSpPr>
        <p:spPr>
          <a:xfrm>
            <a:off x="249382" y="1451310"/>
            <a:ext cx="2483427" cy="946404"/>
          </a:xfrm>
        </p:spPr>
        <p:txBody>
          <a:bodyPr/>
          <a:lstStyle/>
          <a:p>
            <a:r>
              <a:rPr lang="en-US" sz="1650" b="1" dirty="0"/>
              <a:t>Balancing Privacy &amp; Protection Surveillance Cameras in Nursing Home Residents’ Rooms</a:t>
            </a:r>
          </a:p>
        </p:txBody>
      </p:sp>
      <p:pic>
        <p:nvPicPr>
          <p:cNvPr id="5" name="Content Placeholder 4">
            <a:extLst>
              <a:ext uri="{FF2B5EF4-FFF2-40B4-BE49-F238E27FC236}">
                <a16:creationId xmlns:a16="http://schemas.microsoft.com/office/drawing/2014/main" id="{C4C78C80-4423-449C-BDE0-8E6D161A9408}"/>
              </a:ext>
            </a:extLst>
          </p:cNvPr>
          <p:cNvPicPr>
            <a:picLocks noGrp="1" noChangeAspect="1"/>
          </p:cNvPicPr>
          <p:nvPr>
            <p:ph idx="1"/>
          </p:nvPr>
        </p:nvPicPr>
        <p:blipFill>
          <a:blip r:embed="rId2"/>
          <a:stretch>
            <a:fillRect/>
          </a:stretch>
        </p:blipFill>
        <p:spPr>
          <a:xfrm>
            <a:off x="4282731" y="1252106"/>
            <a:ext cx="3607488" cy="4508814"/>
          </a:xfrm>
          <a:prstGeom prst="rect">
            <a:avLst/>
          </a:prstGeom>
        </p:spPr>
      </p:pic>
      <p:sp>
        <p:nvSpPr>
          <p:cNvPr id="4" name="Text Placeholder 3">
            <a:extLst>
              <a:ext uri="{FF2B5EF4-FFF2-40B4-BE49-F238E27FC236}">
                <a16:creationId xmlns:a16="http://schemas.microsoft.com/office/drawing/2014/main" id="{92479C81-5269-4C0A-864A-E38028290E83}"/>
              </a:ext>
            </a:extLst>
          </p:cNvPr>
          <p:cNvSpPr>
            <a:spLocks noGrp="1"/>
          </p:cNvSpPr>
          <p:nvPr>
            <p:ph type="body" sz="half" idx="2"/>
          </p:nvPr>
        </p:nvSpPr>
        <p:spPr>
          <a:xfrm>
            <a:off x="342900" y="2455165"/>
            <a:ext cx="2253997" cy="3182711"/>
          </a:xfrm>
        </p:spPr>
        <p:txBody>
          <a:bodyPr/>
          <a:lstStyle/>
          <a:p>
            <a:r>
              <a:rPr lang="en-US" dirty="0">
                <a:hlinkClick r:id="rId3"/>
              </a:rPr>
              <a:t>http://ltcombudsman.org/uploads/files/issues/cv-ncea-surveillance-factsheet-web.pdf</a:t>
            </a:r>
            <a:r>
              <a:rPr lang="en-US" dirty="0"/>
              <a:t> </a:t>
            </a:r>
          </a:p>
        </p:txBody>
      </p:sp>
    </p:spTree>
    <p:extLst>
      <p:ext uri="{BB962C8B-B14F-4D97-AF65-F5344CB8AC3E}">
        <p14:creationId xmlns:p14="http://schemas.microsoft.com/office/powerpoint/2010/main" val="92974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0"/>
            <a:ext cx="8229600" cy="715962"/>
          </a:xfrm>
        </p:spPr>
        <p:txBody>
          <a:bodyPr/>
          <a:lstStyle/>
          <a:p>
            <a:pPr>
              <a:defRPr/>
            </a:pPr>
            <a:r>
              <a:rPr lang="en-US" altLang="en-US" dirty="0"/>
              <a:t>CDC Elder Sexual Abuse</a:t>
            </a:r>
          </a:p>
        </p:txBody>
      </p:sp>
      <p:sp>
        <p:nvSpPr>
          <p:cNvPr id="3" name="Content Placeholder 2"/>
          <p:cNvSpPr>
            <a:spLocks noGrp="1"/>
          </p:cNvSpPr>
          <p:nvPr>
            <p:ph idx="1"/>
          </p:nvPr>
        </p:nvSpPr>
        <p:spPr>
          <a:xfrm>
            <a:off x="381000" y="2057401"/>
            <a:ext cx="8305800" cy="3505200"/>
          </a:xfrm>
        </p:spPr>
        <p:txBody>
          <a:bodyPr>
            <a:normAutofit lnSpcReduction="10000"/>
          </a:bodyPr>
          <a:lstStyle/>
          <a:p>
            <a:pPr marL="0" indent="0">
              <a:buNone/>
              <a:defRPr/>
            </a:pPr>
            <a:r>
              <a:rPr lang="en-US" altLang="en-US" sz="2800" i="1" dirty="0"/>
              <a:t>Forced or unwanted sexual interaction (touching &amp; non-touching) of any kind with adult 60+. May include, not limited to, forced or unwanted completed or attempted contact between…forced or unwanted intentional touching, either directly or through the clothing... </a:t>
            </a:r>
          </a:p>
          <a:p>
            <a:pPr marL="0" indent="0">
              <a:buNone/>
              <a:defRPr/>
            </a:pPr>
            <a:r>
              <a:rPr lang="en-US" altLang="en-US" sz="2800" i="1" dirty="0"/>
              <a:t>These acts also qualify as sexual abuse if they are committed against an incapacitated person who is not competent to give informed approval.</a:t>
            </a:r>
            <a:endParaRPr lang="en-US" altLang="en-US" i="1" dirty="0">
              <a:effectLst>
                <a:outerShdw blurRad="38100" dist="38100" dir="2700000" algn="tl">
                  <a:srgbClr val="000000"/>
                </a:outerShdw>
              </a:effectLst>
            </a:endParaRPr>
          </a:p>
        </p:txBody>
      </p:sp>
      <p:sp>
        <p:nvSpPr>
          <p:cNvPr id="4" name="TextBox 3"/>
          <p:cNvSpPr txBox="1"/>
          <p:nvPr/>
        </p:nvSpPr>
        <p:spPr>
          <a:xfrm>
            <a:off x="533400" y="5888124"/>
            <a:ext cx="830580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Centers for Disease Control and Prevention. (2018). Elder Abuse: Definitions https://www.cdc.gov/violenceprevention/elderabuse/definitions.html</a:t>
            </a:r>
          </a:p>
        </p:txBody>
      </p:sp>
    </p:spTree>
    <p:extLst>
      <p:ext uri="{BB962C8B-B14F-4D97-AF65-F5344CB8AC3E}">
        <p14:creationId xmlns:p14="http://schemas.microsoft.com/office/powerpoint/2010/main" val="11606357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7355-DAB5-43A7-92CC-C4FC92D832B0}"/>
              </a:ext>
            </a:extLst>
          </p:cNvPr>
          <p:cNvSpPr>
            <a:spLocks noGrp="1"/>
          </p:cNvSpPr>
          <p:nvPr>
            <p:ph type="title"/>
          </p:nvPr>
        </p:nvSpPr>
        <p:spPr>
          <a:xfrm>
            <a:off x="457200" y="1451310"/>
            <a:ext cx="2223655" cy="946404"/>
          </a:xfrm>
        </p:spPr>
        <p:txBody>
          <a:bodyPr/>
          <a:lstStyle/>
          <a:p>
            <a:r>
              <a:rPr lang="en-US" b="1" dirty="0"/>
              <a:t>Resident-to-Resident Mistreatment	</a:t>
            </a:r>
          </a:p>
        </p:txBody>
      </p:sp>
      <p:pic>
        <p:nvPicPr>
          <p:cNvPr id="5" name="Content Placeholder 4">
            <a:extLst>
              <a:ext uri="{FF2B5EF4-FFF2-40B4-BE49-F238E27FC236}">
                <a16:creationId xmlns:a16="http://schemas.microsoft.com/office/drawing/2014/main" id="{C4E4B173-87B3-4F12-B46F-EC12071B8DB4}"/>
              </a:ext>
            </a:extLst>
          </p:cNvPr>
          <p:cNvPicPr>
            <a:picLocks noGrp="1" noChangeAspect="1"/>
          </p:cNvPicPr>
          <p:nvPr>
            <p:ph idx="1"/>
          </p:nvPr>
        </p:nvPicPr>
        <p:blipFill>
          <a:blip r:embed="rId2"/>
          <a:stretch>
            <a:fillRect/>
          </a:stretch>
        </p:blipFill>
        <p:spPr>
          <a:xfrm>
            <a:off x="5611091" y="1264275"/>
            <a:ext cx="3219893" cy="3305570"/>
          </a:xfrm>
          <a:prstGeom prst="rect">
            <a:avLst/>
          </a:prstGeom>
          <a:ln>
            <a:solidFill>
              <a:schemeClr val="tx1"/>
            </a:solidFill>
          </a:ln>
        </p:spPr>
      </p:pic>
      <p:sp>
        <p:nvSpPr>
          <p:cNvPr id="4" name="Text Placeholder 3">
            <a:extLst>
              <a:ext uri="{FF2B5EF4-FFF2-40B4-BE49-F238E27FC236}">
                <a16:creationId xmlns:a16="http://schemas.microsoft.com/office/drawing/2014/main" id="{071288B5-C85E-4E2E-87DE-8977024482D5}"/>
              </a:ext>
            </a:extLst>
          </p:cNvPr>
          <p:cNvSpPr>
            <a:spLocks noGrp="1"/>
          </p:cNvSpPr>
          <p:nvPr>
            <p:ph type="body" sz="half" idx="2"/>
          </p:nvPr>
        </p:nvSpPr>
        <p:spPr/>
        <p:txBody>
          <a:bodyPr/>
          <a:lstStyle/>
          <a:p>
            <a:endParaRPr lang="en-US" sz="1200" dirty="0"/>
          </a:p>
          <a:p>
            <a:endParaRPr lang="en-US" sz="1200" dirty="0"/>
          </a:p>
          <a:p>
            <a:r>
              <a:rPr lang="en-US" sz="1200" dirty="0"/>
              <a:t>Consumer Fact Sheet</a:t>
            </a:r>
          </a:p>
          <a:p>
            <a:endParaRPr lang="en-US" sz="1200" dirty="0"/>
          </a:p>
          <a:p>
            <a:r>
              <a:rPr lang="en-US" sz="1200" dirty="0"/>
              <a:t>LTCOP Advocacy</a:t>
            </a:r>
          </a:p>
          <a:p>
            <a:endParaRPr lang="en-US" sz="1200" dirty="0"/>
          </a:p>
          <a:p>
            <a:r>
              <a:rPr lang="en-US" sz="1200" dirty="0">
                <a:hlinkClick r:id="rId3"/>
              </a:rPr>
              <a:t>http://ltcombudsman.org/issues/abuse-neglect-and-exploitation-in-long-term-care-facilities#resident-to-resident</a:t>
            </a:r>
            <a:r>
              <a:rPr lang="en-US" sz="1200" dirty="0"/>
              <a:t> </a:t>
            </a:r>
          </a:p>
        </p:txBody>
      </p:sp>
      <p:pic>
        <p:nvPicPr>
          <p:cNvPr id="6" name="Picture 5">
            <a:extLst>
              <a:ext uri="{FF2B5EF4-FFF2-40B4-BE49-F238E27FC236}">
                <a16:creationId xmlns:a16="http://schemas.microsoft.com/office/drawing/2014/main" id="{6424A798-6209-4F1B-BE46-8F97E233F9C8}"/>
              </a:ext>
            </a:extLst>
          </p:cNvPr>
          <p:cNvPicPr>
            <a:picLocks noChangeAspect="1"/>
          </p:cNvPicPr>
          <p:nvPr/>
        </p:nvPicPr>
        <p:blipFill>
          <a:blip r:embed="rId4"/>
          <a:stretch>
            <a:fillRect/>
          </a:stretch>
        </p:blipFill>
        <p:spPr>
          <a:xfrm>
            <a:off x="3010608" y="2486338"/>
            <a:ext cx="2839474" cy="3442027"/>
          </a:xfrm>
          <a:prstGeom prst="rect">
            <a:avLst/>
          </a:prstGeom>
          <a:ln>
            <a:solidFill>
              <a:schemeClr val="tx1"/>
            </a:solidFill>
          </a:ln>
        </p:spPr>
      </p:pic>
    </p:spTree>
    <p:extLst>
      <p:ext uri="{BB962C8B-B14F-4D97-AF65-F5344CB8AC3E}">
        <p14:creationId xmlns:p14="http://schemas.microsoft.com/office/powerpoint/2010/main" val="15963371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6531-E575-44B1-9D28-FE2AFD1FBFB0}"/>
              </a:ext>
            </a:extLst>
          </p:cNvPr>
          <p:cNvSpPr>
            <a:spLocks noGrp="1"/>
          </p:cNvSpPr>
          <p:nvPr>
            <p:ph type="title"/>
          </p:nvPr>
        </p:nvSpPr>
        <p:spPr/>
        <p:txBody>
          <a:bodyPr/>
          <a:lstStyle/>
          <a:p>
            <a:r>
              <a:rPr lang="en-US" b="1" dirty="0"/>
              <a:t>Additional Information</a:t>
            </a:r>
          </a:p>
        </p:txBody>
      </p:sp>
      <p:sp>
        <p:nvSpPr>
          <p:cNvPr id="3" name="Content Placeholder 2">
            <a:extLst>
              <a:ext uri="{FF2B5EF4-FFF2-40B4-BE49-F238E27FC236}">
                <a16:creationId xmlns:a16="http://schemas.microsoft.com/office/drawing/2014/main" id="{76737A59-416F-44F5-BED5-717F6AA7C137}"/>
              </a:ext>
            </a:extLst>
          </p:cNvPr>
          <p:cNvSpPr>
            <a:spLocks noGrp="1"/>
          </p:cNvSpPr>
          <p:nvPr>
            <p:ph idx="1"/>
          </p:nvPr>
        </p:nvSpPr>
        <p:spPr/>
        <p:txBody>
          <a:bodyPr/>
          <a:lstStyle/>
          <a:p>
            <a:r>
              <a:rPr lang="en-US" b="1" dirty="0"/>
              <a:t>Nursing Home Regulations</a:t>
            </a:r>
          </a:p>
          <a:p>
            <a:pPr marL="0" indent="0">
              <a:buNone/>
            </a:pPr>
            <a:r>
              <a:rPr lang="en-US" dirty="0">
                <a:hlinkClick r:id="rId2"/>
              </a:rPr>
              <a:t>http://ltcombudsman.org/library/fed_laws/federal-nursing-home-regulations</a:t>
            </a:r>
            <a:r>
              <a:rPr lang="en-US" dirty="0"/>
              <a:t> </a:t>
            </a:r>
          </a:p>
          <a:p>
            <a:endParaRPr lang="en-US" dirty="0"/>
          </a:p>
          <a:p>
            <a:r>
              <a:rPr lang="en-US" b="1" dirty="0"/>
              <a:t>Abuse, Neglect, Exploitation Issue Page</a:t>
            </a:r>
          </a:p>
          <a:p>
            <a:pPr marL="0" indent="0">
              <a:buNone/>
            </a:pPr>
            <a:r>
              <a:rPr lang="en-US" dirty="0">
                <a:hlinkClick r:id="rId3"/>
              </a:rPr>
              <a:t>http://ltcombudsman.org/issues/abuse-neglect-and-exploitation-in-long-term-care-facilities</a:t>
            </a:r>
            <a:r>
              <a:rPr lang="en-US" dirty="0"/>
              <a:t> </a:t>
            </a:r>
          </a:p>
          <a:p>
            <a:endParaRPr lang="en-US" dirty="0"/>
          </a:p>
          <a:p>
            <a:r>
              <a:rPr lang="en-US" b="1" dirty="0"/>
              <a:t>Ombudsman Program Final Rule</a:t>
            </a:r>
          </a:p>
          <a:p>
            <a:pPr marL="0" indent="0">
              <a:buNone/>
            </a:pPr>
            <a:r>
              <a:rPr lang="en-US" dirty="0">
                <a:hlinkClick r:id="rId4"/>
              </a:rPr>
              <a:t>http://ltcombudsman.org/library/fed_laws/ltcop-final-rule</a:t>
            </a:r>
            <a:r>
              <a:rPr lang="en-US" dirty="0"/>
              <a:t> </a:t>
            </a:r>
          </a:p>
          <a:p>
            <a:endParaRPr lang="en-US" dirty="0"/>
          </a:p>
          <a:p>
            <a:endParaRPr lang="en-US" dirty="0"/>
          </a:p>
        </p:txBody>
      </p:sp>
    </p:spTree>
    <p:extLst>
      <p:ext uri="{BB962C8B-B14F-4D97-AF65-F5344CB8AC3E}">
        <p14:creationId xmlns:p14="http://schemas.microsoft.com/office/powerpoint/2010/main" val="2512915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ACL’s Frequently Asked Questions (FAQs)</a:t>
            </a:r>
          </a:p>
        </p:txBody>
      </p:sp>
      <p:sp>
        <p:nvSpPr>
          <p:cNvPr id="3" name="Content Placeholder 2"/>
          <p:cNvSpPr>
            <a:spLocks noGrp="1"/>
          </p:cNvSpPr>
          <p:nvPr>
            <p:ph idx="1"/>
          </p:nvPr>
        </p:nvSpPr>
        <p:spPr/>
        <p:txBody>
          <a:bodyPr>
            <a:normAutofit/>
          </a:bodyPr>
          <a:lstStyle/>
          <a:p>
            <a:pPr marL="0" indent="0">
              <a:buNone/>
            </a:pPr>
            <a:r>
              <a:rPr lang="en-US" sz="1650" b="1" dirty="0"/>
              <a:t>Question:  </a:t>
            </a:r>
            <a:r>
              <a:rPr lang="en-US" sz="1650" dirty="0"/>
              <a:t>Does the Rule </a:t>
            </a:r>
            <a:r>
              <a:rPr lang="en-US" sz="1650" i="1" u="sng" dirty="0"/>
              <a:t>prohibit </a:t>
            </a:r>
            <a:r>
              <a:rPr lang="en-US" sz="1650" dirty="0"/>
              <a:t>an Ombudsman or representatives  of the Office from being mandated reporters under state abuse reporting laws? </a:t>
            </a:r>
          </a:p>
          <a:p>
            <a:pPr marL="0" indent="0">
              <a:buNone/>
            </a:pPr>
            <a:endParaRPr lang="en-US" sz="1650" dirty="0"/>
          </a:p>
          <a:p>
            <a:pPr marL="0" indent="0">
              <a:buNone/>
            </a:pPr>
            <a:r>
              <a:rPr lang="en-US" sz="1650" b="1" dirty="0"/>
              <a:t>Answer:  </a:t>
            </a:r>
            <a:r>
              <a:rPr lang="en-US" sz="1650" dirty="0"/>
              <a:t>Yes. </a:t>
            </a:r>
            <a:r>
              <a:rPr lang="en-US" sz="1650" i="1" u="sng" dirty="0"/>
              <a:t>Both the Older Americans Act and the Rule prohibit </a:t>
            </a:r>
            <a:r>
              <a:rPr lang="en-US" sz="1650" dirty="0"/>
              <a:t>reporting of resident-identifying information without the resident’s consent. By logical extension, this precludes mandated reporting of suspected abuse which discloses such information. Through the strict disclosure limitations within the Act, Congress has indicated its intent for the Ombudsman program to be a safe, person-centered place for residents to bring their concerns. Residents can be assured that their information will not be disclosed without their consent, the consent of the resident representative, or court order. (OAA Section 712(d)(2)(B)). Despite numerous Congressional reauthorizations of the Act, Congress has never provided an exception for abuse reporting in the Act. </a:t>
            </a:r>
          </a:p>
          <a:p>
            <a:pPr marL="0" indent="0">
              <a:buNone/>
            </a:pPr>
            <a:endParaRPr lang="en-US" dirty="0"/>
          </a:p>
        </p:txBody>
      </p:sp>
    </p:spTree>
    <p:extLst>
      <p:ext uri="{BB962C8B-B14F-4D97-AF65-F5344CB8AC3E}">
        <p14:creationId xmlns:p14="http://schemas.microsoft.com/office/powerpoint/2010/main" val="2903704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ACL’s FAQs</a:t>
            </a:r>
          </a:p>
        </p:txBody>
      </p:sp>
      <p:sp>
        <p:nvSpPr>
          <p:cNvPr id="5" name="Content Placeholder 4"/>
          <p:cNvSpPr>
            <a:spLocks noGrp="1"/>
          </p:cNvSpPr>
          <p:nvPr>
            <p:ph idx="1"/>
          </p:nvPr>
        </p:nvSpPr>
        <p:spPr>
          <a:xfrm>
            <a:off x="457200" y="2200276"/>
            <a:ext cx="8136082" cy="3540701"/>
          </a:xfrm>
        </p:spPr>
        <p:txBody>
          <a:bodyPr/>
          <a:lstStyle/>
          <a:p>
            <a:pPr marL="0" indent="0">
              <a:buNone/>
            </a:pPr>
            <a:r>
              <a:rPr lang="en-US" sz="1650" b="1" dirty="0"/>
              <a:t>Question:</a:t>
            </a:r>
            <a:r>
              <a:rPr lang="en-US" sz="1650" dirty="0"/>
              <a:t> Does the Rule prohibit Ombudsman programs from investigating abuse complaints? </a:t>
            </a:r>
          </a:p>
          <a:p>
            <a:pPr marL="0" indent="0">
              <a:buNone/>
            </a:pPr>
            <a:endParaRPr lang="en-US" sz="1650" dirty="0"/>
          </a:p>
          <a:p>
            <a:pPr marL="0" indent="0">
              <a:buNone/>
            </a:pPr>
            <a:r>
              <a:rPr lang="en-US" sz="1650" b="1" dirty="0"/>
              <a:t>Answer: </a:t>
            </a:r>
            <a:r>
              <a:rPr lang="en-US" sz="1650" dirty="0"/>
              <a:t>No. Both the Older Americans Act and the Rule require the Ombudsman program to “identify, investigate, and resolve complaints that … relate to action, inaction or decisions that may adversely affect the health, safety, welfare, or rights of the residents.”  Abuse, neglect and exploitation of residents are among the complaints that fall within this purview.  However, Ombudsman programs </a:t>
            </a:r>
            <a:r>
              <a:rPr lang="en-US" sz="1650" i="1" u="sng" dirty="0"/>
              <a:t>are not the official entity to substantiate (or, finder of fact)</a:t>
            </a:r>
            <a:r>
              <a:rPr lang="en-US" sz="1650" dirty="0"/>
              <a:t> for abuse complaints on behalf of the state or other governmental entity. Ombudsman programs represent the interests of residents, rather than the interests of the state or other governmental entity. (See OAA Section 712(a)(3)(E), (a)(5)(B)(iv); 45 CFR 1324.13(a)(5), 1324.19(a)(4)). </a:t>
            </a:r>
          </a:p>
          <a:p>
            <a:pPr marL="0" indent="0">
              <a:buNone/>
            </a:pPr>
            <a:endParaRPr lang="en-US" sz="1500" dirty="0"/>
          </a:p>
        </p:txBody>
      </p:sp>
    </p:spTree>
    <p:extLst>
      <p:ext uri="{BB962C8B-B14F-4D97-AF65-F5344CB8AC3E}">
        <p14:creationId xmlns:p14="http://schemas.microsoft.com/office/powerpoint/2010/main" val="11924976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1314450" y="1178721"/>
            <a:ext cx="6515100" cy="1050131"/>
          </a:xfrm>
          <a:prstGeom prst="rect">
            <a:avLst/>
          </a:prstGeom>
          <a:noFill/>
          <a:ln w="9525">
            <a:noFill/>
            <a:miter lim="800000"/>
            <a:headEnd/>
            <a:tailEnd/>
          </a:ln>
        </p:spPr>
      </p:pic>
      <p:sp>
        <p:nvSpPr>
          <p:cNvPr id="58370" name="TextBox 3"/>
          <p:cNvSpPr txBox="1">
            <a:spLocks noChangeArrowheads="1"/>
          </p:cNvSpPr>
          <p:nvPr/>
        </p:nvSpPr>
        <p:spPr bwMode="auto">
          <a:xfrm>
            <a:off x="439445" y="2228851"/>
            <a:ext cx="8229600" cy="3531736"/>
          </a:xfrm>
          <a:prstGeom prst="rect">
            <a:avLst/>
          </a:prstGeom>
          <a:noFill/>
          <a:ln w="9525">
            <a:noFill/>
            <a:miter lim="800000"/>
            <a:headEnd/>
            <a:tailEnd/>
          </a:ln>
        </p:spPr>
        <p:txBody>
          <a:bodyPr wrap="square">
            <a:prstTxWarp prst="textNoShape">
              <a:avLst/>
            </a:prstTxWarp>
            <a:spAutoFit/>
          </a:bodyPr>
          <a:lstStyle/>
          <a:p>
            <a:pPr algn="ctr" defTabSz="685800"/>
            <a:endParaRPr lang="en-US" sz="1650" b="1" dirty="0">
              <a:solidFill>
                <a:srgbClr val="002060"/>
              </a:solidFill>
              <a:cs typeface="+mn-cs"/>
            </a:endParaRPr>
          </a:p>
          <a:p>
            <a:pPr algn="ctr" defTabSz="685800"/>
            <a:endParaRPr lang="en-US" sz="1650" b="1" dirty="0">
              <a:solidFill>
                <a:srgbClr val="002060"/>
              </a:solidFill>
              <a:cs typeface="+mn-cs"/>
            </a:endParaRPr>
          </a:p>
          <a:p>
            <a:pPr algn="ctr" defTabSz="685800"/>
            <a:endParaRPr lang="en-US" sz="1650" b="1" dirty="0">
              <a:solidFill>
                <a:srgbClr val="002060"/>
              </a:solidFill>
              <a:cs typeface="+mn-cs"/>
            </a:endParaRPr>
          </a:p>
          <a:p>
            <a:pPr algn="ctr" defTabSz="685800"/>
            <a:r>
              <a:rPr lang="en-US" sz="2100" b="1" dirty="0">
                <a:solidFill>
                  <a:srgbClr val="002060"/>
                </a:solidFill>
                <a:cs typeface="+mn-cs"/>
              </a:rPr>
              <a:t>The National Long-Term Care </a:t>
            </a:r>
          </a:p>
          <a:p>
            <a:pPr algn="ctr" defTabSz="685800"/>
            <a:r>
              <a:rPr lang="en-US" sz="2100" b="1" dirty="0">
                <a:solidFill>
                  <a:srgbClr val="002060"/>
                </a:solidFill>
                <a:cs typeface="+mn-cs"/>
              </a:rPr>
              <a:t>Ombudsman Resource Center (NORC)</a:t>
            </a:r>
          </a:p>
          <a:p>
            <a:pPr algn="ctr" defTabSz="685800"/>
            <a:r>
              <a:rPr lang="en-US" sz="1500" dirty="0">
                <a:solidFill>
                  <a:srgbClr val="002060"/>
                </a:solidFill>
                <a:cs typeface="+mn-cs"/>
                <a:hlinkClick r:id="rId4"/>
              </a:rPr>
              <a:t>www.ltcombudsman.org</a:t>
            </a:r>
            <a:endParaRPr lang="en-US" sz="1500" dirty="0">
              <a:solidFill>
                <a:srgbClr val="002060"/>
              </a:solidFill>
              <a:cs typeface="+mn-cs"/>
            </a:endParaRPr>
          </a:p>
          <a:p>
            <a:pPr algn="ctr" defTabSz="685800"/>
            <a:endParaRPr lang="en-US" sz="1500" dirty="0">
              <a:solidFill>
                <a:srgbClr val="002060"/>
              </a:solidFill>
              <a:cs typeface="+mn-cs"/>
            </a:endParaRPr>
          </a:p>
          <a:p>
            <a:pPr algn="ctr" defTabSz="685800"/>
            <a:endParaRPr lang="en-US" sz="1500" dirty="0">
              <a:solidFill>
                <a:srgbClr val="002060"/>
              </a:solidFill>
              <a:cs typeface="+mn-cs"/>
            </a:endParaRPr>
          </a:p>
          <a:p>
            <a:pPr algn="ctr" defTabSz="685800"/>
            <a:endParaRPr lang="en-US" sz="1500" dirty="0">
              <a:solidFill>
                <a:srgbClr val="002060"/>
              </a:solidFill>
              <a:cs typeface="+mn-cs"/>
            </a:endParaRPr>
          </a:p>
          <a:p>
            <a:pPr algn="ctr" defTabSz="685800"/>
            <a:endParaRPr lang="en-US" sz="1500" dirty="0">
              <a:solidFill>
                <a:srgbClr val="002060"/>
              </a:solidFill>
              <a:cs typeface="+mn-cs"/>
            </a:endParaRPr>
          </a:p>
          <a:p>
            <a:pPr algn="ctr" defTabSz="685800"/>
            <a:endParaRPr lang="en-US" sz="1500" dirty="0">
              <a:solidFill>
                <a:srgbClr val="002060"/>
              </a:solidFill>
              <a:cs typeface="+mn-cs"/>
            </a:endParaRPr>
          </a:p>
          <a:p>
            <a:pPr algn="ctr" defTabSz="685800"/>
            <a:r>
              <a:rPr lang="en-US" sz="1050" i="1" dirty="0">
                <a:solidFill>
                  <a:srgbClr val="002060"/>
                </a:solidFill>
                <a:cs typeface="+mn-cs"/>
              </a:rPr>
              <a:t>This project was supported, in part, by grant number </a:t>
            </a:r>
            <a:r>
              <a:rPr lang="en-US" sz="1050" i="1" dirty="0">
                <a:solidFill>
                  <a:srgbClr val="002060"/>
                </a:solidFill>
                <a:latin typeface="Arial"/>
                <a:ea typeface="+mn-ea"/>
                <a:cs typeface="+mn-cs"/>
              </a:rPr>
              <a:t>90OMRC0001-01-00</a:t>
            </a:r>
            <a:r>
              <a:rPr lang="en-US" sz="1050" i="1" dirty="0">
                <a:solidFill>
                  <a:srgbClr val="002060"/>
                </a:solidFill>
                <a:cs typeface="+mn-cs"/>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spTree>
    <p:extLst>
      <p:ext uri="{BB962C8B-B14F-4D97-AF65-F5344CB8AC3E}">
        <p14:creationId xmlns:p14="http://schemas.microsoft.com/office/powerpoint/2010/main" val="3439501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body" idx="1"/>
          </p:nvPr>
        </p:nvSpPr>
        <p:spPr>
          <a:xfrm>
            <a:off x="3943350" y="2114551"/>
            <a:ext cx="4575117" cy="916934"/>
          </a:xfrm>
          <a:prstGeom prst="rect">
            <a:avLst/>
          </a:prstGeom>
          <a:noFill/>
          <a:ln>
            <a:noFill/>
          </a:ln>
        </p:spPr>
        <p:txBody>
          <a:bodyPr spcFirstLastPara="1" wrap="square" lIns="68569" tIns="34275" rIns="68569" bIns="34275" anchor="t" anchorCtr="0">
            <a:noAutofit/>
          </a:bodyPr>
          <a:lstStyle/>
          <a:p>
            <a:pPr marL="0" indent="0">
              <a:spcBef>
                <a:spcPts val="0"/>
              </a:spcBef>
              <a:buSzPts val="3600"/>
              <a:buNone/>
            </a:pPr>
            <a:endParaRPr dirty="0"/>
          </a:p>
          <a:p>
            <a:pPr marL="0" indent="0">
              <a:buSzPts val="3600"/>
              <a:buNone/>
            </a:pPr>
            <a:endParaRPr sz="2700" dirty="0"/>
          </a:p>
          <a:p>
            <a:pPr marL="0" indent="0">
              <a:buSzPts val="3000"/>
              <a:buNone/>
            </a:pPr>
            <a:r>
              <a:rPr lang="en-US" sz="2250" dirty="0"/>
              <a:t> A single bracelet does not jingle. </a:t>
            </a:r>
            <a:endParaRPr dirty="0"/>
          </a:p>
          <a:p>
            <a:pPr marL="342900" lvl="1" indent="0">
              <a:buSzPts val="3000"/>
              <a:buNone/>
            </a:pPr>
            <a:r>
              <a:rPr lang="en-US" sz="2250" dirty="0"/>
              <a:t>-Congolese proverb </a:t>
            </a:r>
            <a:endParaRPr sz="2250" dirty="0"/>
          </a:p>
        </p:txBody>
      </p:sp>
      <p:pic>
        <p:nvPicPr>
          <p:cNvPr id="90" name="Google Shape;90;p13"/>
          <p:cNvPicPr preferRelativeResize="0"/>
          <p:nvPr/>
        </p:nvPicPr>
        <p:blipFill rotWithShape="1">
          <a:blip r:embed="rId3">
            <a:alphaModFix/>
          </a:blip>
          <a:srcRect/>
          <a:stretch/>
        </p:blipFill>
        <p:spPr>
          <a:xfrm>
            <a:off x="1143000" y="2228850"/>
            <a:ext cx="2070435" cy="203246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4"/>
          <p:cNvGrpSpPr/>
          <p:nvPr/>
        </p:nvGrpSpPr>
        <p:grpSpPr>
          <a:xfrm>
            <a:off x="1164731" y="1427242"/>
            <a:ext cx="6471459" cy="1119668"/>
            <a:chOff x="1271846" y="1013776"/>
            <a:chExt cx="8628612" cy="1229628"/>
          </a:xfrm>
        </p:grpSpPr>
        <p:pic>
          <p:nvPicPr>
            <p:cNvPr id="97" name="Google Shape;97;p14"/>
            <p:cNvPicPr preferRelativeResize="0"/>
            <p:nvPr/>
          </p:nvPicPr>
          <p:blipFill rotWithShape="1">
            <a:blip r:embed="rId3">
              <a:alphaModFix/>
            </a:blip>
            <a:srcRect/>
            <a:stretch/>
          </p:blipFill>
          <p:spPr>
            <a:xfrm>
              <a:off x="1271846" y="1059497"/>
              <a:ext cx="2815695" cy="1160026"/>
            </a:xfrm>
            <a:prstGeom prst="rect">
              <a:avLst/>
            </a:prstGeom>
            <a:noFill/>
            <a:ln>
              <a:noFill/>
            </a:ln>
          </p:spPr>
        </p:pic>
        <p:pic>
          <p:nvPicPr>
            <p:cNvPr id="98" name="Google Shape;98;p14" descr="Email-Logo-WALTCOP-2"/>
            <p:cNvPicPr preferRelativeResize="0"/>
            <p:nvPr/>
          </p:nvPicPr>
          <p:blipFill rotWithShape="1">
            <a:blip r:embed="rId4">
              <a:alphaModFix/>
            </a:blip>
            <a:srcRect/>
            <a:stretch/>
          </p:blipFill>
          <p:spPr>
            <a:xfrm>
              <a:off x="7414017" y="1013776"/>
              <a:ext cx="2486441" cy="1148426"/>
            </a:xfrm>
            <a:prstGeom prst="rect">
              <a:avLst/>
            </a:prstGeom>
            <a:noFill/>
            <a:ln>
              <a:noFill/>
            </a:ln>
          </p:spPr>
        </p:pic>
        <p:pic>
          <p:nvPicPr>
            <p:cNvPr id="99" name="Google Shape;99;p14" descr="WCSAP - Washington Coalition of Sexual Assualt Programs"/>
            <p:cNvPicPr preferRelativeResize="0"/>
            <p:nvPr/>
          </p:nvPicPr>
          <p:blipFill rotWithShape="1">
            <a:blip r:embed="rId5">
              <a:alphaModFix/>
            </a:blip>
            <a:srcRect/>
            <a:stretch/>
          </p:blipFill>
          <p:spPr>
            <a:xfrm>
              <a:off x="4195241" y="1013776"/>
              <a:ext cx="3179012" cy="1229628"/>
            </a:xfrm>
            <a:prstGeom prst="rect">
              <a:avLst/>
            </a:prstGeom>
            <a:noFill/>
            <a:ln>
              <a:noFill/>
            </a:ln>
          </p:spPr>
        </p:pic>
      </p:grpSp>
      <p:sp>
        <p:nvSpPr>
          <p:cNvPr id="100" name="Google Shape;100;p14"/>
          <p:cNvSpPr txBox="1"/>
          <p:nvPr/>
        </p:nvSpPr>
        <p:spPr>
          <a:xfrm>
            <a:off x="1203263" y="2903063"/>
            <a:ext cx="6882975" cy="1119600"/>
          </a:xfrm>
          <a:prstGeom prst="rect">
            <a:avLst/>
          </a:prstGeom>
          <a:noFill/>
          <a:ln>
            <a:noFill/>
          </a:ln>
        </p:spPr>
        <p:txBody>
          <a:bodyPr spcFirstLastPara="1" wrap="square" lIns="68569" tIns="68569" rIns="68569" bIns="68569" anchor="t" anchorCtr="0">
            <a:noAutofit/>
          </a:bodyPr>
          <a:lstStyle/>
          <a:p>
            <a:pPr algn="ctr" defTabSz="685800" fontAlgn="auto">
              <a:spcBef>
                <a:spcPts val="0"/>
              </a:spcBef>
              <a:spcAft>
                <a:spcPts val="0"/>
              </a:spcAft>
              <a:buClr>
                <a:srgbClr val="000000"/>
              </a:buClr>
            </a:pPr>
            <a:r>
              <a:rPr lang="en-US" sz="3600" kern="0" dirty="0">
                <a:solidFill>
                  <a:srgbClr val="000000"/>
                </a:solidFill>
                <a:latin typeface="Arial"/>
                <a:cs typeface="Arial"/>
                <a:sym typeface="Arial"/>
              </a:rPr>
              <a:t>The Alliance to End Sexual Violence in Long Term Care</a:t>
            </a:r>
            <a:endParaRPr sz="3600" kern="0" dirty="0">
              <a:solidFill>
                <a:srgbClr val="000000"/>
              </a:solidFill>
              <a:latin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body" idx="1"/>
          </p:nvPr>
        </p:nvSpPr>
        <p:spPr>
          <a:xfrm>
            <a:off x="818803" y="1657350"/>
            <a:ext cx="7506394" cy="2286675"/>
          </a:xfrm>
          <a:prstGeom prst="rect">
            <a:avLst/>
          </a:prstGeom>
          <a:noFill/>
          <a:ln>
            <a:noFill/>
          </a:ln>
        </p:spPr>
        <p:txBody>
          <a:bodyPr spcFirstLastPara="1" wrap="square" lIns="68569" tIns="34275" rIns="68569" bIns="34275" anchor="t" anchorCtr="0">
            <a:noAutofit/>
          </a:bodyPr>
          <a:lstStyle/>
          <a:p>
            <a:pPr marL="0" indent="0">
              <a:lnSpc>
                <a:spcPct val="80000"/>
              </a:lnSpc>
              <a:spcBef>
                <a:spcPts val="0"/>
              </a:spcBef>
              <a:buSzPts val="5500"/>
              <a:buNone/>
            </a:pPr>
            <a:r>
              <a:rPr lang="en-US" sz="3600" dirty="0">
                <a:solidFill>
                  <a:srgbClr val="0000FF"/>
                </a:solidFill>
              </a:rPr>
              <a:t>Who we are</a:t>
            </a:r>
            <a:r>
              <a:rPr lang="en-US" sz="4125" dirty="0"/>
              <a:t> </a:t>
            </a:r>
            <a:endParaRPr lang="en-US" dirty="0"/>
          </a:p>
          <a:p>
            <a:pPr marL="0" indent="0">
              <a:lnSpc>
                <a:spcPct val="80000"/>
              </a:lnSpc>
              <a:spcBef>
                <a:spcPts val="0"/>
              </a:spcBef>
              <a:buSzPts val="5500"/>
              <a:buNone/>
            </a:pPr>
            <a:r>
              <a:rPr lang="en-US" sz="1950" dirty="0"/>
              <a:t>Statewide partnership to provide technical assistance and build capacity and effectiveness together for the advocacy of long term care residents who have experienced sexual violence today, tomorrow, or in the past.</a:t>
            </a:r>
          </a:p>
          <a:p>
            <a:pPr marL="171450" indent="0">
              <a:lnSpc>
                <a:spcPct val="80000"/>
              </a:lnSpc>
              <a:buNone/>
            </a:pPr>
            <a:endParaRPr dirty="0"/>
          </a:p>
          <a:p>
            <a:pPr marL="0" indent="0">
              <a:lnSpc>
                <a:spcPct val="80000"/>
              </a:lnSpc>
              <a:buNone/>
            </a:pPr>
            <a:r>
              <a:rPr lang="en-US" sz="3600" dirty="0">
                <a:solidFill>
                  <a:srgbClr val="0000FF"/>
                </a:solidFill>
              </a:rPr>
              <a:t>Who you are</a:t>
            </a:r>
            <a:r>
              <a:rPr lang="en-US" sz="4125" dirty="0"/>
              <a:t> </a:t>
            </a:r>
            <a:endParaRPr lang="en-US" dirty="0"/>
          </a:p>
          <a:p>
            <a:pPr marL="0" indent="0">
              <a:lnSpc>
                <a:spcPct val="80000"/>
              </a:lnSpc>
              <a:buNone/>
            </a:pPr>
            <a:r>
              <a:rPr lang="en-US" sz="1950" dirty="0"/>
              <a:t>Disability advocates, sexual assault advocates, long-term care ombudsmen, and any individual or organization that cares for or about the lives of residents of long term care.</a:t>
            </a:r>
            <a:endParaRPr dirty="0"/>
          </a:p>
          <a:p>
            <a:pPr marL="171450" indent="0">
              <a:lnSpc>
                <a:spcPct val="80000"/>
              </a:lnSpc>
              <a:buNone/>
            </a:pPr>
            <a:endParaRPr dirty="0"/>
          </a:p>
          <a:p>
            <a:pPr marL="171450" indent="0">
              <a:lnSpc>
                <a:spcPct val="80000"/>
              </a:lnSpc>
              <a:buNone/>
            </a:pPr>
            <a:endParaRPr sz="195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ctrTitle"/>
          </p:nvPr>
        </p:nvSpPr>
        <p:spPr>
          <a:xfrm>
            <a:off x="768850" y="1350675"/>
            <a:ext cx="5886450" cy="821025"/>
          </a:xfrm>
          <a:prstGeom prst="rect">
            <a:avLst/>
          </a:prstGeom>
          <a:noFill/>
          <a:ln>
            <a:noFill/>
          </a:ln>
        </p:spPr>
        <p:txBody>
          <a:bodyPr spcFirstLastPara="1" wrap="square" lIns="68569" tIns="34275" rIns="68569" bIns="34275" anchor="b" anchorCtr="0">
            <a:noAutofit/>
          </a:bodyPr>
          <a:lstStyle/>
          <a:p>
            <a:pPr algn="l">
              <a:buSzPts val="3600"/>
            </a:pPr>
            <a:r>
              <a:rPr lang="en-US" sz="2700" b="1" dirty="0">
                <a:solidFill>
                  <a:srgbClr val="0000FF"/>
                </a:solidFill>
              </a:rPr>
              <a:t>Who Is Affected By Sexual Violence?</a:t>
            </a:r>
            <a:endParaRPr sz="2700" b="1" dirty="0">
              <a:solidFill>
                <a:srgbClr val="0000FF"/>
              </a:solidFill>
            </a:endParaRPr>
          </a:p>
        </p:txBody>
      </p:sp>
      <p:sp>
        <p:nvSpPr>
          <p:cNvPr id="113" name="Google Shape;113;p16"/>
          <p:cNvSpPr txBox="1">
            <a:spLocks noGrp="1"/>
          </p:cNvSpPr>
          <p:nvPr>
            <p:ph type="subTitle" idx="1"/>
          </p:nvPr>
        </p:nvSpPr>
        <p:spPr>
          <a:xfrm>
            <a:off x="742950" y="2171700"/>
            <a:ext cx="7658100" cy="2619450"/>
          </a:xfrm>
          <a:prstGeom prst="rect">
            <a:avLst/>
          </a:prstGeom>
          <a:noFill/>
          <a:ln>
            <a:noFill/>
          </a:ln>
        </p:spPr>
        <p:txBody>
          <a:bodyPr spcFirstLastPara="1" wrap="square" lIns="68569" tIns="34275" rIns="68569" bIns="34275" anchor="t" anchorCtr="0">
            <a:noAutofit/>
          </a:bodyPr>
          <a:lstStyle/>
          <a:p>
            <a:pPr marL="342900" indent="0" algn="l">
              <a:spcBef>
                <a:spcPts val="0"/>
              </a:spcBef>
            </a:pPr>
            <a:endParaRPr sz="2100" dirty="0"/>
          </a:p>
          <a:p>
            <a:pPr marL="342900" indent="0" algn="l">
              <a:spcBef>
                <a:spcPts val="0"/>
              </a:spcBef>
            </a:pPr>
            <a:r>
              <a:rPr lang="en-US" sz="2100" dirty="0"/>
              <a:t>Sexual Violence knows no boundaries - it can affect every </a:t>
            </a:r>
            <a:r>
              <a:rPr lang="en-US" sz="2100" u="sng" dirty="0"/>
              <a:t>age</a:t>
            </a:r>
            <a:r>
              <a:rPr lang="en-US" sz="2100" dirty="0"/>
              <a:t>, race, class, culture, gender, </a:t>
            </a:r>
            <a:r>
              <a:rPr lang="en-US" sz="2100" u="sng" dirty="0"/>
              <a:t>ability</a:t>
            </a:r>
            <a:r>
              <a:rPr lang="en-US" sz="2100" dirty="0"/>
              <a:t>, sexual orientation, gender identity, and sex, but in the end, we are all affected.</a:t>
            </a:r>
          </a:p>
          <a:p>
            <a:pPr marL="342900" indent="0" algn="l">
              <a:spcBef>
                <a:spcPts val="0"/>
              </a:spcBef>
            </a:pPr>
            <a:br>
              <a:rPr lang="en-US" sz="2100" dirty="0"/>
            </a:br>
            <a:r>
              <a:rPr lang="en-US" sz="2100" dirty="0"/>
              <a:t>Residents of long term care facilities are highly vulnerable to sexual violence because of their isolation and dependence on others for their care. </a:t>
            </a:r>
          </a:p>
          <a:p>
            <a:pPr marL="342900" indent="0" algn="l">
              <a:spcBef>
                <a:spcPts val="0"/>
              </a:spcBef>
            </a:pPr>
            <a:endParaRPr sz="2100" dirty="0"/>
          </a:p>
          <a:p>
            <a:pPr marL="342900" indent="0" algn="l">
              <a:spcBef>
                <a:spcPts val="0"/>
              </a:spcBef>
            </a:pPr>
            <a:r>
              <a:rPr lang="en-US" sz="2100" dirty="0"/>
              <a:t>Residents are largely silent about sexual violence.</a:t>
            </a:r>
            <a:endParaRPr sz="2100" dirty="0"/>
          </a:p>
          <a:p>
            <a:pPr marL="342900" indent="0" algn="l"/>
            <a:endParaRPr sz="2100" dirty="0"/>
          </a:p>
        </p:txBody>
      </p:sp>
      <p:pic>
        <p:nvPicPr>
          <p:cNvPr id="114" name="Google Shape;114;p16"/>
          <p:cNvPicPr preferRelativeResize="0"/>
          <p:nvPr/>
        </p:nvPicPr>
        <p:blipFill rotWithShape="1">
          <a:blip r:embed="rId3">
            <a:alphaModFix/>
          </a:blip>
          <a:srcRect/>
          <a:stretch/>
        </p:blipFill>
        <p:spPr>
          <a:xfrm>
            <a:off x="316222" y="5165134"/>
            <a:ext cx="905256" cy="754380"/>
          </a:xfrm>
          <a:prstGeom prst="rect">
            <a:avLst/>
          </a:prstGeom>
          <a:gradFill>
            <a:gsLst>
              <a:gs pos="0">
                <a:srgbClr val="F6F9FC"/>
              </a:gs>
              <a:gs pos="74000">
                <a:srgbClr val="B3D1EC"/>
              </a:gs>
              <a:gs pos="83000">
                <a:srgbClr val="B3D1EC"/>
              </a:gs>
              <a:gs pos="100000">
                <a:srgbClr val="CCE0F2"/>
              </a:gs>
            </a:gsLst>
            <a:lin ang="5400000" scaled="0"/>
          </a:gradFill>
          <a:ln>
            <a:noFill/>
          </a:ln>
        </p:spPr>
      </p:pic>
      <p:sp>
        <p:nvSpPr>
          <p:cNvPr id="115" name="Google Shape;115;p16"/>
          <p:cNvSpPr txBox="1"/>
          <p:nvPr/>
        </p:nvSpPr>
        <p:spPr>
          <a:xfrm>
            <a:off x="316222" y="5472942"/>
            <a:ext cx="3204557" cy="346249"/>
          </a:xfrm>
          <a:prstGeom prst="rect">
            <a:avLst/>
          </a:prstGeom>
          <a:noFill/>
          <a:ln>
            <a:noFill/>
          </a:ln>
        </p:spPr>
        <p:txBody>
          <a:bodyPr spcFirstLastPara="1" wrap="square" lIns="68569" tIns="34275" rIns="68569" bIns="34275" anchor="t" anchorCtr="0">
            <a:noAutofit/>
          </a:bodyPr>
          <a:lstStyle/>
          <a:p>
            <a:pPr defTabSz="685800" fontAlgn="auto">
              <a:spcBef>
                <a:spcPts val="0"/>
              </a:spcBef>
              <a:spcAft>
                <a:spcPts val="0"/>
              </a:spcAft>
              <a:buClr>
                <a:srgbClr val="000000"/>
              </a:buClr>
            </a:pPr>
            <a:r>
              <a:rPr lang="en-US" kern="0">
                <a:solidFill>
                  <a:srgbClr val="000000"/>
                </a:solidFill>
                <a:latin typeface="Calibri"/>
                <a:ea typeface="Calibri"/>
                <a:cs typeface="Calibri"/>
                <a:sym typeface="Calibri"/>
              </a:rPr>
              <a:t>Key idea</a:t>
            </a:r>
            <a:endParaRPr kern="0">
              <a:solidFill>
                <a:srgbClr val="000000"/>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body" idx="1"/>
          </p:nvPr>
        </p:nvSpPr>
        <p:spPr>
          <a:xfrm>
            <a:off x="857250" y="1949738"/>
            <a:ext cx="6941213" cy="2945250"/>
          </a:xfrm>
          <a:prstGeom prst="rect">
            <a:avLst/>
          </a:prstGeom>
          <a:noFill/>
          <a:ln>
            <a:noFill/>
          </a:ln>
        </p:spPr>
        <p:txBody>
          <a:bodyPr spcFirstLastPara="1" wrap="square" lIns="68569" tIns="34275" rIns="68569" bIns="34275" anchor="t" anchorCtr="0">
            <a:noAutofit/>
          </a:bodyPr>
          <a:lstStyle/>
          <a:p>
            <a:pPr marL="171450" indent="-171450">
              <a:spcBef>
                <a:spcPts val="0"/>
              </a:spcBef>
              <a:buSzPts val="2200"/>
            </a:pPr>
            <a:r>
              <a:rPr lang="en-US" sz="1650" dirty="0"/>
              <a:t>May be for any complaint or problem:  residents are encouraged to not cause or “be a problem”. </a:t>
            </a:r>
            <a:endParaRPr dirty="0"/>
          </a:p>
          <a:p>
            <a:pPr marL="171450" indent="-171450">
              <a:buSzPts val="2200"/>
            </a:pPr>
            <a:r>
              <a:rPr lang="en-US" sz="1650" dirty="0"/>
              <a:t>May be for forming relationships with other residents </a:t>
            </a:r>
            <a:endParaRPr dirty="0"/>
          </a:p>
          <a:p>
            <a:pPr marL="171450" indent="-171450">
              <a:buSzPts val="2200"/>
            </a:pPr>
            <a:r>
              <a:rPr lang="en-US" sz="1650" dirty="0"/>
              <a:t>May be because one is perceived as difficult </a:t>
            </a:r>
            <a:endParaRPr sz="1650" dirty="0"/>
          </a:p>
          <a:p>
            <a:pPr marL="171450" indent="-171450">
              <a:buSzPts val="2200"/>
            </a:pPr>
            <a:r>
              <a:rPr lang="en-US" sz="1650" dirty="0"/>
              <a:t>Can include: </a:t>
            </a:r>
            <a:endParaRPr sz="1650" dirty="0"/>
          </a:p>
          <a:p>
            <a:pPr marL="171450" indent="0">
              <a:buNone/>
            </a:pPr>
            <a:r>
              <a:rPr lang="en-US" sz="1650" dirty="0"/>
              <a:t>longer waits for assistance, not allowing one to leave the facility, restricting visitors, outings, access to resources, events, and activities, restricting relationships, showers, over or under medicating, cold food or food one can’t eat, and the most frightening:  the threat of discharge.</a:t>
            </a:r>
            <a:endParaRPr dirty="0"/>
          </a:p>
          <a:p>
            <a:pPr marL="171450" indent="0">
              <a:buNone/>
            </a:pPr>
            <a:endParaRPr dirty="0"/>
          </a:p>
          <a:p>
            <a:pPr marL="0" indent="0">
              <a:buSzPts val="2200"/>
              <a:buNone/>
            </a:pPr>
            <a:r>
              <a:rPr lang="en-US" sz="1650" dirty="0"/>
              <a:t>	</a:t>
            </a:r>
            <a:endParaRPr sz="1650" dirty="0"/>
          </a:p>
        </p:txBody>
      </p:sp>
      <p:grpSp>
        <p:nvGrpSpPr>
          <p:cNvPr id="122" name="Google Shape;122;p17"/>
          <p:cNvGrpSpPr/>
          <p:nvPr/>
        </p:nvGrpSpPr>
        <p:grpSpPr>
          <a:xfrm>
            <a:off x="328691" y="4967044"/>
            <a:ext cx="1753647" cy="754380"/>
            <a:chOff x="438255" y="5479725"/>
            <a:chExt cx="2338196" cy="1005840"/>
          </a:xfrm>
        </p:grpSpPr>
        <p:pic>
          <p:nvPicPr>
            <p:cNvPr id="123" name="Google Shape;123;p17"/>
            <p:cNvPicPr preferRelativeResize="0"/>
            <p:nvPr/>
          </p:nvPicPr>
          <p:blipFill rotWithShape="1">
            <a:blip r:embed="rId3">
              <a:alphaModFix/>
            </a:blip>
            <a:srcRect/>
            <a:stretch/>
          </p:blipFill>
          <p:spPr>
            <a:xfrm>
              <a:off x="438255" y="5479725"/>
              <a:ext cx="1207008" cy="1005840"/>
            </a:xfrm>
            <a:prstGeom prst="rect">
              <a:avLst/>
            </a:prstGeom>
            <a:gradFill>
              <a:gsLst>
                <a:gs pos="0">
                  <a:srgbClr val="F6F9FC"/>
                </a:gs>
                <a:gs pos="74000">
                  <a:srgbClr val="B3D1EC"/>
                </a:gs>
                <a:gs pos="83000">
                  <a:srgbClr val="B3D1EC"/>
                </a:gs>
                <a:gs pos="100000">
                  <a:srgbClr val="CCE0F2"/>
                </a:gs>
              </a:gsLst>
              <a:lin ang="5400000" scaled="0"/>
            </a:gradFill>
            <a:ln>
              <a:noFill/>
            </a:ln>
          </p:spPr>
        </p:pic>
        <p:sp>
          <p:nvSpPr>
            <p:cNvPr id="124" name="Google Shape;124;p17"/>
            <p:cNvSpPr txBox="1"/>
            <p:nvPr/>
          </p:nvSpPr>
          <p:spPr>
            <a:xfrm>
              <a:off x="473825" y="5721137"/>
              <a:ext cx="2302626" cy="430887"/>
            </a:xfrm>
            <a:prstGeom prst="rect">
              <a:avLst/>
            </a:prstGeom>
            <a:noFill/>
            <a:ln>
              <a:noFill/>
            </a:ln>
          </p:spPr>
          <p:txBody>
            <a:bodyPr spcFirstLastPara="1" wrap="square" lIns="68569" tIns="34275" rIns="68569" bIns="34275" anchor="t" anchorCtr="0">
              <a:noAutofit/>
            </a:bodyPr>
            <a:lstStyle/>
            <a:p>
              <a:pPr defTabSz="685800" fontAlgn="auto">
                <a:spcBef>
                  <a:spcPts val="0"/>
                </a:spcBef>
                <a:spcAft>
                  <a:spcPts val="0"/>
                </a:spcAft>
                <a:buClr>
                  <a:srgbClr val="000000"/>
                </a:buClr>
              </a:pPr>
              <a:r>
                <a:rPr lang="en-US" sz="1650" kern="0">
                  <a:solidFill>
                    <a:srgbClr val="000000"/>
                  </a:solidFill>
                  <a:latin typeface="Calibri"/>
                  <a:ea typeface="Calibri"/>
                  <a:cs typeface="Calibri"/>
                  <a:sym typeface="Calibri"/>
                </a:rPr>
                <a:t>Advocacy barriers </a:t>
              </a:r>
              <a:endParaRPr sz="1650" kern="0">
                <a:solidFill>
                  <a:srgbClr val="000000"/>
                </a:solidFill>
                <a:latin typeface="Calibri"/>
                <a:ea typeface="Calibri"/>
                <a:cs typeface="Calibri"/>
                <a:sym typeface="Calibri"/>
              </a:endParaRPr>
            </a:p>
          </p:txBody>
        </p:sp>
      </p:grpSp>
      <p:sp>
        <p:nvSpPr>
          <p:cNvPr id="125" name="Google Shape;125;p17"/>
          <p:cNvSpPr txBox="1"/>
          <p:nvPr/>
        </p:nvSpPr>
        <p:spPr>
          <a:xfrm>
            <a:off x="669175" y="1257301"/>
            <a:ext cx="7805651" cy="484748"/>
          </a:xfrm>
          <a:prstGeom prst="rect">
            <a:avLst/>
          </a:prstGeom>
          <a:noFill/>
          <a:ln>
            <a:noFill/>
          </a:ln>
        </p:spPr>
        <p:txBody>
          <a:bodyPr spcFirstLastPara="1" wrap="square" lIns="68569" tIns="34275" rIns="68569" bIns="34275" anchor="t" anchorCtr="0">
            <a:noAutofit/>
          </a:bodyPr>
          <a:lstStyle/>
          <a:p>
            <a:pPr defTabSz="685800" fontAlgn="auto">
              <a:spcBef>
                <a:spcPts val="0"/>
              </a:spcBef>
              <a:spcAft>
                <a:spcPts val="0"/>
              </a:spcAft>
              <a:buClr>
                <a:srgbClr val="000000"/>
              </a:buClr>
            </a:pPr>
            <a:r>
              <a:rPr lang="en-US" sz="2700" b="1" kern="0" dirty="0">
                <a:solidFill>
                  <a:srgbClr val="0000FF"/>
                </a:solidFill>
                <a:latin typeface="Calibri"/>
                <a:ea typeface="Calibri"/>
                <a:cs typeface="Calibri"/>
                <a:sym typeface="Calibri"/>
              </a:rPr>
              <a:t>Retaliation is a reality</a:t>
            </a:r>
            <a:r>
              <a:rPr lang="en-US" sz="2700" b="1" kern="0" dirty="0">
                <a:solidFill>
                  <a:srgbClr val="000000"/>
                </a:solidFill>
                <a:latin typeface="Calibri"/>
                <a:ea typeface="Calibri"/>
                <a:cs typeface="Calibri"/>
                <a:sym typeface="Calibri"/>
              </a:rPr>
              <a:t> </a:t>
            </a:r>
            <a:endParaRPr sz="1050" kern="0" dirty="0">
              <a:solidFill>
                <a:srgbClr val="000000"/>
              </a:solidFill>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sp>
        <p:nvSpPr>
          <p:cNvPr id="3" name="Content Placeholder 2"/>
          <p:cNvSpPr>
            <a:spLocks noGrp="1"/>
          </p:cNvSpPr>
          <p:nvPr>
            <p:ph idx="1"/>
          </p:nvPr>
        </p:nvSpPr>
        <p:spPr>
          <a:xfrm>
            <a:off x="457200" y="1143000"/>
            <a:ext cx="8229600" cy="5257800"/>
          </a:xfrm>
        </p:spPr>
        <p:txBody>
          <a:bodyPr>
            <a:normAutofit fontScale="62500" lnSpcReduction="20000"/>
          </a:bodyPr>
          <a:lstStyle/>
          <a:p>
            <a:r>
              <a:rPr lang="en-US" b="1" dirty="0"/>
              <a:t>Prevalence and Correlates of Emotional, Physical, Sexual, and Financial Abuse and Potential Neglect in the United States: The National Elder Mistreatment Study</a:t>
            </a:r>
          </a:p>
          <a:p>
            <a:r>
              <a:rPr lang="en-US" b="1" dirty="0">
                <a:hlinkClick r:id="rId3"/>
              </a:rPr>
              <a:t>Ron Acierno</a:t>
            </a:r>
            <a:r>
              <a:rPr lang="en-US" dirty="0"/>
              <a:t>PhD, </a:t>
            </a:r>
            <a:r>
              <a:rPr lang="en-US" b="1" dirty="0">
                <a:hlinkClick r:id="rId4"/>
              </a:rPr>
              <a:t>Melba A. Hernandez</a:t>
            </a:r>
            <a:r>
              <a:rPr lang="en-US" dirty="0"/>
              <a:t>MS, </a:t>
            </a:r>
            <a:r>
              <a:rPr lang="en-US" b="1" dirty="0">
                <a:hlinkClick r:id="rId5"/>
              </a:rPr>
              <a:t>Ananda B. Amstadter</a:t>
            </a:r>
            <a:r>
              <a:rPr lang="en-US" dirty="0"/>
              <a:t>PhD, </a:t>
            </a:r>
            <a:r>
              <a:rPr lang="en-US" b="1" dirty="0">
                <a:hlinkClick r:id="rId6"/>
              </a:rPr>
              <a:t>Heidi S. Resnick</a:t>
            </a:r>
            <a:r>
              <a:rPr lang="en-US" dirty="0"/>
              <a:t>PhD, </a:t>
            </a:r>
            <a:r>
              <a:rPr lang="en-US" b="1" dirty="0">
                <a:hlinkClick r:id="rId7"/>
              </a:rPr>
              <a:t>Kenneth Steve</a:t>
            </a:r>
            <a:r>
              <a:rPr lang="en-US" dirty="0"/>
              <a:t>MS, </a:t>
            </a:r>
            <a:r>
              <a:rPr lang="en-US" b="1" dirty="0">
                <a:hlinkClick r:id="rId8"/>
              </a:rPr>
              <a:t>Wendy Muzzy</a:t>
            </a:r>
            <a:r>
              <a:rPr lang="en-US" dirty="0"/>
              <a:t>BS, and </a:t>
            </a:r>
            <a:r>
              <a:rPr lang="en-US" b="1" dirty="0">
                <a:hlinkClick r:id="rId9"/>
              </a:rPr>
              <a:t>Dean G. Kilpatrick</a:t>
            </a:r>
            <a:r>
              <a:rPr lang="en-US" dirty="0"/>
              <a:t>PhD</a:t>
            </a:r>
            <a:r>
              <a:rPr lang="en-US" dirty="0">
                <a:hlinkClick r:id="rId10"/>
              </a:rPr>
              <a:t>Author affiliations, information, and correspondence details</a:t>
            </a:r>
            <a:endParaRPr lang="en-US" dirty="0"/>
          </a:p>
          <a:p>
            <a:r>
              <a:rPr lang="en-US" dirty="0"/>
              <a:t>Accepted: May 15, 2009 . Published Online: American Journal of Public Health. September 20, 2011</a:t>
            </a:r>
          </a:p>
          <a:p>
            <a:r>
              <a:rPr lang="en-US" b="1" dirty="0"/>
              <a:t>Sexual Abuse of Older Women Living in Nursing Homes</a:t>
            </a:r>
          </a:p>
          <a:p>
            <a:r>
              <a:rPr lang="en-US" dirty="0">
                <a:hlinkClick r:id="rId11"/>
              </a:rPr>
              <a:t>Pamela B. Teaster PhD</a:t>
            </a:r>
            <a:r>
              <a:rPr lang="en-US" dirty="0"/>
              <a:t> &amp;</a:t>
            </a:r>
            <a:r>
              <a:rPr lang="en-US" dirty="0">
                <a:hlinkClick r:id="rId12"/>
              </a:rPr>
              <a:t>Karen A. Roberto PhD</a:t>
            </a:r>
            <a:r>
              <a:rPr lang="en-US" dirty="0"/>
              <a:t>. Pages 105-119 | Published online </a:t>
            </a:r>
            <a:r>
              <a:rPr lang="en-US" i="1" dirty="0"/>
              <a:t>Journal of Gerontological Social Work</a:t>
            </a:r>
            <a:r>
              <a:rPr lang="en-US" dirty="0"/>
              <a:t>: 11 Oct 2008. </a:t>
            </a:r>
            <a:r>
              <a:rPr lang="en-US" dirty="0">
                <a:hlinkClick r:id="rId13"/>
              </a:rPr>
              <a:t>https://doi.org/10.1300/J083v40n04_08</a:t>
            </a:r>
            <a:endParaRPr lang="en-US" dirty="0"/>
          </a:p>
          <a:p>
            <a:r>
              <a:rPr lang="en-US" b="1" dirty="0"/>
              <a:t>From Behind the Shadows: A Profile of the Sexual Abuse of Older Men Residing in Nursing Homes</a:t>
            </a:r>
          </a:p>
          <a:p>
            <a:r>
              <a:rPr lang="en-US" dirty="0">
                <a:hlinkClick r:id="rId11"/>
              </a:rPr>
              <a:t>Pamela B. Teaster PhD</a:t>
            </a:r>
            <a:r>
              <a:rPr lang="en-US" dirty="0"/>
              <a:t>,</a:t>
            </a:r>
            <a:r>
              <a:rPr lang="en-US" dirty="0">
                <a:hlinkClick r:id="rId14"/>
              </a:rPr>
              <a:t>Holly Ramsey-Klawsnik PhD</a:t>
            </a:r>
            <a:r>
              <a:rPr lang="en-US" dirty="0"/>
              <a:t>,</a:t>
            </a:r>
            <a:r>
              <a:rPr lang="en-US" dirty="0">
                <a:hlinkClick r:id="rId15"/>
              </a:rPr>
              <a:t>Marta S. Mendiondo PhD</a:t>
            </a:r>
            <a:r>
              <a:rPr lang="en-US" dirty="0"/>
              <a:t>,</a:t>
            </a:r>
            <a:r>
              <a:rPr lang="en-US" dirty="0">
                <a:hlinkClick r:id="rId16"/>
              </a:rPr>
              <a:t>Erin Abner MPH</a:t>
            </a:r>
            <a:r>
              <a:rPr lang="en-US" dirty="0"/>
              <a:t>,</a:t>
            </a:r>
            <a:r>
              <a:rPr lang="en-US" dirty="0">
                <a:hlinkClick r:id="rId17"/>
              </a:rPr>
              <a:t>Kara Cecil BS</a:t>
            </a:r>
            <a:r>
              <a:rPr lang="en-US" dirty="0"/>
              <a:t> &amp;</a:t>
            </a:r>
            <a:r>
              <a:rPr lang="en-US" dirty="0">
                <a:hlinkClick r:id="rId18"/>
              </a:rPr>
              <a:t>Mary Tooms BS</a:t>
            </a:r>
            <a:endParaRPr lang="en-US" dirty="0"/>
          </a:p>
          <a:p>
            <a:r>
              <a:rPr lang="en-US" dirty="0"/>
              <a:t>Pages 29-45 | Published online </a:t>
            </a:r>
            <a:r>
              <a:rPr lang="en-US" i="1" dirty="0"/>
              <a:t>Journal of Elder Abuse and Neglect</a:t>
            </a:r>
            <a:r>
              <a:rPr lang="en-US" dirty="0"/>
              <a:t>: 08 Sep 2008</a:t>
            </a:r>
          </a:p>
        </p:txBody>
      </p:sp>
    </p:spTree>
    <p:extLst>
      <p:ext uri="{BB962C8B-B14F-4D97-AF65-F5344CB8AC3E}">
        <p14:creationId xmlns:p14="http://schemas.microsoft.com/office/powerpoint/2010/main" val="11366237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body" idx="1"/>
          </p:nvPr>
        </p:nvSpPr>
        <p:spPr>
          <a:xfrm>
            <a:off x="888919" y="1352119"/>
            <a:ext cx="7797881" cy="4028850"/>
          </a:xfrm>
          <a:prstGeom prst="rect">
            <a:avLst/>
          </a:prstGeom>
          <a:noFill/>
          <a:ln>
            <a:noFill/>
          </a:ln>
        </p:spPr>
        <p:txBody>
          <a:bodyPr spcFirstLastPara="1" wrap="square" lIns="68569" tIns="34275" rIns="68569" bIns="34275" anchor="t" anchorCtr="0">
            <a:noAutofit/>
          </a:bodyPr>
          <a:lstStyle/>
          <a:p>
            <a:pPr marL="0" indent="0">
              <a:spcBef>
                <a:spcPts val="0"/>
              </a:spcBef>
              <a:buSzPts val="3600"/>
              <a:buNone/>
            </a:pPr>
            <a:r>
              <a:rPr lang="en-US" sz="2700" b="1" dirty="0">
                <a:solidFill>
                  <a:srgbClr val="0000FF"/>
                </a:solidFill>
              </a:rPr>
              <a:t>We must be Resident/Survivor driven</a:t>
            </a:r>
            <a:endParaRPr b="1" dirty="0">
              <a:solidFill>
                <a:srgbClr val="0000FF"/>
              </a:solidFill>
            </a:endParaRPr>
          </a:p>
          <a:p>
            <a:pPr indent="-342900"/>
            <a:r>
              <a:rPr lang="en-US" dirty="0"/>
              <a:t>   Take time, be with the person</a:t>
            </a:r>
            <a:endParaRPr dirty="0"/>
          </a:p>
          <a:p>
            <a:pPr indent="-342900"/>
            <a:r>
              <a:rPr lang="en-US" dirty="0"/>
              <a:t>   Role may just be to listen and be present, without resolution</a:t>
            </a:r>
            <a:endParaRPr dirty="0"/>
          </a:p>
          <a:p>
            <a:pPr indent="-342900"/>
            <a:r>
              <a:rPr lang="en-US" dirty="0"/>
              <a:t>   Advocate is not the fixer: role is to support and empower </a:t>
            </a:r>
            <a:endParaRPr dirty="0"/>
          </a:p>
          <a:p>
            <a:pPr indent="-342900"/>
            <a:r>
              <a:rPr lang="en-US" dirty="0"/>
              <a:t>   Assure confidentiality</a:t>
            </a:r>
            <a:endParaRPr dirty="0"/>
          </a:p>
          <a:p>
            <a:pPr indent="-342900"/>
            <a:r>
              <a:rPr lang="en-US" dirty="0"/>
              <a:t>   Question and mirror survivor experience for support </a:t>
            </a:r>
            <a:endParaRPr dirty="0"/>
          </a:p>
          <a:p>
            <a:pPr indent="-342900"/>
            <a:r>
              <a:rPr lang="en-US" dirty="0"/>
              <a:t>   Recognize with trauma, things may not be in chronological order</a:t>
            </a:r>
            <a:endParaRPr dirty="0"/>
          </a:p>
          <a:p>
            <a:pPr indent="-342900"/>
            <a:r>
              <a:rPr lang="en-US" dirty="0"/>
              <a:t>   Take time, be with the person </a:t>
            </a:r>
            <a:endParaRPr dirty="0"/>
          </a:p>
          <a:p>
            <a:pPr indent="-342900"/>
            <a:r>
              <a:rPr lang="en-US" dirty="0"/>
              <a:t>   Be trauma-informed </a:t>
            </a:r>
            <a:endParaRPr dirty="0"/>
          </a:p>
        </p:txBody>
      </p:sp>
      <p:grpSp>
        <p:nvGrpSpPr>
          <p:cNvPr id="132" name="Google Shape;132;p18"/>
          <p:cNvGrpSpPr/>
          <p:nvPr/>
        </p:nvGrpSpPr>
        <p:grpSpPr>
          <a:xfrm>
            <a:off x="328691" y="4967044"/>
            <a:ext cx="1753647" cy="754380"/>
            <a:chOff x="438255" y="5479725"/>
            <a:chExt cx="2338196" cy="1005840"/>
          </a:xfrm>
        </p:grpSpPr>
        <p:pic>
          <p:nvPicPr>
            <p:cNvPr id="133" name="Google Shape;133;p18"/>
            <p:cNvPicPr preferRelativeResize="0"/>
            <p:nvPr/>
          </p:nvPicPr>
          <p:blipFill rotWithShape="1">
            <a:blip r:embed="rId3">
              <a:alphaModFix/>
            </a:blip>
            <a:srcRect/>
            <a:stretch/>
          </p:blipFill>
          <p:spPr>
            <a:xfrm>
              <a:off x="438255" y="5479725"/>
              <a:ext cx="1207008" cy="1005840"/>
            </a:xfrm>
            <a:prstGeom prst="rect">
              <a:avLst/>
            </a:prstGeom>
            <a:gradFill>
              <a:gsLst>
                <a:gs pos="0">
                  <a:srgbClr val="F6F9FC"/>
                </a:gs>
                <a:gs pos="74000">
                  <a:srgbClr val="B3D1EC"/>
                </a:gs>
                <a:gs pos="83000">
                  <a:srgbClr val="B3D1EC"/>
                </a:gs>
                <a:gs pos="100000">
                  <a:srgbClr val="CCE0F2"/>
                </a:gs>
              </a:gsLst>
              <a:lin ang="5400000" scaled="0"/>
            </a:gradFill>
            <a:ln>
              <a:noFill/>
            </a:ln>
          </p:spPr>
        </p:pic>
        <p:sp>
          <p:nvSpPr>
            <p:cNvPr id="134" name="Google Shape;134;p18"/>
            <p:cNvSpPr txBox="1"/>
            <p:nvPr/>
          </p:nvSpPr>
          <p:spPr>
            <a:xfrm>
              <a:off x="473825" y="5721137"/>
              <a:ext cx="2302626" cy="430887"/>
            </a:xfrm>
            <a:prstGeom prst="rect">
              <a:avLst/>
            </a:prstGeom>
            <a:noFill/>
            <a:ln>
              <a:noFill/>
            </a:ln>
          </p:spPr>
          <p:txBody>
            <a:bodyPr spcFirstLastPara="1" wrap="square" lIns="68569" tIns="34275" rIns="68569" bIns="34275" anchor="t" anchorCtr="0">
              <a:noAutofit/>
            </a:bodyPr>
            <a:lstStyle/>
            <a:p>
              <a:pPr defTabSz="685800" fontAlgn="auto">
                <a:spcBef>
                  <a:spcPts val="0"/>
                </a:spcBef>
                <a:spcAft>
                  <a:spcPts val="0"/>
                </a:spcAft>
                <a:buClr>
                  <a:srgbClr val="000000"/>
                </a:buClr>
              </a:pPr>
              <a:r>
                <a:rPr lang="en-US" sz="1650" kern="0">
                  <a:solidFill>
                    <a:srgbClr val="000000"/>
                  </a:solidFill>
                  <a:latin typeface="Calibri"/>
                  <a:ea typeface="Calibri"/>
                  <a:cs typeface="Calibri"/>
                  <a:sym typeface="Calibri"/>
                </a:rPr>
                <a:t>Advocate role </a:t>
              </a:r>
              <a:endParaRPr sz="1650" kern="0">
                <a:solidFill>
                  <a:srgbClr val="000000"/>
                </a:solidFill>
                <a:latin typeface="Calibri"/>
                <a:ea typeface="Calibri"/>
                <a:cs typeface="Calibri"/>
                <a:sym typeface="Calibri"/>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body" idx="1"/>
          </p:nvPr>
        </p:nvSpPr>
        <p:spPr>
          <a:xfrm>
            <a:off x="771150" y="1311881"/>
            <a:ext cx="7886700" cy="4166325"/>
          </a:xfrm>
          <a:prstGeom prst="rect">
            <a:avLst/>
          </a:prstGeom>
          <a:noFill/>
          <a:ln>
            <a:noFill/>
          </a:ln>
        </p:spPr>
        <p:txBody>
          <a:bodyPr spcFirstLastPara="1" wrap="square" lIns="68569" tIns="34275" rIns="68569" bIns="34275" anchor="t" anchorCtr="0">
            <a:noAutofit/>
          </a:bodyPr>
          <a:lstStyle/>
          <a:p>
            <a:pPr marL="0" indent="0" algn="ctr">
              <a:buSzPts val="5500"/>
              <a:buNone/>
            </a:pPr>
            <a:r>
              <a:rPr lang="en-US" sz="4125" dirty="0"/>
              <a:t>Vision</a:t>
            </a:r>
            <a:endParaRPr sz="4125" dirty="0"/>
          </a:p>
          <a:p>
            <a:pPr marL="0" indent="0">
              <a:buSzPts val="5500"/>
              <a:buNone/>
            </a:pPr>
            <a:endParaRPr lang="en-US" sz="2250" dirty="0"/>
          </a:p>
          <a:p>
            <a:pPr marL="0" indent="0">
              <a:buSzPts val="5500"/>
              <a:buNone/>
            </a:pPr>
            <a:r>
              <a:rPr lang="en-US" sz="2250" dirty="0"/>
              <a:t>To bring the silence </a:t>
            </a:r>
            <a:endParaRPr sz="2250" dirty="0"/>
          </a:p>
          <a:p>
            <a:pPr marL="0" indent="0">
              <a:buSzPts val="5500"/>
              <a:buNone/>
            </a:pPr>
            <a:r>
              <a:rPr lang="en-US" sz="2250" dirty="0"/>
              <a:t>surrounding sexual violence  </a:t>
            </a:r>
            <a:endParaRPr sz="2250" dirty="0"/>
          </a:p>
          <a:p>
            <a:pPr marL="0" indent="0">
              <a:buSzPts val="5500"/>
              <a:buNone/>
            </a:pPr>
            <a:r>
              <a:rPr lang="en-US" sz="2250" dirty="0"/>
              <a:t>in long term care facilities</a:t>
            </a:r>
            <a:endParaRPr sz="2250" dirty="0"/>
          </a:p>
          <a:p>
            <a:pPr marL="0" indent="0">
              <a:buSzPts val="5500"/>
              <a:buNone/>
            </a:pPr>
            <a:r>
              <a:rPr lang="en-US" sz="2250" dirty="0"/>
              <a:t>out of the shadows and into</a:t>
            </a:r>
            <a:endParaRPr sz="2250" dirty="0"/>
          </a:p>
          <a:p>
            <a:pPr marL="0" indent="0">
              <a:buSzPts val="5500"/>
              <a:buNone/>
            </a:pPr>
            <a:r>
              <a:rPr lang="en-US" sz="2250" dirty="0"/>
              <a:t>the community for support </a:t>
            </a:r>
            <a:endParaRPr sz="2250" dirty="0"/>
          </a:p>
          <a:p>
            <a:pPr marL="0" indent="0">
              <a:buSzPts val="5500"/>
              <a:buNone/>
            </a:pPr>
            <a:r>
              <a:rPr lang="en-US" sz="2250" dirty="0"/>
              <a:t>and healing.</a:t>
            </a:r>
            <a:endParaRPr sz="2250" dirty="0"/>
          </a:p>
          <a:p>
            <a:pPr marL="0" indent="0">
              <a:buSzPts val="5500"/>
              <a:buNone/>
            </a:pPr>
            <a:endParaRPr sz="2250" dirty="0"/>
          </a:p>
          <a:p>
            <a:pPr marL="0" indent="0">
              <a:buSzPts val="5500"/>
              <a:buNone/>
            </a:pPr>
            <a:endParaRPr sz="4125" dirty="0"/>
          </a:p>
        </p:txBody>
      </p:sp>
      <p:pic>
        <p:nvPicPr>
          <p:cNvPr id="141" name="Google Shape;141;p19" descr="Image result for mountain"/>
          <p:cNvPicPr preferRelativeResize="0"/>
          <p:nvPr/>
        </p:nvPicPr>
        <p:blipFill rotWithShape="1">
          <a:blip r:embed="rId3">
            <a:alphaModFix/>
          </a:blip>
          <a:srcRect/>
          <a:stretch/>
        </p:blipFill>
        <p:spPr>
          <a:xfrm>
            <a:off x="4286250" y="2286001"/>
            <a:ext cx="4140047" cy="2770067"/>
          </a:xfrm>
          <a:prstGeom prst="rect">
            <a:avLst/>
          </a:prstGeom>
          <a:noFill/>
          <a:ln>
            <a:noFill/>
          </a:ln>
        </p:spPr>
      </p:pic>
      <p:grpSp>
        <p:nvGrpSpPr>
          <p:cNvPr id="142" name="Google Shape;142;p19"/>
          <p:cNvGrpSpPr/>
          <p:nvPr/>
        </p:nvGrpSpPr>
        <p:grpSpPr>
          <a:xfrm>
            <a:off x="328691" y="4967044"/>
            <a:ext cx="1753647" cy="754380"/>
            <a:chOff x="438255" y="5479725"/>
            <a:chExt cx="2338196" cy="1005840"/>
          </a:xfrm>
        </p:grpSpPr>
        <p:pic>
          <p:nvPicPr>
            <p:cNvPr id="143" name="Google Shape;143;p19"/>
            <p:cNvPicPr preferRelativeResize="0"/>
            <p:nvPr/>
          </p:nvPicPr>
          <p:blipFill rotWithShape="1">
            <a:blip r:embed="rId4">
              <a:alphaModFix/>
            </a:blip>
            <a:srcRect/>
            <a:stretch/>
          </p:blipFill>
          <p:spPr>
            <a:xfrm>
              <a:off x="438255" y="5479725"/>
              <a:ext cx="1207008" cy="1005840"/>
            </a:xfrm>
            <a:prstGeom prst="rect">
              <a:avLst/>
            </a:prstGeom>
            <a:gradFill>
              <a:gsLst>
                <a:gs pos="0">
                  <a:srgbClr val="F6F9FC"/>
                </a:gs>
                <a:gs pos="74000">
                  <a:srgbClr val="B3D1EC"/>
                </a:gs>
                <a:gs pos="83000">
                  <a:srgbClr val="B3D1EC"/>
                </a:gs>
                <a:gs pos="100000">
                  <a:srgbClr val="CCE0F2"/>
                </a:gs>
              </a:gsLst>
              <a:lin ang="5400000" scaled="0"/>
            </a:gradFill>
            <a:ln>
              <a:noFill/>
            </a:ln>
          </p:spPr>
        </p:pic>
        <p:sp>
          <p:nvSpPr>
            <p:cNvPr id="144" name="Google Shape;144;p19"/>
            <p:cNvSpPr txBox="1"/>
            <p:nvPr/>
          </p:nvSpPr>
          <p:spPr>
            <a:xfrm>
              <a:off x="473825" y="5721137"/>
              <a:ext cx="2302626" cy="430887"/>
            </a:xfrm>
            <a:prstGeom prst="rect">
              <a:avLst/>
            </a:prstGeom>
            <a:noFill/>
            <a:ln>
              <a:noFill/>
            </a:ln>
          </p:spPr>
          <p:txBody>
            <a:bodyPr spcFirstLastPara="1" wrap="square" lIns="68569" tIns="34275" rIns="68569" bIns="34275" anchor="t" anchorCtr="0">
              <a:noAutofit/>
            </a:bodyPr>
            <a:lstStyle/>
            <a:p>
              <a:pPr defTabSz="685800" fontAlgn="auto">
                <a:spcBef>
                  <a:spcPts val="0"/>
                </a:spcBef>
                <a:spcAft>
                  <a:spcPts val="0"/>
                </a:spcAft>
                <a:buClr>
                  <a:srgbClr val="000000"/>
                </a:buClr>
              </a:pPr>
              <a:r>
                <a:rPr lang="en-US" sz="1650" kern="0">
                  <a:solidFill>
                    <a:srgbClr val="000000"/>
                  </a:solidFill>
                  <a:latin typeface="Calibri"/>
                  <a:ea typeface="Calibri"/>
                  <a:cs typeface="Calibri"/>
                  <a:sym typeface="Calibri"/>
                </a:rPr>
                <a:t>Thank you </a:t>
              </a:r>
              <a:endParaRPr sz="1650" kern="0">
                <a:solidFill>
                  <a:srgbClr val="000000"/>
                </a:solidFill>
                <a:latin typeface="Calibri"/>
                <a:ea typeface="Calibri"/>
                <a:cs typeface="Calibri"/>
                <a:sym typeface="Calibri"/>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body" idx="1"/>
          </p:nvPr>
        </p:nvSpPr>
        <p:spPr>
          <a:xfrm>
            <a:off x="628650" y="2226469"/>
            <a:ext cx="7886700" cy="3263504"/>
          </a:xfrm>
          <a:prstGeom prst="rect">
            <a:avLst/>
          </a:prstGeom>
          <a:noFill/>
          <a:ln>
            <a:noFill/>
          </a:ln>
        </p:spPr>
        <p:txBody>
          <a:bodyPr spcFirstLastPara="1" wrap="square" lIns="68569" tIns="34275" rIns="68569" bIns="34275" anchor="t" anchorCtr="0">
            <a:noAutofit/>
          </a:bodyPr>
          <a:lstStyle/>
          <a:p>
            <a:pPr marL="171450" indent="0">
              <a:spcBef>
                <a:spcPts val="0"/>
              </a:spcBef>
              <a:buNone/>
            </a:pPr>
            <a:r>
              <a:rPr lang="en-US" sz="1800">
                <a:solidFill>
                  <a:srgbClr val="000000"/>
                </a:solidFill>
              </a:rPr>
              <a:t>This project is supported by Grant No. </a:t>
            </a:r>
            <a:r>
              <a:rPr lang="en-US" sz="1800"/>
              <a:t>2012-FW-AX-K003 </a:t>
            </a:r>
            <a:r>
              <a:rPr lang="en-US" sz="1800">
                <a:solidFill>
                  <a:srgbClr val="000000"/>
                </a:solidFill>
              </a:rPr>
              <a:t>awarded by the Office on Violence Against Women, U.S. Department of Justice. The opinions, findings, conclusions, and recommendations expressed in this publication/program/exhibition are those of the author(s) and do not necessarily reflect the views of the Department of Justice, Office on Violence Against Women.</a:t>
            </a:r>
            <a:endParaRPr sz="18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Questions?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0088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Getting help</a:t>
            </a:r>
          </a:p>
        </p:txBody>
      </p:sp>
      <p:sp>
        <p:nvSpPr>
          <p:cNvPr id="5" name="Text Placeholder 4"/>
          <p:cNvSpPr>
            <a:spLocks noGrp="1"/>
          </p:cNvSpPr>
          <p:nvPr>
            <p:ph type="body" idx="1"/>
          </p:nvPr>
        </p:nvSpPr>
        <p:spPr/>
        <p:txBody>
          <a:bodyPr/>
          <a:lstStyle/>
          <a:p>
            <a:r>
              <a:rPr lang="en-US" dirty="0"/>
              <a:t>If You Suspect Sexual Abuse</a:t>
            </a:r>
          </a:p>
        </p:txBody>
      </p:sp>
    </p:spTree>
    <p:extLst>
      <p:ext uri="{BB962C8B-B14F-4D97-AF65-F5344CB8AC3E}">
        <p14:creationId xmlns:p14="http://schemas.microsoft.com/office/powerpoint/2010/main" val="22828125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Getting Help</a:t>
            </a:r>
          </a:p>
        </p:txBody>
      </p:sp>
      <p:sp>
        <p:nvSpPr>
          <p:cNvPr id="5" name="Content Placeholder 4"/>
          <p:cNvSpPr>
            <a:spLocks noGrp="1"/>
          </p:cNvSpPr>
          <p:nvPr>
            <p:ph idx="1"/>
          </p:nvPr>
        </p:nvSpPr>
        <p:spPr/>
        <p:txBody>
          <a:bodyPr/>
          <a:lstStyle/>
          <a:p>
            <a:r>
              <a:rPr lang="en-US" dirty="0"/>
              <a:t>Facility’s administrator, director of nursing, social worker, or other trusted staff-person</a:t>
            </a:r>
          </a:p>
          <a:p>
            <a:r>
              <a:rPr lang="en-US" dirty="0"/>
              <a:t>Law Enforcement</a:t>
            </a:r>
          </a:p>
          <a:p>
            <a:r>
              <a:rPr lang="en-US" dirty="0"/>
              <a:t>Long-Term Care Ombudsman Program</a:t>
            </a:r>
          </a:p>
          <a:p>
            <a:r>
              <a:rPr lang="en-US" dirty="0"/>
              <a:t>State Survey Agency that licenses the facility</a:t>
            </a:r>
          </a:p>
          <a:p>
            <a:r>
              <a:rPr lang="en-US" dirty="0"/>
              <a:t>Protection and Advocacy or Adult Protective Services</a:t>
            </a:r>
          </a:p>
          <a:p>
            <a:r>
              <a:rPr lang="en-US" dirty="0"/>
              <a:t>Citizen Advocacy Group</a:t>
            </a:r>
          </a:p>
        </p:txBody>
      </p:sp>
    </p:spTree>
    <p:extLst>
      <p:ext uri="{BB962C8B-B14F-4D97-AF65-F5344CB8AC3E}">
        <p14:creationId xmlns:p14="http://schemas.microsoft.com/office/powerpoint/2010/main" val="31627204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3CB21-87C3-400A-8A0C-90C7A1178362}"/>
              </a:ext>
            </a:extLst>
          </p:cNvPr>
          <p:cNvSpPr>
            <a:spLocks noGrp="1"/>
          </p:cNvSpPr>
          <p:nvPr>
            <p:ph type="title"/>
          </p:nvPr>
        </p:nvSpPr>
        <p:spPr/>
        <p:txBody>
          <a:bodyPr/>
          <a:lstStyle/>
          <a:p>
            <a:r>
              <a:rPr lang="en-US" b="1" dirty="0"/>
              <a:t>How to Contact the LTCOP</a:t>
            </a:r>
            <a:endParaRPr lang="en-US" dirty="0"/>
          </a:p>
        </p:txBody>
      </p:sp>
      <p:sp>
        <p:nvSpPr>
          <p:cNvPr id="3" name="Content Placeholder 2">
            <a:extLst>
              <a:ext uri="{FF2B5EF4-FFF2-40B4-BE49-F238E27FC236}">
                <a16:creationId xmlns:a16="http://schemas.microsoft.com/office/drawing/2014/main" id="{6045AF6B-EB5B-4A98-8A41-4D79E8FB7200}"/>
              </a:ext>
            </a:extLst>
          </p:cNvPr>
          <p:cNvSpPr>
            <a:spLocks noGrp="1"/>
          </p:cNvSpPr>
          <p:nvPr>
            <p:ph idx="1"/>
          </p:nvPr>
        </p:nvSpPr>
        <p:spPr/>
        <p:txBody>
          <a:bodyPr/>
          <a:lstStyle/>
          <a:p>
            <a:r>
              <a:rPr lang="en-US" sz="1600" dirty="0"/>
              <a:t>Nursing homes are required to post contact information for the LTCOP and some states require assisted living facilities/board and care facilities to post information about the LTCOP. </a:t>
            </a:r>
          </a:p>
          <a:p>
            <a:endParaRPr lang="en-US" sz="1600" dirty="0"/>
          </a:p>
          <a:p>
            <a:r>
              <a:rPr lang="en-US" sz="1600" dirty="0"/>
              <a:t>Visit the National Consumer Voice website to locate your local or state LTCO: </a:t>
            </a:r>
            <a:r>
              <a:rPr lang="en-US" sz="1600" dirty="0">
                <a:hlinkClick r:id="rId2"/>
              </a:rPr>
              <a:t>http://theconsumervoice.org/get_help</a:t>
            </a:r>
            <a:r>
              <a:rPr lang="en-US" sz="1600" dirty="0"/>
              <a:t> </a:t>
            </a:r>
            <a:endParaRPr lang="en-US" dirty="0"/>
          </a:p>
        </p:txBody>
      </p:sp>
      <p:pic>
        <p:nvPicPr>
          <p:cNvPr id="4" name="Picture 3">
            <a:extLst>
              <a:ext uri="{FF2B5EF4-FFF2-40B4-BE49-F238E27FC236}">
                <a16:creationId xmlns:a16="http://schemas.microsoft.com/office/drawing/2014/main" id="{DB02797F-D940-418F-AB53-B6B03FEC497A}"/>
              </a:ext>
            </a:extLst>
          </p:cNvPr>
          <p:cNvPicPr>
            <a:picLocks noChangeAspect="1"/>
          </p:cNvPicPr>
          <p:nvPr/>
        </p:nvPicPr>
        <p:blipFill rotWithShape="1">
          <a:blip r:embed="rId3"/>
          <a:srcRect l="14861" t="8288" r="16083" b="11498"/>
          <a:stretch/>
        </p:blipFill>
        <p:spPr>
          <a:xfrm>
            <a:off x="2254443" y="3364523"/>
            <a:ext cx="4635114" cy="3027065"/>
          </a:xfrm>
          <a:prstGeom prst="rect">
            <a:avLst/>
          </a:prstGeom>
        </p:spPr>
      </p:pic>
    </p:spTree>
    <p:extLst>
      <p:ext uri="{BB962C8B-B14F-4D97-AF65-F5344CB8AC3E}">
        <p14:creationId xmlns:p14="http://schemas.microsoft.com/office/powerpoint/2010/main" val="39383635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resources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69283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673352"/>
            <a:ext cx="2663371" cy="794077"/>
          </a:xfrm>
        </p:spPr>
        <p:txBody>
          <a:bodyPr/>
          <a:lstStyle/>
          <a:p>
            <a:pPr marL="0" indent="0" algn="ctr">
              <a:buNone/>
            </a:pPr>
            <a:r>
              <a:rPr lang="en-US" dirty="0"/>
              <a:t>Fact Sheet</a:t>
            </a:r>
          </a:p>
        </p:txBody>
      </p:sp>
      <p:pic>
        <p:nvPicPr>
          <p:cNvPr id="6" name="Content Placeholder 5">
            <a:extLst>
              <a:ext uri="{FF2B5EF4-FFF2-40B4-BE49-F238E27FC236}">
                <a16:creationId xmlns:a16="http://schemas.microsoft.com/office/drawing/2014/main" id="{A3DD27E1-C924-48C0-8B2C-956583DB62F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080933" y="684928"/>
            <a:ext cx="4409449" cy="5706347"/>
          </a:xfrm>
        </p:spPr>
      </p:pic>
    </p:spTree>
    <p:extLst>
      <p:ext uri="{BB962C8B-B14F-4D97-AF65-F5344CB8AC3E}">
        <p14:creationId xmlns:p14="http://schemas.microsoft.com/office/powerpoint/2010/main" val="7109568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63478"/>
            <a:ext cx="8229600" cy="695740"/>
          </a:xfrm>
        </p:spPr>
        <p:txBody>
          <a:bodyPr>
            <a:normAutofit fontScale="90000"/>
          </a:bodyPr>
          <a:lstStyle/>
          <a:p>
            <a:pPr algn="ctr"/>
            <a:r>
              <a:rPr lang="en-US" dirty="0">
                <a:hlinkClick r:id="rId3"/>
              </a:rPr>
              <a:t>www.theconsumervoice.org</a:t>
            </a:r>
            <a:r>
              <a:rPr lang="en-US" dirty="0"/>
              <a:t> </a:t>
            </a:r>
          </a:p>
        </p:txBody>
      </p:sp>
      <p:pic>
        <p:nvPicPr>
          <p:cNvPr id="3" name="Picture 2"/>
          <p:cNvPicPr>
            <a:picLocks noChangeAspect="1"/>
          </p:cNvPicPr>
          <p:nvPr/>
        </p:nvPicPr>
        <p:blipFill rotWithShape="1">
          <a:blip r:embed="rId4"/>
          <a:srcRect l="14140" t="7933" r="15213" b="5843"/>
          <a:stretch/>
        </p:blipFill>
        <p:spPr>
          <a:xfrm>
            <a:off x="682440" y="625505"/>
            <a:ext cx="7779120" cy="5337973"/>
          </a:xfrm>
          <a:prstGeom prst="rect">
            <a:avLst/>
          </a:prstGeom>
        </p:spPr>
      </p:pic>
      <p:sp>
        <p:nvSpPr>
          <p:cNvPr id="5" name="Oval 4"/>
          <p:cNvSpPr/>
          <p:nvPr/>
        </p:nvSpPr>
        <p:spPr>
          <a:xfrm>
            <a:off x="4326882" y="1292087"/>
            <a:ext cx="4134678" cy="12125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180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91" y="609600"/>
            <a:ext cx="8229600" cy="715962"/>
          </a:xfrm>
        </p:spPr>
        <p:txBody>
          <a:bodyPr/>
          <a:lstStyle/>
          <a:p>
            <a:r>
              <a:rPr lang="en-US" dirty="0"/>
              <a:t>Acknowledgements</a:t>
            </a:r>
          </a:p>
        </p:txBody>
      </p:sp>
      <p:sp>
        <p:nvSpPr>
          <p:cNvPr id="3" name="Content Placeholder 2"/>
          <p:cNvSpPr>
            <a:spLocks noGrp="1"/>
          </p:cNvSpPr>
          <p:nvPr>
            <p:ph idx="1"/>
          </p:nvPr>
        </p:nvSpPr>
        <p:spPr>
          <a:xfrm>
            <a:off x="457200" y="1524001"/>
            <a:ext cx="8229600" cy="4648200"/>
          </a:xfrm>
        </p:spPr>
        <p:txBody>
          <a:bodyPr>
            <a:normAutofit fontScale="85000" lnSpcReduction="20000"/>
          </a:bodyPr>
          <a:lstStyle/>
          <a:p>
            <a:pPr>
              <a:lnSpc>
                <a:spcPct val="90000"/>
              </a:lnSpc>
              <a:buFont typeface="Wingdings" panose="05000000000000000000" pitchFamily="2" charset="2"/>
              <a:buChar char="Ø"/>
            </a:pPr>
            <a:r>
              <a:rPr lang="en-US" altLang="en-US" b="1" dirty="0"/>
              <a:t>Holly Ramsey-Klawsnik, Ph.D.                                                       </a:t>
            </a:r>
            <a:r>
              <a:rPr lang="en-US" altLang="en-US" i="1" dirty="0"/>
              <a:t>Director of Research, National Association of Adult Protective Services</a:t>
            </a:r>
          </a:p>
          <a:p>
            <a:pPr>
              <a:lnSpc>
                <a:spcPct val="90000"/>
              </a:lnSpc>
            </a:pPr>
            <a:endParaRPr lang="en-US" altLang="en-US" dirty="0"/>
          </a:p>
          <a:p>
            <a:pPr>
              <a:lnSpc>
                <a:spcPct val="90000"/>
              </a:lnSpc>
              <a:buFont typeface="Wingdings" panose="05000000000000000000" pitchFamily="2" charset="2"/>
              <a:buChar char="Ø"/>
            </a:pPr>
            <a:r>
              <a:rPr lang="en-US" altLang="en-US" b="1" dirty="0"/>
              <a:t>Erin Abner, Ph.D.                                                                     </a:t>
            </a:r>
            <a:r>
              <a:rPr lang="en-US" altLang="en-US" i="1" dirty="0"/>
              <a:t>Associate Professor, University of Kentucky</a:t>
            </a:r>
          </a:p>
          <a:p>
            <a:pPr>
              <a:lnSpc>
                <a:spcPct val="90000"/>
              </a:lnSpc>
              <a:buFont typeface="Wingdings" panose="05000000000000000000" pitchFamily="2" charset="2"/>
              <a:buChar char="Ø"/>
            </a:pPr>
            <a:endParaRPr lang="en-US" altLang="en-US" i="1" dirty="0"/>
          </a:p>
          <a:p>
            <a:pPr>
              <a:spcBef>
                <a:spcPct val="0"/>
              </a:spcBef>
              <a:buClrTx/>
              <a:buNone/>
            </a:pPr>
            <a:r>
              <a:rPr lang="en-US" altLang="en-US" b="1" dirty="0"/>
              <a:t>Adult Protective Services: Oregon, New Hampshire, Tennessee, Texas, Wisconsin </a:t>
            </a:r>
          </a:p>
          <a:p>
            <a:pPr>
              <a:spcBef>
                <a:spcPct val="0"/>
              </a:spcBef>
              <a:buClrTx/>
              <a:buNone/>
            </a:pPr>
            <a:r>
              <a:rPr lang="en-US" altLang="en-US" b="1" dirty="0"/>
              <a:t>Texas Department of Aging and Disability Services, Wisconsin Elder Abuse, Wisconsin Bureau of Quality Assurance</a:t>
            </a:r>
          </a:p>
          <a:p>
            <a:pPr>
              <a:lnSpc>
                <a:spcPct val="90000"/>
              </a:lnSpc>
              <a:buFont typeface="Wingdings" panose="05000000000000000000" pitchFamily="2" charset="2"/>
              <a:buChar char="Ø"/>
            </a:pPr>
            <a:endParaRPr lang="en-US" altLang="en-US" b="1" dirty="0"/>
          </a:p>
          <a:p>
            <a:endParaRPr lang="en-US" dirty="0"/>
          </a:p>
        </p:txBody>
      </p:sp>
    </p:spTree>
    <p:extLst>
      <p:ext uri="{BB962C8B-B14F-4D97-AF65-F5344CB8AC3E}">
        <p14:creationId xmlns:p14="http://schemas.microsoft.com/office/powerpoint/2010/main" val="8173919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815009"/>
            <a:ext cx="4267200" cy="5463208"/>
          </a:xfrm>
        </p:spPr>
        <p:txBody>
          <a:bodyPr/>
          <a:lstStyle/>
          <a:p>
            <a:r>
              <a:rPr lang="en-US" sz="2500" b="1" dirty="0"/>
              <a:t>Fact Sheets</a:t>
            </a:r>
          </a:p>
          <a:p>
            <a:pPr lvl="1"/>
            <a:r>
              <a:rPr lang="en-US" sz="2200" dirty="0"/>
              <a:t>Assessment and Care Planning</a:t>
            </a:r>
          </a:p>
          <a:p>
            <a:pPr lvl="1"/>
            <a:r>
              <a:rPr lang="en-US" sz="2200" dirty="0"/>
              <a:t>Basics of Individualized Care</a:t>
            </a:r>
          </a:p>
          <a:p>
            <a:pPr lvl="1"/>
            <a:r>
              <a:rPr lang="en-US" sz="2200" dirty="0"/>
              <a:t>Residents’ Rights</a:t>
            </a:r>
          </a:p>
          <a:p>
            <a:pPr lvl="1"/>
            <a:r>
              <a:rPr lang="en-US" sz="2200" dirty="0"/>
              <a:t>Guide to Choosing a Nursing Home</a:t>
            </a:r>
          </a:p>
          <a:p>
            <a:pPr lvl="1"/>
            <a:r>
              <a:rPr lang="en-US" sz="2200" dirty="0"/>
              <a:t>Abuse and Neglect</a:t>
            </a:r>
          </a:p>
          <a:p>
            <a:pPr lvl="1"/>
            <a:r>
              <a:rPr lang="en-US" sz="2200" dirty="0"/>
              <a:t>Emergency Preparedness</a:t>
            </a:r>
          </a:p>
          <a:p>
            <a:pPr lvl="1"/>
            <a:r>
              <a:rPr lang="en-US" sz="2200" dirty="0"/>
              <a:t>Restraint Free Care</a:t>
            </a:r>
          </a:p>
          <a:p>
            <a:pPr marL="274637" lvl="1" indent="0">
              <a:buNone/>
            </a:pPr>
            <a:endParaRPr lang="en-US" sz="2600" b="1" dirty="0"/>
          </a:p>
          <a:p>
            <a:r>
              <a:rPr lang="en-US" sz="2500" b="1" dirty="0"/>
              <a:t>Resident and Family Council information</a:t>
            </a:r>
          </a:p>
          <a:p>
            <a:pPr lvl="1"/>
            <a:endParaRPr lang="en-US" sz="2200" dirty="0"/>
          </a:p>
          <a:p>
            <a:pPr lvl="1"/>
            <a:endParaRPr lang="en-US" dirty="0"/>
          </a:p>
          <a:p>
            <a:pPr lvl="1"/>
            <a:endParaRPr lang="en-US" dirty="0"/>
          </a:p>
          <a:p>
            <a:pPr lvl="1"/>
            <a:endParaRPr lang="en-US" dirty="0"/>
          </a:p>
        </p:txBody>
      </p:sp>
      <p:sp>
        <p:nvSpPr>
          <p:cNvPr id="4" name="Content Placeholder 3"/>
          <p:cNvSpPr>
            <a:spLocks noGrp="1"/>
          </p:cNvSpPr>
          <p:nvPr>
            <p:ph sz="half" idx="2"/>
          </p:nvPr>
        </p:nvSpPr>
        <p:spPr>
          <a:xfrm>
            <a:off x="4648200" y="815009"/>
            <a:ext cx="4038600" cy="5463208"/>
          </a:xfrm>
        </p:spPr>
        <p:txBody>
          <a:bodyPr/>
          <a:lstStyle/>
          <a:p>
            <a:r>
              <a:rPr lang="en-US" sz="2500" b="1" dirty="0"/>
              <a:t>Guides</a:t>
            </a:r>
          </a:p>
          <a:p>
            <a:pPr lvl="1"/>
            <a:r>
              <a:rPr lang="en-US" sz="2200" dirty="0"/>
              <a:t>Piecing Together Quality Long-Term Care: A Consumer’s Guide to Choices and Advocacy</a:t>
            </a:r>
          </a:p>
          <a:p>
            <a:pPr lvl="1"/>
            <a:r>
              <a:rPr lang="en-US" sz="2200" dirty="0"/>
              <a:t>Nursing Homes: Getting Good Care There</a:t>
            </a:r>
          </a:p>
          <a:p>
            <a:pPr lvl="1"/>
            <a:endParaRPr lang="en-US" dirty="0"/>
          </a:p>
          <a:p>
            <a:pPr marL="0" indent="0">
              <a:buNone/>
            </a:pPr>
            <a:endParaRPr lang="en-US" dirty="0"/>
          </a:p>
          <a:p>
            <a:pPr lvl="1"/>
            <a:endParaRPr lang="en-US" dirty="0"/>
          </a:p>
        </p:txBody>
      </p:sp>
      <p:pic>
        <p:nvPicPr>
          <p:cNvPr id="5" name="Picture 4"/>
          <p:cNvPicPr>
            <a:picLocks noChangeAspect="1"/>
          </p:cNvPicPr>
          <p:nvPr/>
        </p:nvPicPr>
        <p:blipFill>
          <a:blip r:embed="rId3"/>
          <a:stretch>
            <a:fillRect/>
          </a:stretch>
        </p:blipFill>
        <p:spPr>
          <a:xfrm>
            <a:off x="6828182" y="4010472"/>
            <a:ext cx="1858617" cy="2267745"/>
          </a:xfrm>
          <a:prstGeom prst="rect">
            <a:avLst/>
          </a:prstGeom>
        </p:spPr>
      </p:pic>
      <p:pic>
        <p:nvPicPr>
          <p:cNvPr id="1026" name="Picture 2" descr="http://theconsumervoice.org/media/cache/getting-good-care_matte_390_420.jpg"/>
          <p:cNvPicPr>
            <a:picLocks noChangeAspect="1" noChangeArrowheads="1"/>
          </p:cNvPicPr>
          <p:nvPr/>
        </p:nvPicPr>
        <p:blipFill rotWithShape="1">
          <a:blip r:embed="rId4">
            <a:extLst>
              <a:ext uri="{28A0092B-C50C-407E-A947-70E740481C1C}">
                <a14:useLocalDpi xmlns:a14="http://schemas.microsoft.com/office/drawing/2010/main" val="0"/>
              </a:ext>
            </a:extLst>
          </a:blip>
          <a:srcRect l="15611" r="14288"/>
          <a:stretch/>
        </p:blipFill>
        <p:spPr bwMode="auto">
          <a:xfrm>
            <a:off x="4946288" y="4018205"/>
            <a:ext cx="1583806" cy="24331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134992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gn="ctr">
              <a:buNone/>
            </a:pPr>
            <a:r>
              <a:rPr lang="en-US" sz="2000" dirty="0"/>
              <a:t>The goal of the NCEA is to improve the national response to elder abuse, neglect, and exploitation by gathering, housing, disseminating, and stimulating innovative, validated methods of practice, education, research and policy.  </a:t>
            </a:r>
          </a:p>
          <a:p>
            <a:pPr marL="0" indent="0" algn="ctr">
              <a:buNone/>
            </a:pPr>
            <a:endParaRPr lang="en-US" sz="1000" b="1" dirty="0">
              <a:solidFill>
                <a:srgbClr val="7030A0"/>
              </a:solidFill>
            </a:endParaRPr>
          </a:p>
          <a:p>
            <a:pPr marL="0" indent="0" algn="ctr">
              <a:buNone/>
            </a:pPr>
            <a:r>
              <a:rPr lang="en-US" b="1" dirty="0">
                <a:solidFill>
                  <a:schemeClr val="accent4">
                    <a:lumMod val="75000"/>
                  </a:schemeClr>
                </a:solidFill>
              </a:rPr>
              <a:t>Find the NCEA Online!</a:t>
            </a:r>
            <a:r>
              <a:rPr lang="en-US" sz="1800" b="1" dirty="0">
                <a:solidFill>
                  <a:schemeClr val="accent4">
                    <a:lumMod val="75000"/>
                  </a:schemeClr>
                </a:solidFill>
              </a:rPr>
              <a:t>	</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a:t>The National Center on Elder Abuse</a:t>
            </a:r>
          </a:p>
        </p:txBody>
      </p:sp>
      <p:sp>
        <p:nvSpPr>
          <p:cNvPr id="4" name="Date Placeholder 3"/>
          <p:cNvSpPr>
            <a:spLocks noGrp="1"/>
          </p:cNvSpPr>
          <p:nvPr>
            <p:ph type="dt" sz="half" idx="14"/>
          </p:nvPr>
        </p:nvSpPr>
        <p:spPr/>
        <p:txBody>
          <a:bodyPr/>
          <a:lstStyle/>
          <a:p>
            <a:fld id="{3FE98728-8B25-A142-A87B-AACB3930A169}" type="slidenum">
              <a:rPr lang="en-US" smtClean="0">
                <a:solidFill>
                  <a:prstClr val="white"/>
                </a:solidFill>
              </a:rPr>
              <a:pPr/>
              <a:t>81</a:t>
            </a:fld>
            <a:endParaRPr lang="en-US" dirty="0">
              <a:solidFill>
                <a:prstClr val="white"/>
              </a:solidFill>
            </a:endParaRPr>
          </a:p>
        </p:txBody>
      </p:sp>
      <p:sp>
        <p:nvSpPr>
          <p:cNvPr id="6" name="Rectangle 5"/>
          <p:cNvSpPr/>
          <p:nvPr/>
        </p:nvSpPr>
        <p:spPr>
          <a:xfrm>
            <a:off x="2667000" y="3930679"/>
            <a:ext cx="1563248" cy="320024"/>
          </a:xfrm>
          <a:prstGeom prst="rect">
            <a:avLst/>
          </a:prstGeom>
        </p:spPr>
        <p:txBody>
          <a:bodyPr wrap="none">
            <a:spAutoFit/>
          </a:bodyPr>
          <a:lstStyle/>
          <a:p>
            <a:pPr defTabSz="457200" fontAlgn="auto">
              <a:lnSpc>
                <a:spcPct val="80000"/>
              </a:lnSpc>
              <a:spcBef>
                <a:spcPts val="0"/>
              </a:spcBef>
              <a:spcAft>
                <a:spcPts val="0"/>
              </a:spcAft>
              <a:buFont typeface="Wingdings" pitchFamily="2" charset="2"/>
              <a:buNone/>
              <a:defRPr/>
            </a:pPr>
            <a:r>
              <a:rPr lang="en-US" dirty="0">
                <a:solidFill>
                  <a:prstClr val="black"/>
                </a:solidFill>
                <a:latin typeface="Palatino Linotype"/>
                <a:ea typeface="+mn-ea"/>
                <a:cs typeface="+mn-cs"/>
              </a:rPr>
              <a:t>ncea.aoa.gov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46" y="4927830"/>
            <a:ext cx="942975" cy="1009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angle 7"/>
          <p:cNvSpPr/>
          <p:nvPr/>
        </p:nvSpPr>
        <p:spPr>
          <a:xfrm>
            <a:off x="1593921" y="5365980"/>
            <a:ext cx="3233578" cy="369332"/>
          </a:xfrm>
          <a:prstGeom prst="rect">
            <a:avLst/>
          </a:prstGeom>
        </p:spPr>
        <p:txBody>
          <a:bodyPr wrap="none">
            <a:spAutoFit/>
          </a:bodyPr>
          <a:lstStyle/>
          <a:p>
            <a:pPr defTabSz="457200" fontAlgn="auto">
              <a:spcBef>
                <a:spcPts val="0"/>
              </a:spcBef>
              <a:spcAft>
                <a:spcPts val="0"/>
              </a:spcAft>
            </a:pPr>
            <a:r>
              <a:rPr lang="en-US" dirty="0">
                <a:solidFill>
                  <a:prstClr val="black"/>
                </a:solidFill>
                <a:latin typeface="Palatino Linotype"/>
                <a:ea typeface="+mn-ea"/>
                <a:cs typeface="+mn-cs"/>
              </a:rPr>
              <a:t>NationalCenteronElderAbuse</a:t>
            </a: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486" y="4927830"/>
            <a:ext cx="838200" cy="942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Rectangle 9"/>
          <p:cNvSpPr/>
          <p:nvPr/>
        </p:nvSpPr>
        <p:spPr>
          <a:xfrm>
            <a:off x="5830448" y="5425497"/>
            <a:ext cx="1731564" cy="320024"/>
          </a:xfrm>
          <a:prstGeom prst="rect">
            <a:avLst/>
          </a:prstGeom>
        </p:spPr>
        <p:txBody>
          <a:bodyPr wrap="none">
            <a:spAutoFit/>
          </a:bodyPr>
          <a:lstStyle/>
          <a:p>
            <a:pPr defTabSz="457200" fontAlgn="auto">
              <a:lnSpc>
                <a:spcPct val="80000"/>
              </a:lnSpc>
              <a:spcBef>
                <a:spcPts val="0"/>
              </a:spcBef>
              <a:spcAft>
                <a:spcPts val="0"/>
              </a:spcAft>
              <a:buFont typeface="Wingdings" pitchFamily="2" charset="2"/>
              <a:buNone/>
              <a:defRPr/>
            </a:pPr>
            <a:r>
              <a:rPr lang="en-US" dirty="0">
                <a:solidFill>
                  <a:prstClr val="black"/>
                </a:solidFill>
                <a:latin typeface="Palatino Linotype"/>
                <a:ea typeface="+mn-ea"/>
                <a:cs typeface="+mn-cs"/>
              </a:rPr>
              <a:t>@NCEAatUSC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754" y="3530367"/>
            <a:ext cx="1734336" cy="112064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399" y="3442991"/>
            <a:ext cx="2143125" cy="1295400"/>
          </a:xfrm>
          <a:prstGeom prst="rect">
            <a:avLst/>
          </a:prstGeom>
        </p:spPr>
      </p:pic>
      <p:sp>
        <p:nvSpPr>
          <p:cNvPr id="13" name="TextBox 12"/>
          <p:cNvSpPr txBox="1"/>
          <p:nvPr/>
        </p:nvSpPr>
        <p:spPr>
          <a:xfrm>
            <a:off x="6418943" y="3795548"/>
            <a:ext cx="2616408" cy="369332"/>
          </a:xfrm>
          <a:prstGeom prst="rect">
            <a:avLst/>
          </a:prstGeom>
          <a:noFill/>
        </p:spPr>
        <p:txBody>
          <a:bodyPr wrap="square" rtlCol="0">
            <a:spAutoFit/>
          </a:bodyPr>
          <a:lstStyle/>
          <a:p>
            <a:pPr defTabSz="457200" fontAlgn="auto">
              <a:spcBef>
                <a:spcPts val="0"/>
              </a:spcBef>
              <a:spcAft>
                <a:spcPts val="0"/>
              </a:spcAft>
            </a:pPr>
            <a:r>
              <a:rPr lang="en-US" dirty="0">
                <a:solidFill>
                  <a:prstClr val="black"/>
                </a:solidFill>
                <a:latin typeface="Palatino Linotype"/>
                <a:ea typeface="+mn-ea"/>
                <a:cs typeface="+mn-cs"/>
              </a:rPr>
              <a:t>gero.usc.edu/cda_blog/</a:t>
            </a:r>
          </a:p>
        </p:txBody>
      </p:sp>
    </p:spTree>
    <p:extLst>
      <p:ext uri="{BB962C8B-B14F-4D97-AF65-F5344CB8AC3E}">
        <p14:creationId xmlns:p14="http://schemas.microsoft.com/office/powerpoint/2010/main" val="24852951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038350"/>
            <a:ext cx="9144000" cy="4645025"/>
          </a:xfrm>
        </p:spPr>
        <p:txBody>
          <a:bodyPr rtlCol="0">
            <a:normAutofit/>
          </a:bodyPr>
          <a:lstStyle/>
          <a:p>
            <a:pPr marL="0" indent="0" algn="ctr" fontAlgn="auto">
              <a:spcAft>
                <a:spcPts val="0"/>
              </a:spcAft>
              <a:buFont typeface="Arial" pitchFamily="34" charset="0"/>
              <a:buNone/>
              <a:defRPr/>
            </a:pPr>
            <a:endParaRPr lang="en-US" i="1" dirty="0">
              <a:solidFill>
                <a:srgbClr val="FF0000"/>
              </a:solidFill>
            </a:endParaRPr>
          </a:p>
          <a:p>
            <a:pPr marL="0" indent="0" algn="ctr" fontAlgn="auto">
              <a:spcAft>
                <a:spcPts val="0"/>
              </a:spcAft>
              <a:buNone/>
              <a:defRPr/>
            </a:pPr>
            <a:r>
              <a:rPr lang="en-US" sz="2800" b="1" i="1" dirty="0"/>
              <a:t>Connect with us online!</a:t>
            </a:r>
          </a:p>
          <a:p>
            <a:pPr marL="0" indent="0" algn="ctr" fontAlgn="auto">
              <a:spcAft>
                <a:spcPts val="0"/>
              </a:spcAft>
              <a:buFont typeface="Arial" pitchFamily="34" charset="0"/>
              <a:buNone/>
              <a:defRPr/>
            </a:pPr>
            <a:endParaRPr lang="en-US" sz="2500" dirty="0">
              <a:solidFill>
                <a:srgbClr val="0000CC"/>
              </a:solidFill>
              <a:ea typeface="+mn-ea"/>
              <a:cs typeface="+mn-cs"/>
              <a:hlinkClick r:id="rId3"/>
            </a:endParaRPr>
          </a:p>
          <a:p>
            <a:pPr marL="0" indent="0" algn="ctr" fontAlgn="auto">
              <a:spcAft>
                <a:spcPts val="0"/>
              </a:spcAft>
              <a:buFont typeface="Arial" pitchFamily="34" charset="0"/>
              <a:buNone/>
              <a:defRPr/>
            </a:pPr>
            <a:r>
              <a:rPr lang="en-US" sz="2500" dirty="0">
                <a:solidFill>
                  <a:srgbClr val="0000CC"/>
                </a:solidFill>
                <a:ea typeface="+mn-ea"/>
                <a:cs typeface="+mn-cs"/>
                <a:hlinkClick r:id="rId3"/>
              </a:rPr>
              <a:t>www.theconsumervoice.org</a:t>
            </a:r>
            <a:r>
              <a:rPr lang="en-US" sz="2500" dirty="0">
                <a:solidFill>
                  <a:srgbClr val="0000CC"/>
                </a:solidFill>
                <a:ea typeface="+mn-ea"/>
                <a:cs typeface="+mn-cs"/>
              </a:rPr>
              <a:t> </a:t>
            </a:r>
          </a:p>
          <a:p>
            <a:pPr marL="0" indent="0" algn="ctr" fontAlgn="auto">
              <a:spcAft>
                <a:spcPts val="0"/>
              </a:spcAft>
              <a:buNone/>
              <a:defRPr/>
            </a:pPr>
            <a:endParaRPr lang="en-US" sz="2500" dirty="0">
              <a:ea typeface="+mn-ea"/>
              <a:cs typeface="+mn-cs"/>
            </a:endParaRPr>
          </a:p>
          <a:p>
            <a:pPr marL="0" indent="0" algn="ctr" fontAlgn="auto">
              <a:spcAft>
                <a:spcPts val="0"/>
              </a:spcAft>
              <a:buNone/>
              <a:defRPr/>
            </a:pPr>
            <a:r>
              <a:rPr lang="en-US" sz="2500" dirty="0">
                <a:ea typeface="+mn-ea"/>
                <a:cs typeface="+mn-cs"/>
              </a:rPr>
              <a:t> National Consumer Voice for Quality Long-Term Care</a:t>
            </a:r>
          </a:p>
          <a:p>
            <a:pPr marL="0" indent="0" algn="ctr" fontAlgn="auto">
              <a:spcAft>
                <a:spcPts val="0"/>
              </a:spcAft>
              <a:buNone/>
              <a:defRPr/>
            </a:pPr>
            <a:endParaRPr lang="en-US" sz="2500" dirty="0">
              <a:ea typeface="+mn-ea"/>
              <a:cs typeface="+mn-cs"/>
            </a:endParaRPr>
          </a:p>
          <a:p>
            <a:pPr marL="0" indent="0" algn="ctr" fontAlgn="auto">
              <a:spcAft>
                <a:spcPts val="0"/>
              </a:spcAft>
              <a:buFont typeface="Arial" pitchFamily="34" charset="0"/>
              <a:buNone/>
              <a:defRPr/>
            </a:pPr>
            <a:r>
              <a:rPr lang="en-US" sz="2500" dirty="0">
                <a:ea typeface="+mn-ea"/>
                <a:cs typeface="+mn-cs"/>
              </a:rPr>
              <a:t>  @ConsumerVoices</a:t>
            </a:r>
          </a:p>
        </p:txBody>
      </p:sp>
      <p:pic>
        <p:nvPicPr>
          <p:cNvPr id="59394" name="Picture 3" descr="Consumer Voice Logo - high resolution.jpg"/>
          <p:cNvPicPr>
            <a:picLocks noChangeAspect="1"/>
          </p:cNvPicPr>
          <p:nvPr/>
        </p:nvPicPr>
        <p:blipFill>
          <a:blip r:embed="rId4"/>
          <a:srcRect/>
          <a:stretch>
            <a:fillRect/>
          </a:stretch>
        </p:blipFill>
        <p:spPr bwMode="auto">
          <a:xfrm>
            <a:off x="485775" y="457200"/>
            <a:ext cx="8080375" cy="1581150"/>
          </a:xfrm>
          <a:prstGeom prst="rect">
            <a:avLst/>
          </a:prstGeom>
          <a:noFill/>
          <a:ln w="9525">
            <a:noFill/>
            <a:miter lim="800000"/>
            <a:headEnd/>
            <a:tailEnd/>
          </a:ln>
        </p:spPr>
      </p:pic>
      <p:pic>
        <p:nvPicPr>
          <p:cNvPr id="6" name="Picture 5">
            <a:extLst>
              <a:ext uri="{FF2B5EF4-FFF2-40B4-BE49-F238E27FC236}">
                <a16:creationId xmlns:a16="http://schemas.microsoft.com/office/drawing/2014/main" id="{6620AA3D-BD10-40F0-AA1A-D5E6BB116D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835" y="4306573"/>
            <a:ext cx="563880" cy="563880"/>
          </a:xfrm>
          <a:prstGeom prst="rect">
            <a:avLst/>
          </a:prstGeom>
        </p:spPr>
      </p:pic>
      <p:pic>
        <p:nvPicPr>
          <p:cNvPr id="8" name="Picture 7">
            <a:extLst>
              <a:ext uri="{FF2B5EF4-FFF2-40B4-BE49-F238E27FC236}">
                <a16:creationId xmlns:a16="http://schemas.microsoft.com/office/drawing/2014/main" id="{70E015FA-83B5-4577-B3D8-4FDAA0D5B6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0650" y="5234517"/>
            <a:ext cx="571500" cy="571500"/>
          </a:xfrm>
          <a:prstGeom prst="rect">
            <a:avLst/>
          </a:prstGeom>
        </p:spPr>
      </p:pic>
    </p:spTree>
    <p:extLst>
      <p:ext uri="{BB962C8B-B14F-4D97-AF65-F5344CB8AC3E}">
        <p14:creationId xmlns:p14="http://schemas.microsoft.com/office/powerpoint/2010/main" val="3300423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609600"/>
            <a:ext cx="8229600" cy="715962"/>
          </a:xfrm>
        </p:spPr>
        <p:txBody>
          <a:bodyPr/>
          <a:lstStyle/>
          <a:p>
            <a:r>
              <a:rPr lang="en-US" altLang="en-US" dirty="0">
                <a:effectLst/>
              </a:rPr>
              <a:t>Objectives</a:t>
            </a:r>
          </a:p>
        </p:txBody>
      </p:sp>
      <p:sp>
        <p:nvSpPr>
          <p:cNvPr id="3" name="Content Placeholder 2"/>
          <p:cNvSpPr>
            <a:spLocks noGrp="1"/>
          </p:cNvSpPr>
          <p:nvPr>
            <p:ph idx="1"/>
          </p:nvPr>
        </p:nvSpPr>
        <p:spPr>
          <a:xfrm>
            <a:off x="457200" y="1752600"/>
            <a:ext cx="8229600" cy="4267200"/>
          </a:xfrm>
        </p:spPr>
        <p:txBody>
          <a:bodyPr/>
          <a:lstStyle/>
          <a:p>
            <a:pPr>
              <a:defRPr/>
            </a:pPr>
            <a:r>
              <a:rPr lang="en-US" dirty="0">
                <a:effectLst/>
                <a:ea typeface="+mn-ea"/>
              </a:rPr>
              <a:t>To investigate patterns of the sexual abuse of vulnerable older and younger adults living in long-term care institutions;</a:t>
            </a:r>
          </a:p>
          <a:p>
            <a:pPr>
              <a:defRPr/>
            </a:pPr>
            <a:r>
              <a:rPr lang="en-US" dirty="0">
                <a:effectLst/>
                <a:ea typeface="+mn-ea"/>
              </a:rPr>
              <a:t>To test a web-based system for obtaining sensitive and confidential information on the sexual abuse of vulnerable adults; and</a:t>
            </a:r>
          </a:p>
          <a:p>
            <a:pPr>
              <a:defRPr/>
            </a:pPr>
            <a:r>
              <a:rPr lang="en-US" dirty="0">
                <a:effectLst/>
                <a:ea typeface="+mn-ea"/>
              </a:rPr>
              <a:t>To refine an emergent theory of the mistreatment of vulnerable adults.</a:t>
            </a:r>
          </a:p>
          <a:p>
            <a:pPr marL="0" indent="0">
              <a:buFont typeface="Wingdings" panose="05000000000000000000" pitchFamily="2" charset="2"/>
              <a:buNone/>
              <a:defRPr/>
            </a:pPr>
            <a:endParaRPr lang="en-US" dirty="0">
              <a:effectLst/>
              <a:ea typeface="+mn-ea"/>
            </a:endParaRPr>
          </a:p>
        </p:txBody>
      </p:sp>
    </p:spTree>
    <p:extLst>
      <p:ext uri="{BB962C8B-B14F-4D97-AF65-F5344CB8AC3E}">
        <p14:creationId xmlns:p14="http://schemas.microsoft.com/office/powerpoint/2010/main" val="16595722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4">
      <a:dk1>
        <a:sysClr val="windowText" lastClr="000000"/>
      </a:dk1>
      <a:lt1>
        <a:sysClr val="window" lastClr="FFFFFF"/>
      </a:lt1>
      <a:dk2>
        <a:srgbClr val="465466"/>
      </a:dk2>
      <a:lt2>
        <a:srgbClr val="BBD7F8"/>
      </a:lt2>
      <a:accent1>
        <a:srgbClr val="0F067C"/>
      </a:accent1>
      <a:accent2>
        <a:srgbClr val="23CF0E"/>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KeckSchoolofMedicin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KeckSchoolofMedicin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ysClr val="windowText" lastClr="000000"/>
    </a:dk1>
    <a:lt1>
      <a:sysClr val="window" lastClr="FFFFFF"/>
    </a:lt1>
    <a:dk2>
      <a:srgbClr val="465466"/>
    </a:dk2>
    <a:lt2>
      <a:srgbClr val="BBD7F8"/>
    </a:lt2>
    <a:accent1>
      <a:srgbClr val="0F067C"/>
    </a:accent1>
    <a:accent2>
      <a:srgbClr val="23CF0E"/>
    </a:accent2>
    <a:accent3>
      <a:srgbClr val="2397E2"/>
    </a:accent3>
    <a:accent4>
      <a:srgbClr val="35ACA2"/>
    </a:accent4>
    <a:accent5>
      <a:srgbClr val="5430BB"/>
    </a:accent5>
    <a:accent6>
      <a:srgbClr val="8D34E0"/>
    </a:accent6>
    <a:hlink>
      <a:srgbClr val="00B0F0"/>
    </a:hlink>
    <a:folHlink>
      <a:srgbClr val="0070C0"/>
    </a:folHlink>
  </a:clrScheme>
</a:themeOverride>
</file>

<file path=docProps/app.xml><?xml version="1.0" encoding="utf-8"?>
<Properties xmlns="http://schemas.openxmlformats.org/officeDocument/2006/extended-properties" xmlns:vt="http://schemas.openxmlformats.org/officeDocument/2006/docPropsVTypes">
  <Template>Clarity.thmx</Template>
  <TotalTime>17959</TotalTime>
  <Words>4802</Words>
  <Application>Microsoft Office PowerPoint</Application>
  <PresentationFormat>On-screen Show (4:3)</PresentationFormat>
  <Paragraphs>613</Paragraphs>
  <Slides>82</Slides>
  <Notes>36</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82</vt:i4>
      </vt:variant>
    </vt:vector>
  </HeadingPairs>
  <TitlesOfParts>
    <vt:vector size="99" baseType="lpstr">
      <vt:lpstr>MS PGothic</vt:lpstr>
      <vt:lpstr>MS PGothic</vt:lpstr>
      <vt:lpstr>Adobe Caslon Pro</vt:lpstr>
      <vt:lpstr>Arial</vt:lpstr>
      <vt:lpstr>Calibri</vt:lpstr>
      <vt:lpstr>Freestyle Script</vt:lpstr>
      <vt:lpstr>Frutiger 55 Roman</vt:lpstr>
      <vt:lpstr>Myriad Web Pro</vt:lpstr>
      <vt:lpstr>Palatino Linotype</vt:lpstr>
      <vt:lpstr>Times New Roman</vt:lpstr>
      <vt:lpstr>Wingdings</vt:lpstr>
      <vt:lpstr>Clarity</vt:lpstr>
      <vt:lpstr>KeckSchoolofMedicine-2</vt:lpstr>
      <vt:lpstr>1_KeckSchoolofMedicine-2</vt:lpstr>
      <vt:lpstr>Office Theme</vt:lpstr>
      <vt:lpstr>1_Clarity</vt:lpstr>
      <vt:lpstr>1_Office Theme</vt:lpstr>
      <vt:lpstr>Sexual Abuse in Nursing Homes</vt:lpstr>
      <vt:lpstr>The Consumer Voice</vt:lpstr>
      <vt:lpstr>Presenters</vt:lpstr>
      <vt:lpstr>THE NATIONAL CENTER ON ELDER ABUSE</vt:lpstr>
      <vt:lpstr>PowerPoint Presentation</vt:lpstr>
      <vt:lpstr>CDC Elder Sexual Abuse</vt:lpstr>
      <vt:lpstr>Literature Review</vt:lpstr>
      <vt:lpstr>Acknowledgements</vt:lpstr>
      <vt:lpstr>Objectives</vt:lpstr>
      <vt:lpstr>Specific Questions</vt:lpstr>
      <vt:lpstr>Participating States</vt:lpstr>
      <vt:lpstr>Data Analysis</vt:lpstr>
      <vt:lpstr>Unadjusted Results - Victim</vt:lpstr>
      <vt:lpstr>PowerPoint Presentation</vt:lpstr>
      <vt:lpstr>Unadjusted Results - Victim</vt:lpstr>
      <vt:lpstr>Unadjusted Results - Allegation</vt:lpstr>
      <vt:lpstr>Unadjusted Results - Investigation</vt:lpstr>
      <vt:lpstr>Our Adjusted Model</vt:lpstr>
      <vt:lpstr>PowerPoint Presentation</vt:lpstr>
      <vt:lpstr>PowerPoint Presentation</vt:lpstr>
      <vt:lpstr>Conclusions/Determining Risks</vt:lpstr>
      <vt:lpstr>Caveats</vt:lpstr>
      <vt:lpstr>To Consider…</vt:lpstr>
      <vt:lpstr>Not Surprising</vt:lpstr>
      <vt:lpstr>Significant Finding</vt:lpstr>
      <vt:lpstr>Profound Finding</vt:lpstr>
      <vt:lpstr>Victim Disclosure</vt:lpstr>
      <vt:lpstr>Injuries</vt:lpstr>
      <vt:lpstr>Signs and Indicators of Sexual Abuse</vt:lpstr>
      <vt:lpstr>Signs and Indicators of Sexual Abuse (continued)</vt:lpstr>
      <vt:lpstr>Response to Victim</vt:lpstr>
      <vt:lpstr>PowerPoint Presentation</vt:lpstr>
      <vt:lpstr>Federal regulations</vt:lpstr>
      <vt:lpstr>Freedom from Abuse</vt:lpstr>
      <vt:lpstr>Employment &amp; Reporting</vt:lpstr>
      <vt:lpstr>Written Policies &amp; Procedures: Prohibition and Prevention of Abuse</vt:lpstr>
      <vt:lpstr>Written Policies &amp; Procedures: Investigations of Allegations</vt:lpstr>
      <vt:lpstr>Written Policies &amp; Procedures: Reporting</vt:lpstr>
      <vt:lpstr>Facility Response to Alleged Violations</vt:lpstr>
      <vt:lpstr>Investigation</vt:lpstr>
      <vt:lpstr>Role and responsibilities of the ombudsman program in investigating complaints involving abuse</vt:lpstr>
      <vt:lpstr>What is NORC?</vt:lpstr>
      <vt:lpstr>What is the Long-Term Care Ombudsman Program (LTCOP)?</vt:lpstr>
      <vt:lpstr>LTCOP Activity Highlights (2016)</vt:lpstr>
      <vt:lpstr>National Ombudsman Reporting System (NORS) Data 2016</vt:lpstr>
      <vt:lpstr>LTCOP Complaint Investigations</vt:lpstr>
      <vt:lpstr>Resident-Directed Advocacy</vt:lpstr>
      <vt:lpstr>Person-Centered Complaint Processing  Ombudsman Program Final Rule 45 CFR 1324.19(b)</vt:lpstr>
      <vt:lpstr>Why is resident-directed advocacy important?</vt:lpstr>
      <vt:lpstr>PowerPoint Presentation</vt:lpstr>
      <vt:lpstr>To recap…the Ombudsman program</vt:lpstr>
      <vt:lpstr>How to Contact the LTCOP</vt:lpstr>
      <vt:lpstr>State examples</vt:lpstr>
      <vt:lpstr>The Prevention and Detection of Sexual Assault of  Nursing Home Residents</vt:lpstr>
      <vt:lpstr>Sexuality and Intimacy in Long-Term Care Facilities</vt:lpstr>
      <vt:lpstr>resources</vt:lpstr>
      <vt:lpstr>Abuse, Neglect, Exploitation, and Misappropriation of Property </vt:lpstr>
      <vt:lpstr>LTCOP Reference Guide </vt:lpstr>
      <vt:lpstr>Balancing Privacy &amp; Protection Surveillance Cameras in Nursing Home Residents’ Rooms</vt:lpstr>
      <vt:lpstr>Resident-to-Resident Mistreatment </vt:lpstr>
      <vt:lpstr>Additional Information</vt:lpstr>
      <vt:lpstr>ACL’s Frequently Asked Questions (FAQs)</vt:lpstr>
      <vt:lpstr>ACL’s FAQs</vt:lpstr>
      <vt:lpstr>PowerPoint Presentation</vt:lpstr>
      <vt:lpstr>PowerPoint Presentation</vt:lpstr>
      <vt:lpstr>PowerPoint Presentation</vt:lpstr>
      <vt:lpstr>PowerPoint Presentation</vt:lpstr>
      <vt:lpstr>Who Is Affected By Sexual Violence?</vt:lpstr>
      <vt:lpstr>PowerPoint Presentation</vt:lpstr>
      <vt:lpstr>PowerPoint Presentation</vt:lpstr>
      <vt:lpstr>PowerPoint Presentation</vt:lpstr>
      <vt:lpstr>PowerPoint Presentation</vt:lpstr>
      <vt:lpstr>Questions?</vt:lpstr>
      <vt:lpstr>Getting help</vt:lpstr>
      <vt:lpstr>Getting Help</vt:lpstr>
      <vt:lpstr>How to Contact the LTCOP</vt:lpstr>
      <vt:lpstr>resources</vt:lpstr>
      <vt:lpstr>PowerPoint Presentation</vt:lpstr>
      <vt:lpstr>www.theconsumervoice.org </vt:lpstr>
      <vt:lpstr>PowerPoint Presentation</vt:lpstr>
      <vt:lpstr>The National Center on Elder Abuse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Abuse &amp; Neglect of  Nursing Home Residents:  What are we doing about it?</dc:title>
  <dc:creator>Lori Smetanka</dc:creator>
  <cp:lastModifiedBy>Lori Smetanka</cp:lastModifiedBy>
  <cp:revision>731</cp:revision>
  <cp:lastPrinted>2014-03-05T18:59:21Z</cp:lastPrinted>
  <dcterms:created xsi:type="dcterms:W3CDTF">2013-03-03T14:32:33Z</dcterms:created>
  <dcterms:modified xsi:type="dcterms:W3CDTF">2018-09-05T17:11:01Z</dcterms:modified>
</cp:coreProperties>
</file>