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Lst>
  <p:notesMasterIdLst>
    <p:notesMasterId r:id="rId36"/>
  </p:notesMasterIdLst>
  <p:sldIdLst>
    <p:sldId id="296" r:id="rId5"/>
    <p:sldId id="297" r:id="rId6"/>
    <p:sldId id="259" r:id="rId7"/>
    <p:sldId id="260" r:id="rId8"/>
    <p:sldId id="261" r:id="rId9"/>
    <p:sldId id="263" r:id="rId10"/>
    <p:sldId id="264" r:id="rId11"/>
    <p:sldId id="322" r:id="rId12"/>
    <p:sldId id="323" r:id="rId13"/>
    <p:sldId id="324" r:id="rId14"/>
    <p:sldId id="276" r:id="rId15"/>
    <p:sldId id="273" r:id="rId16"/>
    <p:sldId id="272" r:id="rId17"/>
    <p:sldId id="330" r:id="rId18"/>
    <p:sldId id="256" r:id="rId19"/>
    <p:sldId id="257" r:id="rId20"/>
    <p:sldId id="258" r:id="rId21"/>
    <p:sldId id="325" r:id="rId22"/>
    <p:sldId id="331" r:id="rId23"/>
    <p:sldId id="332" r:id="rId24"/>
    <p:sldId id="333" r:id="rId25"/>
    <p:sldId id="334" r:id="rId26"/>
    <p:sldId id="335" r:id="rId27"/>
    <p:sldId id="336" r:id="rId28"/>
    <p:sldId id="262" r:id="rId29"/>
    <p:sldId id="326" r:id="rId30"/>
    <p:sldId id="337" r:id="rId31"/>
    <p:sldId id="328" r:id="rId32"/>
    <p:sldId id="329" r:id="rId33"/>
    <p:sldId id="320" r:id="rId34"/>
    <p:sldId id="3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4" autoAdjust="0"/>
    <p:restoredTop sz="94660"/>
  </p:normalViewPr>
  <p:slideViewPr>
    <p:cSldViewPr snapToGrid="0">
      <p:cViewPr varScale="1">
        <p:scale>
          <a:sx n="161" d="100"/>
          <a:sy n="161" d="100"/>
        </p:scale>
        <p:origin x="11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096EA-7108-4E58-A121-F6014F5F3D74}"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79538-799E-4076-B80C-03C214461B5A}" type="slidenum">
              <a:rPr lang="en-US" smtClean="0"/>
              <a:t>‹#›</a:t>
            </a:fld>
            <a:endParaRPr lang="en-US"/>
          </a:p>
        </p:txBody>
      </p:sp>
    </p:spTree>
    <p:extLst>
      <p:ext uri="{BB962C8B-B14F-4D97-AF65-F5344CB8AC3E}">
        <p14:creationId xmlns:p14="http://schemas.microsoft.com/office/powerpoint/2010/main" val="224149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 These Seem Like The Obstacles In Your State?</a:t>
            </a:r>
          </a:p>
          <a:p>
            <a:r>
              <a:rPr lang="en-US" sz="1200" dirty="0"/>
              <a:t>Are There Any Other Obstacles You Have Seen?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AC731-6EDF-4A2B-B4B1-77E83BE9A3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22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discuss state case studies in the tool kit</a:t>
            </a:r>
            <a:r>
              <a:rPr lang="en-US" dirty="0"/>
              <a:t>. The state case studies reinforce the data collected in the on-line surveys and the one-on-one interviews.  Many of the obstacles to a successful transition for nursing home residents have the potential to be overcome by the processes in the best practice states.   The state case studies reinforce the data collected in the on-line surveys and the one-on-one interviews, as they show that several of the obstacles to a successful transition for nursing home residents have the potential to be overcome by the implementation of specific processes and requirements at the state level, and from quick and concerted action by the appropriate State Agencies and the Long-Term Care Ombudsman Program.  Developing processes for timely communication with residents and families, delineating roles and responsibilities for all state agencies, creation of state-developed closure manuals that outline the processes to be followed by the closing facility, as well as the state agencies and programs overseeing the closure, are all strategies being employed by states to assure that a nursing home closure occurs with the least amount of negative impact on residents as possible.  </a:t>
            </a:r>
          </a:p>
          <a:p>
            <a:r>
              <a:rPr lang="en-US" dirty="0"/>
              <a:t> Through the data collection and analysis, and interviews with state program representatives, we were able to identify a range of recommendations for CMS, for State Agencies, and for State Long-Term Care Ombudsman Programs that would enhance protections for residents facing relocation, and help better prepare them for the moving experience.  </a:t>
            </a:r>
          </a:p>
          <a:p>
            <a:r>
              <a:rPr lang="en-US" dirty="0"/>
              <a:t> </a:t>
            </a:r>
          </a:p>
        </p:txBody>
      </p:sp>
      <p:sp>
        <p:nvSpPr>
          <p:cNvPr id="4" name="Slide Number Placeholder 3"/>
          <p:cNvSpPr>
            <a:spLocks noGrp="1"/>
          </p:cNvSpPr>
          <p:nvPr>
            <p:ph type="sldNum" sz="quarter" idx="10"/>
          </p:nvPr>
        </p:nvSpPr>
        <p:spPr/>
        <p:txBody>
          <a:bodyPr/>
          <a:lstStyle/>
          <a:p>
            <a:fld id="{314AC731-6EDF-4A2B-B4B1-77E83BE9A387}" type="slidenum">
              <a:rPr lang="en-US" smtClean="0"/>
              <a:t>8</a:t>
            </a:fld>
            <a:endParaRPr lang="en-US" dirty="0"/>
          </a:p>
        </p:txBody>
      </p:sp>
    </p:spTree>
    <p:extLst>
      <p:ext uri="{BB962C8B-B14F-4D97-AF65-F5344CB8AC3E}">
        <p14:creationId xmlns:p14="http://schemas.microsoft.com/office/powerpoint/2010/main" val="267202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Friday, April 13,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61580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Friday, April 13,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170300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Friday, April 13,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76820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07D72B-6D60-4047-A70A-B57E00E560AE}"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110648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D72B-6D60-4047-A70A-B57E00E560AE}"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3466023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7D72B-6D60-4047-A70A-B57E00E560AE}"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285708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7D72B-6D60-4047-A70A-B57E00E560AE}"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2699815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7D72B-6D60-4047-A70A-B57E00E560AE}"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367231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7D72B-6D60-4047-A70A-B57E00E560AE}"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263240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7D72B-6D60-4047-A70A-B57E00E560AE}"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105987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7D72B-6D60-4047-A70A-B57E00E560AE}"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968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Friday, April 13,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422203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7D72B-6D60-4047-A70A-B57E00E560AE}"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1751764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D72B-6D60-4047-A70A-B57E00E560AE}"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2632206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D72B-6D60-4047-A70A-B57E00E560AE}"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85A29-6263-4884-AF19-808C34C6587A}" type="slidenum">
              <a:rPr lang="en-US" smtClean="0"/>
              <a:t>‹#›</a:t>
            </a:fld>
            <a:endParaRPr lang="en-US"/>
          </a:p>
        </p:txBody>
      </p:sp>
    </p:spTree>
    <p:extLst>
      <p:ext uri="{BB962C8B-B14F-4D97-AF65-F5344CB8AC3E}">
        <p14:creationId xmlns:p14="http://schemas.microsoft.com/office/powerpoint/2010/main" val="395751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00" y="1524000"/>
            <a:ext cx="9652000" cy="2286000"/>
          </a:xfrm>
          <a:prstGeom prst="rect">
            <a:avLst/>
          </a:prstGeom>
        </p:spPr>
      </p:pic>
    </p:spTree>
    <p:extLst>
      <p:ext uri="{BB962C8B-B14F-4D97-AF65-F5344CB8AC3E}">
        <p14:creationId xmlns:p14="http://schemas.microsoft.com/office/powerpoint/2010/main" val="2160490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 y="381000"/>
            <a:ext cx="5405120" cy="1280160"/>
          </a:xfrm>
          <a:prstGeom prst="rect">
            <a:avLst/>
          </a:prstGeom>
        </p:spPr>
      </p:pic>
    </p:spTree>
    <p:extLst>
      <p:ext uri="{BB962C8B-B14F-4D97-AF65-F5344CB8AC3E}">
        <p14:creationId xmlns:p14="http://schemas.microsoft.com/office/powerpoint/2010/main" val="1778222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2232319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3294048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3090960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446328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136386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Friday, April 13,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08775877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3033987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3269796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3577582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1521384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61791"/>
            <a:ext cx="3088640" cy="731520"/>
          </a:xfrm>
          <a:prstGeom prst="rect">
            <a:avLst/>
          </a:prstGeom>
        </p:spPr>
      </p:pic>
    </p:spTree>
    <p:extLst>
      <p:ext uri="{BB962C8B-B14F-4D97-AF65-F5344CB8AC3E}">
        <p14:creationId xmlns:p14="http://schemas.microsoft.com/office/powerpoint/2010/main" val="2669204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273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89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75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2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Friday, April 13,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880892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4" name="Picture 3" descr="TN Division of TennCare ColorPMS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234" y="3083704"/>
            <a:ext cx="2455053" cy="742620"/>
          </a:xfrm>
          <a:prstGeom prst="rect">
            <a:avLst/>
          </a:prstGeom>
        </p:spPr>
      </p:pic>
    </p:spTree>
    <p:extLst>
      <p:ext uri="{BB962C8B-B14F-4D97-AF65-F5344CB8AC3E}">
        <p14:creationId xmlns:p14="http://schemas.microsoft.com/office/powerpoint/2010/main" val="1308723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3196458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971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5" name="Picture 4" descr="TN Division of TennCare ColorPMS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6800" y="3083704"/>
            <a:ext cx="2455053" cy="742620"/>
          </a:xfrm>
          <a:prstGeom prst="rect">
            <a:avLst/>
          </a:prstGeom>
        </p:spPr>
      </p:pic>
    </p:spTree>
    <p:extLst>
      <p:ext uri="{BB962C8B-B14F-4D97-AF65-F5344CB8AC3E}">
        <p14:creationId xmlns:p14="http://schemas.microsoft.com/office/powerpoint/2010/main" val="120793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Friday, April 13, 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280226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Friday, April 13,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106675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Friday, April 13,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73460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Friday, April 13, 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106814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Friday, April 13,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267520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emf"/><Relationship Id="rId5" Type="http://schemas.openxmlformats.org/officeDocument/2006/relationships/theme" Target="../theme/theme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Friday, April 13, 2018</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4265441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D72B-6D60-4047-A70A-B57E00E560AE}" type="datetimeFigureOut">
              <a:rPr lang="en-US" smtClean="0"/>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85A29-6263-4884-AF19-808C34C6587A}" type="slidenum">
              <a:rPr lang="en-US" smtClean="0"/>
              <a:t>‹#›</a:t>
            </a:fld>
            <a:endParaRPr lang="en-US"/>
          </a:p>
        </p:txBody>
      </p:sp>
    </p:spTree>
    <p:extLst>
      <p:ext uri="{BB962C8B-B14F-4D97-AF65-F5344CB8AC3E}">
        <p14:creationId xmlns:p14="http://schemas.microsoft.com/office/powerpoint/2010/main" val="2990900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671605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99" y="5943601"/>
            <a:ext cx="1003300" cy="752475"/>
          </a:xfrm>
          <a:prstGeom prst="rect">
            <a:avLst/>
          </a:prstGeom>
        </p:spPr>
      </p:pic>
    </p:spTree>
    <p:extLst>
      <p:ext uri="{BB962C8B-B14F-4D97-AF65-F5344CB8AC3E}">
        <p14:creationId xmlns:p14="http://schemas.microsoft.com/office/powerpoint/2010/main" val="29025543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theconsumervoice.org/uploads/files/issues/CV_Closure_Report_-_FINAL_FINAL_FULL_APPENDIX.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lauren.meeker@tn.gov" TargetMode="External"/><Relationship Id="rId3" Type="http://schemas.openxmlformats.org/officeDocument/2006/relationships/hyperlink" Target="mailto:lsmetanka@theconsumervoice.org" TargetMode="External"/><Relationship Id="rId7" Type="http://schemas.openxmlformats.org/officeDocument/2006/relationships/hyperlink" Target="mailto:Jamie.O'Neal@tn.gov" TargetMode="External"/><Relationship Id="rId2" Type="http://schemas.openxmlformats.org/officeDocument/2006/relationships/hyperlink" Target="mailto:crnhcc@aol.com" TargetMode="External"/><Relationship Id="rId1" Type="http://schemas.openxmlformats.org/officeDocument/2006/relationships/slideLayout" Target="../slideLayouts/slideLayout4.xml"/><Relationship Id="rId6" Type="http://schemas.openxmlformats.org/officeDocument/2006/relationships/hyperlink" Target="mailto:ehrhardtl@michigan.gov" TargetMode="External"/><Relationship Id="rId11" Type="http://schemas.openxmlformats.org/officeDocument/2006/relationships/image" Target="../media/image5.jpg"/><Relationship Id="rId5" Type="http://schemas.openxmlformats.org/officeDocument/2006/relationships/hyperlink" Target="mailto:gobbos@michigan.gov" TargetMode="External"/><Relationship Id="rId10" Type="http://schemas.openxmlformats.org/officeDocument/2006/relationships/image" Target="../media/image24.jpg"/><Relationship Id="rId4" Type="http://schemas.openxmlformats.org/officeDocument/2006/relationships/hyperlink" Target="mailto:spung@meji.org" TargetMode="External"/><Relationship Id="rId9" Type="http://schemas.openxmlformats.org/officeDocument/2006/relationships/hyperlink" Target="mailto:dennis.temple@tn.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theconsumervoice.org/uploads/files/issues/CV_Closure_Report_-_FINAL_FINAL_FULL_APPENDIX.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t>When nursing homes close: </a:t>
            </a:r>
            <a:br>
              <a:rPr lang="en-US" sz="4000" dirty="0"/>
            </a:br>
            <a:r>
              <a:rPr lang="en-US" sz="4000" dirty="0"/>
              <a:t>HEAR FROM PILOT STATES</a:t>
            </a:r>
          </a:p>
        </p:txBody>
      </p:sp>
      <p:sp>
        <p:nvSpPr>
          <p:cNvPr id="5" name="Subtitle 4"/>
          <p:cNvSpPr>
            <a:spLocks noGrp="1"/>
          </p:cNvSpPr>
          <p:nvPr>
            <p:ph type="subTitle" idx="1"/>
          </p:nvPr>
        </p:nvSpPr>
        <p:spPr>
          <a:xfrm>
            <a:off x="1006629" y="3635985"/>
            <a:ext cx="10280342" cy="3064276"/>
          </a:xfrm>
        </p:spPr>
        <p:txBody>
          <a:bodyPr/>
          <a:lstStyle/>
          <a:p>
            <a:pPr algn="ctr"/>
            <a:r>
              <a:rPr lang="en-US" b="1" dirty="0"/>
              <a:t>Part 3</a:t>
            </a:r>
          </a:p>
          <a:p>
            <a:pPr algn="ctr"/>
            <a:r>
              <a:rPr lang="en-US" b="1" dirty="0"/>
              <a:t>April 18, 2018</a:t>
            </a:r>
          </a:p>
          <a:p>
            <a:pPr algn="ctr"/>
            <a:endParaRPr lang="en-US" sz="1800" dirty="0"/>
          </a:p>
          <a:p>
            <a:pPr algn="ctr"/>
            <a:r>
              <a:rPr lang="en-US" sz="1800" dirty="0"/>
              <a:t>Dr. Cynthia Rudder, Founder and Former Executive Director, Long Term Care Community Coalition</a:t>
            </a:r>
          </a:p>
          <a:p>
            <a:pPr algn="ctr"/>
            <a:r>
              <a:rPr lang="en-US" sz="1800" dirty="0"/>
              <a:t>Lori Smetanka, Executive Director, Consumer Voice</a:t>
            </a:r>
          </a:p>
          <a:p>
            <a:pPr algn="ctr"/>
            <a:r>
              <a:rPr lang="en-US" sz="1800" u="sng" dirty="0"/>
              <a:t>State Presenters</a:t>
            </a:r>
            <a:r>
              <a:rPr lang="en-US" sz="1800" dirty="0"/>
              <a:t>: </a:t>
            </a:r>
            <a:r>
              <a:rPr lang="en-US" sz="1800" dirty="0" err="1"/>
              <a:t>Salli</a:t>
            </a:r>
            <a:r>
              <a:rPr lang="en-US" sz="1800" dirty="0"/>
              <a:t> </a:t>
            </a:r>
            <a:r>
              <a:rPr lang="en-US" sz="1800" dirty="0" err="1"/>
              <a:t>Pung</a:t>
            </a:r>
            <a:r>
              <a:rPr lang="en-US" sz="1800" dirty="0"/>
              <a:t> (MI SLTCO), Stephen Gobbo, Esq. (LARA), Laurie Ehrhardt (MDHHS), Jamie O’Neal (</a:t>
            </a:r>
            <a:r>
              <a:rPr lang="en-US" sz="1800" dirty="0" err="1"/>
              <a:t>TennCare</a:t>
            </a:r>
            <a:r>
              <a:rPr lang="en-US" sz="1800" dirty="0"/>
              <a:t>), Lauren Meeker (TN SLTCO), and Dennis Temple (TDMHSAS)</a:t>
            </a:r>
          </a:p>
          <a:p>
            <a:pPr algn="ctr"/>
            <a:endParaRPr lang="en-US" sz="1800" dirty="0"/>
          </a:p>
        </p:txBody>
      </p:sp>
      <p:pic>
        <p:nvPicPr>
          <p:cNvPr id="6" name="Picture 5" descr="Consumer Voice Logo - high resolution.jpg"/>
          <p:cNvPicPr>
            <a:picLocks noChangeAspect="1"/>
          </p:cNvPicPr>
          <p:nvPr/>
        </p:nvPicPr>
        <p:blipFill>
          <a:blip r:embed="rId2" cstate="print"/>
          <a:stretch>
            <a:fillRect/>
          </a:stretch>
        </p:blipFill>
        <p:spPr>
          <a:xfrm>
            <a:off x="3784059" y="712819"/>
            <a:ext cx="4623881" cy="904815"/>
          </a:xfrm>
          <a:prstGeom prst="rect">
            <a:avLst/>
          </a:prstGeom>
        </p:spPr>
      </p:pic>
      <p:sp>
        <p:nvSpPr>
          <p:cNvPr id="7" name="TextBox 6">
            <a:extLst>
              <a:ext uri="{FF2B5EF4-FFF2-40B4-BE49-F238E27FC236}">
                <a16:creationId xmlns:a16="http://schemas.microsoft.com/office/drawing/2014/main" id="{615CFAA6-8A40-467B-AD04-A0665710E660}"/>
              </a:ext>
            </a:extLst>
          </p:cNvPr>
          <p:cNvSpPr txBox="1"/>
          <p:nvPr/>
        </p:nvSpPr>
        <p:spPr>
          <a:xfrm>
            <a:off x="9294921" y="6177041"/>
            <a:ext cx="3161138" cy="523220"/>
          </a:xfrm>
          <a:prstGeom prst="rect">
            <a:avLst/>
          </a:prstGeom>
          <a:noFill/>
        </p:spPr>
        <p:txBody>
          <a:bodyPr wrap="square" rtlCol="0">
            <a:spAutoFit/>
          </a:bodyPr>
          <a:lstStyle/>
          <a:p>
            <a:r>
              <a:rPr lang="en-US" sz="1400" dirty="0"/>
              <a:t>This project is funded by the Retirement Research Foundation.</a:t>
            </a:r>
          </a:p>
        </p:txBody>
      </p:sp>
    </p:spTree>
    <p:extLst>
      <p:ext uri="{BB962C8B-B14F-4D97-AF65-F5344CB8AC3E}">
        <p14:creationId xmlns:p14="http://schemas.microsoft.com/office/powerpoint/2010/main" val="9735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7991-EFC3-4276-ADF9-100639F45B73}"/>
              </a:ext>
            </a:extLst>
          </p:cNvPr>
          <p:cNvSpPr>
            <a:spLocks noGrp="1"/>
          </p:cNvSpPr>
          <p:nvPr>
            <p:ph type="title"/>
          </p:nvPr>
        </p:nvSpPr>
        <p:spPr/>
        <p:txBody>
          <a:bodyPr/>
          <a:lstStyle/>
          <a:p>
            <a:r>
              <a:rPr lang="en-US" dirty="0"/>
              <a:t>Project Activities</a:t>
            </a:r>
          </a:p>
        </p:txBody>
      </p:sp>
      <p:sp>
        <p:nvSpPr>
          <p:cNvPr id="3" name="Content Placeholder 2">
            <a:extLst>
              <a:ext uri="{FF2B5EF4-FFF2-40B4-BE49-F238E27FC236}">
                <a16:creationId xmlns:a16="http://schemas.microsoft.com/office/drawing/2014/main" id="{D53ABE3E-34BB-42F8-ACAA-D2B0CCA9E604}"/>
              </a:ext>
            </a:extLst>
          </p:cNvPr>
          <p:cNvSpPr>
            <a:spLocks noGrp="1"/>
          </p:cNvSpPr>
          <p:nvPr>
            <p:ph idx="1"/>
          </p:nvPr>
        </p:nvSpPr>
        <p:spPr>
          <a:xfrm>
            <a:off x="603849" y="899160"/>
            <a:ext cx="10749951" cy="5277803"/>
          </a:xfrm>
        </p:spPr>
        <p:txBody>
          <a:bodyPr>
            <a:noAutofit/>
          </a:bodyPr>
          <a:lstStyle/>
          <a:p>
            <a:endParaRPr lang="en-US" sz="3200" dirty="0"/>
          </a:p>
          <a:p>
            <a:r>
              <a:rPr lang="en-US" sz="3200" dirty="0"/>
              <a:t>We gave each state a one and a half day training summarizing our earlier project with the recommendations for ombudsmen and other state agencies.</a:t>
            </a:r>
          </a:p>
          <a:p>
            <a:endParaRPr lang="en-US" sz="3200" dirty="0"/>
          </a:p>
          <a:p>
            <a:endParaRPr lang="en-US" sz="3200" dirty="0"/>
          </a:p>
          <a:p>
            <a:endParaRPr lang="en-US" sz="3200" dirty="0"/>
          </a:p>
          <a:p>
            <a:endParaRPr lang="en-US" sz="3200" dirty="0"/>
          </a:p>
          <a:p>
            <a:endParaRPr lang="en-US" sz="3200" dirty="0"/>
          </a:p>
          <a:p>
            <a:endParaRPr lang="en-US" sz="3200" dirty="0"/>
          </a:p>
          <a:p>
            <a:pPr marL="0" indent="0">
              <a:buNone/>
            </a:pPr>
            <a:endParaRPr lang="en-US" sz="3200" dirty="0"/>
          </a:p>
          <a:p>
            <a:endParaRPr lang="en-US" sz="3200" dirty="0"/>
          </a:p>
          <a:p>
            <a:endParaRPr lang="en-US" sz="3200" dirty="0"/>
          </a:p>
          <a:p>
            <a:endParaRPr lang="en-US" sz="3200" dirty="0"/>
          </a:p>
        </p:txBody>
      </p:sp>
      <p:pic>
        <p:nvPicPr>
          <p:cNvPr id="6" name="Picture 5">
            <a:extLst>
              <a:ext uri="{FF2B5EF4-FFF2-40B4-BE49-F238E27FC236}">
                <a16:creationId xmlns:a16="http://schemas.microsoft.com/office/drawing/2014/main" id="{C0983219-01D5-4DA9-ADB0-8FDB14965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976" y="3316688"/>
            <a:ext cx="4301380" cy="3226035"/>
          </a:xfrm>
          <a:prstGeom prst="rect">
            <a:avLst/>
          </a:prstGeom>
        </p:spPr>
      </p:pic>
      <p:pic>
        <p:nvPicPr>
          <p:cNvPr id="8" name="Picture 7">
            <a:extLst>
              <a:ext uri="{FF2B5EF4-FFF2-40B4-BE49-F238E27FC236}">
                <a16:creationId xmlns:a16="http://schemas.microsoft.com/office/drawing/2014/main" id="{6F6C479B-A365-461B-B5E1-844AFCC75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230" y="3710647"/>
            <a:ext cx="3610510" cy="2613953"/>
          </a:xfrm>
          <a:prstGeom prst="rect">
            <a:avLst/>
          </a:prstGeom>
        </p:spPr>
      </p:pic>
    </p:spTree>
    <p:extLst>
      <p:ext uri="{BB962C8B-B14F-4D97-AF65-F5344CB8AC3E}">
        <p14:creationId xmlns:p14="http://schemas.microsoft.com/office/powerpoint/2010/main" val="196318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DFEC07-FF0E-4DB2-AD91-558F8D34F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06" y="751936"/>
            <a:ext cx="4902779" cy="3677085"/>
          </a:xfrm>
          <a:prstGeom prst="rect">
            <a:avLst/>
          </a:prstGeom>
        </p:spPr>
      </p:pic>
      <p:pic>
        <p:nvPicPr>
          <p:cNvPr id="8" name="Picture 7">
            <a:extLst>
              <a:ext uri="{FF2B5EF4-FFF2-40B4-BE49-F238E27FC236}">
                <a16:creationId xmlns:a16="http://schemas.microsoft.com/office/drawing/2014/main" id="{880B3046-01C5-497B-9303-161CECA71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0616" y="751935"/>
            <a:ext cx="4902781" cy="3677086"/>
          </a:xfrm>
          <a:prstGeom prst="rect">
            <a:avLst/>
          </a:prstGeom>
        </p:spPr>
      </p:pic>
      <p:sp>
        <p:nvSpPr>
          <p:cNvPr id="9" name="Rectangle 8">
            <a:extLst>
              <a:ext uri="{FF2B5EF4-FFF2-40B4-BE49-F238E27FC236}">
                <a16:creationId xmlns:a16="http://schemas.microsoft.com/office/drawing/2014/main" id="{BE0964A3-035E-41C8-AB32-72079266430D}"/>
              </a:ext>
            </a:extLst>
          </p:cNvPr>
          <p:cNvSpPr/>
          <p:nvPr/>
        </p:nvSpPr>
        <p:spPr>
          <a:xfrm rot="10800000" flipV="1">
            <a:off x="1031965" y="4931870"/>
            <a:ext cx="9849393" cy="1477328"/>
          </a:xfrm>
          <a:prstGeom prst="rect">
            <a:avLst/>
          </a:prstGeom>
        </p:spPr>
        <p:txBody>
          <a:bodyPr wrap="square">
            <a:spAutoFit/>
          </a:bodyPr>
          <a:lstStyle/>
          <a:p>
            <a:r>
              <a:rPr lang="en-US" sz="3000" dirty="0"/>
              <a:t>We asked each state to choose two recommendations to work on and facilitated a discussion as each state developed these goals and created a 12 month workplan.</a:t>
            </a:r>
          </a:p>
        </p:txBody>
      </p:sp>
    </p:spTree>
    <p:extLst>
      <p:ext uri="{BB962C8B-B14F-4D97-AF65-F5344CB8AC3E}">
        <p14:creationId xmlns:p14="http://schemas.microsoft.com/office/powerpoint/2010/main" val="169328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CC7EF8-5C62-4214-B188-BA3C9EE32FFB}"/>
              </a:ext>
            </a:extLst>
          </p:cNvPr>
          <p:cNvSpPr/>
          <p:nvPr/>
        </p:nvSpPr>
        <p:spPr>
          <a:xfrm>
            <a:off x="1084761" y="830362"/>
            <a:ext cx="10022477" cy="5509200"/>
          </a:xfrm>
          <a:prstGeom prst="rect">
            <a:avLst/>
          </a:prstGeom>
        </p:spPr>
        <p:txBody>
          <a:bodyPr wrap="square">
            <a:spAutoFit/>
          </a:bodyPr>
          <a:lstStyle/>
          <a:p>
            <a:r>
              <a:rPr lang="en-US" sz="3200" dirty="0"/>
              <a:t>We spent time on a strategy for meeting each goal.</a:t>
            </a:r>
          </a:p>
          <a:p>
            <a:endParaRPr lang="en-US" sz="3200" strike="sngStrike"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r>
              <a:rPr lang="en-US" sz="3200" dirty="0"/>
              <a:t>Project staff held monthly or bimonthly conference calls with the full relocation teams of each state, which included state agencies new to the team.</a:t>
            </a:r>
          </a:p>
        </p:txBody>
      </p:sp>
      <p:pic>
        <p:nvPicPr>
          <p:cNvPr id="4" name="Picture 3">
            <a:extLst>
              <a:ext uri="{FF2B5EF4-FFF2-40B4-BE49-F238E27FC236}">
                <a16:creationId xmlns:a16="http://schemas.microsoft.com/office/drawing/2014/main" id="{CBE0A2B0-32FD-4BA1-9672-00F570383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374" y="1704704"/>
            <a:ext cx="3779520" cy="2834640"/>
          </a:xfrm>
          <a:prstGeom prst="rect">
            <a:avLst/>
          </a:prstGeom>
        </p:spPr>
      </p:pic>
      <p:pic>
        <p:nvPicPr>
          <p:cNvPr id="6" name="Picture 5">
            <a:extLst>
              <a:ext uri="{FF2B5EF4-FFF2-40B4-BE49-F238E27FC236}">
                <a16:creationId xmlns:a16="http://schemas.microsoft.com/office/drawing/2014/main" id="{013BCDF9-25D6-4FC4-96C8-F278987DF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108" y="1704703"/>
            <a:ext cx="3779520" cy="2834640"/>
          </a:xfrm>
          <a:prstGeom prst="rect">
            <a:avLst/>
          </a:prstGeom>
        </p:spPr>
      </p:pic>
    </p:spTree>
    <p:extLst>
      <p:ext uri="{BB962C8B-B14F-4D97-AF65-F5344CB8AC3E}">
        <p14:creationId xmlns:p14="http://schemas.microsoft.com/office/powerpoint/2010/main" val="425801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C79F-C465-44C6-9341-C0F88804E5B3}"/>
              </a:ext>
            </a:extLst>
          </p:cNvPr>
          <p:cNvSpPr>
            <a:spLocks noGrp="1"/>
          </p:cNvSpPr>
          <p:nvPr>
            <p:ph type="title"/>
          </p:nvPr>
        </p:nvSpPr>
        <p:spPr>
          <a:xfrm>
            <a:off x="571318" y="496379"/>
            <a:ext cx="10515600" cy="1325563"/>
          </a:xfrm>
        </p:spPr>
        <p:txBody>
          <a:bodyPr/>
          <a:lstStyle/>
          <a:p>
            <a:r>
              <a:rPr lang="en-US" dirty="0"/>
              <a:t>Goals of the Pilot States</a:t>
            </a:r>
          </a:p>
        </p:txBody>
      </p:sp>
      <p:sp>
        <p:nvSpPr>
          <p:cNvPr id="3" name="Content Placeholder 2">
            <a:extLst>
              <a:ext uri="{FF2B5EF4-FFF2-40B4-BE49-F238E27FC236}">
                <a16:creationId xmlns:a16="http://schemas.microsoft.com/office/drawing/2014/main" id="{2E18A466-6C6C-4B0D-8C10-89DF70BB7691}"/>
              </a:ext>
            </a:extLst>
          </p:cNvPr>
          <p:cNvSpPr>
            <a:spLocks noGrp="1"/>
          </p:cNvSpPr>
          <p:nvPr>
            <p:ph idx="1"/>
          </p:nvPr>
        </p:nvSpPr>
        <p:spPr>
          <a:xfrm>
            <a:off x="571318" y="1650521"/>
            <a:ext cx="10515600" cy="4657696"/>
          </a:xfrm>
        </p:spPr>
        <p:txBody>
          <a:bodyPr/>
          <a:lstStyle/>
          <a:p>
            <a:pPr marL="0" indent="0">
              <a:buNone/>
            </a:pPr>
            <a:r>
              <a:rPr lang="en-US" dirty="0"/>
              <a:t>The full report lists many different recommendations for CMS, States and for Ombudsmen. Please see </a:t>
            </a:r>
            <a:r>
              <a:rPr lang="en-US" dirty="0">
                <a:hlinkClick r:id="rId2"/>
              </a:rPr>
              <a:t>report</a:t>
            </a:r>
            <a:r>
              <a:rPr lang="en-US" dirty="0"/>
              <a:t> for a full list of recommendations.</a:t>
            </a:r>
          </a:p>
          <a:p>
            <a:pPr marL="0" indent="0">
              <a:buNone/>
            </a:pPr>
            <a:endParaRPr lang="en-US" dirty="0"/>
          </a:p>
          <a:p>
            <a:pPr marL="0" indent="0">
              <a:buNone/>
            </a:pPr>
            <a:r>
              <a:rPr lang="en-US" sz="3200" b="1" dirty="0"/>
              <a:t>The two states we worked with chose to:</a:t>
            </a:r>
          </a:p>
          <a:p>
            <a:pPr lvl="1"/>
            <a:r>
              <a:rPr lang="en-US" sz="2600" dirty="0"/>
              <a:t>Improve/enhance their closure team</a:t>
            </a:r>
          </a:p>
          <a:p>
            <a:pPr lvl="1"/>
            <a:r>
              <a:rPr lang="en-US" sz="2600" dirty="0"/>
              <a:t>Include the State Ombudsman in the closure plan review</a:t>
            </a:r>
          </a:p>
          <a:p>
            <a:pPr lvl="1"/>
            <a:r>
              <a:rPr lang="en-US" sz="2600" dirty="0"/>
              <a:t>Develop a tool to follow up with transferred residents to prevent deterioration and transfer trauma</a:t>
            </a:r>
          </a:p>
          <a:p>
            <a:endParaRPr lang="en-US" dirty="0"/>
          </a:p>
          <a:p>
            <a:endParaRPr lang="en-US" dirty="0"/>
          </a:p>
        </p:txBody>
      </p:sp>
    </p:spTree>
    <p:extLst>
      <p:ext uri="{BB962C8B-B14F-4D97-AF65-F5344CB8AC3E}">
        <p14:creationId xmlns:p14="http://schemas.microsoft.com/office/powerpoint/2010/main" val="7477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22A9-8CB0-4C39-8911-935FAF189421}"/>
              </a:ext>
            </a:extLst>
          </p:cNvPr>
          <p:cNvSpPr>
            <a:spLocks noGrp="1"/>
          </p:cNvSpPr>
          <p:nvPr>
            <p:ph type="ctrTitle"/>
          </p:nvPr>
        </p:nvSpPr>
        <p:spPr/>
        <p:txBody>
          <a:bodyPr/>
          <a:lstStyle/>
          <a:p>
            <a:r>
              <a:rPr lang="en-US" dirty="0"/>
              <a:t>State #1: Michigan</a:t>
            </a:r>
          </a:p>
        </p:txBody>
      </p:sp>
      <p:sp>
        <p:nvSpPr>
          <p:cNvPr id="3" name="Subtitle 2">
            <a:extLst>
              <a:ext uri="{FF2B5EF4-FFF2-40B4-BE49-F238E27FC236}">
                <a16:creationId xmlns:a16="http://schemas.microsoft.com/office/drawing/2014/main" id="{9AB54A87-A278-4886-81F9-83EE55576563}"/>
              </a:ext>
            </a:extLst>
          </p:cNvPr>
          <p:cNvSpPr>
            <a:spLocks noGrp="1"/>
          </p:cNvSpPr>
          <p:nvPr>
            <p:ph type="subTitle" idx="1"/>
          </p:nvPr>
        </p:nvSpPr>
        <p:spPr/>
        <p:txBody>
          <a:bodyPr/>
          <a:lstStyle/>
          <a:p>
            <a:r>
              <a:rPr lang="en-US" dirty="0" err="1"/>
              <a:t>Salli</a:t>
            </a:r>
            <a:r>
              <a:rPr lang="en-US" dirty="0"/>
              <a:t> </a:t>
            </a:r>
            <a:r>
              <a:rPr lang="en-US" dirty="0" err="1"/>
              <a:t>Pung</a:t>
            </a:r>
            <a:r>
              <a:rPr lang="en-US" dirty="0"/>
              <a:t> (SLTCO) </a:t>
            </a:r>
          </a:p>
          <a:p>
            <a:r>
              <a:rPr lang="en-US" dirty="0"/>
              <a:t>Stephen Gobbo, Esq. (LARA)</a:t>
            </a:r>
          </a:p>
          <a:p>
            <a:r>
              <a:rPr lang="en-US" dirty="0"/>
              <a:t>Laurie Ehrhardt (MDHHS)</a:t>
            </a:r>
          </a:p>
        </p:txBody>
      </p:sp>
    </p:spTree>
    <p:extLst>
      <p:ext uri="{BB962C8B-B14F-4D97-AF65-F5344CB8AC3E}">
        <p14:creationId xmlns:p14="http://schemas.microsoft.com/office/powerpoint/2010/main" val="368754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Michigan Presenters</a:t>
            </a:r>
          </a:p>
        </p:txBody>
      </p:sp>
      <p:sp>
        <p:nvSpPr>
          <p:cNvPr id="5" name="Content Placeholder 4"/>
          <p:cNvSpPr>
            <a:spLocks noGrp="1"/>
          </p:cNvSpPr>
          <p:nvPr>
            <p:ph idx="1"/>
          </p:nvPr>
        </p:nvSpPr>
        <p:spPr/>
        <p:txBody>
          <a:bodyPr>
            <a:normAutofit/>
          </a:bodyPr>
          <a:lstStyle/>
          <a:p>
            <a:r>
              <a:rPr lang="en-US" dirty="0"/>
              <a:t>Salli Pung, Michigan State Long-Term Care Ombudsman, Michigan Elder Justice Initiative</a:t>
            </a:r>
          </a:p>
          <a:p>
            <a:r>
              <a:rPr lang="en-US" dirty="0"/>
              <a:t>Stephen Gobbo, Esq., Deputy Director, Bureau of Community &amp; Health Systems, Michigan Department of Licensing and Regulatory Affairs</a:t>
            </a:r>
          </a:p>
          <a:p>
            <a:r>
              <a:rPr lang="en-US" dirty="0"/>
              <a:t>Laurie Ehrhardt, Nursing Home Quality Analyst, Medical Services Administration, Michigan Department of Health and Human Services</a:t>
            </a:r>
          </a:p>
        </p:txBody>
      </p:sp>
    </p:spTree>
    <p:extLst>
      <p:ext uri="{BB962C8B-B14F-4D97-AF65-F5344CB8AC3E}">
        <p14:creationId xmlns:p14="http://schemas.microsoft.com/office/powerpoint/2010/main" val="394585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Benefits</a:t>
            </a:r>
          </a:p>
        </p:txBody>
      </p:sp>
      <p:sp>
        <p:nvSpPr>
          <p:cNvPr id="5" name="Content Placeholder 4"/>
          <p:cNvSpPr>
            <a:spLocks noGrp="1"/>
          </p:cNvSpPr>
          <p:nvPr>
            <p:ph idx="1"/>
          </p:nvPr>
        </p:nvSpPr>
        <p:spPr/>
        <p:txBody>
          <a:bodyPr>
            <a:normAutofit/>
          </a:bodyPr>
          <a:lstStyle/>
          <a:p>
            <a:r>
              <a:rPr lang="en-US" dirty="0"/>
              <a:t>Identify Needed Participants</a:t>
            </a:r>
          </a:p>
          <a:p>
            <a:r>
              <a:rPr lang="en-US" dirty="0"/>
              <a:t>Understand Agency Resources</a:t>
            </a:r>
          </a:p>
          <a:p>
            <a:r>
              <a:rPr lang="en-US" dirty="0"/>
              <a:t>Develop A Shared Vision</a:t>
            </a:r>
          </a:p>
          <a:p>
            <a:r>
              <a:rPr lang="en-US" dirty="0"/>
              <a:t>Revisit Roles and Responsibilities </a:t>
            </a:r>
          </a:p>
          <a:p>
            <a:r>
              <a:rPr lang="en-US" dirty="0"/>
              <a:t>Produce Work Products</a:t>
            </a:r>
          </a:p>
          <a:p>
            <a:pPr marL="0" indent="0">
              <a:buNone/>
            </a:pPr>
            <a:endParaRPr lang="en-US" dirty="0"/>
          </a:p>
        </p:txBody>
      </p:sp>
    </p:spTree>
    <p:extLst>
      <p:ext uri="{BB962C8B-B14F-4D97-AF65-F5344CB8AC3E}">
        <p14:creationId xmlns:p14="http://schemas.microsoft.com/office/powerpoint/2010/main" val="116943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Obstacles</a:t>
            </a:r>
          </a:p>
        </p:txBody>
      </p:sp>
      <p:sp>
        <p:nvSpPr>
          <p:cNvPr id="5" name="Content Placeholder 4"/>
          <p:cNvSpPr>
            <a:spLocks noGrp="1"/>
          </p:cNvSpPr>
          <p:nvPr>
            <p:ph idx="1"/>
          </p:nvPr>
        </p:nvSpPr>
        <p:spPr/>
        <p:txBody>
          <a:bodyPr>
            <a:normAutofit/>
          </a:bodyPr>
          <a:lstStyle/>
          <a:p>
            <a:r>
              <a:rPr lang="en-US" dirty="0"/>
              <a:t>Expectations Beyond Regulations</a:t>
            </a:r>
          </a:p>
          <a:p>
            <a:r>
              <a:rPr lang="en-US" dirty="0"/>
              <a:t>Assumed “Take Over”</a:t>
            </a:r>
          </a:p>
          <a:p>
            <a:r>
              <a:rPr lang="en-US" dirty="0"/>
              <a:t>Limited History or Experience</a:t>
            </a:r>
          </a:p>
          <a:p>
            <a:r>
              <a:rPr lang="en-US" dirty="0"/>
              <a:t>Confusion for Providers</a:t>
            </a:r>
          </a:p>
          <a:p>
            <a:pPr marL="0" indent="0">
              <a:buNone/>
            </a:pPr>
            <a:endParaRPr lang="en-US" dirty="0"/>
          </a:p>
        </p:txBody>
      </p:sp>
    </p:spTree>
    <p:extLst>
      <p:ext uri="{BB962C8B-B14F-4D97-AF65-F5344CB8AC3E}">
        <p14:creationId xmlns:p14="http://schemas.microsoft.com/office/powerpoint/2010/main" val="311558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a:t>
            </a:r>
          </a:p>
        </p:txBody>
      </p:sp>
      <p:sp>
        <p:nvSpPr>
          <p:cNvPr id="5" name="Content Placeholder 4"/>
          <p:cNvSpPr>
            <a:spLocks noGrp="1"/>
          </p:cNvSpPr>
          <p:nvPr>
            <p:ph idx="1"/>
          </p:nvPr>
        </p:nvSpPr>
        <p:spPr/>
        <p:txBody>
          <a:bodyPr>
            <a:normAutofit/>
          </a:bodyPr>
          <a:lstStyle/>
          <a:p>
            <a:pPr marL="0" indent="0">
              <a:buNone/>
            </a:pPr>
            <a:endParaRPr lang="en-US" dirty="0"/>
          </a:p>
          <a:p>
            <a:r>
              <a:rPr lang="en-US" dirty="0"/>
              <a:t>Utilization of New LARA Checklist</a:t>
            </a:r>
          </a:p>
          <a:p>
            <a:r>
              <a:rPr lang="en-US" dirty="0"/>
              <a:t>Evolution of the Closure Experience</a:t>
            </a:r>
          </a:p>
          <a:p>
            <a:pPr marL="0" indent="0">
              <a:buNone/>
            </a:pPr>
            <a:endParaRPr lang="en-US" dirty="0"/>
          </a:p>
        </p:txBody>
      </p:sp>
    </p:spTree>
    <p:extLst>
      <p:ext uri="{BB962C8B-B14F-4D97-AF65-F5344CB8AC3E}">
        <p14:creationId xmlns:p14="http://schemas.microsoft.com/office/powerpoint/2010/main" val="306507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C7E3-4412-46DE-924E-4859B4601460}"/>
              </a:ext>
            </a:extLst>
          </p:cNvPr>
          <p:cNvSpPr>
            <a:spLocks noGrp="1"/>
          </p:cNvSpPr>
          <p:nvPr>
            <p:ph type="ctrTitle"/>
          </p:nvPr>
        </p:nvSpPr>
        <p:spPr/>
        <p:txBody>
          <a:bodyPr/>
          <a:lstStyle/>
          <a:p>
            <a:r>
              <a:rPr lang="en-US" dirty="0"/>
              <a:t>State #2: Tennessee</a:t>
            </a:r>
          </a:p>
        </p:txBody>
      </p:sp>
      <p:sp>
        <p:nvSpPr>
          <p:cNvPr id="3" name="Subtitle 2">
            <a:extLst>
              <a:ext uri="{FF2B5EF4-FFF2-40B4-BE49-F238E27FC236}">
                <a16:creationId xmlns:a16="http://schemas.microsoft.com/office/drawing/2014/main" id="{FB2E249F-34D5-4CDD-80F0-20DC12DADA60}"/>
              </a:ext>
            </a:extLst>
          </p:cNvPr>
          <p:cNvSpPr>
            <a:spLocks noGrp="1"/>
          </p:cNvSpPr>
          <p:nvPr>
            <p:ph type="subTitle" idx="1"/>
          </p:nvPr>
        </p:nvSpPr>
        <p:spPr/>
        <p:txBody>
          <a:bodyPr/>
          <a:lstStyle/>
          <a:p>
            <a:r>
              <a:rPr lang="en-US" dirty="0"/>
              <a:t>Jamie O’Neal (</a:t>
            </a:r>
            <a:r>
              <a:rPr lang="en-US" dirty="0" err="1"/>
              <a:t>TennCare</a:t>
            </a:r>
            <a:r>
              <a:rPr lang="en-US" dirty="0"/>
              <a:t>)</a:t>
            </a:r>
          </a:p>
          <a:p>
            <a:r>
              <a:rPr lang="en-US" dirty="0"/>
              <a:t>Lauren Meeker (SLTCO)</a:t>
            </a:r>
          </a:p>
          <a:p>
            <a:r>
              <a:rPr lang="en-US" dirty="0"/>
              <a:t>Dennis Temple (TDMHSAS)</a:t>
            </a:r>
          </a:p>
          <a:p>
            <a:endParaRPr lang="en-US" dirty="0"/>
          </a:p>
        </p:txBody>
      </p:sp>
    </p:spTree>
    <p:extLst>
      <p:ext uri="{BB962C8B-B14F-4D97-AF65-F5344CB8AC3E}">
        <p14:creationId xmlns:p14="http://schemas.microsoft.com/office/powerpoint/2010/main" val="101221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a:xfrm>
            <a:off x="609600" y="1600200"/>
            <a:ext cx="10972800" cy="4876800"/>
          </a:xfrm>
        </p:spPr>
        <p:txBody>
          <a:bodyPr/>
          <a:lstStyle/>
          <a:p>
            <a:r>
              <a:rPr lang="en-US" sz="1500" b="1" dirty="0"/>
              <a:t>Introduction &amp; Project Overview</a:t>
            </a:r>
          </a:p>
          <a:p>
            <a:pPr lvl="1"/>
            <a:r>
              <a:rPr lang="en-US" sz="1400" i="1" dirty="0"/>
              <a:t>Lori Smetanka, Executive Director, Consumer Voice</a:t>
            </a:r>
          </a:p>
          <a:p>
            <a:pPr lvl="1"/>
            <a:r>
              <a:rPr lang="en-US" sz="1400" i="1" dirty="0"/>
              <a:t>Dr. Cynthia Rudder, Project Researcher and Trainer</a:t>
            </a:r>
          </a:p>
          <a:p>
            <a:pPr marL="274637" lvl="1" indent="0">
              <a:buNone/>
            </a:pPr>
            <a:endParaRPr lang="en-US" sz="1400" i="1" dirty="0"/>
          </a:p>
          <a:p>
            <a:pPr lvl="0"/>
            <a:r>
              <a:rPr lang="en-US" sz="1500" b="1" dirty="0"/>
              <a:t>State #1: Michigan</a:t>
            </a:r>
          </a:p>
          <a:p>
            <a:pPr lvl="1"/>
            <a:r>
              <a:rPr lang="en-US" sz="1400" i="1" dirty="0" err="1"/>
              <a:t>Salli</a:t>
            </a:r>
            <a:r>
              <a:rPr lang="en-US" sz="1400" i="1" dirty="0"/>
              <a:t> </a:t>
            </a:r>
            <a:r>
              <a:rPr lang="en-US" sz="1400" i="1" dirty="0" err="1"/>
              <a:t>Pung</a:t>
            </a:r>
            <a:r>
              <a:rPr lang="en-US" sz="1400" i="1" dirty="0"/>
              <a:t>, Michigan State Long-Term Care Ombudsman </a:t>
            </a:r>
          </a:p>
          <a:p>
            <a:pPr lvl="1"/>
            <a:r>
              <a:rPr lang="en-US" sz="1400" i="1" dirty="0"/>
              <a:t>Stephen Gobbo, Esq., Deputy Director, Bureau of Community &amp; Health Systems, Michigan Department of Licensing and Regulatory Affairs</a:t>
            </a:r>
          </a:p>
          <a:p>
            <a:pPr lvl="1"/>
            <a:r>
              <a:rPr lang="en-US" sz="1400" i="1" dirty="0"/>
              <a:t>Laurie Ehrhardt, Nursing Home Quality Analyst, Medical Services Administration, Michigan Department of Health and Human Services</a:t>
            </a:r>
          </a:p>
          <a:p>
            <a:pPr marL="274637" lvl="1" indent="0">
              <a:buNone/>
            </a:pPr>
            <a:endParaRPr lang="en-US" sz="1400" i="1" dirty="0"/>
          </a:p>
          <a:p>
            <a:r>
              <a:rPr lang="en-US" sz="1500" b="1" dirty="0"/>
              <a:t>State #2: Tennessee</a:t>
            </a:r>
          </a:p>
          <a:p>
            <a:pPr lvl="1"/>
            <a:r>
              <a:rPr lang="en-US" sz="1400" i="1" dirty="0"/>
              <a:t>Jamie O’Neal, Director of MLTSS and Dual Eligible Initiatives and Operations, Division of </a:t>
            </a:r>
            <a:r>
              <a:rPr lang="en-US" sz="1400" i="1" dirty="0" err="1"/>
              <a:t>TennCare</a:t>
            </a:r>
            <a:r>
              <a:rPr lang="en-US" sz="1400" i="1" dirty="0"/>
              <a:t>, Long Term Services and Supports</a:t>
            </a:r>
          </a:p>
          <a:p>
            <a:pPr lvl="1"/>
            <a:r>
              <a:rPr lang="en-US" sz="1400" i="1" dirty="0"/>
              <a:t>Lauren Meeker, Tennessee State Long-Term Care Ombudsman, Tennessee Commission on Aging and Disability</a:t>
            </a:r>
          </a:p>
          <a:p>
            <a:pPr lvl="1"/>
            <a:r>
              <a:rPr lang="en-US" sz="1400" i="1" dirty="0"/>
              <a:t>Dennis Temple, Director of PASSR, Older Adult Services, and Disaster Mental Health Services; Tennessee Department of Mental Health and  Substance Abuse Services</a:t>
            </a:r>
          </a:p>
          <a:p>
            <a:pPr marL="274637" lvl="1" indent="0">
              <a:buNone/>
            </a:pPr>
            <a:endParaRPr lang="en-US" sz="1400" i="1" dirty="0"/>
          </a:p>
          <a:p>
            <a:r>
              <a:rPr lang="en-US" sz="1500" b="1" dirty="0"/>
              <a:t>Q&amp;A / Closing</a:t>
            </a:r>
          </a:p>
          <a:p>
            <a:pPr lvl="1"/>
            <a:r>
              <a:rPr lang="en-US" sz="1400" i="1" dirty="0"/>
              <a:t>All panelists</a:t>
            </a:r>
            <a:br>
              <a:rPr lang="en-US" sz="1400" dirty="0"/>
            </a:br>
            <a:r>
              <a:rPr lang="en-US" sz="1400" dirty="0"/>
              <a:t>	</a:t>
            </a:r>
          </a:p>
          <a:p>
            <a:endParaRPr lang="en-US" sz="1400" dirty="0"/>
          </a:p>
        </p:txBody>
      </p:sp>
      <p:pic>
        <p:nvPicPr>
          <p:cNvPr id="6" name="Picture 5" descr="Consumer Voice Logo - high resolution.jpg">
            <a:extLst>
              <a:ext uri="{FF2B5EF4-FFF2-40B4-BE49-F238E27FC236}">
                <a16:creationId xmlns:a16="http://schemas.microsoft.com/office/drawing/2014/main" id="{51E2788E-CBAE-4B4B-AA15-C90C392DEAE0}"/>
              </a:ext>
            </a:extLst>
          </p:cNvPr>
          <p:cNvPicPr>
            <a:picLocks noChangeAspect="1"/>
          </p:cNvPicPr>
          <p:nvPr/>
        </p:nvPicPr>
        <p:blipFill>
          <a:blip r:embed="rId2" cstate="print"/>
          <a:stretch>
            <a:fillRect/>
          </a:stretch>
        </p:blipFill>
        <p:spPr>
          <a:xfrm>
            <a:off x="10263162" y="6383448"/>
            <a:ext cx="1734965" cy="339503"/>
          </a:xfrm>
          <a:prstGeom prst="rect">
            <a:avLst/>
          </a:prstGeom>
        </p:spPr>
      </p:pic>
    </p:spTree>
    <p:extLst>
      <p:ext uri="{BB962C8B-B14F-4D97-AF65-F5344CB8AC3E}">
        <p14:creationId xmlns:p14="http://schemas.microsoft.com/office/powerpoint/2010/main" val="357486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Tennessee Presenters</a:t>
            </a:r>
          </a:p>
        </p:txBody>
      </p:sp>
      <p:sp>
        <p:nvSpPr>
          <p:cNvPr id="5" name="Content Placeholder 4"/>
          <p:cNvSpPr>
            <a:spLocks noGrp="1"/>
          </p:cNvSpPr>
          <p:nvPr>
            <p:ph idx="1"/>
          </p:nvPr>
        </p:nvSpPr>
        <p:spPr/>
        <p:txBody>
          <a:bodyPr>
            <a:normAutofit/>
          </a:bodyPr>
          <a:lstStyle/>
          <a:p>
            <a:r>
              <a:rPr lang="en-US" dirty="0"/>
              <a:t>Jamie O’Neal, Director of MLTSS (Managed Long Term Services and Supports) and Dual Eligible Initiatives and Operations, Division of </a:t>
            </a:r>
            <a:r>
              <a:rPr lang="en-US" dirty="0" err="1"/>
              <a:t>TennCare</a:t>
            </a:r>
            <a:r>
              <a:rPr lang="en-US" dirty="0"/>
              <a:t>, Long Term Services and Supports</a:t>
            </a:r>
          </a:p>
          <a:p>
            <a:r>
              <a:rPr lang="en-US" dirty="0"/>
              <a:t>Lauren Meeker, Tennessee State Long-Term Care Ombudsman, Tennessee Commission on Aging and Disability</a:t>
            </a:r>
          </a:p>
          <a:p>
            <a:r>
              <a:rPr lang="en-US" dirty="0"/>
              <a:t>Dennis Temple, Director of PASSR, Older Adult Services, and Disaster Mental Health Services; Tennessee Department of Mental Health and  Substance Abuse Services</a:t>
            </a:r>
          </a:p>
        </p:txBody>
      </p:sp>
    </p:spTree>
    <p:extLst>
      <p:ext uri="{BB962C8B-B14F-4D97-AF65-F5344CB8AC3E}">
        <p14:creationId xmlns:p14="http://schemas.microsoft.com/office/powerpoint/2010/main" val="38637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idx="4294967295"/>
          </p:nvPr>
        </p:nvSpPr>
        <p:spPr>
          <a:xfrm>
            <a:off x="7848600" y="6096000"/>
            <a:ext cx="2438404" cy="457200"/>
          </a:xfrm>
        </p:spPr>
        <p:txBody>
          <a:bodyPr>
            <a:normAutofit/>
          </a:bodyPr>
          <a:lstStyle/>
          <a:p>
            <a:pPr marL="0" indent="0" algn="r">
              <a:buNone/>
            </a:pPr>
            <a:r>
              <a:rPr lang="en-US" dirty="0">
                <a:solidFill>
                  <a:srgbClr val="514F50"/>
                </a:solidFill>
              </a:rPr>
              <a:t>April 18, 2018</a:t>
            </a:r>
          </a:p>
        </p:txBody>
      </p:sp>
      <p:sp>
        <p:nvSpPr>
          <p:cNvPr id="18" name="Title 17"/>
          <p:cNvSpPr>
            <a:spLocks noGrp="1"/>
          </p:cNvSpPr>
          <p:nvPr>
            <p:ph type="title"/>
          </p:nvPr>
        </p:nvSpPr>
        <p:spPr>
          <a:xfrm>
            <a:off x="5326912" y="3695701"/>
            <a:ext cx="5181600" cy="533399"/>
          </a:xfrm>
        </p:spPr>
        <p:txBody>
          <a:bodyPr/>
          <a:lstStyle/>
          <a:p>
            <a:r>
              <a:rPr lang="en-US" sz="3200" dirty="0">
                <a:latin typeface="Times New Roman" panose="02020603050405020304" pitchFamily="18" charset="0"/>
                <a:cs typeface="Times New Roman" panose="02020603050405020304" pitchFamily="18" charset="0"/>
              </a:rPr>
              <a:t>When Nursing Homes CLOSE in </a:t>
            </a:r>
            <a:r>
              <a:rPr lang="en-US" sz="3200" dirty="0" err="1">
                <a:latin typeface="Times New Roman" panose="02020603050405020304" pitchFamily="18" charset="0"/>
                <a:cs typeface="Times New Roman" panose="02020603050405020304" pitchFamily="18" charset="0"/>
              </a:rPr>
              <a:t>TennESsee</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326912" y="3962401"/>
            <a:ext cx="4800600" cy="954107"/>
          </a:xfrm>
          <a:prstGeom prst="rect">
            <a:avLst/>
          </a:prstGeom>
          <a:noFill/>
        </p:spPr>
        <p:txBody>
          <a:bodyPr wrap="square" rtlCol="0">
            <a:spAutoFit/>
          </a:bodyPr>
          <a:lstStyle/>
          <a:p>
            <a:r>
              <a:rPr lang="en-US" sz="2800" b="1" i="1" dirty="0">
                <a:solidFill>
                  <a:srgbClr val="FF0000"/>
                </a:solidFill>
                <a:latin typeface="Calibri"/>
              </a:rPr>
              <a:t>Working Together </a:t>
            </a:r>
            <a:r>
              <a:rPr lang="en-US" sz="2800" b="1" dirty="0">
                <a:solidFill>
                  <a:srgbClr val="FF0000"/>
                </a:solidFill>
                <a:latin typeface="Calibri"/>
              </a:rPr>
              <a:t>to Improve the Transition of Residents</a:t>
            </a:r>
          </a:p>
        </p:txBody>
      </p:sp>
    </p:spTree>
    <p:extLst>
      <p:ext uri="{BB962C8B-B14F-4D97-AF65-F5344CB8AC3E}">
        <p14:creationId xmlns:p14="http://schemas.microsoft.com/office/powerpoint/2010/main" val="268174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Tennessee Overview</a:t>
            </a:r>
          </a:p>
        </p:txBody>
      </p:sp>
      <p:sp>
        <p:nvSpPr>
          <p:cNvPr id="3" name="Content Placeholder 2"/>
          <p:cNvSpPr>
            <a:spLocks noGrp="1"/>
          </p:cNvSpPr>
          <p:nvPr>
            <p:ph idx="1"/>
          </p:nvPr>
        </p:nvSpPr>
        <p:spPr/>
        <p:txBody>
          <a:bodyPr>
            <a:normAutofit fontScale="62500" lnSpcReduction="20000"/>
          </a:bodyPr>
          <a:lstStyle/>
          <a:p>
            <a:pPr>
              <a:buClr>
                <a:srgbClr val="FF0000"/>
              </a:buClr>
            </a:pPr>
            <a:r>
              <a:rPr lang="en-US" sz="3800" b="1" i="1" dirty="0">
                <a:solidFill>
                  <a:schemeClr val="tx2"/>
                </a:solidFill>
                <a:latin typeface="+mn-lt"/>
                <a:ea typeface="Open Sans" panose="020B0606030504020204" pitchFamily="34" charset="0"/>
                <a:cs typeface="Open Sans" panose="020B0606030504020204" pitchFamily="34" charset="0"/>
              </a:rPr>
              <a:t>TennCare</a:t>
            </a:r>
            <a:r>
              <a:rPr lang="en-US" sz="3800" dirty="0">
                <a:solidFill>
                  <a:schemeClr val="tx2"/>
                </a:solidFill>
                <a:latin typeface="+mn-lt"/>
                <a:ea typeface="Open Sans" panose="020B0606030504020204" pitchFamily="34" charset="0"/>
                <a:cs typeface="Open Sans" panose="020B0606030504020204" pitchFamily="34" charset="0"/>
              </a:rPr>
              <a:t> – State Medicaid Agency (SMA) and Medicaid program </a:t>
            </a:r>
          </a:p>
          <a:p>
            <a:pPr>
              <a:buClr>
                <a:srgbClr val="FF0000"/>
              </a:buClr>
            </a:pPr>
            <a:r>
              <a:rPr lang="en-US" sz="3800" dirty="0">
                <a:solidFill>
                  <a:schemeClr val="tx2"/>
                </a:solidFill>
                <a:latin typeface="+mn-lt"/>
                <a:ea typeface="Open Sans" panose="020B0606030504020204" pitchFamily="34" charset="0"/>
                <a:cs typeface="Open Sans" panose="020B0606030504020204" pitchFamily="34" charset="0"/>
              </a:rPr>
              <a:t>TennCare managed care demonstration began in 1994</a:t>
            </a:r>
          </a:p>
          <a:p>
            <a:pPr marL="342900" lvl="1" indent="-342900">
              <a:buClr>
                <a:srgbClr val="FF0000"/>
              </a:buClr>
              <a:buFont typeface="Arial" panose="020B0604020202020204" pitchFamily="34" charset="0"/>
              <a:buChar char="•"/>
            </a:pPr>
            <a:r>
              <a:rPr lang="en-US" sz="3800" i="1" dirty="0">
                <a:solidFill>
                  <a:schemeClr val="tx2"/>
                </a:solidFill>
                <a:latin typeface="+mn-lt"/>
                <a:ea typeface="Open Sans" panose="020B0606030504020204" pitchFamily="34" charset="0"/>
                <a:cs typeface="Open Sans" panose="020B0606030504020204" pitchFamily="34" charset="0"/>
              </a:rPr>
              <a:t>Entire</a:t>
            </a:r>
            <a:r>
              <a:rPr lang="en-US" sz="3800" dirty="0">
                <a:solidFill>
                  <a:schemeClr val="tx2"/>
                </a:solidFill>
                <a:latin typeface="+mn-lt"/>
                <a:ea typeface="Open Sans" panose="020B0606030504020204" pitchFamily="34" charset="0"/>
                <a:cs typeface="Open Sans" panose="020B0606030504020204" pitchFamily="34" charset="0"/>
              </a:rPr>
              <a:t> Medicaid population (1.4 million) in managed care since 1994 (including individuals with I/DD)</a:t>
            </a:r>
          </a:p>
          <a:p>
            <a:pPr marL="342900" lvl="1" indent="-342900">
              <a:buClr>
                <a:srgbClr val="FF0000"/>
              </a:buClr>
              <a:buFont typeface="Arial" panose="020B0604020202020204" pitchFamily="34" charset="0"/>
              <a:buChar char="•"/>
            </a:pPr>
            <a:r>
              <a:rPr lang="en-US" sz="3800" dirty="0">
                <a:solidFill>
                  <a:schemeClr val="tx2"/>
                </a:solidFill>
                <a:latin typeface="+mn-lt"/>
                <a:ea typeface="Open Sans" panose="020B0606030504020204" pitchFamily="34" charset="0"/>
                <a:cs typeface="Open Sans" panose="020B0606030504020204" pitchFamily="34" charset="0"/>
              </a:rPr>
              <a:t>Three health plans (Managed Care Organizations or MCOs) operating statewide</a:t>
            </a:r>
            <a:r>
              <a:rPr lang="en-US" sz="3600" dirty="0">
                <a:solidFill>
                  <a:schemeClr val="tx2"/>
                </a:solidFill>
                <a:latin typeface="+mn-lt"/>
                <a:ea typeface="Open Sans" panose="020B0606030504020204" pitchFamily="34" charset="0"/>
                <a:cs typeface="Open Sans" panose="020B0606030504020204" pitchFamily="34" charset="0"/>
              </a:rPr>
              <a:t> </a:t>
            </a:r>
          </a:p>
          <a:p>
            <a:pPr marL="342900" lvl="1" indent="-342900">
              <a:buClr>
                <a:srgbClr val="FF0000"/>
              </a:buClr>
              <a:buFont typeface="Arial" panose="020B0604020202020204" pitchFamily="34" charset="0"/>
              <a:buChar char="•"/>
            </a:pPr>
            <a:r>
              <a:rPr lang="en-US" sz="3800" dirty="0">
                <a:solidFill>
                  <a:schemeClr val="tx2"/>
                </a:solidFill>
                <a:latin typeface="+mn-lt"/>
                <a:ea typeface="Open Sans" panose="020B0606030504020204" pitchFamily="34" charset="0"/>
                <a:cs typeface="Open Sans" panose="020B0606030504020204" pitchFamily="34" charset="0"/>
              </a:rPr>
              <a:t>Physical/behavioral health integrated in 2007</a:t>
            </a:r>
          </a:p>
          <a:p>
            <a:pPr>
              <a:buClr>
                <a:srgbClr val="FF0000"/>
              </a:buClr>
            </a:pPr>
            <a:r>
              <a:rPr lang="en-US" sz="3800" dirty="0">
                <a:solidFill>
                  <a:schemeClr val="tx2"/>
                </a:solidFill>
                <a:latin typeface="+mn-lt"/>
                <a:ea typeface="Open Sans" panose="020B0606030504020204" pitchFamily="34" charset="0"/>
                <a:cs typeface="Open Sans" panose="020B0606030504020204" pitchFamily="34" charset="0"/>
              </a:rPr>
              <a:t>Managed LTSS began with the </a:t>
            </a:r>
            <a:r>
              <a:rPr lang="en-US" sz="3800" b="1" i="1" dirty="0">
                <a:solidFill>
                  <a:schemeClr val="tx2"/>
                </a:solidFill>
                <a:latin typeface="+mn-lt"/>
                <a:ea typeface="Open Sans" panose="020B0606030504020204" pitchFamily="34" charset="0"/>
                <a:cs typeface="Open Sans" panose="020B0606030504020204" pitchFamily="34" charset="0"/>
              </a:rPr>
              <a:t>CHOICES</a:t>
            </a:r>
            <a:r>
              <a:rPr lang="en-US" sz="3800" dirty="0">
                <a:solidFill>
                  <a:schemeClr val="tx2"/>
                </a:solidFill>
                <a:latin typeface="+mn-lt"/>
                <a:ea typeface="Open Sans" panose="020B0606030504020204" pitchFamily="34" charset="0"/>
                <a:cs typeface="Open Sans" panose="020B0606030504020204" pitchFamily="34" charset="0"/>
              </a:rPr>
              <a:t> program in 2010</a:t>
            </a:r>
          </a:p>
          <a:p>
            <a:pPr lvl="1">
              <a:buClr>
                <a:srgbClr val="FF0000"/>
              </a:buClr>
            </a:pPr>
            <a:r>
              <a:rPr lang="en-US" sz="3400" dirty="0">
                <a:solidFill>
                  <a:schemeClr val="tx2"/>
                </a:solidFill>
                <a:latin typeface="+mn-lt"/>
                <a:ea typeface="Open Sans" panose="020B0606030504020204" pitchFamily="34" charset="0"/>
                <a:cs typeface="Open Sans" panose="020B0606030504020204" pitchFamily="34" charset="0"/>
              </a:rPr>
              <a:t>Includes all Medicaid Nursing Facility Services and HCBS for older adults and adults with physical disabilities</a:t>
            </a:r>
          </a:p>
          <a:p>
            <a:pPr lvl="1">
              <a:buClr>
                <a:srgbClr val="FF0000"/>
              </a:buClr>
            </a:pPr>
            <a:r>
              <a:rPr lang="en-US" sz="3400" dirty="0">
                <a:solidFill>
                  <a:schemeClr val="tx2"/>
                </a:solidFill>
                <a:latin typeface="+mn-lt"/>
                <a:ea typeface="Open Sans" panose="020B0606030504020204" pitchFamily="34" charset="0"/>
                <a:cs typeface="Open Sans" panose="020B0606030504020204" pitchFamily="34" charset="0"/>
              </a:rPr>
              <a:t>Each NF resident has an assigned health plan Care Coordinator</a:t>
            </a:r>
          </a:p>
        </p:txBody>
      </p:sp>
      <p:sp>
        <p:nvSpPr>
          <p:cNvPr id="8" name="Text Placeholder 2"/>
          <p:cNvSpPr txBox="1">
            <a:spLocks/>
          </p:cNvSpPr>
          <p:nvPr/>
        </p:nvSpPr>
        <p:spPr>
          <a:xfrm>
            <a:off x="1981200" y="1701806"/>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11827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normAutofit/>
          </a:bodyPr>
          <a:lstStyle/>
          <a:p>
            <a:pPr algn="ctr"/>
            <a:r>
              <a:rPr lang="en-US" sz="3600" dirty="0">
                <a:latin typeface="Times New Roman" panose="02020603050405020304" pitchFamily="18" charset="0"/>
                <a:cs typeface="Times New Roman" panose="02020603050405020304" pitchFamily="18" charset="0"/>
              </a:rPr>
              <a:t>TN Nursing Facility Closure Process</a:t>
            </a:r>
          </a:p>
        </p:txBody>
      </p:sp>
      <p:sp>
        <p:nvSpPr>
          <p:cNvPr id="3" name="Content Placeholder 2"/>
          <p:cNvSpPr>
            <a:spLocks noGrp="1"/>
          </p:cNvSpPr>
          <p:nvPr>
            <p:ph idx="1"/>
          </p:nvPr>
        </p:nvSpPr>
        <p:spPr>
          <a:xfrm>
            <a:off x="1524000" y="1066800"/>
            <a:ext cx="8229600" cy="5029200"/>
          </a:xfrm>
        </p:spPr>
        <p:txBody>
          <a:bodyPr>
            <a:normAutofit fontScale="92500" lnSpcReduction="10000"/>
          </a:bodyPr>
          <a:lstStyle/>
          <a:p>
            <a:pPr lvl="1">
              <a:buFont typeface="Arial" panose="020B0604020202020204" pitchFamily="34" charset="0"/>
              <a:buChar char="•"/>
            </a:pPr>
            <a:r>
              <a:rPr lang="en-US" sz="2600" b="1" dirty="0">
                <a:solidFill>
                  <a:schemeClr val="tx2"/>
                </a:solidFill>
                <a:latin typeface="+mn-lt"/>
              </a:rPr>
              <a:t>TN has long had an established process for NF closures</a:t>
            </a:r>
          </a:p>
          <a:p>
            <a:pPr lvl="2">
              <a:buFont typeface="Courier New" panose="02070309020205020404" pitchFamily="49" charset="0"/>
              <a:buChar char="o"/>
            </a:pPr>
            <a:r>
              <a:rPr lang="en-US" sz="2200" dirty="0">
                <a:solidFill>
                  <a:schemeClr val="tx2"/>
                </a:solidFill>
                <a:latin typeface="+mn-lt"/>
              </a:rPr>
              <a:t>Implementation of  </a:t>
            </a:r>
            <a:r>
              <a:rPr lang="en-US" sz="2200" b="1" i="1" dirty="0">
                <a:solidFill>
                  <a:schemeClr val="tx2"/>
                </a:solidFill>
                <a:latin typeface="+mn-lt"/>
              </a:rPr>
              <a:t>CHOICES</a:t>
            </a:r>
            <a:r>
              <a:rPr lang="en-US" sz="2200" dirty="0">
                <a:solidFill>
                  <a:schemeClr val="tx2"/>
                </a:solidFill>
                <a:latin typeface="+mn-lt"/>
              </a:rPr>
              <a:t> MLTSS program in 2010 added significant capacity to facilitate this process</a:t>
            </a:r>
          </a:p>
          <a:p>
            <a:pPr lvl="2">
              <a:buFont typeface="Courier New" panose="02070309020205020404" pitchFamily="49" charset="0"/>
              <a:buChar char="o"/>
            </a:pPr>
            <a:r>
              <a:rPr lang="en-US" sz="2200" dirty="0">
                <a:solidFill>
                  <a:schemeClr val="tx2"/>
                </a:solidFill>
                <a:latin typeface="+mn-lt"/>
              </a:rPr>
              <a:t>Includes partnership with State Survey Agency (Health Care Facilities), CMS, TennCare-contracted health plans (MCOs), Area Agencies on Aging and Disability (intake agency for HCBS) and the LTC Ombudsman Office</a:t>
            </a:r>
          </a:p>
          <a:p>
            <a:pPr lvl="2">
              <a:buFont typeface="Courier New" panose="02070309020205020404" pitchFamily="49" charset="0"/>
              <a:buChar char="o"/>
            </a:pPr>
            <a:r>
              <a:rPr lang="en-US" sz="2200" dirty="0">
                <a:solidFill>
                  <a:schemeClr val="tx2"/>
                </a:solidFill>
                <a:latin typeface="+mn-lt"/>
              </a:rPr>
              <a:t>Early notification to MCOs to engage Care Coordinators in transition process (“boots on the ground”)</a:t>
            </a:r>
          </a:p>
          <a:p>
            <a:pPr lvl="2">
              <a:buFont typeface="Courier New" panose="02070309020205020404" pitchFamily="49" charset="0"/>
              <a:buChar char="o"/>
            </a:pPr>
            <a:r>
              <a:rPr lang="en-US" sz="2200" dirty="0">
                <a:solidFill>
                  <a:schemeClr val="tx2"/>
                </a:solidFill>
                <a:latin typeface="+mn-lt"/>
              </a:rPr>
              <a:t>Assessment of capacity in area facilities by SMA or SSA</a:t>
            </a:r>
          </a:p>
          <a:p>
            <a:pPr lvl="2">
              <a:buFont typeface="Courier New" panose="02070309020205020404" pitchFamily="49" charset="0"/>
              <a:buChar char="o"/>
            </a:pPr>
            <a:r>
              <a:rPr lang="en-US" sz="2200" dirty="0">
                <a:solidFill>
                  <a:schemeClr val="tx2"/>
                </a:solidFill>
                <a:latin typeface="+mn-lt"/>
              </a:rPr>
              <a:t>Detailed written notice to facility residents and family members, including rights and the opportunity to explore HCBS as well as transition to other facilities</a:t>
            </a:r>
          </a:p>
          <a:p>
            <a:pPr lvl="2">
              <a:buFont typeface="Courier New" panose="02070309020205020404" pitchFamily="49" charset="0"/>
              <a:buChar char="o"/>
            </a:pPr>
            <a:r>
              <a:rPr lang="en-US" sz="2200" dirty="0">
                <a:solidFill>
                  <a:schemeClr val="tx2"/>
                </a:solidFill>
                <a:latin typeface="+mn-lt"/>
              </a:rPr>
              <a:t>Onsite meeting jointly hosted by SMA and SSA to provide information and answer questions</a:t>
            </a:r>
          </a:p>
          <a:p>
            <a:pPr lvl="3"/>
            <a:r>
              <a:rPr lang="en-US" sz="2200" dirty="0">
                <a:solidFill>
                  <a:schemeClr val="tx2"/>
                </a:solidFill>
                <a:latin typeface="+mn-lt"/>
              </a:rPr>
              <a:t>All partners in attendance to provide assistance as needed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4653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normAutofit/>
          </a:bodyPr>
          <a:lstStyle/>
          <a:p>
            <a:pPr algn="ctr"/>
            <a:r>
              <a:rPr lang="en-US" sz="3600" dirty="0">
                <a:latin typeface="Times New Roman" panose="02020603050405020304" pitchFamily="18" charset="0"/>
                <a:cs typeface="Times New Roman" panose="02020603050405020304" pitchFamily="18" charset="0"/>
              </a:rPr>
              <a:t>TN Nursing Facility Closure Process</a:t>
            </a:r>
          </a:p>
        </p:txBody>
      </p:sp>
      <p:sp>
        <p:nvSpPr>
          <p:cNvPr id="3" name="Content Placeholder 2"/>
          <p:cNvSpPr>
            <a:spLocks noGrp="1"/>
          </p:cNvSpPr>
          <p:nvPr>
            <p:ph idx="1"/>
          </p:nvPr>
        </p:nvSpPr>
        <p:spPr>
          <a:xfrm>
            <a:off x="1524000" y="1066800"/>
            <a:ext cx="8534400" cy="5029200"/>
          </a:xfrm>
        </p:spPr>
        <p:txBody>
          <a:bodyPr>
            <a:normAutofit fontScale="92500" lnSpcReduction="20000"/>
          </a:bodyPr>
          <a:lstStyle/>
          <a:p>
            <a:pPr marL="1147763" lvl="3" indent="-233363">
              <a:buFont typeface="Courier New" panose="02070309020205020404" pitchFamily="49" charset="0"/>
              <a:buChar char="o"/>
            </a:pPr>
            <a:r>
              <a:rPr lang="en-US" sz="2200" dirty="0">
                <a:solidFill>
                  <a:schemeClr val="tx2"/>
                </a:solidFill>
                <a:latin typeface="+mn-lt"/>
              </a:rPr>
              <a:t>Daily  status update call with facility, SMA, SSA, CMS and HCF to review status of all resident transitions (including planned, completed, pending, etc.) hospital admissions, address questions/concerns, etc. </a:t>
            </a:r>
          </a:p>
          <a:p>
            <a:pPr marL="1147763" lvl="4" indent="-233363">
              <a:buFont typeface="Courier New" panose="02070309020205020404" pitchFamily="49" charset="0"/>
              <a:buChar char="o"/>
            </a:pPr>
            <a:r>
              <a:rPr lang="en-US" sz="2200" dirty="0">
                <a:solidFill>
                  <a:schemeClr val="tx2"/>
                </a:solidFill>
                <a:latin typeface="+mn-lt"/>
              </a:rPr>
              <a:t>Daily roster (7 days/week) submitted by facility with any updates and changes throughout closure process</a:t>
            </a:r>
          </a:p>
          <a:p>
            <a:pPr lvl="2">
              <a:buFont typeface="Courier New" panose="02070309020205020404" pitchFamily="49" charset="0"/>
              <a:buChar char="o"/>
            </a:pPr>
            <a:r>
              <a:rPr lang="en-US" sz="2200" dirty="0">
                <a:solidFill>
                  <a:schemeClr val="tx2"/>
                </a:solidFill>
                <a:latin typeface="+mn-lt"/>
              </a:rPr>
              <a:t>Review and discussion with the closing facility regarding Residents’ funds and personal belongings to confirm these items are inventoried and transferred with each Resident</a:t>
            </a:r>
          </a:p>
          <a:p>
            <a:pPr lvl="2">
              <a:buFont typeface="Courier New" panose="02070309020205020404" pitchFamily="49" charset="0"/>
              <a:buChar char="o"/>
            </a:pPr>
            <a:r>
              <a:rPr lang="en-US" sz="2200" dirty="0">
                <a:solidFill>
                  <a:schemeClr val="tx2"/>
                </a:solidFill>
                <a:latin typeface="+mn-lt"/>
              </a:rPr>
              <a:t>Ongoing daily communication with MCOs, including updated MCO rosters and transition status </a:t>
            </a:r>
            <a:r>
              <a:rPr lang="en-US" sz="2200" b="1" i="1" dirty="0">
                <a:solidFill>
                  <a:schemeClr val="tx2"/>
                </a:solidFill>
                <a:latin typeface="+mn-lt"/>
              </a:rPr>
              <a:t>for their members </a:t>
            </a:r>
            <a:r>
              <a:rPr lang="en-US" sz="2200" dirty="0">
                <a:solidFill>
                  <a:schemeClr val="tx2"/>
                </a:solidFill>
                <a:latin typeface="+mn-lt"/>
              </a:rPr>
              <a:t>a minimum of 3 times per week</a:t>
            </a:r>
          </a:p>
          <a:p>
            <a:pPr lvl="3"/>
            <a:r>
              <a:rPr lang="en-US" sz="1800" dirty="0">
                <a:solidFill>
                  <a:schemeClr val="tx2"/>
                </a:solidFill>
                <a:latin typeface="+mn-lt"/>
              </a:rPr>
              <a:t>Allows for reconciliation with facility roster</a:t>
            </a:r>
          </a:p>
          <a:p>
            <a:pPr lvl="3"/>
            <a:r>
              <a:rPr lang="en-US" sz="1800" dirty="0">
                <a:solidFill>
                  <a:schemeClr val="tx2"/>
                </a:solidFill>
                <a:latin typeface="+mn-lt"/>
              </a:rPr>
              <a:t>Ongoing engagement/facilitation of transitions by Care Coordinators/team</a:t>
            </a:r>
          </a:p>
          <a:p>
            <a:pPr lvl="3"/>
            <a:r>
              <a:rPr lang="en-US" sz="1800" dirty="0">
                <a:solidFill>
                  <a:schemeClr val="tx2"/>
                </a:solidFill>
                <a:latin typeface="+mn-lt"/>
              </a:rPr>
              <a:t>Opportunities to explore HCBS as well as transition to another facility</a:t>
            </a:r>
          </a:p>
          <a:p>
            <a:pPr lvl="3"/>
            <a:r>
              <a:rPr lang="en-US" sz="1800" dirty="0">
                <a:solidFill>
                  <a:schemeClr val="tx2"/>
                </a:solidFill>
                <a:latin typeface="+mn-lt"/>
              </a:rPr>
              <a:t>Arrangement of transportation to accommodate transition</a:t>
            </a:r>
          </a:p>
          <a:p>
            <a:pPr marL="1257300" lvl="3" indent="-342900">
              <a:buFont typeface="Courier New" panose="02070309020205020404" pitchFamily="49" charset="0"/>
              <a:buChar char="o"/>
            </a:pPr>
            <a:r>
              <a:rPr lang="en-US" sz="2200" dirty="0">
                <a:solidFill>
                  <a:schemeClr val="tx2"/>
                </a:solidFill>
                <a:latin typeface="+mn-lt"/>
              </a:rPr>
              <a:t>Internal processes for escalating applications or document submissions to assist in expediting eligibility determinations, transition to HCBS, etc.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5961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Opportunities for Improvement</a:t>
            </a:r>
          </a:p>
        </p:txBody>
      </p:sp>
      <p:sp>
        <p:nvSpPr>
          <p:cNvPr id="3" name="Content Placeholder 2"/>
          <p:cNvSpPr>
            <a:spLocks noGrp="1"/>
          </p:cNvSpPr>
          <p:nvPr>
            <p:ph idx="1"/>
          </p:nvPr>
        </p:nvSpPr>
        <p:spPr>
          <a:xfrm>
            <a:off x="1981200" y="1295401"/>
            <a:ext cx="8229600" cy="4572004"/>
          </a:xfrm>
        </p:spPr>
        <p:txBody>
          <a:bodyPr/>
          <a:lstStyle/>
          <a:p>
            <a:r>
              <a:rPr lang="en-US" sz="2400" b="1" dirty="0">
                <a:solidFill>
                  <a:schemeClr val="tx2"/>
                </a:solidFill>
                <a:latin typeface="+mn-lt"/>
              </a:rPr>
              <a:t>Expanding the team</a:t>
            </a:r>
          </a:p>
          <a:p>
            <a:pPr lvl="1"/>
            <a:r>
              <a:rPr lang="en-US" sz="2400" dirty="0">
                <a:solidFill>
                  <a:schemeClr val="tx2"/>
                </a:solidFill>
                <a:latin typeface="+mn-lt"/>
              </a:rPr>
              <a:t>TN Department of Mental Health and Substance Abuse Services is now a part of the NF closure team</a:t>
            </a:r>
          </a:p>
          <a:p>
            <a:r>
              <a:rPr lang="en-US" sz="2400" b="1" dirty="0">
                <a:solidFill>
                  <a:schemeClr val="tx2"/>
                </a:solidFill>
                <a:latin typeface="+mn-lt"/>
              </a:rPr>
              <a:t>Documenting the process</a:t>
            </a:r>
          </a:p>
          <a:p>
            <a:pPr lvl="1"/>
            <a:r>
              <a:rPr lang="en-US" sz="2200" dirty="0">
                <a:solidFill>
                  <a:schemeClr val="tx2"/>
                </a:solidFill>
                <a:latin typeface="+mn-lt"/>
              </a:rPr>
              <a:t>TN will have a manual that details the process we use for NF closures</a:t>
            </a:r>
          </a:p>
          <a:p>
            <a:pPr lvl="1"/>
            <a:r>
              <a:rPr lang="en-US" sz="2400" dirty="0">
                <a:solidFill>
                  <a:schemeClr val="tx2"/>
                </a:solidFill>
                <a:latin typeface="+mn-lt"/>
              </a:rPr>
              <a:t>This manual will be available as a reference and for new staff for the future </a:t>
            </a:r>
          </a:p>
          <a:p>
            <a:r>
              <a:rPr lang="en-US" sz="2400" b="1" dirty="0">
                <a:solidFill>
                  <a:schemeClr val="tx2"/>
                </a:solidFill>
                <a:latin typeface="+mn-lt"/>
              </a:rPr>
              <a:t>Opportunities to strengthen and enhance engagement of the LTC Ombudsman in the closure and transition process</a:t>
            </a:r>
          </a:p>
          <a:p>
            <a:pPr marL="0" indent="0">
              <a:buNone/>
            </a:pPr>
            <a:endParaRPr lang="en-US" dirty="0"/>
          </a:p>
        </p:txBody>
      </p:sp>
    </p:spTree>
    <p:extLst>
      <p:ext uri="{BB962C8B-B14F-4D97-AF65-F5344CB8AC3E}">
        <p14:creationId xmlns:p14="http://schemas.microsoft.com/office/powerpoint/2010/main" val="3655009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143000"/>
          </a:xfrm>
        </p:spPr>
        <p:style>
          <a:lnRef idx="1">
            <a:schemeClr val="accent1"/>
          </a:lnRef>
          <a:fillRef idx="3">
            <a:schemeClr val="accent1"/>
          </a:fillRef>
          <a:effectRef idx="2">
            <a:schemeClr val="accent1"/>
          </a:effectRef>
          <a:fontRef idx="minor">
            <a:schemeClr val="lt1"/>
          </a:fontRef>
        </p:style>
        <p:txBody>
          <a:bodyPr>
            <a:normAutofit/>
          </a:bodyPr>
          <a:lstStyle/>
          <a:p>
            <a:r>
              <a:rPr lang="en-US" sz="2800" b="1" dirty="0"/>
              <a:t>Tennessee Long Term Care Ombudsman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 y="227076"/>
            <a:ext cx="2011680" cy="789432"/>
          </a:xfrm>
          <a:prstGeom prst="rect">
            <a:avLst/>
          </a:prstGeom>
        </p:spPr>
      </p:pic>
      <p:pic>
        <p:nvPicPr>
          <p:cNvPr id="1026" name="Picture 2" descr="G:\Office File Transfers\TCAD and AAAD Logos\TCAD Logo_Color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760" y="173736"/>
            <a:ext cx="1828800" cy="768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1752601"/>
            <a:ext cx="8534400" cy="4216539"/>
          </a:xfrm>
          <a:prstGeom prst="rect">
            <a:avLst/>
          </a:prstGeom>
          <a:noFill/>
        </p:spPr>
        <p:txBody>
          <a:bodyPr wrap="square" rtlCol="0">
            <a:spAutoFit/>
          </a:bodyPr>
          <a:lstStyle/>
          <a:p>
            <a:r>
              <a:rPr lang="en-US" sz="3200" b="1" dirty="0">
                <a:solidFill>
                  <a:prstClr val="black"/>
                </a:solidFill>
                <a:latin typeface="Calibri"/>
              </a:rPr>
              <a:t>What Positives have come from working together on this project?</a:t>
            </a:r>
          </a:p>
          <a:p>
            <a:endParaRPr lang="en-US" sz="2800" dirty="0">
              <a:solidFill>
                <a:prstClr val="black"/>
              </a:solidFill>
              <a:latin typeface="Calibri"/>
            </a:endParaRPr>
          </a:p>
          <a:p>
            <a:pPr marL="285750" indent="-285750">
              <a:buFont typeface="Arial" panose="020B0604020202020204" pitchFamily="34" charset="0"/>
              <a:buChar char="•"/>
            </a:pPr>
            <a:r>
              <a:rPr lang="en-US" sz="2800" dirty="0">
                <a:solidFill>
                  <a:prstClr val="black"/>
                </a:solidFill>
                <a:latin typeface="Calibri"/>
              </a:rPr>
              <a:t>Improved Relationships</a:t>
            </a:r>
          </a:p>
          <a:p>
            <a:pPr marL="285750" indent="-285750">
              <a:buFont typeface="Arial" panose="020B0604020202020204" pitchFamily="34" charset="0"/>
              <a:buChar char="•"/>
            </a:pPr>
            <a:endParaRPr lang="en-US" sz="2800" dirty="0">
              <a:solidFill>
                <a:prstClr val="black"/>
              </a:solidFill>
              <a:latin typeface="Calibri"/>
            </a:endParaRPr>
          </a:p>
          <a:p>
            <a:pPr marL="285750" indent="-285750">
              <a:buFont typeface="Arial" panose="020B0604020202020204" pitchFamily="34" charset="0"/>
              <a:buChar char="•"/>
            </a:pPr>
            <a:r>
              <a:rPr lang="en-US" sz="2800" dirty="0">
                <a:solidFill>
                  <a:prstClr val="black"/>
                </a:solidFill>
                <a:latin typeface="Calibri"/>
              </a:rPr>
              <a:t>Improving Communications</a:t>
            </a:r>
          </a:p>
          <a:p>
            <a:pPr marL="285750" indent="-285750">
              <a:buFont typeface="Arial" panose="020B0604020202020204" pitchFamily="34" charset="0"/>
              <a:buChar char="•"/>
            </a:pPr>
            <a:endParaRPr lang="en-US" sz="2800" dirty="0">
              <a:solidFill>
                <a:prstClr val="black"/>
              </a:solidFill>
              <a:latin typeface="Calibri"/>
            </a:endParaRPr>
          </a:p>
          <a:p>
            <a:pPr marL="285750" indent="-285750">
              <a:buFont typeface="Arial" panose="020B0604020202020204" pitchFamily="34" charset="0"/>
              <a:buChar char="•"/>
            </a:pPr>
            <a:r>
              <a:rPr lang="en-US" sz="2800" dirty="0">
                <a:solidFill>
                  <a:prstClr val="black"/>
                </a:solidFill>
                <a:latin typeface="Calibri"/>
              </a:rPr>
              <a:t>Nursing Home Closure Manual for Closure Team</a:t>
            </a:r>
          </a:p>
          <a:p>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30455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143000"/>
          </a:xfrm>
        </p:spPr>
        <p:style>
          <a:lnRef idx="1">
            <a:schemeClr val="accent1"/>
          </a:lnRef>
          <a:fillRef idx="3">
            <a:schemeClr val="accent1"/>
          </a:fillRef>
          <a:effectRef idx="2">
            <a:schemeClr val="accent1"/>
          </a:effectRef>
          <a:fontRef idx="minor">
            <a:schemeClr val="lt1"/>
          </a:fontRef>
        </p:style>
        <p:txBody>
          <a:bodyPr>
            <a:normAutofit/>
          </a:bodyPr>
          <a:lstStyle/>
          <a:p>
            <a:r>
              <a:rPr lang="en-US" sz="2800" b="1" dirty="0"/>
              <a:t>Tennessee Long Term Care Ombudsman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 y="227076"/>
            <a:ext cx="2011680" cy="789432"/>
          </a:xfrm>
          <a:prstGeom prst="rect">
            <a:avLst/>
          </a:prstGeom>
        </p:spPr>
      </p:pic>
      <p:pic>
        <p:nvPicPr>
          <p:cNvPr id="1026" name="Picture 2" descr="G:\Office File Transfers\TCAD and AAAD Logos\TCAD Logo_Color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760" y="173736"/>
            <a:ext cx="1828800" cy="768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1752601"/>
            <a:ext cx="8534400" cy="4154984"/>
          </a:xfrm>
          <a:prstGeom prst="rect">
            <a:avLst/>
          </a:prstGeom>
          <a:noFill/>
        </p:spPr>
        <p:txBody>
          <a:bodyPr wrap="square" rtlCol="0">
            <a:spAutoFit/>
          </a:bodyPr>
          <a:lstStyle/>
          <a:p>
            <a:r>
              <a:rPr lang="en-US" sz="3600" b="1" dirty="0">
                <a:solidFill>
                  <a:prstClr val="black"/>
                </a:solidFill>
              </a:rPr>
              <a:t>Follow Along</a:t>
            </a:r>
            <a:endParaRPr lang="en-US" sz="3600" dirty="0">
              <a:solidFill>
                <a:prstClr val="black"/>
              </a:solidFill>
            </a:endParaRPr>
          </a:p>
          <a:p>
            <a:pPr marL="571500" indent="-571500">
              <a:lnSpc>
                <a:spcPct val="200000"/>
              </a:lnSpc>
              <a:buFont typeface="Arial" panose="020B0604020202020204" pitchFamily="34" charset="0"/>
              <a:buChar char="•"/>
            </a:pPr>
            <a:r>
              <a:rPr lang="en-US" sz="3200" dirty="0">
                <a:solidFill>
                  <a:prstClr val="black"/>
                </a:solidFill>
              </a:rPr>
              <a:t>Baseline Assessment</a:t>
            </a:r>
          </a:p>
          <a:p>
            <a:pPr marL="571500" indent="-571500">
              <a:lnSpc>
                <a:spcPct val="200000"/>
              </a:lnSpc>
              <a:buFont typeface="Arial" panose="020B0604020202020204" pitchFamily="34" charset="0"/>
              <a:buChar char="•"/>
            </a:pPr>
            <a:r>
              <a:rPr lang="en-US" sz="3200" dirty="0">
                <a:solidFill>
                  <a:prstClr val="black"/>
                </a:solidFill>
              </a:rPr>
              <a:t>Follow Along Assessment</a:t>
            </a:r>
          </a:p>
          <a:p>
            <a:pPr marL="571500" indent="-571500">
              <a:lnSpc>
                <a:spcPct val="200000"/>
              </a:lnSpc>
              <a:buFont typeface="Arial" panose="020B0604020202020204" pitchFamily="34" charset="0"/>
              <a:buChar char="•"/>
            </a:pPr>
            <a:r>
              <a:rPr lang="en-US" sz="3200" dirty="0">
                <a:solidFill>
                  <a:prstClr val="black"/>
                </a:solidFill>
              </a:rPr>
              <a:t>Areas for growth and improvement</a:t>
            </a:r>
          </a:p>
          <a:p>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161980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77803"/>
            <a:ext cx="9144000" cy="825500"/>
          </a:xfrm>
        </p:spPr>
        <p:txBody>
          <a:bodyPr anchor="t"/>
          <a:lstStyle/>
          <a:p>
            <a:pPr algn="ctr"/>
            <a:r>
              <a:rPr lang="en-US" sz="2400" dirty="0"/>
              <a:t>Nursing Facility Relocation Process – Office of PASRR</a:t>
            </a:r>
            <a:br>
              <a:rPr lang="en-US" dirty="0"/>
            </a:br>
            <a:endParaRPr lang="en-US" dirty="0"/>
          </a:p>
        </p:txBody>
      </p:sp>
      <p:sp>
        <p:nvSpPr>
          <p:cNvPr id="4" name="Content Placeholder 3"/>
          <p:cNvSpPr>
            <a:spLocks noGrp="1"/>
          </p:cNvSpPr>
          <p:nvPr>
            <p:ph idx="1"/>
          </p:nvPr>
        </p:nvSpPr>
        <p:spPr>
          <a:xfrm>
            <a:off x="1752600" y="1143000"/>
            <a:ext cx="8763000" cy="4958462"/>
          </a:xfrm>
        </p:spPr>
        <p:txBody>
          <a:bodyPr>
            <a:normAutofit lnSpcReduction="10000"/>
          </a:bodyPr>
          <a:lstStyle/>
          <a:p>
            <a:pPr>
              <a:spcAft>
                <a:spcPts val="3000"/>
              </a:spcAft>
            </a:pPr>
            <a:r>
              <a:rPr lang="en-US" dirty="0"/>
              <a:t>Collaborating with the Nursing Facility Closure Team and nursing facility staff, the State PASRR office is better able to quickly identify “at risk” residents due to their clinical status, to determine if:</a:t>
            </a:r>
          </a:p>
          <a:p>
            <a:pPr marL="857250" lvl="1" indent="-457200">
              <a:buAutoNum type="arabicPeriod"/>
            </a:pPr>
            <a:r>
              <a:rPr lang="en-US" sz="2400" dirty="0"/>
              <a:t>a Change of Status has been submitted</a:t>
            </a:r>
          </a:p>
          <a:p>
            <a:pPr marL="400050" lvl="1" indent="0">
              <a:buNone/>
            </a:pPr>
            <a:endParaRPr lang="en-US" sz="2400" dirty="0"/>
          </a:p>
          <a:p>
            <a:pPr marL="857250" lvl="1" indent="-457200">
              <a:buAutoNum type="arabicPeriod" startAt="2"/>
            </a:pPr>
            <a:r>
              <a:rPr lang="en-US" sz="2400" dirty="0"/>
              <a:t>if not, if a Change of Status is needed, in light of clinical risk factors</a:t>
            </a:r>
          </a:p>
          <a:p>
            <a:pPr marL="400050" lvl="1" indent="0">
              <a:buNone/>
            </a:pPr>
            <a:endParaRPr lang="en-US" sz="2400" dirty="0"/>
          </a:p>
          <a:p>
            <a:pPr marL="857250" lvl="1" indent="-457200">
              <a:buAutoNum type="arabicPeriod" startAt="3"/>
            </a:pPr>
            <a:r>
              <a:rPr lang="en-US" sz="2400" dirty="0"/>
              <a:t>and/or a Change of Status is now needed because additional specialized services are required to effect a healthy transfer</a:t>
            </a:r>
          </a:p>
          <a:p>
            <a:pPr marL="400050" lvl="1" indent="0">
              <a:buNone/>
            </a:pPr>
            <a:endParaRPr lang="en-US" dirty="0"/>
          </a:p>
          <a:p>
            <a:pPr marL="0" indent="0">
              <a:buNone/>
            </a:pPr>
            <a:endParaRPr lang="en-US" dirty="0"/>
          </a:p>
        </p:txBody>
      </p:sp>
      <p:sp>
        <p:nvSpPr>
          <p:cNvPr id="6" name="Rectangle 5"/>
          <p:cNvSpPr/>
          <p:nvPr/>
        </p:nvSpPr>
        <p:spPr>
          <a:xfrm>
            <a:off x="5029200" y="6222564"/>
            <a:ext cx="6019800" cy="646331"/>
          </a:xfrm>
          <a:prstGeom prst="rect">
            <a:avLst/>
          </a:prstGeom>
        </p:spPr>
        <p:txBody>
          <a:bodyPr wrap="square">
            <a:spAutoFit/>
          </a:bodyPr>
          <a:lstStyle/>
          <a:p>
            <a:r>
              <a:rPr lang="en-US" dirty="0">
                <a:solidFill>
                  <a:srgbClr val="002060"/>
                </a:solidFill>
                <a:latin typeface="Calibri"/>
              </a:rPr>
              <a:t>Dennis Temple, Director of PASRR Older Adult Programs &amp; Disaster Mental Health Services</a:t>
            </a:r>
          </a:p>
        </p:txBody>
      </p:sp>
    </p:spTree>
    <p:extLst>
      <p:ext uri="{BB962C8B-B14F-4D97-AF65-F5344CB8AC3E}">
        <p14:creationId xmlns:p14="http://schemas.microsoft.com/office/powerpoint/2010/main" val="208218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77803"/>
            <a:ext cx="9144000" cy="825500"/>
          </a:xfrm>
        </p:spPr>
        <p:txBody>
          <a:bodyPr anchor="t"/>
          <a:lstStyle/>
          <a:p>
            <a:pPr algn="ctr"/>
            <a:r>
              <a:rPr lang="en-US" sz="2800" dirty="0"/>
              <a:t>Nursing Facility Closure Process – Office of PASRR</a:t>
            </a:r>
            <a:br>
              <a:rPr lang="en-US" dirty="0"/>
            </a:br>
            <a:endParaRPr lang="en-US" dirty="0"/>
          </a:p>
        </p:txBody>
      </p:sp>
      <p:sp>
        <p:nvSpPr>
          <p:cNvPr id="4" name="Content Placeholder 3"/>
          <p:cNvSpPr>
            <a:spLocks noGrp="1"/>
          </p:cNvSpPr>
          <p:nvPr>
            <p:ph idx="1"/>
          </p:nvPr>
        </p:nvSpPr>
        <p:spPr>
          <a:xfrm>
            <a:off x="1676400" y="1066800"/>
            <a:ext cx="8915400" cy="5029200"/>
          </a:xfrm>
        </p:spPr>
        <p:txBody>
          <a:bodyPr>
            <a:normAutofit fontScale="55000" lnSpcReduction="20000"/>
          </a:bodyPr>
          <a:lstStyle/>
          <a:p>
            <a:pPr marL="457200">
              <a:spcBef>
                <a:spcPts val="1200"/>
              </a:spcBef>
              <a:spcAft>
                <a:spcPts val="2400"/>
              </a:spcAft>
            </a:pPr>
            <a:endParaRPr lang="en-US" sz="2900" dirty="0"/>
          </a:p>
          <a:p>
            <a:pPr marL="457200">
              <a:spcBef>
                <a:spcPts val="2400"/>
              </a:spcBef>
              <a:spcAft>
                <a:spcPts val="2400"/>
              </a:spcAft>
            </a:pPr>
            <a:r>
              <a:rPr lang="en-US" sz="3800" dirty="0"/>
              <a:t>The Office of PASRR is on daily calls with the closure team and has incorporated questions into the Ombudsman’s Resident Baseline Assessment tool to ensure transferred residents receive any specialized services needed</a:t>
            </a:r>
          </a:p>
          <a:p>
            <a:pPr marL="457200">
              <a:spcBef>
                <a:spcPts val="2400"/>
              </a:spcBef>
              <a:spcAft>
                <a:spcPts val="2400"/>
              </a:spcAft>
            </a:pPr>
            <a:r>
              <a:rPr lang="en-US" sz="3800" dirty="0"/>
              <a:t>The PASSR Office will also help facilitate access to mental health services for those individuals leaving the nursing facility system</a:t>
            </a:r>
          </a:p>
          <a:p>
            <a:pPr marL="457200">
              <a:spcBef>
                <a:spcPts val="2400"/>
              </a:spcBef>
              <a:spcAft>
                <a:spcPts val="2400"/>
              </a:spcAft>
            </a:pPr>
            <a:r>
              <a:rPr lang="en-US" sz="3800" dirty="0"/>
              <a:t>If an individual indicates they want to leave the nursing facility system, the PASRR office works with the closure team to ensure they are aware of all mental health care alternatives available to them upon their departure</a:t>
            </a:r>
          </a:p>
          <a:p>
            <a:pPr marL="0" indent="0">
              <a:buNone/>
            </a:pPr>
            <a:endParaRPr lang="en-US" dirty="0"/>
          </a:p>
        </p:txBody>
      </p:sp>
      <p:sp>
        <p:nvSpPr>
          <p:cNvPr id="6" name="Rectangle 5"/>
          <p:cNvSpPr/>
          <p:nvPr/>
        </p:nvSpPr>
        <p:spPr>
          <a:xfrm>
            <a:off x="5029200" y="6211670"/>
            <a:ext cx="6019800" cy="646331"/>
          </a:xfrm>
          <a:prstGeom prst="rect">
            <a:avLst/>
          </a:prstGeom>
        </p:spPr>
        <p:txBody>
          <a:bodyPr wrap="square">
            <a:spAutoFit/>
          </a:bodyPr>
          <a:lstStyle/>
          <a:p>
            <a:r>
              <a:rPr lang="en-US" dirty="0">
                <a:solidFill>
                  <a:srgbClr val="002060"/>
                </a:solidFill>
                <a:latin typeface="Calibri"/>
              </a:rPr>
              <a:t>Dennis Temple, Director of PASRR Older Adult Programs &amp; Disaster Mental Health Services</a:t>
            </a:r>
          </a:p>
        </p:txBody>
      </p:sp>
    </p:spTree>
    <p:extLst>
      <p:ext uri="{BB962C8B-B14F-4D97-AF65-F5344CB8AC3E}">
        <p14:creationId xmlns:p14="http://schemas.microsoft.com/office/powerpoint/2010/main" val="232041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8" y="463537"/>
            <a:ext cx="11067737" cy="1288809"/>
          </a:xfrm>
        </p:spPr>
        <p:txBody>
          <a:bodyPr>
            <a:normAutofit fontScale="90000"/>
          </a:bodyPr>
          <a:lstStyle/>
          <a:p>
            <a:r>
              <a:rPr dirty="0"/>
              <a:t>NEGATIVE IMPACT</a:t>
            </a:r>
            <a:r>
              <a:rPr lang="en-US" dirty="0"/>
              <a:t>S</a:t>
            </a:r>
            <a:r>
              <a:rPr dirty="0"/>
              <a:t> OF NURSING HOME</a:t>
            </a:r>
            <a:r>
              <a:rPr lang="en-US" dirty="0"/>
              <a:t> </a:t>
            </a:r>
            <a:r>
              <a:rPr dirty="0"/>
              <a:t>CLOSURE</a:t>
            </a:r>
            <a:endParaRPr lang="en-US" dirty="0"/>
          </a:p>
        </p:txBody>
      </p:sp>
      <p:sp>
        <p:nvSpPr>
          <p:cNvPr id="3" name="Content Placeholder 2"/>
          <p:cNvSpPr>
            <a:spLocks noGrp="1"/>
          </p:cNvSpPr>
          <p:nvPr>
            <p:ph idx="1"/>
          </p:nvPr>
        </p:nvSpPr>
        <p:spPr>
          <a:xfrm>
            <a:off x="489099" y="1828800"/>
            <a:ext cx="7404238" cy="4156279"/>
          </a:xfrm>
        </p:spPr>
        <p:txBody>
          <a:bodyPr>
            <a:normAutofit/>
          </a:bodyPr>
          <a:lstStyle/>
          <a:p>
            <a:pPr lvl="0">
              <a:buFont typeface="Arial" panose="020B0604020202020204" pitchFamily="34" charset="0"/>
              <a:buChar char="•"/>
            </a:pPr>
            <a:r>
              <a:rPr lang="en-US" sz="2800" b="1" dirty="0"/>
              <a:t>T</a:t>
            </a:r>
            <a:r>
              <a:rPr sz="2800" b="1" dirty="0"/>
              <a:t>ransfer trauma </a:t>
            </a:r>
            <a:r>
              <a:rPr sz="2800" dirty="0"/>
              <a:t>(also referred to as </a:t>
            </a:r>
            <a:r>
              <a:rPr lang="en-US" sz="2800" dirty="0"/>
              <a:t>"</a:t>
            </a:r>
            <a:r>
              <a:rPr sz="2800" dirty="0"/>
              <a:t>relocation stress syndrome</a:t>
            </a:r>
            <a:r>
              <a:rPr lang="en-US" sz="2800" dirty="0"/>
              <a:t>"</a:t>
            </a:r>
            <a:r>
              <a:rPr sz="2800" dirty="0"/>
              <a:t>)</a:t>
            </a:r>
            <a:endParaRPr lang="en-US" sz="2800" dirty="0"/>
          </a:p>
          <a:p>
            <a:pPr lvl="0">
              <a:buFont typeface="Arial" panose="020B0604020202020204" pitchFamily="34" charset="0"/>
              <a:buChar char="•"/>
            </a:pPr>
            <a:endParaRPr lang="en-US" sz="2800" dirty="0"/>
          </a:p>
          <a:p>
            <a:pPr lvl="0">
              <a:buFont typeface="Arial" panose="020B0604020202020204" pitchFamily="34" charset="0"/>
              <a:buChar char="•"/>
            </a:pPr>
            <a:r>
              <a:rPr lang="en-US" sz="2800" b="1" dirty="0"/>
              <a:t>Self-care deficits </a:t>
            </a:r>
            <a:r>
              <a:rPr lang="en-US" sz="2800" dirty="0"/>
              <a:t>- Impaired ability to </a:t>
            </a:r>
            <a:br>
              <a:rPr lang="en-US" sz="2800" dirty="0"/>
            </a:br>
            <a:r>
              <a:rPr lang="en-US" sz="2800" dirty="0"/>
              <a:t>perform or complete activities of daily living </a:t>
            </a:r>
            <a:br>
              <a:rPr lang="en-US" sz="2800" dirty="0"/>
            </a:br>
            <a:r>
              <a:rPr lang="en-US" sz="2800" dirty="0"/>
              <a:t>for oneself, such as </a:t>
            </a:r>
            <a:br>
              <a:rPr lang="en-US" sz="2800" dirty="0"/>
            </a:br>
            <a:r>
              <a:rPr lang="en-US" sz="2800" dirty="0"/>
              <a:t>feeding, dressing, </a:t>
            </a:r>
            <a:br>
              <a:rPr lang="en-US" sz="2800" dirty="0"/>
            </a:br>
            <a:r>
              <a:rPr lang="en-US" sz="2800" dirty="0"/>
              <a:t>bathing, toileting.</a:t>
            </a:r>
          </a:p>
          <a:p>
            <a:pPr lvl="0">
              <a:buFont typeface="Arial" panose="020B0604020202020204" pitchFamily="34" charset="0"/>
              <a:buChar char="•"/>
            </a:pPr>
            <a:endParaRPr sz="3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650" y="1752346"/>
            <a:ext cx="3160246" cy="26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115" y="4375460"/>
            <a:ext cx="3392765" cy="2258309"/>
          </a:xfrm>
          <a:prstGeom prst="rect">
            <a:avLst/>
          </a:prstGeom>
        </p:spPr>
      </p:pic>
    </p:spTree>
    <p:extLst>
      <p:ext uri="{BB962C8B-B14F-4D97-AF65-F5344CB8AC3E}">
        <p14:creationId xmlns:p14="http://schemas.microsoft.com/office/powerpoint/2010/main" val="3581789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and Answer</a:t>
            </a:r>
          </a:p>
        </p:txBody>
      </p:sp>
      <p:sp>
        <p:nvSpPr>
          <p:cNvPr id="3" name="Text Placeholder 2"/>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CF99F886-4E5F-4074-BF9E-B5067BA05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163" y="2432437"/>
            <a:ext cx="3553674" cy="3212326"/>
          </a:xfrm>
          <a:prstGeom prst="rect">
            <a:avLst/>
          </a:prstGeom>
        </p:spPr>
      </p:pic>
    </p:spTree>
    <p:extLst>
      <p:ext uri="{BB962C8B-B14F-4D97-AF65-F5344CB8AC3E}">
        <p14:creationId xmlns:p14="http://schemas.microsoft.com/office/powerpoint/2010/main" val="57552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609600" y="1673352"/>
            <a:ext cx="6498336" cy="4718304"/>
          </a:xfrm>
        </p:spPr>
        <p:txBody>
          <a:bodyPr numCol="2"/>
          <a:lstStyle/>
          <a:p>
            <a:pPr marL="0" indent="0">
              <a:buNone/>
            </a:pPr>
            <a:r>
              <a:rPr lang="en-US" sz="1500" dirty="0"/>
              <a:t>Cynthia Rudder</a:t>
            </a:r>
          </a:p>
          <a:p>
            <a:pPr marL="0" indent="0">
              <a:buNone/>
            </a:pPr>
            <a:r>
              <a:rPr lang="en-US" sz="1500" dirty="0">
                <a:hlinkClick r:id="rId2"/>
              </a:rPr>
              <a:t>crnhcc@aol.com</a:t>
            </a:r>
            <a:r>
              <a:rPr lang="en-US" sz="1500" dirty="0"/>
              <a:t> </a:t>
            </a:r>
          </a:p>
          <a:p>
            <a:pPr marL="0" indent="0">
              <a:buNone/>
            </a:pPr>
            <a:endParaRPr lang="en-US" sz="1500" dirty="0"/>
          </a:p>
          <a:p>
            <a:pPr marL="0" indent="0">
              <a:buNone/>
            </a:pPr>
            <a:r>
              <a:rPr lang="en-US" sz="1500" dirty="0"/>
              <a:t>Lori Smetanka</a:t>
            </a:r>
          </a:p>
          <a:p>
            <a:pPr marL="0" indent="0">
              <a:buNone/>
            </a:pPr>
            <a:r>
              <a:rPr lang="en-US" sz="1500" dirty="0">
                <a:hlinkClick r:id="rId3"/>
              </a:rPr>
              <a:t>lsmetanka@theconsumervoice.org</a:t>
            </a:r>
            <a:r>
              <a:rPr lang="en-US" sz="1500" dirty="0"/>
              <a:t> </a:t>
            </a:r>
          </a:p>
          <a:p>
            <a:pPr marL="0" indent="0">
              <a:buNone/>
            </a:pPr>
            <a:br>
              <a:rPr lang="en-US" sz="1500" dirty="0"/>
            </a:br>
            <a:endParaRPr lang="en-US" sz="1500" dirty="0"/>
          </a:p>
          <a:p>
            <a:pPr marL="0" indent="0">
              <a:buNone/>
            </a:pPr>
            <a:r>
              <a:rPr lang="en-US" sz="1500" u="sng" dirty="0"/>
              <a:t>Michigan Presenters</a:t>
            </a:r>
          </a:p>
          <a:p>
            <a:pPr marL="0" indent="0">
              <a:buNone/>
            </a:pPr>
            <a:r>
              <a:rPr lang="en-US" sz="1500" dirty="0" err="1"/>
              <a:t>Salli</a:t>
            </a:r>
            <a:r>
              <a:rPr lang="en-US" sz="1500" dirty="0"/>
              <a:t> </a:t>
            </a:r>
            <a:r>
              <a:rPr lang="en-US" sz="1500" dirty="0" err="1"/>
              <a:t>Pung</a:t>
            </a:r>
            <a:endParaRPr lang="en-US" sz="1500" dirty="0"/>
          </a:p>
          <a:p>
            <a:pPr marL="0" indent="0">
              <a:buNone/>
            </a:pPr>
            <a:r>
              <a:rPr lang="en-US" sz="1500" dirty="0">
                <a:hlinkClick r:id="rId4"/>
              </a:rPr>
              <a:t>spung@meji.org</a:t>
            </a:r>
            <a:r>
              <a:rPr lang="en-US" sz="1500" dirty="0"/>
              <a:t> </a:t>
            </a:r>
          </a:p>
          <a:p>
            <a:pPr marL="0" indent="0">
              <a:buNone/>
            </a:pPr>
            <a:endParaRPr lang="en-US" sz="1500" dirty="0"/>
          </a:p>
          <a:p>
            <a:pPr marL="0" indent="0">
              <a:buNone/>
            </a:pPr>
            <a:r>
              <a:rPr lang="en-US" sz="1500" dirty="0"/>
              <a:t>Stephen Gobbo, Esq.</a:t>
            </a:r>
          </a:p>
          <a:p>
            <a:pPr marL="0" indent="0">
              <a:buNone/>
            </a:pPr>
            <a:r>
              <a:rPr lang="en-US" sz="1500" dirty="0">
                <a:hlinkClick r:id="rId5"/>
              </a:rPr>
              <a:t>gobbos@michigan.gov</a:t>
            </a:r>
            <a:r>
              <a:rPr lang="en-US" sz="1500" dirty="0"/>
              <a:t>   </a:t>
            </a:r>
          </a:p>
          <a:p>
            <a:pPr marL="0" indent="0">
              <a:buNone/>
            </a:pPr>
            <a:endParaRPr lang="en-US" sz="1500" dirty="0"/>
          </a:p>
          <a:p>
            <a:pPr marL="0" indent="0">
              <a:buNone/>
            </a:pPr>
            <a:r>
              <a:rPr lang="en-US" sz="1500" dirty="0"/>
              <a:t>Laurie Ehrhardt</a:t>
            </a:r>
          </a:p>
          <a:p>
            <a:pPr marL="0" indent="0">
              <a:buNone/>
            </a:pPr>
            <a:r>
              <a:rPr lang="en-US" sz="1500" dirty="0">
                <a:hlinkClick r:id="rId6"/>
              </a:rPr>
              <a:t>ehrhardtl@michigan.gov</a:t>
            </a:r>
            <a:r>
              <a:rPr lang="en-US" sz="1500" dirty="0"/>
              <a:t>   </a:t>
            </a:r>
          </a:p>
          <a:p>
            <a:pPr marL="0" indent="0">
              <a:buNone/>
            </a:pPr>
            <a:endParaRPr lang="en-US" sz="1500" dirty="0"/>
          </a:p>
          <a:p>
            <a:pPr marL="0" indent="0">
              <a:buNone/>
            </a:pPr>
            <a:endParaRPr lang="en-US" sz="1500" u="sng" dirty="0"/>
          </a:p>
          <a:p>
            <a:pPr marL="0" indent="0">
              <a:buNone/>
            </a:pPr>
            <a:endParaRPr lang="en-US" sz="1500" u="sng" dirty="0"/>
          </a:p>
          <a:p>
            <a:pPr marL="0" indent="0">
              <a:buNone/>
            </a:pPr>
            <a:endParaRPr lang="en-US" sz="1500" u="sng" dirty="0"/>
          </a:p>
          <a:p>
            <a:pPr marL="0" indent="0">
              <a:buNone/>
            </a:pPr>
            <a:endParaRPr lang="en-US" sz="1500" u="sng" dirty="0"/>
          </a:p>
          <a:p>
            <a:pPr marL="0" indent="0">
              <a:buNone/>
            </a:pPr>
            <a:endParaRPr lang="en-US" sz="1500" u="sng" dirty="0"/>
          </a:p>
          <a:p>
            <a:pPr marL="0" indent="0">
              <a:buNone/>
            </a:pPr>
            <a:endParaRPr lang="en-US" sz="1500" u="sng" dirty="0"/>
          </a:p>
          <a:p>
            <a:pPr marL="0" indent="0">
              <a:buNone/>
            </a:pPr>
            <a:br>
              <a:rPr lang="en-US" sz="1500" u="sng" dirty="0"/>
            </a:br>
            <a:r>
              <a:rPr lang="en-US" sz="1500" u="sng" dirty="0"/>
              <a:t>Tennessee Presenters</a:t>
            </a:r>
          </a:p>
          <a:p>
            <a:pPr marL="0" indent="0">
              <a:buNone/>
            </a:pPr>
            <a:r>
              <a:rPr lang="en-US" sz="1500" dirty="0"/>
              <a:t>Jamie O’Neal</a:t>
            </a:r>
          </a:p>
          <a:p>
            <a:pPr marL="0" indent="0">
              <a:buNone/>
            </a:pPr>
            <a:r>
              <a:rPr lang="en-US" sz="1500" dirty="0">
                <a:hlinkClick r:id="rId7"/>
              </a:rPr>
              <a:t>jamie.o’neal@tn.gov  </a:t>
            </a:r>
            <a:endParaRPr lang="en-US" sz="1500" dirty="0"/>
          </a:p>
          <a:p>
            <a:pPr marL="0" indent="0">
              <a:buNone/>
            </a:pPr>
            <a:endParaRPr lang="en-US" sz="1500" dirty="0"/>
          </a:p>
          <a:p>
            <a:pPr marL="0" indent="0">
              <a:buNone/>
            </a:pPr>
            <a:r>
              <a:rPr lang="en-US" sz="1500" dirty="0"/>
              <a:t>Lauren Meeker</a:t>
            </a:r>
          </a:p>
          <a:p>
            <a:pPr marL="0" indent="0">
              <a:buNone/>
            </a:pPr>
            <a:r>
              <a:rPr lang="en-US" sz="1500" dirty="0">
                <a:hlinkClick r:id="rId8"/>
              </a:rPr>
              <a:t>lauren.meeker@tn.gov</a:t>
            </a:r>
            <a:r>
              <a:rPr lang="en-US" sz="1500" dirty="0"/>
              <a:t>   </a:t>
            </a:r>
          </a:p>
          <a:p>
            <a:pPr marL="0" indent="0">
              <a:buNone/>
            </a:pPr>
            <a:endParaRPr lang="en-US" sz="1500" dirty="0"/>
          </a:p>
          <a:p>
            <a:pPr marL="0" indent="0">
              <a:buNone/>
            </a:pPr>
            <a:r>
              <a:rPr lang="en-US" sz="1500" dirty="0"/>
              <a:t>Dennis Temple</a:t>
            </a:r>
            <a:endParaRPr lang="en-US" sz="2000" dirty="0"/>
          </a:p>
          <a:p>
            <a:pPr marL="0" indent="0">
              <a:buNone/>
            </a:pPr>
            <a:r>
              <a:rPr lang="en-US" sz="1500" dirty="0">
                <a:hlinkClick r:id="rId9"/>
              </a:rPr>
              <a:t>dennis.temple@tn.gov</a:t>
            </a:r>
            <a:r>
              <a:rPr lang="en-US" sz="1500" dirty="0"/>
              <a:t>   </a:t>
            </a:r>
          </a:p>
        </p:txBody>
      </p:sp>
      <p:pic>
        <p:nvPicPr>
          <p:cNvPr id="5" name="Content Placeholder 4"/>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6197600" y="1524000"/>
            <a:ext cx="5384800" cy="4082339"/>
          </a:xfrm>
        </p:spPr>
      </p:pic>
      <p:pic>
        <p:nvPicPr>
          <p:cNvPr id="6" name="Picture 5" descr="Consumer Voice Logo - high resolution.jpg"/>
          <p:cNvPicPr>
            <a:picLocks noChangeAspect="1"/>
          </p:cNvPicPr>
          <p:nvPr/>
        </p:nvPicPr>
        <p:blipFill>
          <a:blip r:embed="rId11" cstate="print"/>
          <a:stretch>
            <a:fillRect/>
          </a:stretch>
        </p:blipFill>
        <p:spPr>
          <a:xfrm>
            <a:off x="10263162" y="6383448"/>
            <a:ext cx="1734965" cy="339503"/>
          </a:xfrm>
          <a:prstGeom prst="rect">
            <a:avLst/>
          </a:prstGeom>
        </p:spPr>
      </p:pic>
    </p:spTree>
    <p:extLst>
      <p:ext uri="{BB962C8B-B14F-4D97-AF65-F5344CB8AC3E}">
        <p14:creationId xmlns:p14="http://schemas.microsoft.com/office/powerpoint/2010/main" val="68288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799" y="506935"/>
            <a:ext cx="8514608"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2060"/>
                </a:solidFill>
                <a:effectLst/>
                <a:uLnTx/>
                <a:uFillTx/>
                <a:latin typeface="Arial"/>
                <a:ea typeface="+mn-ea"/>
                <a:cs typeface="+mn-cs"/>
              </a:rPr>
              <a:t>Depression</a:t>
            </a:r>
            <a:r>
              <a:rPr kumimoji="0" lang="en-US" sz="3600" b="0" i="0" u="none" strike="noStrike" kern="1200" cap="none" spc="0" normalizeH="0" baseline="0" noProof="0" dirty="0">
                <a:ln>
                  <a:noFill/>
                </a:ln>
                <a:solidFill>
                  <a:srgbClr val="002060"/>
                </a:solidFill>
                <a:effectLst/>
                <a:uLnTx/>
                <a:uFillTx/>
                <a:latin typeface="Arial"/>
                <a:ea typeface="+mn-ea"/>
                <a:cs typeface="+mn-cs"/>
              </a:rPr>
              <a:t>, sometimes </a:t>
            </a:r>
            <a:br>
              <a:rPr kumimoji="0" lang="en-US" sz="3600" b="0" i="0" u="none" strike="noStrike" kern="1200" cap="none" spc="0" normalizeH="0" baseline="0" noProof="0" dirty="0">
                <a:ln>
                  <a:noFill/>
                </a:ln>
                <a:solidFill>
                  <a:srgbClr val="002060"/>
                </a:solidFill>
                <a:effectLst/>
                <a:uLnTx/>
                <a:uFillTx/>
                <a:latin typeface="Arial"/>
                <a:ea typeface="+mn-ea"/>
                <a:cs typeface="+mn-cs"/>
              </a:rPr>
            </a:br>
            <a:r>
              <a:rPr kumimoji="0" lang="en-US" sz="3600" b="0" i="0" u="none" strike="noStrike" kern="1200" cap="none" spc="0" normalizeH="0" baseline="0" noProof="0" dirty="0">
                <a:ln>
                  <a:noFill/>
                </a:ln>
                <a:solidFill>
                  <a:srgbClr val="002060"/>
                </a:solidFill>
                <a:effectLst/>
                <a:uLnTx/>
                <a:uFillTx/>
                <a:latin typeface="Arial"/>
                <a:ea typeface="+mn-ea"/>
                <a:cs typeface="+mn-cs"/>
              </a:rPr>
              <a:t>manifesting as agitation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73" y="638418"/>
            <a:ext cx="3552126" cy="2960105"/>
          </a:xfrm>
          <a:prstGeom prst="rect">
            <a:avLst/>
          </a:prstGeom>
        </p:spPr>
      </p:pic>
      <p:sp>
        <p:nvSpPr>
          <p:cNvPr id="5" name="Rectangle 4"/>
          <p:cNvSpPr/>
          <p:nvPr/>
        </p:nvSpPr>
        <p:spPr>
          <a:xfrm>
            <a:off x="1730483" y="3997035"/>
            <a:ext cx="6096000" cy="1323439"/>
          </a:xfrm>
          <a:prstGeom prst="rect">
            <a:avLst/>
          </a:prstGeom>
        </p:spPr>
        <p:txBody>
          <a:bodyPr>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a:ea typeface="+mn-ea"/>
                <a:cs typeface="+mn-cs"/>
              </a:rPr>
              <a:t>Increase in </a:t>
            </a:r>
            <a:br>
              <a:rPr kumimoji="0" lang="en-US" sz="4000" b="1" i="0" u="none" strike="noStrike" kern="1200" cap="none" spc="0" normalizeH="0" baseline="0" noProof="0" dirty="0">
                <a:ln>
                  <a:noFill/>
                </a:ln>
                <a:solidFill>
                  <a:srgbClr val="002060"/>
                </a:solidFill>
                <a:effectLst/>
                <a:uLnTx/>
                <a:uFillTx/>
                <a:latin typeface="Arial"/>
                <a:ea typeface="+mn-ea"/>
                <a:cs typeface="+mn-cs"/>
              </a:rPr>
            </a:br>
            <a:r>
              <a:rPr kumimoji="0" lang="en-US" sz="4000" b="1" i="0" u="none" strike="noStrike" kern="1200" cap="none" spc="0" normalizeH="0" baseline="0" noProof="0" dirty="0">
                <a:ln>
                  <a:noFill/>
                </a:ln>
                <a:solidFill>
                  <a:srgbClr val="002060"/>
                </a:solidFill>
                <a:effectLst/>
                <a:uLnTx/>
                <a:uFillTx/>
                <a:latin typeface="Arial"/>
                <a:ea typeface="+mn-ea"/>
                <a:cs typeface="+mn-cs"/>
              </a:rPr>
              <a:t>withdrawn behavior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521" y="3429000"/>
            <a:ext cx="2349500" cy="2743200"/>
          </a:xfrm>
          <a:prstGeom prst="rect">
            <a:avLst/>
          </a:prstGeom>
        </p:spPr>
      </p:pic>
    </p:spTree>
    <p:extLst>
      <p:ext uri="{BB962C8B-B14F-4D97-AF65-F5344CB8AC3E}">
        <p14:creationId xmlns:p14="http://schemas.microsoft.com/office/powerpoint/2010/main" val="346397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2527" y="670429"/>
            <a:ext cx="1785040" cy="769441"/>
          </a:xfrm>
          <a:prstGeom prst="rect">
            <a:avLst/>
          </a:prstGeom>
        </p:spPr>
        <p:txBody>
          <a:bodyPr wrap="non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Falls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975" y="670429"/>
            <a:ext cx="3514006" cy="23810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41" y="618450"/>
            <a:ext cx="2714489" cy="3393111"/>
          </a:xfrm>
          <a:prstGeom prst="rect">
            <a:avLst/>
          </a:prstGeom>
        </p:spPr>
      </p:pic>
      <p:sp>
        <p:nvSpPr>
          <p:cNvPr id="5" name="Rectangle 4"/>
          <p:cNvSpPr/>
          <p:nvPr/>
        </p:nvSpPr>
        <p:spPr>
          <a:xfrm>
            <a:off x="1073604" y="4067299"/>
            <a:ext cx="33357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rgbClr val="002060"/>
                </a:solidFill>
                <a:effectLst/>
                <a:uLnTx/>
                <a:uFillTx/>
                <a:latin typeface="Arial"/>
                <a:ea typeface="+mn-ea"/>
                <a:cs typeface="+mn-cs"/>
              </a:rPr>
              <a:t>Weight loss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004" y="4011561"/>
            <a:ext cx="2543175" cy="2543175"/>
          </a:xfrm>
          <a:prstGeom prst="rect">
            <a:avLst/>
          </a:prstGeom>
        </p:spPr>
      </p:pic>
    </p:spTree>
    <p:extLst>
      <p:ext uri="{BB962C8B-B14F-4D97-AF65-F5344CB8AC3E}">
        <p14:creationId xmlns:p14="http://schemas.microsoft.com/office/powerpoint/2010/main" val="318081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2015-2016 NATIONAL STUDY: FUNDED BY THE RETIREMENT RESEARCH FOUNDATION</a:t>
            </a:r>
          </a:p>
        </p:txBody>
      </p:sp>
      <p:sp>
        <p:nvSpPr>
          <p:cNvPr id="3" name="Content Placeholder 2"/>
          <p:cNvSpPr>
            <a:spLocks noGrp="1"/>
          </p:cNvSpPr>
          <p:nvPr>
            <p:ph idx="1"/>
          </p:nvPr>
        </p:nvSpPr>
        <p:spPr>
          <a:xfrm>
            <a:off x="4811907" y="2002838"/>
            <a:ext cx="6770493" cy="4202526"/>
          </a:xfrm>
        </p:spPr>
        <p:txBody>
          <a:bodyPr>
            <a:normAutofit fontScale="92500" lnSpcReduction="20000"/>
          </a:bodyPr>
          <a:lstStyle/>
          <a:p>
            <a:pPr marL="0" indent="0">
              <a:buNone/>
            </a:pPr>
            <a:r>
              <a:rPr lang="en-US" sz="2800" dirty="0"/>
              <a:t>Using online surveys and one-on-one interviews:</a:t>
            </a:r>
          </a:p>
          <a:p>
            <a:pPr marL="0" indent="0">
              <a:buNone/>
            </a:pPr>
            <a:endParaRPr lang="en-US" sz="2800" dirty="0"/>
          </a:p>
          <a:p>
            <a:pPr marL="0" indent="0">
              <a:buNone/>
            </a:pPr>
            <a:r>
              <a:rPr lang="en-US" sz="2800" u="sng" dirty="0"/>
              <a:t>OBJECTIVES</a:t>
            </a:r>
            <a:r>
              <a:rPr lang="en-US" sz="2800" dirty="0"/>
              <a:t>: </a:t>
            </a:r>
          </a:p>
          <a:p>
            <a:pPr>
              <a:buFont typeface="Arial" panose="020B0604020202020204" pitchFamily="34" charset="0"/>
              <a:buChar char="•"/>
            </a:pPr>
            <a:r>
              <a:rPr lang="en-US" sz="2800" dirty="0"/>
              <a:t>Identify obstacles</a:t>
            </a:r>
          </a:p>
          <a:p>
            <a:pPr>
              <a:buFont typeface="Arial" panose="020B0604020202020204" pitchFamily="34" charset="0"/>
              <a:buChar char="•"/>
            </a:pPr>
            <a:r>
              <a:rPr lang="en-US" sz="2800" dirty="0"/>
              <a:t>Identify policies and procedures for overcoming the obstacles</a:t>
            </a:r>
          </a:p>
          <a:p>
            <a:pPr>
              <a:buFont typeface="Arial" panose="020B0604020202020204" pitchFamily="34" charset="0"/>
              <a:buChar char="•"/>
            </a:pPr>
            <a:r>
              <a:rPr lang="en-US" sz="2800" dirty="0"/>
              <a:t>Identify best practices</a:t>
            </a:r>
          </a:p>
          <a:p>
            <a:pPr>
              <a:buFont typeface="Arial" panose="020B0604020202020204" pitchFamily="34" charset="0"/>
              <a:buChar char="•"/>
            </a:pPr>
            <a:r>
              <a:rPr lang="en-US" sz="2800" dirty="0"/>
              <a:t>Make recommendations</a:t>
            </a:r>
          </a:p>
          <a:p>
            <a:r>
              <a:rPr lang="en-US" sz="2800" b="1" dirty="0"/>
              <a:t>Click </a:t>
            </a:r>
            <a:r>
              <a:rPr lang="en-US" sz="2800" b="1" dirty="0">
                <a:hlinkClick r:id="rId2"/>
              </a:rPr>
              <a:t>here</a:t>
            </a:r>
            <a:r>
              <a:rPr lang="en-US" sz="2800" b="1" dirty="0"/>
              <a:t> to view the full report.</a:t>
            </a:r>
          </a:p>
        </p:txBody>
      </p:sp>
      <p:pic>
        <p:nvPicPr>
          <p:cNvPr id="8" name="Picture 7">
            <a:extLst>
              <a:ext uri="{FF2B5EF4-FFF2-40B4-BE49-F238E27FC236}">
                <a16:creationId xmlns:a16="http://schemas.microsoft.com/office/drawing/2014/main" id="{9CF7B0E5-B366-4EAC-820C-F94B59203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29" y="1524000"/>
            <a:ext cx="3987429" cy="5160202"/>
          </a:xfrm>
          <a:prstGeom prst="rect">
            <a:avLst/>
          </a:prstGeom>
        </p:spPr>
      </p:pic>
    </p:spTree>
    <p:extLst>
      <p:ext uri="{BB962C8B-B14F-4D97-AF65-F5344CB8AC3E}">
        <p14:creationId xmlns:p14="http://schemas.microsoft.com/office/powerpoint/2010/main" val="316922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0391" y="1400783"/>
            <a:ext cx="10455289" cy="4468311"/>
          </a:xfrm>
        </p:spPr>
        <p:txBody>
          <a:bodyPr>
            <a:noAutofit/>
          </a:bodyPr>
          <a:lstStyle/>
          <a:p>
            <a:endParaRPr lang="en-US" sz="2800" dirty="0"/>
          </a:p>
          <a:p>
            <a:pPr>
              <a:buFont typeface="Arial" panose="020B0604020202020204" pitchFamily="34" charset="0"/>
              <a:buChar char="•"/>
            </a:pPr>
            <a:endParaRPr lang="en-US" sz="2800" dirty="0"/>
          </a:p>
          <a:p>
            <a:pPr>
              <a:buFont typeface="Arial" panose="020B0604020202020204" pitchFamily="34" charset="0"/>
              <a:buChar char="•"/>
            </a:pPr>
            <a:r>
              <a:rPr lang="en-US" sz="2800" dirty="0"/>
              <a:t>Lack Of Appropriate And Nearby Placements</a:t>
            </a:r>
          </a:p>
          <a:p>
            <a:pPr>
              <a:buFont typeface="Arial" panose="020B0604020202020204" pitchFamily="34" charset="0"/>
              <a:buChar char="•"/>
            </a:pPr>
            <a:r>
              <a:rPr lang="en-US" sz="2800" dirty="0"/>
              <a:t>Poor Discharge Planning</a:t>
            </a:r>
          </a:p>
          <a:p>
            <a:pPr>
              <a:buFont typeface="Arial" panose="020B0604020202020204" pitchFamily="34" charset="0"/>
              <a:buChar char="•"/>
            </a:pPr>
            <a:r>
              <a:rPr lang="en-US" sz="2800" dirty="0"/>
              <a:t>Lack Of Communication</a:t>
            </a:r>
          </a:p>
          <a:p>
            <a:pPr>
              <a:buFont typeface="Arial" panose="020B0604020202020204" pitchFamily="34" charset="0"/>
              <a:buChar char="•"/>
            </a:pPr>
            <a:r>
              <a:rPr lang="en-US" sz="2800" dirty="0"/>
              <a:t>Poor Notice/Not Enough Time</a:t>
            </a:r>
          </a:p>
          <a:p>
            <a:pPr>
              <a:buFont typeface="Arial" panose="020B0604020202020204" pitchFamily="34" charset="0"/>
              <a:buChar char="•"/>
            </a:pPr>
            <a:r>
              <a:rPr lang="en-US" sz="2800" dirty="0"/>
              <a:t>Staffing Issues</a:t>
            </a:r>
          </a:p>
          <a:p>
            <a:pPr>
              <a:buFont typeface="Arial" panose="020B0604020202020204" pitchFamily="34" charset="0"/>
              <a:buChar char="•"/>
            </a:pPr>
            <a:r>
              <a:rPr lang="en-US" sz="2800" dirty="0"/>
              <a:t>Transfer Trauma</a:t>
            </a:r>
          </a:p>
        </p:txBody>
      </p:sp>
      <p:sp>
        <p:nvSpPr>
          <p:cNvPr id="5" name="Title 4">
            <a:extLst>
              <a:ext uri="{FF2B5EF4-FFF2-40B4-BE49-F238E27FC236}">
                <a16:creationId xmlns:a16="http://schemas.microsoft.com/office/drawing/2014/main" id="{94E47A5B-27AF-4617-8D30-BE0F273BABDA}"/>
              </a:ext>
            </a:extLst>
          </p:cNvPr>
          <p:cNvSpPr>
            <a:spLocks noGrp="1"/>
          </p:cNvSpPr>
          <p:nvPr>
            <p:ph type="title"/>
          </p:nvPr>
        </p:nvSpPr>
        <p:spPr/>
        <p:txBody>
          <a:bodyPr>
            <a:normAutofit fontScale="90000"/>
          </a:bodyPr>
          <a:lstStyle/>
          <a:p>
            <a:br>
              <a:rPr lang="en-US" dirty="0"/>
            </a:br>
            <a:r>
              <a:rPr lang="en-US" dirty="0"/>
              <a:t>CONCLUSIONS: OBSTACLES TO A SUCCESSFUL CLOSING</a:t>
            </a:r>
          </a:p>
        </p:txBody>
      </p:sp>
      <p:pic>
        <p:nvPicPr>
          <p:cNvPr id="6" name="Picture 5">
            <a:extLst>
              <a:ext uri="{FF2B5EF4-FFF2-40B4-BE49-F238E27FC236}">
                <a16:creationId xmlns:a16="http://schemas.microsoft.com/office/drawing/2014/main" id="{8F00B1DD-198D-4C55-99DE-06CA25FEE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645" y="3864844"/>
            <a:ext cx="3667035" cy="2004250"/>
          </a:xfrm>
          <a:prstGeom prst="rect">
            <a:avLst/>
          </a:prstGeom>
        </p:spPr>
      </p:pic>
    </p:spTree>
    <p:extLst>
      <p:ext uri="{BB962C8B-B14F-4D97-AF65-F5344CB8AC3E}">
        <p14:creationId xmlns:p14="http://schemas.microsoft.com/office/powerpoint/2010/main" val="202197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BEST PRACTICE CASE STUDIES</a:t>
            </a:r>
          </a:p>
        </p:txBody>
      </p:sp>
      <p:sp>
        <p:nvSpPr>
          <p:cNvPr id="3" name="Content Placeholder 2"/>
          <p:cNvSpPr>
            <a:spLocks noGrp="1"/>
          </p:cNvSpPr>
          <p:nvPr>
            <p:ph idx="1"/>
          </p:nvPr>
        </p:nvSpPr>
        <p:spPr>
          <a:xfrm>
            <a:off x="838200" y="1557338"/>
            <a:ext cx="10515600" cy="4619625"/>
          </a:xfrm>
        </p:spPr>
        <p:txBody>
          <a:bodyPr>
            <a:normAutofit fontScale="92500" lnSpcReduction="20000"/>
          </a:bodyPr>
          <a:lstStyle/>
          <a:p>
            <a:r>
              <a:rPr lang="en-US" sz="3600" dirty="0"/>
              <a:t>OHIO</a:t>
            </a:r>
          </a:p>
          <a:p>
            <a:r>
              <a:rPr lang="en-US" sz="3600" dirty="0"/>
              <a:t>WISCONSIN</a:t>
            </a:r>
          </a:p>
          <a:p>
            <a:r>
              <a:rPr lang="en-US" sz="3600" dirty="0"/>
              <a:t>CONNECTICUT</a:t>
            </a:r>
          </a:p>
          <a:p>
            <a:endParaRPr lang="en-US" sz="3600" dirty="0"/>
          </a:p>
          <a:p>
            <a:pPr marL="0" indent="0">
              <a:buNone/>
            </a:pPr>
            <a:r>
              <a:rPr lang="en-US" sz="3600" b="1" dirty="0"/>
              <a:t>Other states with best practices:</a:t>
            </a:r>
          </a:p>
          <a:p>
            <a:r>
              <a:rPr lang="en-US" sz="3600" dirty="0"/>
              <a:t>Iowa</a:t>
            </a:r>
          </a:p>
          <a:p>
            <a:r>
              <a:rPr lang="en-US" sz="3600" dirty="0"/>
              <a:t>South Carolina</a:t>
            </a:r>
          </a:p>
          <a:p>
            <a:r>
              <a:rPr lang="en-US" sz="3600" dirty="0"/>
              <a:t>Washington, DC</a:t>
            </a:r>
          </a:p>
          <a:p>
            <a:r>
              <a:rPr lang="en-US" sz="3600" dirty="0"/>
              <a:t>Rhode Island</a:t>
            </a:r>
          </a:p>
          <a:p>
            <a:endParaRPr lang="en-US" sz="3600" dirty="0"/>
          </a:p>
          <a:p>
            <a:endParaRPr lang="en-US" sz="3600" dirty="0"/>
          </a:p>
        </p:txBody>
      </p:sp>
    </p:spTree>
    <p:extLst>
      <p:ext uri="{BB962C8B-B14F-4D97-AF65-F5344CB8AC3E}">
        <p14:creationId xmlns:p14="http://schemas.microsoft.com/office/powerpoint/2010/main" val="160919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1B26-001C-4742-B5F1-267AAC6AEFB4}"/>
              </a:ext>
            </a:extLst>
          </p:cNvPr>
          <p:cNvSpPr>
            <a:spLocks noGrp="1"/>
          </p:cNvSpPr>
          <p:nvPr>
            <p:ph type="title"/>
          </p:nvPr>
        </p:nvSpPr>
        <p:spPr/>
        <p:txBody>
          <a:bodyPr/>
          <a:lstStyle/>
          <a:p>
            <a:r>
              <a:rPr lang="en-US" dirty="0"/>
              <a:t>2017-2018 Project*</a:t>
            </a:r>
          </a:p>
        </p:txBody>
      </p:sp>
      <p:sp>
        <p:nvSpPr>
          <p:cNvPr id="3" name="Content Placeholder 2">
            <a:extLst>
              <a:ext uri="{FF2B5EF4-FFF2-40B4-BE49-F238E27FC236}">
                <a16:creationId xmlns:a16="http://schemas.microsoft.com/office/drawing/2014/main" id="{172E13B9-1D66-49A5-8CBF-7699AD3BBACC}"/>
              </a:ext>
            </a:extLst>
          </p:cNvPr>
          <p:cNvSpPr>
            <a:spLocks noGrp="1"/>
          </p:cNvSpPr>
          <p:nvPr>
            <p:ph idx="1"/>
          </p:nvPr>
        </p:nvSpPr>
        <p:spPr>
          <a:xfrm>
            <a:off x="838200" y="1528916"/>
            <a:ext cx="10515600" cy="4648047"/>
          </a:xfrm>
        </p:spPr>
        <p:txBody>
          <a:bodyPr>
            <a:normAutofit fontScale="85000" lnSpcReduction="20000"/>
          </a:bodyPr>
          <a:lstStyle/>
          <a:p>
            <a:r>
              <a:rPr lang="en-US" sz="3200" dirty="0"/>
              <a:t>During the last 10 months, we have worked with two states as they examined and worked to enhance their nursing home closure process to improve the closure experience for residents: Michigan and Tennessee.</a:t>
            </a:r>
          </a:p>
          <a:p>
            <a:endParaRPr lang="en-US" sz="3200" dirty="0"/>
          </a:p>
          <a:p>
            <a:r>
              <a:rPr lang="en-US" sz="3200" dirty="0"/>
              <a:t>Michigan’s State Ombudsman Office is independent of the other state agencies.</a:t>
            </a:r>
          </a:p>
          <a:p>
            <a:pPr marL="0" indent="0">
              <a:buNone/>
            </a:pPr>
            <a:endParaRPr lang="en-US" sz="3200" dirty="0"/>
          </a:p>
          <a:p>
            <a:r>
              <a:rPr lang="en-US" sz="3200" dirty="0"/>
              <a:t>Tennessee is part of the state structure of agencies.</a:t>
            </a:r>
          </a:p>
          <a:p>
            <a:endParaRPr lang="en-US" dirty="0"/>
          </a:p>
          <a:p>
            <a:pPr marL="0" indent="0">
              <a:buNone/>
            </a:pPr>
            <a:r>
              <a:rPr lang="en-US" dirty="0"/>
              <a:t>* This project was also funded by the Retirement Research Foundation.</a:t>
            </a:r>
          </a:p>
        </p:txBody>
      </p:sp>
    </p:spTree>
    <p:extLst>
      <p:ext uri="{BB962C8B-B14F-4D97-AF65-F5344CB8AC3E}">
        <p14:creationId xmlns:p14="http://schemas.microsoft.com/office/powerpoint/2010/main" val="819891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1858</Words>
  <Application>Microsoft Office PowerPoint</Application>
  <PresentationFormat>Widescreen</PresentationFormat>
  <Paragraphs>236</Paragraphs>
  <Slides>31</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ＭＳ Ｐゴシック</vt:lpstr>
      <vt:lpstr>Arial</vt:lpstr>
      <vt:lpstr>Calibri</vt:lpstr>
      <vt:lpstr>Courier New</vt:lpstr>
      <vt:lpstr>Open Sans</vt:lpstr>
      <vt:lpstr>Open Sans Light</vt:lpstr>
      <vt:lpstr>PermianSlabSerifTypeface</vt:lpstr>
      <vt:lpstr>Times New Roman</vt:lpstr>
      <vt:lpstr>Wingdings</vt:lpstr>
      <vt:lpstr>1_Clarity</vt:lpstr>
      <vt:lpstr>Office Theme</vt:lpstr>
      <vt:lpstr>PowerPoint B</vt:lpstr>
      <vt:lpstr>PowerPoint A</vt:lpstr>
      <vt:lpstr>When nursing homes close:  HEAR FROM PILOT STATES</vt:lpstr>
      <vt:lpstr>Agenda</vt:lpstr>
      <vt:lpstr>NEGATIVE IMPACTS OF NURSING HOME CLOSURE</vt:lpstr>
      <vt:lpstr>PowerPoint Presentation</vt:lpstr>
      <vt:lpstr>PowerPoint Presentation</vt:lpstr>
      <vt:lpstr>2015-2016 NATIONAL STUDY: FUNDED BY THE RETIREMENT RESEARCH FOUNDATION</vt:lpstr>
      <vt:lpstr> CONCLUSIONS: OBSTACLES TO A SUCCESSFUL CLOSING</vt:lpstr>
      <vt:lpstr>STATE BEST PRACTICE CASE STUDIES</vt:lpstr>
      <vt:lpstr>2017-2018 Project*</vt:lpstr>
      <vt:lpstr>Project Activities</vt:lpstr>
      <vt:lpstr>PowerPoint Presentation</vt:lpstr>
      <vt:lpstr>PowerPoint Presentation</vt:lpstr>
      <vt:lpstr>Goals of the Pilot States</vt:lpstr>
      <vt:lpstr>State #1: Michigan</vt:lpstr>
      <vt:lpstr>Michigan Presenters</vt:lpstr>
      <vt:lpstr>Benefits</vt:lpstr>
      <vt:lpstr>Obstacles</vt:lpstr>
      <vt:lpstr>Application</vt:lpstr>
      <vt:lpstr>State #2: Tennessee</vt:lpstr>
      <vt:lpstr>Tennessee Presenters</vt:lpstr>
      <vt:lpstr>When Nursing Homes CLOSE in TennESsee:  </vt:lpstr>
      <vt:lpstr>Tennessee Overview</vt:lpstr>
      <vt:lpstr>TN Nursing Facility Closure Process</vt:lpstr>
      <vt:lpstr>TN Nursing Facility Closure Process</vt:lpstr>
      <vt:lpstr>Opportunities for Improvement</vt:lpstr>
      <vt:lpstr>Tennessee Long Term Care Ombudsman</vt:lpstr>
      <vt:lpstr>Tennessee Long Term Care Ombudsman</vt:lpstr>
      <vt:lpstr>Nursing Facility Relocation Process – Office of PASRR </vt:lpstr>
      <vt:lpstr>Nursing Facility Closure Process – Office of PASRR </vt:lpstr>
      <vt:lpstr>Question and Answer</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HOME CLOSURES ARE BECOMING MORE FREQUENT</dc:title>
  <dc:creator>Lori Smetanka</dc:creator>
  <cp:lastModifiedBy>Lori Smetanka</cp:lastModifiedBy>
  <cp:revision>42</cp:revision>
  <dcterms:created xsi:type="dcterms:W3CDTF">2017-11-28T16:33:08Z</dcterms:created>
  <dcterms:modified xsi:type="dcterms:W3CDTF">2018-04-13T19:37:00Z</dcterms:modified>
</cp:coreProperties>
</file>