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37"/>
  </p:notesMasterIdLst>
  <p:sldIdLst>
    <p:sldId id="257" r:id="rId4"/>
    <p:sldId id="266" r:id="rId5"/>
    <p:sldId id="258" r:id="rId6"/>
    <p:sldId id="291" r:id="rId7"/>
    <p:sldId id="265" r:id="rId8"/>
    <p:sldId id="795" r:id="rId9"/>
    <p:sldId id="768" r:id="rId10"/>
    <p:sldId id="770" r:id="rId11"/>
    <p:sldId id="787" r:id="rId12"/>
    <p:sldId id="261" r:id="rId13"/>
    <p:sldId id="782" r:id="rId14"/>
    <p:sldId id="582" r:id="rId15"/>
    <p:sldId id="561" r:id="rId16"/>
    <p:sldId id="791" r:id="rId17"/>
    <p:sldId id="256" r:id="rId18"/>
    <p:sldId id="321" r:id="rId19"/>
    <p:sldId id="668" r:id="rId20"/>
    <p:sldId id="665" r:id="rId21"/>
    <p:sldId id="667" r:id="rId22"/>
    <p:sldId id="427" r:id="rId23"/>
    <p:sldId id="646" r:id="rId24"/>
    <p:sldId id="652" r:id="rId25"/>
    <p:sldId id="664" r:id="rId26"/>
    <p:sldId id="792" r:id="rId27"/>
    <p:sldId id="796" r:id="rId28"/>
    <p:sldId id="793" r:id="rId29"/>
    <p:sldId id="259" r:id="rId30"/>
    <p:sldId id="263" r:id="rId31"/>
    <p:sldId id="294" r:id="rId32"/>
    <p:sldId id="293" r:id="rId33"/>
    <p:sldId id="794" r:id="rId34"/>
    <p:sldId id="264" r:id="rId35"/>
    <p:sldId id="262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3418" autoAdjust="0"/>
  </p:normalViewPr>
  <p:slideViewPr>
    <p:cSldViewPr snapToGrid="0">
      <p:cViewPr varScale="1">
        <p:scale>
          <a:sx n="63" d="100"/>
          <a:sy n="63" d="100"/>
        </p:scale>
        <p:origin x="14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71A502-DA70-428D-9311-CF55A457EDB8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7CB034D-2CEA-4B80-A377-CE98FBF61AA9}">
      <dgm:prSet/>
      <dgm:spPr/>
      <dgm:t>
        <a:bodyPr/>
        <a:lstStyle/>
        <a:p>
          <a:r>
            <a:rPr lang="en-US" dirty="0"/>
            <a:t>Registered nurse on-site eight hours a day, seven days a week. 42 C.F.R. § 483.35(b)(1).</a:t>
          </a:r>
        </a:p>
      </dgm:t>
    </dgm:pt>
    <dgm:pt modelId="{A43FB140-3C35-4699-90A1-F4CAAD565098}" type="parTrans" cxnId="{2F66FE8E-596B-4ECC-AD2B-24F3C403397A}">
      <dgm:prSet/>
      <dgm:spPr/>
      <dgm:t>
        <a:bodyPr/>
        <a:lstStyle/>
        <a:p>
          <a:endParaRPr lang="en-US"/>
        </a:p>
      </dgm:t>
    </dgm:pt>
    <dgm:pt modelId="{4AA76CD3-72E9-48BF-8EA3-8BD9C54F2657}" type="sibTrans" cxnId="{2F66FE8E-596B-4ECC-AD2B-24F3C403397A}">
      <dgm:prSet/>
      <dgm:spPr/>
      <dgm:t>
        <a:bodyPr/>
        <a:lstStyle/>
        <a:p>
          <a:endParaRPr lang="en-US"/>
        </a:p>
      </dgm:t>
    </dgm:pt>
    <dgm:pt modelId="{3CF1D056-5507-475E-82E2-94D17320D452}">
      <dgm:prSet/>
      <dgm:spPr/>
      <dgm:t>
        <a:bodyPr/>
        <a:lstStyle/>
        <a:p>
          <a:r>
            <a:rPr lang="en-US"/>
            <a:t>Licensed nurse—either a registered or licensed practical/vocational nurse—serving as a Charge Nurse on-site twenty-four hours daily.   42 C.F.R. § 483.35(a)(2). </a:t>
          </a:r>
        </a:p>
      </dgm:t>
    </dgm:pt>
    <dgm:pt modelId="{389E8E7F-0F8F-4A2F-BF8D-DFFF5F7E84B8}" type="parTrans" cxnId="{B3FAA0FD-F1AE-4D2F-92F4-743160D771E4}">
      <dgm:prSet/>
      <dgm:spPr/>
      <dgm:t>
        <a:bodyPr/>
        <a:lstStyle/>
        <a:p>
          <a:endParaRPr lang="en-US"/>
        </a:p>
      </dgm:t>
    </dgm:pt>
    <dgm:pt modelId="{E592E277-7D15-4AE2-966A-8C95EDD1484F}" type="sibTrans" cxnId="{B3FAA0FD-F1AE-4D2F-92F4-743160D771E4}">
      <dgm:prSet/>
      <dgm:spPr/>
      <dgm:t>
        <a:bodyPr/>
        <a:lstStyle/>
        <a:p>
          <a:endParaRPr lang="en-US"/>
        </a:p>
      </dgm:t>
    </dgm:pt>
    <dgm:pt modelId="{9D3165E3-7100-428B-B19E-37FBC3F6558B}">
      <dgm:prSet/>
      <dgm:spPr/>
      <dgm:t>
        <a:bodyPr/>
        <a:lstStyle/>
        <a:p>
          <a:r>
            <a:rPr lang="en-US" dirty="0"/>
            <a:t>Sufficient nursing staff to meet residents’ needs.    42 C.F.R. § 483.35(a)(1). </a:t>
          </a:r>
        </a:p>
      </dgm:t>
    </dgm:pt>
    <dgm:pt modelId="{DCCAAC2F-A65F-4465-BC24-F984B7C9677B}" type="parTrans" cxnId="{25E57275-F969-474B-B5CE-99FAA0E2464B}">
      <dgm:prSet/>
      <dgm:spPr/>
      <dgm:t>
        <a:bodyPr/>
        <a:lstStyle/>
        <a:p>
          <a:endParaRPr lang="en-US"/>
        </a:p>
      </dgm:t>
    </dgm:pt>
    <dgm:pt modelId="{2BA63594-735B-4019-993F-753FDFA421A1}" type="sibTrans" cxnId="{25E57275-F969-474B-B5CE-99FAA0E2464B}">
      <dgm:prSet/>
      <dgm:spPr/>
      <dgm:t>
        <a:bodyPr/>
        <a:lstStyle/>
        <a:p>
          <a:endParaRPr lang="en-US"/>
        </a:p>
      </dgm:t>
    </dgm:pt>
    <dgm:pt modelId="{60569A60-560B-47F0-82BD-593EA2937330}" type="pres">
      <dgm:prSet presAssocID="{9E71A502-DA70-428D-9311-CF55A457EDB8}" presName="linear" presStyleCnt="0">
        <dgm:presLayoutVars>
          <dgm:animLvl val="lvl"/>
          <dgm:resizeHandles val="exact"/>
        </dgm:presLayoutVars>
      </dgm:prSet>
      <dgm:spPr/>
    </dgm:pt>
    <dgm:pt modelId="{1526DAC0-5DF8-487E-B3D2-DBF37AB3F1F8}" type="pres">
      <dgm:prSet presAssocID="{17CB034D-2CEA-4B80-A377-CE98FBF61AA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127547F-56F3-4F97-BBDA-E08B689DC7D4}" type="pres">
      <dgm:prSet presAssocID="{4AA76CD3-72E9-48BF-8EA3-8BD9C54F2657}" presName="spacer" presStyleCnt="0"/>
      <dgm:spPr/>
    </dgm:pt>
    <dgm:pt modelId="{F9FE2935-FB91-453D-B198-896D4BFBB891}" type="pres">
      <dgm:prSet presAssocID="{3CF1D056-5507-475E-82E2-94D17320D452}" presName="parentText" presStyleLbl="node1" presStyleIdx="1" presStyleCnt="3" custLinFactY="1174" custLinFactNeighborY="100000">
        <dgm:presLayoutVars>
          <dgm:chMax val="0"/>
          <dgm:bulletEnabled val="1"/>
        </dgm:presLayoutVars>
      </dgm:prSet>
      <dgm:spPr/>
    </dgm:pt>
    <dgm:pt modelId="{CA03A70E-7C5C-43C8-B03F-A3E8AA063D86}" type="pres">
      <dgm:prSet presAssocID="{E592E277-7D15-4AE2-966A-8C95EDD1484F}" presName="spacer" presStyleCnt="0"/>
      <dgm:spPr/>
    </dgm:pt>
    <dgm:pt modelId="{723795EA-EF6A-4A74-95EC-B81F577A2DA0}" type="pres">
      <dgm:prSet presAssocID="{9D3165E3-7100-428B-B19E-37FBC3F6558B}" presName="parentText" presStyleLbl="node1" presStyleIdx="2" presStyleCnt="3" custLinFactNeighborY="35719">
        <dgm:presLayoutVars>
          <dgm:chMax val="0"/>
          <dgm:bulletEnabled val="1"/>
        </dgm:presLayoutVars>
      </dgm:prSet>
      <dgm:spPr/>
    </dgm:pt>
  </dgm:ptLst>
  <dgm:cxnLst>
    <dgm:cxn modelId="{BB40AF4F-750C-4A63-A6EC-DA6EB84DCD4A}" type="presOf" srcId="{17CB034D-2CEA-4B80-A377-CE98FBF61AA9}" destId="{1526DAC0-5DF8-487E-B3D2-DBF37AB3F1F8}" srcOrd="0" destOrd="0" presId="urn:microsoft.com/office/officeart/2005/8/layout/vList2"/>
    <dgm:cxn modelId="{25E57275-F969-474B-B5CE-99FAA0E2464B}" srcId="{9E71A502-DA70-428D-9311-CF55A457EDB8}" destId="{9D3165E3-7100-428B-B19E-37FBC3F6558B}" srcOrd="2" destOrd="0" parTransId="{DCCAAC2F-A65F-4465-BC24-F984B7C9677B}" sibTransId="{2BA63594-735B-4019-993F-753FDFA421A1}"/>
    <dgm:cxn modelId="{6E1E0E59-4979-456F-B648-E5C2187680A6}" type="presOf" srcId="{9D3165E3-7100-428B-B19E-37FBC3F6558B}" destId="{723795EA-EF6A-4A74-95EC-B81F577A2DA0}" srcOrd="0" destOrd="0" presId="urn:microsoft.com/office/officeart/2005/8/layout/vList2"/>
    <dgm:cxn modelId="{2F66FE8E-596B-4ECC-AD2B-24F3C403397A}" srcId="{9E71A502-DA70-428D-9311-CF55A457EDB8}" destId="{17CB034D-2CEA-4B80-A377-CE98FBF61AA9}" srcOrd="0" destOrd="0" parTransId="{A43FB140-3C35-4699-90A1-F4CAAD565098}" sibTransId="{4AA76CD3-72E9-48BF-8EA3-8BD9C54F2657}"/>
    <dgm:cxn modelId="{C7D178E8-FD1B-4430-AE31-1E70A38473E0}" type="presOf" srcId="{9E71A502-DA70-428D-9311-CF55A457EDB8}" destId="{60569A60-560B-47F0-82BD-593EA2937330}" srcOrd="0" destOrd="0" presId="urn:microsoft.com/office/officeart/2005/8/layout/vList2"/>
    <dgm:cxn modelId="{18DE13F6-48D6-43B9-8F1B-BAE1BD3B9380}" type="presOf" srcId="{3CF1D056-5507-475E-82E2-94D17320D452}" destId="{F9FE2935-FB91-453D-B198-896D4BFBB891}" srcOrd="0" destOrd="0" presId="urn:microsoft.com/office/officeart/2005/8/layout/vList2"/>
    <dgm:cxn modelId="{B3FAA0FD-F1AE-4D2F-92F4-743160D771E4}" srcId="{9E71A502-DA70-428D-9311-CF55A457EDB8}" destId="{3CF1D056-5507-475E-82E2-94D17320D452}" srcOrd="1" destOrd="0" parTransId="{389E8E7F-0F8F-4A2F-BF8D-DFFF5F7E84B8}" sibTransId="{E592E277-7D15-4AE2-966A-8C95EDD1484F}"/>
    <dgm:cxn modelId="{B02D5D53-E448-413F-B57B-BC30F3666826}" type="presParOf" srcId="{60569A60-560B-47F0-82BD-593EA2937330}" destId="{1526DAC0-5DF8-487E-B3D2-DBF37AB3F1F8}" srcOrd="0" destOrd="0" presId="urn:microsoft.com/office/officeart/2005/8/layout/vList2"/>
    <dgm:cxn modelId="{2D2A2711-006E-4E97-B9A3-F60EB608603D}" type="presParOf" srcId="{60569A60-560B-47F0-82BD-593EA2937330}" destId="{8127547F-56F3-4F97-BBDA-E08B689DC7D4}" srcOrd="1" destOrd="0" presId="urn:microsoft.com/office/officeart/2005/8/layout/vList2"/>
    <dgm:cxn modelId="{842D9884-DE89-49C0-BD3D-3312D939005C}" type="presParOf" srcId="{60569A60-560B-47F0-82BD-593EA2937330}" destId="{F9FE2935-FB91-453D-B198-896D4BFBB891}" srcOrd="2" destOrd="0" presId="urn:microsoft.com/office/officeart/2005/8/layout/vList2"/>
    <dgm:cxn modelId="{E802F77E-66F0-4487-9A43-7540C814AF9F}" type="presParOf" srcId="{60569A60-560B-47F0-82BD-593EA2937330}" destId="{CA03A70E-7C5C-43C8-B03F-A3E8AA063D86}" srcOrd="3" destOrd="0" presId="urn:microsoft.com/office/officeart/2005/8/layout/vList2"/>
    <dgm:cxn modelId="{4B45821F-CCEB-453D-BF83-BA2310CCAA0D}" type="presParOf" srcId="{60569A60-560B-47F0-82BD-593EA2937330}" destId="{723795EA-EF6A-4A74-95EC-B81F577A2DA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26DAC0-5DF8-487E-B3D2-DBF37AB3F1F8}">
      <dsp:nvSpPr>
        <dsp:cNvPr id="0" name=""/>
        <dsp:cNvSpPr/>
      </dsp:nvSpPr>
      <dsp:spPr>
        <a:xfrm>
          <a:off x="0" y="45519"/>
          <a:ext cx="10972800" cy="15395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Registered nurse on-site eight hours a day, seven days a week. 42 C.F.R. § 483.35(b)(1).</a:t>
          </a:r>
        </a:p>
      </dsp:txBody>
      <dsp:txXfrm>
        <a:off x="75156" y="120675"/>
        <a:ext cx="10822488" cy="1389261"/>
      </dsp:txXfrm>
    </dsp:sp>
    <dsp:sp modelId="{F9FE2935-FB91-453D-B198-896D4BFBB891}">
      <dsp:nvSpPr>
        <dsp:cNvPr id="0" name=""/>
        <dsp:cNvSpPr/>
      </dsp:nvSpPr>
      <dsp:spPr>
        <a:xfrm>
          <a:off x="0" y="1770207"/>
          <a:ext cx="10972800" cy="15395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Licensed nurse—either a registered or licensed practical/vocational nurse—serving as a Charge Nurse on-site twenty-four hours daily.   42 C.F.R. § 483.35(a)(2). </a:t>
          </a:r>
        </a:p>
      </dsp:txBody>
      <dsp:txXfrm>
        <a:off x="75156" y="1845363"/>
        <a:ext cx="10822488" cy="1389261"/>
      </dsp:txXfrm>
    </dsp:sp>
    <dsp:sp modelId="{723795EA-EF6A-4A74-95EC-B81F577A2DA0}">
      <dsp:nvSpPr>
        <dsp:cNvPr id="0" name=""/>
        <dsp:cNvSpPr/>
      </dsp:nvSpPr>
      <dsp:spPr>
        <a:xfrm>
          <a:off x="0" y="3321539"/>
          <a:ext cx="10972800" cy="15395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Sufficient nursing staff to meet residents’ needs.    42 C.F.R. § 483.35(a)(1). </a:t>
          </a:r>
        </a:p>
      </dsp:txBody>
      <dsp:txXfrm>
        <a:off x="75156" y="3396695"/>
        <a:ext cx="10822488" cy="13892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6A8B2-8A99-4B69-9557-469F900AEF2B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F8611-B081-4C39-A8B9-F07E983CC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43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5B867D-AAF0-5848-B183-7A7190460C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3262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ABAC85-39FA-426F-A75C-57A54D20B54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127" charset="-128"/>
                <a:cs typeface="ＭＳ Ｐゴシック" pitchFamily="127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127" charset="-128"/>
              <a:cs typeface="ＭＳ Ｐゴシック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9762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1F8611-B081-4C39-A8B9-F07E983CC3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1101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026985-F0E4-0B44-82BB-771B8F5506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0906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026985-F0E4-0B44-82BB-771B8F5506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8960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39CDB9-D071-B449-B6EC-9028604918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3/24/16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LTCCC LTCOP Program</a:t>
            </a:r>
          </a:p>
        </p:txBody>
      </p:sp>
    </p:spTree>
    <p:extLst>
      <p:ext uri="{BB962C8B-B14F-4D97-AF65-F5344CB8AC3E}">
        <p14:creationId xmlns:p14="http://schemas.microsoft.com/office/powerpoint/2010/main" val="60270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5B867D-AAF0-5848-B183-7A7190460C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83263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5B867D-AAF0-5848-B183-7A7190460C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0079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1F8611-B081-4C39-A8B9-F07E983CC3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4714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5B867D-AAF0-5848-B183-7A7190460C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0079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pPr/>
              <a:t>Thursday, December 9,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2780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pPr/>
              <a:t>Thursday, December 9,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628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pPr/>
              <a:t>Thursday, December 9,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134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18601-A24B-134C-8C8C-2A27FFA56D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F634F3-E66E-3545-BE43-743F2C75C0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AE2D3-A0C0-024A-90DE-18865DAC5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042C-1497-B747-A328-53B6CFB8DFD7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9B62F-B73F-9746-9953-8747AF219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7C87F0-7813-E74E-935C-F578F1B1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128C-B3DD-5E41-BBC1-5B0DA67DF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242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A9DF2-8976-5447-ADB9-AC6DD7430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644A2-E862-D343-A934-193BE5EF0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554F51-7F17-1448-B39F-1B9A1827A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042C-1497-B747-A328-53B6CFB8DFD7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82AD5-E02A-E349-80C6-41130F306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2148A-A3E2-6041-8DE7-0A2A7B0D1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128C-B3DD-5E41-BBC1-5B0DA67DF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127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E5E37-50D1-AC49-BAFE-0D2F0B5C7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6A749B-E756-D547-8E61-C9DF02DF8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799C85-8899-C64C-818B-C4C395463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042C-1497-B747-A328-53B6CFB8DFD7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0D83E-F2EE-D64F-9AA1-5279F0089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77859-D318-6347-8FDF-D39BD3EE5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128C-B3DD-5E41-BBC1-5B0DA67DF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257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512FF-8ED2-244A-8BFC-A691C758B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09824-EAE7-9746-BD3B-023C338AB7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1AE4AD-CF0A-AC44-B764-A70040DAEE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BD7484-61E4-6944-8232-B6AEF2BDB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042C-1497-B747-A328-53B6CFB8DFD7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E76793-11C3-5643-B946-B35F6098D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B99059-3695-C140-A4D9-C420C841F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128C-B3DD-5E41-BBC1-5B0DA67DF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743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071C0-0A19-EF44-A3E7-6617E5A5A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FC3DFB-5783-0A4E-8882-316273E16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C393F6-CF04-6C4F-BD7C-4CBCE88264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43E070-2ACD-4541-90D7-C5373AB136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BD4121-1F12-4748-B87B-5D34DA66EC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230AB1-52A8-0446-B808-5A769C1B3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042C-1497-B747-A328-53B6CFB8DFD7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8F79ED-EFE3-BA4C-843E-C86680D9B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ABD18F-B1D3-2344-82BD-1D71D78BE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128C-B3DD-5E41-BBC1-5B0DA67DF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2352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687A9-3F56-D446-8FA1-73F2B3937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3E8BE6-CF72-6141-ABFA-5C6711AC0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042C-1497-B747-A328-53B6CFB8DFD7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86D400-CF04-2F48-8079-A4F918A02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044444-9F60-DE49-B279-B34E83371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128C-B3DD-5E41-BBC1-5B0DA67DF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1227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547592-5D9B-EC4A-B145-8A87656BF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042C-1497-B747-A328-53B6CFB8DFD7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730FA5-4F69-2346-BED6-1B81739C4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BC699E-1ACE-BE4C-B629-F52A40957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128C-B3DD-5E41-BBC1-5B0DA67DF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1432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7CCA5-19A1-2049-9A46-A0F835443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68BBD-16F9-694C-BF31-91414C505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5284B9-CAC5-7E47-B0CB-15E10F0963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5236F9-F575-BD48-9600-DF5718A41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042C-1497-B747-A328-53B6CFB8DFD7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4CE19-2185-D748-AD0A-92DB39987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9396DF-13CC-5A43-8D5A-C871299ED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128C-B3DD-5E41-BBC1-5B0DA67DF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47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pPr/>
              <a:t>Thursday, December 9,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747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BA4E7-286C-894D-9B32-CF4B19679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41EA85-77C5-CF41-B16F-7EE7083BD5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F2A7AA-869C-D443-AB96-27E8D76B91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C7294-1237-CD44-93DE-BFFDE2163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042C-1497-B747-A328-53B6CFB8DFD7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7F4E88-3FBC-254E-B3EB-C08450597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793AFA-0839-B548-8BF2-037118035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128C-B3DD-5E41-BBC1-5B0DA67DF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4183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29D5D-0FBE-C54D-B788-2828E426E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27C52B-D3BB-2247-9D08-79A922E9D3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09484-2B4F-7548-85E3-9A8CF6683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042C-1497-B747-A328-53B6CFB8DFD7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F86BA2-ECD7-A94D-B5BD-62FAD1C35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C8190-0D89-934B-9625-6CB980563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128C-B3DD-5E41-BBC1-5B0DA67DF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8985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E9317-A3E8-9A42-83AB-C3BA5DC176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A1EEC9-780E-9D42-9E96-D9F3250CE4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C15FC-5925-8548-8159-980E556BA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042C-1497-B747-A328-53B6CFB8DFD7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87A18-CF7D-FB46-A929-0F7169798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438172-B07A-D743-8F48-976FE717E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128C-B3DD-5E41-BBC1-5B0DA67DF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928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0" y="4624668"/>
            <a:ext cx="53848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5562600"/>
            <a:ext cx="53848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1" y="6425641"/>
            <a:ext cx="1643529" cy="365125"/>
          </a:xfrm>
        </p:spPr>
        <p:txBody>
          <a:bodyPr/>
          <a:lstStyle>
            <a:lvl1pPr algn="l">
              <a:defRPr/>
            </a:lvl1pPr>
          </a:lstStyle>
          <a:p>
            <a:fld id="{915CDC85-ACA0-924A-823A-B4BEAAC0F22B}" type="datetime1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14871" y="6425641"/>
            <a:ext cx="3490259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76767" y="228600"/>
            <a:ext cx="5647267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8" name="Rectangle 7"/>
          <p:cNvSpPr/>
          <p:nvPr/>
        </p:nvSpPr>
        <p:spPr>
          <a:xfrm>
            <a:off x="9069917" y="228600"/>
            <a:ext cx="27432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0" name="Rectangle 9"/>
          <p:cNvSpPr/>
          <p:nvPr/>
        </p:nvSpPr>
        <p:spPr>
          <a:xfrm>
            <a:off x="6165851" y="2377440"/>
            <a:ext cx="27432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6522" y="174813"/>
            <a:ext cx="55107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65851" y="228600"/>
            <a:ext cx="27432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2" name="Rectangle 11"/>
          <p:cNvSpPr/>
          <p:nvPr/>
        </p:nvSpPr>
        <p:spPr>
          <a:xfrm>
            <a:off x="9069917" y="2377440"/>
            <a:ext cx="27432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883116913"/>
      </p:ext>
    </p:extLst>
  </p:cSld>
  <p:clrMapOvr>
    <a:masterClrMapping/>
  </p:clrMapOvr>
  <p:transition spd="med">
    <p:wipe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947401" y="282574"/>
            <a:ext cx="856129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7030A0"/>
                </a:solidFill>
                <a:latin typeface="Calibri Bold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charset="2"/>
              <a:buChar char="n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C31F-F34A-D44C-A2A7-22772ACF0880}" type="datetime1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8F43C-AB59-C64B-8C71-A408904153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757647" y="282574"/>
            <a:ext cx="12192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700230554"/>
      </p:ext>
    </p:extLst>
  </p:cSld>
  <p:clrMapOvr>
    <a:masterClrMapping/>
  </p:clrMapOvr>
  <p:transition spd="med">
    <p:wipe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889129" y="282574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633" y="134471"/>
            <a:ext cx="10075084" cy="99508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AF3E0-2159-6848-88CD-92CB70012611}" type="datetime1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8F43C-AB59-C64B-8C71-A408904153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64691" y="1129553"/>
            <a:ext cx="10078613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4928661"/>
      </p:ext>
    </p:extLst>
  </p:cSld>
  <p:clrMapOvr>
    <a:masterClrMapping/>
  </p:clrMapOvr>
  <p:transition spd="med">
    <p:wipe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0" y="4624668"/>
            <a:ext cx="53848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5562600"/>
            <a:ext cx="53848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1" y="6425641"/>
            <a:ext cx="1643529" cy="365125"/>
          </a:xfrm>
        </p:spPr>
        <p:txBody>
          <a:bodyPr/>
          <a:lstStyle>
            <a:lvl1pPr algn="l">
              <a:defRPr/>
            </a:lvl1pPr>
          </a:lstStyle>
          <a:p>
            <a:fld id="{843FF8C8-57DE-6544-B54B-F6C624E3D3B4}" type="datetime1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14871" y="6425641"/>
            <a:ext cx="3490259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76767" y="228600"/>
            <a:ext cx="5647267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8" name="Rectangle 7"/>
          <p:cNvSpPr/>
          <p:nvPr/>
        </p:nvSpPr>
        <p:spPr>
          <a:xfrm>
            <a:off x="9069917" y="228600"/>
            <a:ext cx="27432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0" name="Rectangle 9"/>
          <p:cNvSpPr/>
          <p:nvPr/>
        </p:nvSpPr>
        <p:spPr>
          <a:xfrm>
            <a:off x="6165851" y="2377440"/>
            <a:ext cx="27432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6165851" y="228600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9069917" y="2377440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1779495"/>
            <a:ext cx="41148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6522" y="174813"/>
            <a:ext cx="55107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064633227"/>
      </p:ext>
    </p:extLst>
  </p:cSld>
  <p:clrMapOvr>
    <a:masterClrMapping/>
  </p:clrMapOvr>
  <p:transition spd="med">
    <p:wipe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78543" y="228600"/>
            <a:ext cx="10934573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3124201"/>
            <a:ext cx="75184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4495801"/>
            <a:ext cx="75184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8541" y="6248775"/>
            <a:ext cx="1966259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1249302B-40E5-DA4E-A599-6DBF549EB6D0}" type="datetime1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248775"/>
            <a:ext cx="7518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4400" y="6248775"/>
            <a:ext cx="738717" cy="365125"/>
          </a:xfrm>
        </p:spPr>
        <p:txBody>
          <a:bodyPr/>
          <a:lstStyle/>
          <a:p>
            <a:fld id="{5328F43C-AB59-C64B-8C71-A408904153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671483" y="3110755"/>
            <a:ext cx="34787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001" y="228600"/>
            <a:ext cx="283633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</p:spTree>
    <p:extLst>
      <p:ext uri="{BB962C8B-B14F-4D97-AF65-F5344CB8AC3E}">
        <p14:creationId xmlns:p14="http://schemas.microsoft.com/office/powerpoint/2010/main" val="765180977"/>
      </p:ext>
    </p:extLst>
  </p:cSld>
  <p:clrMapOvr>
    <a:masterClrMapping/>
  </p:clrMapOvr>
  <p:transition spd="med">
    <p:wipe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947401" y="282574"/>
            <a:ext cx="856129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2" name="Rectangle 11"/>
          <p:cNvSpPr/>
          <p:nvPr/>
        </p:nvSpPr>
        <p:spPr>
          <a:xfrm>
            <a:off x="10757647" y="282574"/>
            <a:ext cx="12192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0" name="TextBox 9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4691" y="1985963"/>
            <a:ext cx="48768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6504" y="1985963"/>
            <a:ext cx="48768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D2A88-4AF3-4F4C-B96A-19F1EC50E97D}" type="datetime1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8F43C-AB59-C64B-8C71-A408904153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68960"/>
      </p:ext>
    </p:extLst>
  </p:cSld>
  <p:clrMapOvr>
    <a:masterClrMapping/>
  </p:clrMapOvr>
  <p:transition spd="med">
    <p:wipe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889129" y="282574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2" name="TextBox 11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3388" y="2447366"/>
            <a:ext cx="48768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6504" y="2447366"/>
            <a:ext cx="48768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B722-81D1-1240-B85C-237F4DF1C711}" type="datetime1">
              <a:rPr lang="en-US" smtClean="0"/>
              <a:t>12/9/2021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8F43C-AB59-C64B-8C71-A408904153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388" y="2070848"/>
            <a:ext cx="48768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6504" y="2070848"/>
            <a:ext cx="48768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6459569"/>
      </p:ext>
    </p:extLst>
  </p:cSld>
  <p:clrMapOvr>
    <a:masterClrMapping/>
  </p:clrMapOvr>
  <p:transition spd="med"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pPr/>
              <a:t>Thursday, December 9,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6627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4690" y="1985963"/>
            <a:ext cx="10092209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25F6-891C-3143-BD3C-FC217430301F}" type="datetime1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664690" y="4164965"/>
            <a:ext cx="10092209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10889129" y="282574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74400" y="242235"/>
            <a:ext cx="738717" cy="365125"/>
          </a:xfrm>
        </p:spPr>
        <p:txBody>
          <a:bodyPr/>
          <a:lstStyle/>
          <a:p>
            <a:fld id="{5328F43C-AB59-C64B-8C71-A408904153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320065"/>
      </p:ext>
    </p:extLst>
  </p:cSld>
  <p:clrMapOvr>
    <a:masterClrMapping/>
  </p:clrMapOvr>
  <p:transition spd="med">
    <p:wipe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889129" y="282574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0" name="TextBox 9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80100" y="1985963"/>
            <a:ext cx="48768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8E23-EBCE-4648-B47B-BC8D836B9315}" type="datetime1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8F43C-AB59-C64B-8C71-A408904153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64691" y="1985963"/>
            <a:ext cx="48768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5880100" y="4169664"/>
            <a:ext cx="48768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82527491"/>
      </p:ext>
    </p:extLst>
  </p:cSld>
  <p:clrMapOvr>
    <a:masterClrMapping/>
  </p:clrMapOvr>
  <p:transition spd="med">
    <p:wipe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889129" y="282574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0" name="TextBox 9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A5C28-2387-0748-A927-5FC995DBF554}" type="datetime1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8F43C-AB59-C64B-8C71-A408904153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670561" y="1985963"/>
            <a:ext cx="4876551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670561" y="4164965"/>
            <a:ext cx="4876551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5880100" y="1985963"/>
            <a:ext cx="48768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5880100" y="4169664"/>
            <a:ext cx="48768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99805849"/>
      </p:ext>
    </p:extLst>
  </p:cSld>
  <p:clrMapOvr>
    <a:masterClrMapping/>
  </p:clrMapOvr>
  <p:transition spd="med">
    <p:wipe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889129" y="282574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8" name="TextBox 7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382A0-E3D8-FB4F-819B-61685B8AC032}" type="datetime1">
              <a:rPr lang="en-US" smtClean="0"/>
              <a:t>12/9/2021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8F43C-AB59-C64B-8C71-A408904153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3159"/>
      </p:ext>
    </p:extLst>
  </p:cSld>
  <p:clrMapOvr>
    <a:masterClrMapping/>
  </p:clrMapOvr>
  <p:transition spd="med">
    <p:wipe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889129" y="282574"/>
            <a:ext cx="9144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10CB-2539-6841-9916-D4646B03B5CB}" type="datetime1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8F43C-AB59-C64B-8C71-A408904153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756575"/>
      </p:ext>
    </p:extLst>
  </p:cSld>
  <p:clrMapOvr>
    <a:masterClrMapping/>
  </p:clrMapOvr>
  <p:transition spd="med">
    <p:wipe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76768" y="228600"/>
            <a:ext cx="4601633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407" y="2571750"/>
            <a:ext cx="4340352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8368" y="273051"/>
            <a:ext cx="6129865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124" y="3733801"/>
            <a:ext cx="4340352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855200" y="6423586"/>
            <a:ext cx="2049929" cy="365125"/>
          </a:xfrm>
        </p:spPr>
        <p:txBody>
          <a:bodyPr/>
          <a:lstStyle/>
          <a:p>
            <a:fld id="{2918238F-6934-BD44-9ED5-FDBE0789901E}" type="datetime1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5741" y="6423586"/>
            <a:ext cx="4422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66522" y="174813"/>
            <a:ext cx="55107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33789147"/>
      </p:ext>
    </p:extLst>
  </p:cSld>
  <p:clrMapOvr>
    <a:masterClrMapping/>
  </p:clrMapOvr>
  <p:transition spd="med">
    <p:wipe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889129" y="282574"/>
            <a:ext cx="9144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9205" y="3124200"/>
            <a:ext cx="5197696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0541" y="228600"/>
            <a:ext cx="4614211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9205" y="3995737"/>
            <a:ext cx="5197696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855200" y="6423586"/>
            <a:ext cx="2049929" cy="365125"/>
          </a:xfrm>
        </p:spPr>
        <p:txBody>
          <a:bodyPr/>
          <a:lstStyle/>
          <a:p>
            <a:fld id="{693BCC0B-200C-2946-918A-6B6DD9484D5B}" type="datetime1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588000" y="6423586"/>
            <a:ext cx="40068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8F43C-AB59-C64B-8C71-A408904153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20147" y="3370730"/>
            <a:ext cx="2940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  <p:extLst>
      <p:ext uri="{BB962C8B-B14F-4D97-AF65-F5344CB8AC3E}">
        <p14:creationId xmlns:p14="http://schemas.microsoft.com/office/powerpoint/2010/main" val="1287581643"/>
      </p:ext>
    </p:extLst>
  </p:cSld>
  <p:clrMapOvr>
    <a:masterClrMapping/>
  </p:clrMapOvr>
  <p:transition spd="med">
    <p:wipe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341" y="4424082"/>
            <a:ext cx="8254876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0541" y="228600"/>
            <a:ext cx="85045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5341" y="5257800"/>
            <a:ext cx="8254876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2CBE-CC6F-A54B-8FDA-F416EA5D0DE2}" type="datetime1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8F43C-AB59-C64B-8C71-A408904153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69917" y="228600"/>
            <a:ext cx="27432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9" name="Rectangle 8"/>
          <p:cNvSpPr/>
          <p:nvPr/>
        </p:nvSpPr>
        <p:spPr>
          <a:xfrm>
            <a:off x="9069917" y="2377440"/>
            <a:ext cx="27432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0" name="TextBox 9"/>
          <p:cNvSpPr txBox="1"/>
          <p:nvPr/>
        </p:nvSpPr>
        <p:spPr>
          <a:xfrm>
            <a:off x="436283" y="4632792"/>
            <a:ext cx="2940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  <p:extLst>
      <p:ext uri="{BB962C8B-B14F-4D97-AF65-F5344CB8AC3E}">
        <p14:creationId xmlns:p14="http://schemas.microsoft.com/office/powerpoint/2010/main" val="515590605"/>
      </p:ext>
    </p:extLst>
  </p:cSld>
  <p:clrMapOvr>
    <a:masterClrMapping/>
  </p:clrMapOvr>
  <p:transition spd="med">
    <p:wipe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76766" y="228600"/>
            <a:ext cx="8516223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406" y="2571750"/>
            <a:ext cx="8242148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126" y="3733801"/>
            <a:ext cx="8239421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49683" y="6235608"/>
            <a:ext cx="179786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7C70F7-D468-1F4C-9682-F871B35BD05A}" type="datetime1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08128" y="6235608"/>
            <a:ext cx="619747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8F43C-AB59-C64B-8C71-A408904153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66522" y="174813"/>
            <a:ext cx="55107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9069917" y="228600"/>
            <a:ext cx="27432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9069917" y="2374940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9069917" y="4535424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32411739"/>
      </p:ext>
    </p:extLst>
  </p:cSld>
  <p:clrMapOvr>
    <a:masterClrMapping/>
  </p:clrMapOvr>
  <p:transition spd="med">
    <p:wipe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76767" y="228600"/>
            <a:ext cx="56472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406" y="2571750"/>
            <a:ext cx="53555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125" y="3733801"/>
            <a:ext cx="5353739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064000" y="6235608"/>
            <a:ext cx="179786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85DEC3-74E5-7141-970C-D638331879F8}" type="datetime1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08128" y="6235608"/>
            <a:ext cx="345427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8F43C-AB59-C64B-8C71-A408904153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66522" y="174813"/>
            <a:ext cx="55107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9069917" y="228600"/>
            <a:ext cx="27432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1" name="Rectangle 10"/>
          <p:cNvSpPr/>
          <p:nvPr/>
        </p:nvSpPr>
        <p:spPr>
          <a:xfrm>
            <a:off x="6165851" y="4534726"/>
            <a:ext cx="27432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165851" y="228600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165851" y="2381663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9070848" y="2381662"/>
            <a:ext cx="27432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7634973"/>
      </p:ext>
    </p:extLst>
  </p:cSld>
  <p:clrMapOvr>
    <a:masterClrMapping/>
  </p:clrMapOvr>
  <p:transition spd="med"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pPr/>
              <a:t>Thursday, December 9,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524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889129" y="282574"/>
            <a:ext cx="9144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0" y="3124200"/>
            <a:ext cx="414528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0541" y="2365248"/>
            <a:ext cx="5653492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4000" y="3995737"/>
            <a:ext cx="4145280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855200" y="6423586"/>
            <a:ext cx="2049929" cy="365125"/>
          </a:xfrm>
        </p:spPr>
        <p:txBody>
          <a:bodyPr/>
          <a:lstStyle/>
          <a:p>
            <a:fld id="{AB121176-D191-9B4E-A891-556728CE49F1}" type="datetime1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588000" y="6423586"/>
            <a:ext cx="40068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8F43C-AB59-C64B-8C71-A408904153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333815" y="3370730"/>
            <a:ext cx="2940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370540" y="228600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3280833" y="228600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04740111"/>
      </p:ext>
    </p:extLst>
  </p:cSld>
  <p:clrMapOvr>
    <a:masterClrMapping/>
  </p:clrMapOvr>
  <p:transition spd="med">
    <p:wipe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889129" y="282574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9" name="TextBox 8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5DA7-115D-FD4F-87A0-4F1B5203B109}" type="datetime1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8F43C-AB59-C64B-8C71-A408904153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79706"/>
      </p:ext>
    </p:extLst>
  </p:cSld>
  <p:clrMapOvr>
    <a:masterClrMapping/>
  </p:clrMapOvr>
  <p:transition spd="med">
    <p:wipe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889129" y="282574"/>
            <a:ext cx="9144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61029" y="954742"/>
            <a:ext cx="908424" cy="5171422"/>
          </a:xfrm>
        </p:spPr>
        <p:txBody>
          <a:bodyPr vert="eaVert" anchor="t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58757"/>
            <a:ext cx="9144000" cy="51848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0EEBB-1BA6-5F4C-AD4D-B4ABCD31145F}" type="datetime1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8F43C-AB59-C64B-8C71-A408904153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11500967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370729799"/>
      </p:ext>
    </p:extLst>
  </p:cSld>
  <p:clrMapOvr>
    <a:masterClrMapping/>
  </p:clrMapOvr>
  <p:transition spd="med"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pPr/>
              <a:t>Thursday, December 9,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87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pPr/>
              <a:t>Thursday, December 9,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323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pPr/>
              <a:t>Thursday, December 9,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997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pPr/>
              <a:t>Thursday, December 9,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2480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pPr/>
              <a:t>Thursday, December 9,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098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pPr/>
              <a:t>Thursday, December 9,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11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65A14F-1905-7644-8B56-1C984419C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608A11-7565-0341-98DD-035D301437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C8CFE-D4FD-A545-897D-38575D533E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D042C-1497-B747-A328-53B6CFB8DFD7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477876-BB2D-C048-824C-B25DD45159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A4E62E-6B59-D84C-88E2-1B09C14EEF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6128C-B3DD-5E41-BBC1-5B0DA67DF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72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4633" y="484094"/>
            <a:ext cx="10075084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4633" y="1981201"/>
            <a:ext cx="10075084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0329" y="642358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3533851-A753-D142-9712-28D8556772E7}" type="datetime1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941" y="6423586"/>
            <a:ext cx="81638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242235"/>
            <a:ext cx="7387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328F43C-AB59-C64B-8C71-A408904153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54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</p:sldLayoutIdLst>
  <p:transition spd="med">
    <p:wipe dir="u"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ursinghome411.org/" TargetMode="Externa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nursinghome411.org/states" TargetMode="Externa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nursinghome411.org/event/data-oversight-program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careadvocacy.org/report-snf-financial-support-during-covid/#_edn15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9aNTu8syxlI?feature=oembed" TargetMode="External"/><Relationship Id="rId4" Type="http://schemas.openxmlformats.org/officeDocument/2006/relationships/image" Target="../media/image1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hyperlink" Target="http://www.theconsumervoice.org/" TargetMode="External"/><Relationship Id="rId7" Type="http://schemas.openxmlformats.org/officeDocument/2006/relationships/hyperlink" Target="https://www.facebook.com/theconsumervoic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hyperlink" Target="https://twitter.com/ConsumerVoices" TargetMode="External"/><Relationship Id="rId10" Type="http://schemas.openxmlformats.org/officeDocument/2006/relationships/image" Target="../media/image14.jpg"/><Relationship Id="rId4" Type="http://schemas.openxmlformats.org/officeDocument/2006/relationships/hyperlink" Target="https://www.facebook.com/theconsumervoice/" TargetMode="External"/><Relationship Id="rId9" Type="http://schemas.openxmlformats.org/officeDocument/2006/relationships/hyperlink" Target="http://www.twitter.com/ConsumerVoice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399" y="2249487"/>
            <a:ext cx="10466773" cy="1100932"/>
          </a:xfrm>
        </p:spPr>
        <p:txBody>
          <a:bodyPr/>
          <a:lstStyle/>
          <a:p>
            <a:r>
              <a:rPr lang="en-US" sz="3600" b="1" dirty="0">
                <a:solidFill>
                  <a:srgbClr val="002060"/>
                </a:solidFill>
              </a:rPr>
              <a:t>BRIEFING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10466772" cy="1752600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dirty="0"/>
              <a:t>The Need for Federal Staffing Standards in </a:t>
            </a:r>
            <a:br>
              <a:rPr lang="en-US" sz="3200" b="1" dirty="0"/>
            </a:br>
            <a:r>
              <a:rPr lang="en-US" sz="3200" b="1" dirty="0"/>
              <a:t>Nursing Homes</a:t>
            </a:r>
          </a:p>
          <a:p>
            <a:endParaRPr lang="en-US" dirty="0"/>
          </a:p>
          <a:p>
            <a:r>
              <a:rPr lang="en-US" dirty="0"/>
              <a:t>December 9, 2021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4646" y="431487"/>
            <a:ext cx="7537819" cy="1476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0946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A8F45D-8A5A-E647-B9CF-ED4C5AB7B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67" y="683288"/>
            <a:ext cx="3966305" cy="4931447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Lucida Sans" panose="020B0602030504020204" pitchFamily="34" charset="0"/>
              </a:rPr>
              <a:t>Nurse staffing, especially RNs, are associated with higher quality of </a:t>
            </a:r>
            <a:br>
              <a:rPr lang="en-US" sz="4000" b="1" dirty="0">
                <a:latin typeface="Lucida Sans" panose="020B0602030504020204" pitchFamily="34" charset="0"/>
              </a:rPr>
            </a:br>
            <a:r>
              <a:rPr lang="en-US" sz="4000" b="1" dirty="0">
                <a:latin typeface="Lucida Sans" panose="020B0602030504020204" pitchFamily="34" charset="0"/>
              </a:rPr>
              <a:t>care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D25F-769D-4948-A856-1BC1B13DE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6266656"/>
          </a:xfrm>
        </p:spPr>
        <p:txBody>
          <a:bodyPr anchor="ctr">
            <a:normAutofit/>
          </a:bodyPr>
          <a:lstStyle/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1" dirty="0">
              <a:latin typeface="Lucida Sans" panose="020B0602030504020204" pitchFamily="34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1" dirty="0">
              <a:latin typeface="Lucida Sans" panose="020B0602030504020204" pitchFamily="34" charset="0"/>
            </a:endParaRPr>
          </a:p>
          <a:p>
            <a:pPr marL="457200" lvl="1" indent="0">
              <a:buNone/>
            </a:pPr>
            <a:endParaRPr lang="en-US" dirty="0">
              <a:latin typeface="+mj-lt"/>
            </a:endParaRPr>
          </a:p>
          <a:p>
            <a:pPr marL="457200" lvl="1" indent="0">
              <a:buNone/>
            </a:pPr>
            <a:endParaRPr lang="en-US" dirty="0">
              <a:latin typeface="+mj-lt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632F6B6-49D2-4E59-AEF4-A2454A407169}"/>
              </a:ext>
            </a:extLst>
          </p:cNvPr>
          <p:cNvSpPr txBox="1">
            <a:spLocks/>
          </p:cNvSpPr>
          <p:nvPr/>
        </p:nvSpPr>
        <p:spPr>
          <a:xfrm>
            <a:off x="4167272" y="230426"/>
            <a:ext cx="8164746" cy="6627574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improved process and outcome measures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better functional improvement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reduced incontinence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fewer urinary tract infections and catherization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less pain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fewer pressure ulcers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less weight loss and dehydration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lower use of antipsychotics</a:t>
            </a:r>
            <a:endParaRPr kumimoji="0" lang="en-US" sz="28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less restraint use 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fewer infections 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fewer falls with injuries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less rehospitalization and emergency department use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less missed care 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fewer adverse outcomes 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lower mortality rates</a:t>
            </a:r>
            <a:endParaRPr kumimoji="0" lang="en-US" sz="28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fewer deficiencies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3011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A8F45D-8A5A-E647-B9CF-ED4C5AB7B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67" y="683288"/>
            <a:ext cx="3966305" cy="4931447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Lucida Sans" panose="020B0602030504020204" pitchFamily="34" charset="0"/>
              </a:rPr>
              <a:t>Most nursing homes did not meet recommended staffing before the pandemic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D25F-769D-4948-A856-1BC1B13DE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7276263" cy="6266656"/>
          </a:xfrm>
        </p:spPr>
        <p:txBody>
          <a:bodyPr anchor="ctr">
            <a:normAutofit fontScale="92500" lnSpcReduction="10000"/>
          </a:bodyPr>
          <a:lstStyle/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1" dirty="0">
              <a:latin typeface="Lucida Sans" panose="020B0602030504020204" pitchFamily="34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1" dirty="0">
              <a:latin typeface="Lucida Sans" panose="020B0602030504020204" pitchFamily="34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latin typeface="Lucida Sans" panose="020B0602030504020204" pitchFamily="34" charset="0"/>
              </a:rPr>
              <a:t>75% of homes almost never met CMS expected RN staffing levels based on resident acuity in 2017-18 </a:t>
            </a:r>
            <a:r>
              <a:rPr lang="en-US" sz="1800" b="1" baseline="30000" dirty="0" err="1">
                <a:latin typeface="Lucida Sans" panose="020B0602030504020204" pitchFamily="34" charset="0"/>
              </a:rPr>
              <a:t>Geng</a:t>
            </a:r>
            <a:r>
              <a:rPr lang="en-US" sz="1800" b="1" baseline="30000" dirty="0">
                <a:latin typeface="Lucida Sans" panose="020B0602030504020204" pitchFamily="34" charset="0"/>
              </a:rPr>
              <a:t> et al 2019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b="1" dirty="0">
              <a:latin typeface="Lucida Sans" panose="020B0602030504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latin typeface="Lucida Sans" panose="020B0602030504020204" pitchFamily="34" charset="0"/>
              </a:rPr>
              <a:t>54% homes did not meet the federal      requirement of 1 licensed nurse on duty every shift for up to 30 days in 2018 </a:t>
            </a:r>
            <a:r>
              <a:rPr lang="en-US" sz="1800" b="1" baseline="30000" dirty="0" err="1">
                <a:latin typeface="Lucida Sans" panose="020B0602030504020204" pitchFamily="34" charset="0"/>
              </a:rPr>
              <a:t>OiG</a:t>
            </a:r>
            <a:r>
              <a:rPr lang="en-US" sz="1800" b="1" baseline="30000" dirty="0">
                <a:latin typeface="Lucida Sans" panose="020B0602030504020204" pitchFamily="34" charset="0"/>
              </a:rPr>
              <a:t> 2020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baseline="30000" dirty="0">
              <a:latin typeface="Lucida Sans" panose="020B0602030504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>
                <a:latin typeface="Lucida Sans" panose="020B0602030504020204" pitchFamily="34" charset="0"/>
              </a:rPr>
              <a:t>Staffing levels are 15% lower on weekends and holidays</a:t>
            </a:r>
          </a:p>
          <a:p>
            <a:pPr marL="0" lvl="1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2400" b="1" dirty="0">
              <a:latin typeface="Lucida Sans" panose="020B0602030504020204" pitchFamily="34" charset="0"/>
            </a:endParaRPr>
          </a:p>
          <a:p>
            <a:pPr marL="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b="1" dirty="0">
                <a:latin typeface="Lucida Sans" panose="020B0602030504020204" pitchFamily="34" charset="0"/>
              </a:rPr>
              <a:t>Annual turnover rate of resident care was 100% for all nurses and 141% for RNs in 2017-18 </a:t>
            </a:r>
            <a:r>
              <a:rPr lang="en-US" sz="1800" b="1" baseline="30000" dirty="0">
                <a:latin typeface="Lucida Sans" panose="020B0602030504020204" pitchFamily="34" charset="0"/>
              </a:rPr>
              <a:t>Gandhi et al 2021</a:t>
            </a:r>
            <a:endParaRPr lang="en-US" sz="1800" b="1" dirty="0">
              <a:latin typeface="Lucida Sans" panose="020B0602030504020204" pitchFamily="34" charset="0"/>
            </a:endParaRPr>
          </a:p>
          <a:p>
            <a:pPr marL="0" lvl="1" indent="0">
              <a:lnSpc>
                <a:spcPct val="110000"/>
              </a:lnSpc>
              <a:spcBef>
                <a:spcPts val="0"/>
              </a:spcBef>
              <a:buNone/>
            </a:pPr>
            <a:br>
              <a:rPr lang="en-US" sz="2400" b="1" dirty="0">
                <a:latin typeface="Lucida Sans" panose="020B0602030504020204" pitchFamily="34" charset="0"/>
              </a:rPr>
            </a:br>
            <a:r>
              <a:rPr lang="en-US" sz="2400" b="1" dirty="0">
                <a:latin typeface="Lucida Sans" panose="020B0602030504020204" pitchFamily="34" charset="0"/>
              </a:rPr>
              <a:t>Nursing turnover is related to heavy workloads and low wages</a:t>
            </a:r>
          </a:p>
          <a:p>
            <a:pPr marL="0" lvl="1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2400" b="1" dirty="0">
              <a:latin typeface="Lucida Sans" panose="020B0602030504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400" b="1" dirty="0">
              <a:latin typeface="Lucida Sans" panose="020B0602030504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b="1" dirty="0">
              <a:latin typeface="Lucida Sans" panose="020B0602030504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b="1" dirty="0">
              <a:latin typeface="Lucida Sans" panose="020B0602030504020204" pitchFamily="34" charset="0"/>
            </a:endParaRPr>
          </a:p>
          <a:p>
            <a:pPr marL="457200" lvl="1" indent="0">
              <a:buNone/>
            </a:pPr>
            <a:endParaRPr lang="en-US" dirty="0">
              <a:latin typeface="+mj-lt"/>
            </a:endParaRPr>
          </a:p>
          <a:p>
            <a:pPr marL="457200" lvl="1" indent="0">
              <a:buNone/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57358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ABCEE-A575-054B-B1C0-B3EC89A56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634" y="1153572"/>
            <a:ext cx="3360600" cy="4461163"/>
          </a:xfrm>
        </p:spPr>
        <p:txBody>
          <a:bodyPr>
            <a:normAutofit/>
          </a:bodyPr>
          <a:lstStyle/>
          <a:p>
            <a:r>
              <a:rPr lang="en-US" b="1" dirty="0">
                <a:latin typeface="Lucida Sans" panose="020B0602030504020204" pitchFamily="34" charset="0"/>
              </a:rPr>
              <a:t>COVID-19 had devasting impact on nursing</a:t>
            </a:r>
            <a:br>
              <a:rPr lang="en-US" b="1" dirty="0">
                <a:latin typeface="Lucida Sans" panose="020B0602030504020204" pitchFamily="34" charset="0"/>
              </a:rPr>
            </a:br>
            <a:r>
              <a:rPr lang="en-US" b="1" dirty="0">
                <a:latin typeface="Lucida Sans" panose="020B0602030504020204" pitchFamily="34" charset="0"/>
              </a:rPr>
              <a:t>homes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1C06E-AC31-2B49-89D9-D2A19C5E1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8298" y="0"/>
            <a:ext cx="7890654" cy="7324531"/>
          </a:xfrm>
        </p:spPr>
        <p:txBody>
          <a:bodyPr anchor="ctr">
            <a:normAutofit/>
          </a:bodyPr>
          <a:lstStyle/>
          <a:p>
            <a:r>
              <a:rPr lang="en-US" b="1" dirty="0"/>
              <a:t>CA nursing homes were 2x more likely to have COVID-19 resident infections if RN staffing less than .75 hours per resident day </a:t>
            </a:r>
            <a:r>
              <a:rPr lang="en-US" b="1" i="0" u="none" strike="noStrike" baseline="30000" dirty="0">
                <a:solidFill>
                  <a:schemeClr val="tx1"/>
                </a:solidFill>
              </a:rPr>
              <a:t>Harrington et al 2020 </a:t>
            </a:r>
          </a:p>
          <a:p>
            <a:r>
              <a:rPr lang="en-US" b="1" dirty="0">
                <a:cs typeface="Arial" panose="020B0604020202020204" pitchFamily="34" charset="0"/>
              </a:rPr>
              <a:t>In CT, every 20 minute increase in RN staffing had </a:t>
            </a:r>
            <a:r>
              <a:rPr lang="en-US" altLang="en-US" b="1" dirty="0">
                <a:ea typeface="SimSun" pitchFamily="2" charset="-122"/>
                <a:cs typeface="Times New Roman" pitchFamily="18" charset="0"/>
              </a:rPr>
              <a:t>22% fewer COVID-19 infections and 26% fewer COVID-19 deaths </a:t>
            </a:r>
            <a:r>
              <a:rPr lang="en-US" b="1" i="0" u="none" strike="noStrike" baseline="30000" dirty="0">
                <a:solidFill>
                  <a:schemeClr val="tx1"/>
                </a:solidFill>
              </a:rPr>
              <a:t>Li et al. 2020</a:t>
            </a:r>
          </a:p>
          <a:p>
            <a:r>
              <a:rPr lang="en-US" b="1" dirty="0"/>
              <a:t>Higher nurse aides and total nursing had lower COVID-19 outbreaks &amp; fewer deaths </a:t>
            </a:r>
            <a:r>
              <a:rPr lang="en-US" b="1" i="0" u="none" strike="noStrike" baseline="30000" dirty="0">
                <a:solidFill>
                  <a:schemeClr val="tx1"/>
                </a:solidFill>
              </a:rPr>
              <a:t>Gorges &amp; </a:t>
            </a:r>
            <a:r>
              <a:rPr lang="en-US" b="1" i="0" u="none" strike="noStrike" baseline="30000" dirty="0" err="1">
                <a:solidFill>
                  <a:schemeClr val="tx1"/>
                </a:solidFill>
              </a:rPr>
              <a:t>Konetzka</a:t>
            </a:r>
            <a:r>
              <a:rPr lang="en-US" b="1" i="0" u="none" strike="noStrike" baseline="30000" dirty="0">
                <a:solidFill>
                  <a:schemeClr val="tx1"/>
                </a:solidFill>
              </a:rPr>
              <a:t> 2020</a:t>
            </a:r>
            <a:endParaRPr lang="en-US" b="1" dirty="0"/>
          </a:p>
          <a:p>
            <a:r>
              <a:rPr lang="en-US" b="1" dirty="0"/>
              <a:t>US nursing homes with higher RN staffing and quality ratings fewer COVID deaths and fewer staffing shortages</a:t>
            </a:r>
            <a:r>
              <a:rPr lang="en-U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baseline="30000" dirty="0">
                <a:solidFill>
                  <a:schemeClr val="tx1"/>
                </a:solidFill>
              </a:rPr>
              <a:t>Williams et al 2021; McGarry et al 2020</a:t>
            </a:r>
            <a:endParaRPr lang="en-US" b="1" dirty="0"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281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CE767F-1963-BA43-9C3E-23B29CB99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37" y="1153572"/>
            <a:ext cx="4064635" cy="4461163"/>
          </a:xfrm>
        </p:spPr>
        <p:txBody>
          <a:bodyPr>
            <a:normAutofit/>
          </a:bodyPr>
          <a:lstStyle/>
          <a:p>
            <a:r>
              <a:rPr lang="en-US" b="1" dirty="0">
                <a:latin typeface="Lucida Sans" panose="020B0602030504020204" pitchFamily="34" charset="0"/>
              </a:rPr>
              <a:t>Minimum staffing recommend-</a:t>
            </a:r>
            <a:br>
              <a:rPr lang="en-US" b="1" dirty="0">
                <a:latin typeface="Lucida Sans" panose="020B0602030504020204" pitchFamily="34" charset="0"/>
              </a:rPr>
            </a:br>
            <a:r>
              <a:rPr lang="en-US" b="1" dirty="0" err="1">
                <a:latin typeface="Lucida Sans" panose="020B0602030504020204" pitchFamily="34" charset="0"/>
              </a:rPr>
              <a:t>ations</a:t>
            </a:r>
            <a:r>
              <a:rPr lang="en-US" b="1" dirty="0">
                <a:latin typeface="Lucida Sans" panose="020B0602030504020204" pitchFamily="34" charset="0"/>
              </a:rPr>
              <a:t> by researchers &amp; experts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9458A-8A3F-B24C-BDE4-2AD578005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272" y="319088"/>
            <a:ext cx="8021679" cy="6219824"/>
          </a:xfrm>
        </p:spPr>
        <p:txBody>
          <a:bodyPr anchor="ctr">
            <a:noAutofit/>
          </a:bodyPr>
          <a:lstStyle/>
          <a:p>
            <a:r>
              <a:rPr lang="en-US" b="1" dirty="0"/>
              <a:t>Minimum staffing for lowest resident acuity</a:t>
            </a:r>
          </a:p>
          <a:p>
            <a:pPr lvl="2"/>
            <a:r>
              <a:rPr lang="en-US" sz="2800" b="1" dirty="0">
                <a:cs typeface="Arial" panose="020B0604020202020204" pitchFamily="34" charset="0"/>
              </a:rPr>
              <a:t>1 RN: 28 residents day shift; 1:30 evenings;  and 1:40 nights) (45 minutes/resident day)</a:t>
            </a:r>
          </a:p>
          <a:p>
            <a:pPr lvl="2"/>
            <a:r>
              <a:rPr lang="en-US" sz="2800" b="1" dirty="0">
                <a:cs typeface="Arial" panose="020B0604020202020204" pitchFamily="34" charset="0"/>
              </a:rPr>
              <a:t>1 LPN: 38 residents day shift; 1:40 evenings; 1:56 nights (33 minutes/resident day)</a:t>
            </a:r>
          </a:p>
          <a:p>
            <a:pPr lvl="2"/>
            <a:r>
              <a:rPr lang="en-US" sz="2800" b="1" dirty="0">
                <a:cs typeface="Arial" panose="020B0604020202020204" pitchFamily="34" charset="0"/>
              </a:rPr>
              <a:t>1 CNA: 7 residents on days/evenings &amp; 1 CNA:15 nights (2.8 hours/resident day)</a:t>
            </a:r>
          </a:p>
          <a:p>
            <a:pPr lvl="2"/>
            <a:endParaRPr lang="en-US" sz="2800" b="1" dirty="0">
              <a:cs typeface="Arial" panose="020B0604020202020204" pitchFamily="34" charset="0"/>
            </a:endParaRPr>
          </a:p>
          <a:p>
            <a:pPr lvl="2"/>
            <a:r>
              <a:rPr lang="en-US" sz="2800" b="1" dirty="0">
                <a:cs typeface="Arial" panose="020B0604020202020204" pitchFamily="34" charset="0"/>
              </a:rPr>
              <a:t>Total nurse staffing 4.1 hours/ resident day  </a:t>
            </a:r>
            <a:r>
              <a:rPr lang="en-US" sz="2800" b="1" i="0" u="none" strike="noStrike" baseline="30000" dirty="0">
                <a:solidFill>
                  <a:schemeClr val="tx1"/>
                </a:solidFill>
              </a:rPr>
              <a:t>CMS 2001; ANA 2014; </a:t>
            </a:r>
            <a:r>
              <a:rPr lang="en-US" sz="2800" b="1" i="0" u="none" strike="noStrike" baseline="30000" dirty="0" err="1">
                <a:solidFill>
                  <a:schemeClr val="tx1"/>
                </a:solidFill>
              </a:rPr>
              <a:t>Schnelle</a:t>
            </a:r>
            <a:r>
              <a:rPr lang="en-US" sz="2800" b="1" i="0" u="none" strike="noStrike" baseline="30000" dirty="0">
                <a:solidFill>
                  <a:schemeClr val="tx1"/>
                </a:solidFill>
              </a:rPr>
              <a:t> 2014</a:t>
            </a:r>
          </a:p>
          <a:p>
            <a:pPr lvl="2"/>
            <a:r>
              <a:rPr lang="en-US" sz="2800" b="1" dirty="0">
                <a:cs typeface="Arial" panose="020B0604020202020204" pitchFamily="34" charset="0"/>
              </a:rPr>
              <a:t>Higher staffing levels are needed and required by CMS for higher acuity</a:t>
            </a:r>
          </a:p>
        </p:txBody>
      </p:sp>
    </p:spTree>
    <p:extLst>
      <p:ext uri="{BB962C8B-B14F-4D97-AF65-F5344CB8AC3E}">
        <p14:creationId xmlns:p14="http://schemas.microsoft.com/office/powerpoint/2010/main" val="390800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84B6E1-04D7-B647-8ECE-5DA9A7F63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19" y="1153572"/>
            <a:ext cx="4167271" cy="4461163"/>
          </a:xfrm>
        </p:spPr>
        <p:txBody>
          <a:bodyPr>
            <a:normAutofit/>
          </a:bodyPr>
          <a:lstStyle/>
          <a:p>
            <a:r>
              <a:rPr lang="en-US" b="1" dirty="0">
                <a:latin typeface="Lucida Sans" panose="020B0602030504020204" pitchFamily="34" charset="0"/>
              </a:rPr>
              <a:t>Conclusions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F22FD-8B20-604E-8936-FEAAED5D0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7862" y="228600"/>
            <a:ext cx="7492016" cy="640546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dirty="0">
              <a:latin typeface="+mj-lt"/>
            </a:endParaRP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F6B7A5-3302-44BB-9BDB-CE2729DA8A1F}"/>
              </a:ext>
            </a:extLst>
          </p:cNvPr>
          <p:cNvSpPr txBox="1"/>
          <p:nvPr/>
        </p:nvSpPr>
        <p:spPr>
          <a:xfrm>
            <a:off x="4357862" y="533400"/>
            <a:ext cx="7663077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Residents deserve to have adequate staffing especially RN staffing 24 hours a day every day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Residents deserve to be protected from infections and to have high quality care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Nursing staff deserve to have reasonable workloads, a living wage, and a comfortable and safe working environment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8957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dyfrom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29" y="461602"/>
            <a:ext cx="3733771" cy="3793227"/>
          </a:xfrm>
          <a:prstGeom prst="rect">
            <a:avLst/>
          </a:prstGeom>
        </p:spPr>
      </p:pic>
      <p:sp>
        <p:nvSpPr>
          <p:cNvPr id="10" name="Subtitle 3"/>
          <p:cNvSpPr>
            <a:spLocks noGrp="1"/>
          </p:cNvSpPr>
          <p:nvPr>
            <p:ph type="subTitle" idx="1"/>
          </p:nvPr>
        </p:nvSpPr>
        <p:spPr>
          <a:xfrm>
            <a:off x="1746422" y="4586288"/>
            <a:ext cx="8686800" cy="2043112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Federal Nursing Home Staffing Standards: </a:t>
            </a:r>
          </a:p>
          <a:p>
            <a:pPr algn="ctr"/>
            <a:r>
              <a:rPr lang="en-US" sz="3000" b="1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Necessary, Affordable, and Achievable</a:t>
            </a:r>
          </a:p>
          <a:p>
            <a:pPr algn="ctr"/>
            <a:r>
              <a:rPr lang="en-US" sz="2000" b="1" dirty="0">
                <a:latin typeface="Calibri" charset="0"/>
                <a:ea typeface="Calibri" charset="0"/>
                <a:cs typeface="Calibri" charset="0"/>
              </a:rPr>
              <a:t>Richard Mollot, Long Term Care Community Coalition</a:t>
            </a:r>
          </a:p>
          <a:p>
            <a:pPr algn="ctr"/>
            <a:r>
              <a:rPr lang="en-US" sz="3000" b="1" u="sng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www.nursinghome411.org</a:t>
            </a:r>
          </a:p>
        </p:txBody>
      </p:sp>
    </p:spTree>
  </p:cSld>
  <p:clrMapOvr>
    <a:masterClrMapping/>
  </p:clrMapOvr>
  <p:transition spd="med">
    <p:wipe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2475" y="242234"/>
            <a:ext cx="7556313" cy="748556"/>
          </a:xfrm>
        </p:spPr>
        <p:txBody>
          <a:bodyPr>
            <a:normAutofit/>
          </a:bodyPr>
          <a:lstStyle/>
          <a:p>
            <a:r>
              <a:rPr lang="en-US" sz="2800" dirty="0"/>
              <a:t>The Long Term Care Community Coalition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2475" y="990791"/>
            <a:ext cx="7671490" cy="4634758"/>
          </a:xfrm>
        </p:spPr>
        <p:txBody>
          <a:bodyPr>
            <a:normAutofit fontScale="92500"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LTCCC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/>
              <a:t>is a nonprofit, nonpartisan organization dedicated to improving care &amp; quality of life for the elderly &amp; adult disabled in long term care (LTC). </a:t>
            </a:r>
          </a:p>
          <a:p>
            <a:r>
              <a:rPr lang="en-US" sz="2800" b="1" dirty="0">
                <a:solidFill>
                  <a:schemeClr val="accent2"/>
                </a:solidFill>
              </a:rPr>
              <a:t>What we do</a:t>
            </a:r>
            <a:r>
              <a:rPr lang="en-US" sz="2800" dirty="0"/>
              <a:t>: </a:t>
            </a:r>
          </a:p>
          <a:p>
            <a:pPr lvl="1"/>
            <a:r>
              <a:rPr lang="en-US" sz="2800" dirty="0"/>
              <a:t>Policy research &amp; analysis; </a:t>
            </a:r>
          </a:p>
          <a:p>
            <a:pPr lvl="1"/>
            <a:r>
              <a:rPr lang="en-US" sz="2800" dirty="0"/>
              <a:t>Systems advocacy; </a:t>
            </a:r>
          </a:p>
          <a:p>
            <a:pPr lvl="1"/>
            <a:r>
              <a:rPr lang="en-US" sz="2800" dirty="0"/>
              <a:t>Public education;</a:t>
            </a:r>
          </a:p>
          <a:p>
            <a:pPr lvl="1"/>
            <a:r>
              <a:rPr lang="en-US" sz="2800" dirty="0"/>
              <a:t>Home to two local LTC Ombudsman Programs.</a:t>
            </a:r>
          </a:p>
          <a:p>
            <a:r>
              <a:rPr lang="en-US" sz="2800" b="1" dirty="0">
                <a:solidFill>
                  <a:schemeClr val="accent2"/>
                </a:solidFill>
              </a:rPr>
              <a:t>Richard Mollot</a:t>
            </a:r>
            <a:r>
              <a:rPr lang="en-US" sz="2800" dirty="0"/>
              <a:t>: Executive director since 2005.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F59ADE-E2C0-2740-AB38-053DE1745FBB}"/>
              </a:ext>
            </a:extLst>
          </p:cNvPr>
          <p:cNvSpPr/>
          <p:nvPr/>
        </p:nvSpPr>
        <p:spPr>
          <a:xfrm>
            <a:off x="2022475" y="5642305"/>
            <a:ext cx="7671491" cy="748556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www.nursinghome411.org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3545480"/>
      </p:ext>
    </p:extLst>
  </p:cSld>
  <p:clrMapOvr>
    <a:masterClrMapping/>
  </p:clrMapOvr>
  <p:transition spd="med">
    <p:wipe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92FC0-56E2-1A46-A150-20AA10C9F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Data?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95580-74ED-AC40-BA34-B86C8CAC4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2776" y="273051"/>
            <a:ext cx="4597399" cy="62583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7030A0"/>
                </a:solidFill>
              </a:rPr>
              <a:t>Nursing Home Staffing Data</a:t>
            </a:r>
          </a:p>
          <a:p>
            <a:r>
              <a:rPr lang="en-US" b="1" dirty="0"/>
              <a:t>Past</a:t>
            </a:r>
            <a:r>
              <a:rPr lang="en-US" dirty="0"/>
              <a:t>. In the past, nursing homes provided self-reported information on their nurse staffing based on the two-week period prior to their annual survey.</a:t>
            </a:r>
          </a:p>
          <a:p>
            <a:r>
              <a:rPr lang="en-US" b="1" dirty="0"/>
              <a:t>Current</a:t>
            </a:r>
            <a:r>
              <a:rPr lang="en-US" dirty="0"/>
              <a:t>. In the face of persistent concerns about both staffing levels and accuracy of the reported information, the 2010 Affordable Care Act required nursing homes to report nursing and other key staff…</a:t>
            </a:r>
          </a:p>
          <a:p>
            <a:pPr lvl="1"/>
            <a:r>
              <a:rPr lang="en-US" dirty="0"/>
              <a:t> on a daily basis, </a:t>
            </a:r>
          </a:p>
          <a:p>
            <a:pPr lvl="1"/>
            <a:r>
              <a:rPr lang="en-US" dirty="0"/>
              <a:t>for every day of the year, </a:t>
            </a:r>
          </a:p>
          <a:p>
            <a:pPr lvl="1"/>
            <a:r>
              <a:rPr lang="en-US" dirty="0"/>
              <a:t>based on payroll records, </a:t>
            </a:r>
          </a:p>
          <a:p>
            <a:pPr lvl="1"/>
            <a:r>
              <a:rPr lang="en-US" dirty="0"/>
              <a:t>in auditable files.</a:t>
            </a:r>
          </a:p>
          <a:p>
            <a:r>
              <a:rPr lang="en-US" b="1" dirty="0"/>
              <a:t>Why is this important? </a:t>
            </a:r>
            <a:r>
              <a:rPr lang="en-US" dirty="0"/>
              <a:t>We now have excellent information on the extent to which facilities employ sufficient staffing to provide the care and services they promise to residents, families, and tax-payers.</a:t>
            </a:r>
            <a:endParaRPr lang="en-US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4CC5D7-4558-0748-8B97-C8DAE1A0799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17488672"/>
      </p:ext>
    </p:extLst>
  </p:cSld>
  <p:clrMapOvr>
    <a:masterClrMapping/>
  </p:clrMapOvr>
  <p:transition spd="med">
    <p:wipe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92FC0-56E2-1A46-A150-20AA10C9F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the Data Show?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95580-74ED-AC40-BA34-B86C8CAC4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2776" y="273050"/>
            <a:ext cx="4597399" cy="645934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7030A0"/>
                </a:solidFill>
              </a:rPr>
              <a:t>Nursing Home Staffing Data</a:t>
            </a:r>
          </a:p>
          <a:p>
            <a:pPr>
              <a:spcBef>
                <a:spcPts val="1400"/>
              </a:spcBef>
            </a:pPr>
            <a:r>
              <a:rPr lang="en-US" b="1" dirty="0"/>
              <a:t>Less than a third (31.2%) U.S. nursing homes met the total care staff threshold</a:t>
            </a:r>
            <a:r>
              <a:rPr lang="en-US" dirty="0"/>
              <a:t> </a:t>
            </a:r>
            <a:r>
              <a:rPr lang="en-US" b="1" dirty="0"/>
              <a:t>(4.10 HPRD) </a:t>
            </a:r>
            <a:r>
              <a:rPr lang="en-US" dirty="0"/>
              <a:t>as determined by the 2001 federal study.</a:t>
            </a:r>
          </a:p>
          <a:p>
            <a:pPr>
              <a:spcBef>
                <a:spcPts val="1400"/>
              </a:spcBef>
            </a:pPr>
            <a:r>
              <a:rPr lang="en-US" dirty="0"/>
              <a:t>Average total nurse staffing HPRD were 3.75 in Q2 2021. Average RN staffing was 0.66 HPRD. The typical resident needs at least .75 RN HPRD.</a:t>
            </a:r>
          </a:p>
          <a:p>
            <a:pPr>
              <a:spcBef>
                <a:spcPts val="1400"/>
              </a:spcBef>
            </a:pPr>
            <a:r>
              <a:rPr lang="en-US" dirty="0"/>
              <a:t>Average total resident census climbed 29,000 (1.1 million) from the previous quarter despite a slight decrease in total number of facilities reporting PBJ data (14,812, down from 14,857). This indicates that </a:t>
            </a:r>
            <a:r>
              <a:rPr lang="en-US" b="1" dirty="0"/>
              <a:t>nursing homes are taking in new residents despite insufficient staffing</a:t>
            </a:r>
            <a:r>
              <a:rPr lang="en-US" dirty="0"/>
              <a:t>.</a:t>
            </a:r>
          </a:p>
          <a:p>
            <a:pPr>
              <a:spcBef>
                <a:spcPts val="1400"/>
              </a:spcBef>
            </a:pPr>
            <a:r>
              <a:rPr lang="en-US" dirty="0"/>
              <a:t>Contract staff accounted for </a:t>
            </a:r>
            <a:r>
              <a:rPr lang="en-US" b="1" dirty="0"/>
              <a:t>5.75% of all nurse staff hours in Q2 2021</a:t>
            </a:r>
            <a:r>
              <a:rPr lang="en-US" dirty="0"/>
              <a:t> after accounting for 5.02% of nurse hours in the previous quarter.</a:t>
            </a:r>
          </a:p>
          <a:p>
            <a:pPr marL="0" indent="0" algn="ctr">
              <a:spcBef>
                <a:spcPts val="1400"/>
              </a:spcBef>
              <a:buNone/>
            </a:pPr>
            <a:r>
              <a:rPr lang="en-US" sz="2200" b="1" i="1" dirty="0"/>
              <a:t>The failure to ensure adequate staffing destabilized the industry and puts residents at risk.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4CC5D7-4558-0748-8B97-C8DAE1A0799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The industry’s own data indicate that most facilities are clearly understaffed</a:t>
            </a:r>
          </a:p>
        </p:txBody>
      </p:sp>
    </p:spTree>
    <p:extLst>
      <p:ext uri="{BB962C8B-B14F-4D97-AF65-F5344CB8AC3E}">
        <p14:creationId xmlns:p14="http://schemas.microsoft.com/office/powerpoint/2010/main" val="1618210106"/>
      </p:ext>
    </p:extLst>
  </p:cSld>
  <p:clrMapOvr>
    <a:masterClrMapping/>
  </p:clrMapOvr>
  <p:transition spd="med">
    <p:wipe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92FC0-56E2-1A46-A150-20AA10C9F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Baseline Staffing Standards Achievable?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95580-74ED-AC40-BA34-B86C8CAC4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197" y="273050"/>
            <a:ext cx="4776978" cy="636891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7030A0"/>
                </a:solidFill>
              </a:rPr>
              <a:t>It is Possible! </a:t>
            </a:r>
          </a:p>
          <a:p>
            <a:pPr>
              <a:lnSpc>
                <a:spcPct val="120000"/>
              </a:lnSpc>
              <a:spcBef>
                <a:spcPts val="1400"/>
              </a:spcBef>
            </a:pPr>
            <a:r>
              <a:rPr lang="en-US" dirty="0"/>
              <a:t>One-third of nursing home </a:t>
            </a:r>
            <a:r>
              <a:rPr lang="en-US" b="1" dirty="0"/>
              <a:t>already</a:t>
            </a:r>
            <a:r>
              <a:rPr lang="en-US" dirty="0"/>
              <a:t> meet minimum staffing needs of 4.1 nursing HPRD. </a:t>
            </a:r>
          </a:p>
          <a:p>
            <a:pPr>
              <a:spcBef>
                <a:spcPts val="800"/>
              </a:spcBef>
            </a:pPr>
            <a:r>
              <a:rPr lang="en-US" dirty="0"/>
              <a:t>Over 75% of facilities </a:t>
            </a:r>
            <a:r>
              <a:rPr lang="en-US" b="1" dirty="0"/>
              <a:t>already</a:t>
            </a:r>
            <a:r>
              <a:rPr lang="en-US" dirty="0"/>
              <a:t> have enough RNs for 24-hour coverage. </a:t>
            </a:r>
          </a:p>
          <a:p>
            <a:pPr lvl="1"/>
            <a:r>
              <a:rPr lang="en-US" dirty="0"/>
              <a:t>However, in the absence of a federally defined minimum, doing so is voluntary.</a:t>
            </a:r>
          </a:p>
          <a:p>
            <a:pPr lvl="1"/>
            <a:r>
              <a:rPr lang="en-US" dirty="0"/>
              <a:t>With nursing homes increasingly owned by sophisticated corporations, </a:t>
            </a:r>
            <a:r>
              <a:rPr lang="en-US" b="1" dirty="0"/>
              <a:t>we cannot count on the diminishing number of owners who take their commitment to residents seriously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7030A0"/>
                </a:solidFill>
              </a:rPr>
              <a:t>It is Affordable! </a:t>
            </a:r>
          </a:p>
          <a:p>
            <a:pPr>
              <a:spcBef>
                <a:spcPts val="1400"/>
              </a:spcBef>
            </a:pPr>
            <a:r>
              <a:rPr lang="en-US" dirty="0"/>
              <a:t>The average cost to shift to 24-hour RN staffing is </a:t>
            </a:r>
            <a:r>
              <a:rPr lang="en-US" b="1" dirty="0"/>
              <a:t>$61.82 per facility per day</a:t>
            </a:r>
            <a:r>
              <a:rPr lang="en-US" dirty="0"/>
              <a:t>.</a:t>
            </a:r>
          </a:p>
          <a:p>
            <a:pPr>
              <a:spcBef>
                <a:spcPts val="800"/>
              </a:spcBef>
            </a:pPr>
            <a:r>
              <a:rPr lang="en-US" dirty="0"/>
              <a:t>The cost range to achieve 24-hours RN staffing per day ranges from 3¢ to $141.15 per day.</a:t>
            </a:r>
          </a:p>
          <a:p>
            <a:pPr>
              <a:spcBef>
                <a:spcPts val="800"/>
              </a:spcBef>
            </a:pPr>
            <a:r>
              <a:rPr lang="en-US" dirty="0"/>
              <a:t>The actual costs of achieving 24-hour RN staffing nationwide </a:t>
            </a:r>
            <a:r>
              <a:rPr lang="en-US"/>
              <a:t>is $75.1 </a:t>
            </a:r>
            <a:r>
              <a:rPr lang="en-US" dirty="0"/>
              <a:t>million per year. </a:t>
            </a:r>
          </a:p>
          <a:p>
            <a:pPr>
              <a:spcBef>
                <a:spcPts val="800"/>
              </a:spcBef>
            </a:pPr>
            <a:r>
              <a:rPr lang="en-US" dirty="0"/>
              <a:t>National nursing home expenditures were $173 billion in 2019. The above cost is less that one-tenth of 1% of total US NH expenditures.</a:t>
            </a:r>
          </a:p>
          <a:p>
            <a:pPr marL="0" indent="0" algn="ctr">
              <a:spcBef>
                <a:spcPts val="1400"/>
              </a:spcBef>
              <a:buNone/>
            </a:pPr>
            <a:r>
              <a:rPr lang="en-US" sz="2200" b="1" i="1" dirty="0"/>
              <a:t>Aren’t nursing home residents worth it?</a:t>
            </a:r>
          </a:p>
          <a:p>
            <a:pPr>
              <a:spcBef>
                <a:spcPts val="800"/>
              </a:spcBef>
            </a:pPr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4CC5D7-4558-0748-8B97-C8DAE1A0799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The industry’s own data indicate that decent staffing standards are </a:t>
            </a:r>
            <a:r>
              <a:rPr lang="en-US" sz="1800" b="1" i="1" dirty="0"/>
              <a:t>affordable</a:t>
            </a:r>
            <a:r>
              <a:rPr lang="en-US" sz="1800" dirty="0"/>
              <a:t> and </a:t>
            </a:r>
            <a:r>
              <a:rPr lang="en-US" sz="1800" b="1" i="1" dirty="0"/>
              <a:t>achievable</a:t>
            </a:r>
          </a:p>
        </p:txBody>
      </p:sp>
    </p:spTree>
    <p:extLst>
      <p:ext uri="{BB962C8B-B14F-4D97-AF65-F5344CB8AC3E}">
        <p14:creationId xmlns:p14="http://schemas.microsoft.com/office/powerpoint/2010/main" val="3669849356"/>
      </p:ext>
    </p:extLst>
  </p:cSld>
  <p:clrMapOvr>
    <a:masterClrMapping/>
  </p:clrMapOvr>
  <p:transition spd="med">
    <p:wipe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7B8CE-D113-46A4-9F3B-8EB33E21A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About the Consumer Voice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C34F4-3D4E-4CFE-ACA1-E15983D9E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i="1" dirty="0"/>
              <a:t>The leading national voice representing consumers in issues related to long-term care.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b="1" dirty="0">
                <a:solidFill>
                  <a:srgbClr val="002060"/>
                </a:solidFill>
              </a:rPr>
              <a:t>Advocate for public policies </a:t>
            </a:r>
            <a:r>
              <a:rPr lang="en-US" dirty="0"/>
              <a:t>that support quality of care and quality of life responsive to consumers’ needs in all long-term care settings</a:t>
            </a:r>
          </a:p>
          <a:p>
            <a:endParaRPr lang="en-US" dirty="0"/>
          </a:p>
          <a:p>
            <a:r>
              <a:rPr lang="en-US" b="1" dirty="0">
                <a:solidFill>
                  <a:srgbClr val="002060"/>
                </a:solidFill>
              </a:rPr>
              <a:t>Empower and educate </a:t>
            </a:r>
            <a:r>
              <a:rPr lang="en-US" dirty="0"/>
              <a:t>consumers and families with the knowledge and tools they need to advocate for themselves</a:t>
            </a:r>
          </a:p>
          <a:p>
            <a:endParaRPr lang="en-US" dirty="0"/>
          </a:p>
          <a:p>
            <a:r>
              <a:rPr lang="en-US" b="1" dirty="0">
                <a:solidFill>
                  <a:srgbClr val="002060"/>
                </a:solidFill>
              </a:rPr>
              <a:t>Train and support </a:t>
            </a:r>
            <a:r>
              <a:rPr lang="en-US" dirty="0"/>
              <a:t>individuals and groups that empower and advocate for consumers of long-term care</a:t>
            </a:r>
          </a:p>
          <a:p>
            <a:endParaRPr lang="en-US" dirty="0"/>
          </a:p>
          <a:p>
            <a:r>
              <a:rPr lang="en-US" b="1" dirty="0">
                <a:solidFill>
                  <a:srgbClr val="002060"/>
                </a:solidFill>
              </a:rPr>
              <a:t>Promote the critical role of direct-care workers and best practices </a:t>
            </a:r>
            <a:r>
              <a:rPr lang="en-US" dirty="0"/>
              <a:t>in quality-care delivery</a:t>
            </a:r>
          </a:p>
        </p:txBody>
      </p:sp>
    </p:spTree>
    <p:extLst>
      <p:ext uri="{BB962C8B-B14F-4D97-AF65-F5344CB8AC3E}">
        <p14:creationId xmlns:p14="http://schemas.microsoft.com/office/powerpoint/2010/main" val="6933036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01EA1-11FE-DF4F-B113-44EEF5327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8536" y="4038601"/>
            <a:ext cx="5638800" cy="1362075"/>
          </a:xfrm>
        </p:spPr>
        <p:txBody>
          <a:bodyPr>
            <a:noAutofit/>
          </a:bodyPr>
          <a:lstStyle/>
          <a:p>
            <a:pPr algn="r"/>
            <a:r>
              <a:rPr lang="en-US" sz="3600" dirty="0"/>
              <a:t>Resources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7B372B-60AE-844D-9DBA-D631C8F55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28F43C-AB59-C64B-8C71-A4089041536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809332"/>
      </p:ext>
    </p:extLst>
  </p:cSld>
  <p:clrMapOvr>
    <a:masterClrMapping/>
  </p:clrMapOvr>
  <p:transition spd="med">
    <p:wipe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FCA5B95-F56C-4E7E-A49A-FE03391D5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4331" y="242237"/>
            <a:ext cx="7198465" cy="731799"/>
          </a:xfrm>
        </p:spPr>
        <p:txBody>
          <a:bodyPr/>
          <a:lstStyle/>
          <a:p>
            <a:r>
              <a:rPr lang="en-US" dirty="0"/>
              <a:t>LTCCC’s state pages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407EFDA-C8C1-4669-B518-8DCC3B623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9998" y="1370753"/>
            <a:ext cx="3248584" cy="3997690"/>
          </a:xfrm>
        </p:spPr>
        <p:txBody>
          <a:bodyPr>
            <a:noAutofit/>
          </a:bodyPr>
          <a:lstStyle/>
          <a:p>
            <a:r>
              <a:rPr lang="en-US" sz="2400" dirty="0"/>
              <a:t>Use clickable map to find your state</a:t>
            </a:r>
          </a:p>
          <a:p>
            <a:r>
              <a:rPr lang="en-US" sz="2400" dirty="0"/>
              <a:t>State pages contain state-specific</a:t>
            </a:r>
          </a:p>
          <a:p>
            <a:pPr lvl="1"/>
            <a:r>
              <a:rPr lang="en-US" sz="2200" dirty="0"/>
              <a:t>Staffing</a:t>
            </a:r>
          </a:p>
          <a:p>
            <a:pPr lvl="1"/>
            <a:r>
              <a:rPr lang="en-US" sz="2200" dirty="0"/>
              <a:t>Ratings</a:t>
            </a:r>
          </a:p>
          <a:p>
            <a:pPr lvl="1"/>
            <a:r>
              <a:rPr lang="en-US" sz="2200" dirty="0"/>
              <a:t>Ombudsman resources</a:t>
            </a:r>
          </a:p>
          <a:p>
            <a:pPr lvl="1"/>
            <a:r>
              <a:rPr lang="en-US" sz="2200" dirty="0"/>
              <a:t>And more…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F545D40A-3A8E-40CE-89AB-2B986AC62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29800" y="242237"/>
            <a:ext cx="554038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328F43C-AB59-C64B-8C71-A4089041536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EAD1EB-DC01-431E-82C4-E9C507083F92}"/>
              </a:ext>
            </a:extLst>
          </p:cNvPr>
          <p:cNvSpPr/>
          <p:nvPr/>
        </p:nvSpPr>
        <p:spPr>
          <a:xfrm>
            <a:off x="1877778" y="5368444"/>
            <a:ext cx="8104422" cy="124732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nursinghome411.org/states</a:t>
            </a:r>
            <a:endParaRPr kumimoji="0" lang="en-US" sz="3200" b="1" i="0" u="none" strike="noStrike" kern="1200" cap="none" spc="3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374A17-19CF-4EB1-98FC-67708042E4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740" r="8442"/>
          <a:stretch/>
        </p:blipFill>
        <p:spPr>
          <a:xfrm>
            <a:off x="5193292" y="1786170"/>
            <a:ext cx="4788909" cy="29999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8474470"/>
      </p:ext>
    </p:extLst>
  </p:cSld>
  <p:clrMapOvr>
    <a:masterClrMapping/>
  </p:clrMapOvr>
  <p:transition spd="med">
    <p:wipe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4F1A6-CB8C-4E36-BF0A-34701BC9B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2475" y="484094"/>
            <a:ext cx="6877016" cy="1116106"/>
          </a:xfrm>
        </p:spPr>
        <p:txBody>
          <a:bodyPr/>
          <a:lstStyle/>
          <a:p>
            <a:r>
              <a:rPr lang="en-US" sz="2800" dirty="0">
                <a:solidFill>
                  <a:srgbClr val="7030A0"/>
                </a:solidFill>
                <a:latin typeface="+mn-lt"/>
              </a:rPr>
              <a:t>Example: Find your facility’s or region’s staffing data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FA7AFAD-A269-4992-8521-BAB89905C4DF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2"/>
          <a:stretch>
            <a:fillRect/>
          </a:stretch>
        </p:blipFill>
        <p:spPr>
          <a:xfrm>
            <a:off x="1984522" y="2257933"/>
            <a:ext cx="7556313" cy="12303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4CD58E-583A-48D3-AE62-937F69771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2474" y="3988863"/>
            <a:ext cx="7340601" cy="26616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24497CC-F2EC-46B8-A070-26AAF04B3F6C}"/>
              </a:ext>
            </a:extLst>
          </p:cNvPr>
          <p:cNvSpPr txBox="1"/>
          <p:nvPr/>
        </p:nvSpPr>
        <p:spPr>
          <a:xfrm>
            <a:off x="2022475" y="3582732"/>
            <a:ext cx="486410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County Non-Nursing Staff (Use County filter)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668FDD-DED5-4D37-995E-CA2C73EFA268}"/>
              </a:ext>
            </a:extLst>
          </p:cNvPr>
          <p:cNvSpPr/>
          <p:nvPr/>
        </p:nvSpPr>
        <p:spPr>
          <a:xfrm>
            <a:off x="4668838" y="4345261"/>
            <a:ext cx="415923" cy="23331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C32BA1-4097-45C1-978D-DAAF65F3430A}"/>
              </a:ext>
            </a:extLst>
          </p:cNvPr>
          <p:cNvSpPr txBox="1"/>
          <p:nvPr/>
        </p:nvSpPr>
        <p:spPr>
          <a:xfrm>
            <a:off x="1984521" y="1825146"/>
            <a:ext cx="421625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Facility Nursing Staff (Use Provider filter)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21DFD4B-474D-4559-9D3E-3682AF4E7E8C}"/>
              </a:ext>
            </a:extLst>
          </p:cNvPr>
          <p:cNvSpPr/>
          <p:nvPr/>
        </p:nvSpPr>
        <p:spPr>
          <a:xfrm>
            <a:off x="4002088" y="2557344"/>
            <a:ext cx="293688" cy="25011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4198906"/>
      </p:ext>
    </p:extLst>
  </p:cSld>
  <p:clrMapOvr>
    <a:masterClrMapping/>
  </p:clrMapOvr>
  <p:transition spd="med">
    <p:wipe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11EB955-D84B-D445-8040-B1E691823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2475" y="335007"/>
            <a:ext cx="7556313" cy="1116106"/>
          </a:xfrm>
        </p:spPr>
        <p:txBody>
          <a:bodyPr/>
          <a:lstStyle/>
          <a:p>
            <a:r>
              <a:rPr lang="en-US" sz="2400" b="1" dirty="0"/>
              <a:t>Nursing Home Oversight &amp; Enforcement: Expectation vs. Reality</a:t>
            </a:r>
            <a:br>
              <a:rPr lang="en-US" sz="2400" b="1" dirty="0"/>
            </a:br>
            <a:endParaRPr lang="en-US" sz="2400" dirty="0"/>
          </a:p>
        </p:txBody>
      </p:sp>
      <p:pic>
        <p:nvPicPr>
          <p:cNvPr id="9" name="Content Placeholder 8" descr="Graphical user interface, text, application, Teams&#10;&#10;Description automatically generated">
            <a:extLst>
              <a:ext uri="{FF2B5EF4-FFF2-40B4-BE49-F238E27FC236}">
                <a16:creationId xmlns:a16="http://schemas.microsoft.com/office/drawing/2014/main" id="{05D35930-6545-1248-B920-CBAD0A38E4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9882" y="1254769"/>
            <a:ext cx="6103726" cy="4509236"/>
          </a:xfr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FEB562-717E-FE41-ACEC-F5BD92DF2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28F43C-AB59-C64B-8C71-A4089041536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21F7C20-CE21-0748-B0BF-996C2A74FAC6}"/>
              </a:ext>
            </a:extLst>
          </p:cNvPr>
          <p:cNvSpPr/>
          <p:nvPr/>
        </p:nvSpPr>
        <p:spPr>
          <a:xfrm>
            <a:off x="2048809" y="6074230"/>
            <a:ext cx="8058010" cy="541537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nursinghome411.org/news-reports/reports/survey-enforcement/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4C1812B-6A3A-214A-B256-D4A35EE9B22A}"/>
              </a:ext>
            </a:extLst>
          </p:cNvPr>
          <p:cNvSpPr/>
          <p:nvPr/>
        </p:nvSpPr>
        <p:spPr>
          <a:xfrm rot="706252">
            <a:off x="7670179" y="1992012"/>
            <a:ext cx="2502039" cy="26427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Register for our 12/21 webinar: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https://nursinghome 411.org/event/data-oversight-program/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story behind the data.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7906668"/>
      </p:ext>
    </p:extLst>
  </p:cSld>
  <p:clrMapOvr>
    <a:masterClrMapping/>
  </p:clrMapOvr>
  <p:transition spd="med">
    <p:wipe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398" y="2397124"/>
            <a:ext cx="10466773" cy="810419"/>
          </a:xfrm>
        </p:spPr>
        <p:txBody>
          <a:bodyPr/>
          <a:lstStyle/>
          <a:p>
            <a:pPr algn="ctr"/>
            <a:br>
              <a:rPr lang="en-US" sz="3600" dirty="0"/>
            </a:br>
            <a:r>
              <a:rPr lang="en-US" sz="3600" b="1" dirty="0">
                <a:solidFill>
                  <a:srgbClr val="0070C0"/>
                </a:solidFill>
              </a:rPr>
              <a:t>State Nursing Home Staffing </a:t>
            </a:r>
            <a:r>
              <a:rPr lang="en-US" sz="3600" b="1" dirty="0" err="1">
                <a:solidFill>
                  <a:srgbClr val="0070C0"/>
                </a:solidFill>
              </a:rPr>
              <a:t>StandardS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055666"/>
            <a:ext cx="10466772" cy="1100932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Robyn Grant</a:t>
            </a:r>
          </a:p>
          <a:p>
            <a:pPr algn="ctr"/>
            <a:r>
              <a:rPr lang="en-US" b="1" dirty="0">
                <a:solidFill>
                  <a:srgbClr val="00B050"/>
                </a:solidFill>
              </a:rPr>
              <a:t>Director of Public Policy &amp; Advocacy 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4525" y="442119"/>
            <a:ext cx="8439150" cy="165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89573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0BCE7-56E7-4E77-9253-FC47B56A9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en-US" sz="1900" b="1" dirty="0">
                <a:effectLst/>
              </a:rPr>
            </a:br>
            <a:r>
              <a:rPr lang="en-US" b="1" dirty="0">
                <a:solidFill>
                  <a:srgbClr val="00B050"/>
                </a:solidFill>
                <a:effectLst/>
              </a:rPr>
              <a:t>Federal statute and regulation</a:t>
            </a:r>
            <a:br>
              <a:rPr lang="en-US" sz="1900" dirty="0">
                <a:effectLst/>
              </a:rPr>
            </a:br>
            <a:endParaRPr lang="en-US" sz="19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8334E7E-64E0-4B3B-AD6A-94701A03796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109728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49780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6725"/>
            <a:ext cx="10972800" cy="990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State </a:t>
            </a:r>
            <a:r>
              <a:rPr lang="en-US" sz="4000" b="1" dirty="0">
                <a:solidFill>
                  <a:srgbClr val="0070C0"/>
                </a:solidFill>
              </a:rPr>
              <a:t>Requirements for Total Nursing Staff Time </a:t>
            </a:r>
            <a:br>
              <a:rPr lang="en-US" sz="4000" b="1" dirty="0">
                <a:solidFill>
                  <a:srgbClr val="0070C0"/>
                </a:solidFill>
              </a:rPr>
            </a:br>
            <a:r>
              <a:rPr lang="en-US" sz="4000" b="1" dirty="0">
                <a:solidFill>
                  <a:srgbClr val="0070C0"/>
                </a:solidFill>
              </a:rPr>
              <a:t>Recommended Staffing Standard: 4.1</a:t>
            </a:r>
            <a:endParaRPr lang="en-US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9EA5971-EC88-4D5C-BF91-F1C5B5E0C3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064013"/>
              </p:ext>
            </p:extLst>
          </p:nvPr>
        </p:nvGraphicFramePr>
        <p:xfrm>
          <a:off x="2071914" y="1711810"/>
          <a:ext cx="8048172" cy="495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67458408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004124597"/>
                    </a:ext>
                  </a:extLst>
                </a:gridCol>
                <a:gridCol w="2629506">
                  <a:extLst>
                    <a:ext uri="{9D8B030D-6E8A-4147-A177-3AD203B41FA5}">
                      <a16:colId xmlns:a16="http://schemas.microsoft.com/office/drawing/2014/main" val="8018777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Total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hprd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# of States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States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8085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4.10+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DC 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1101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3.50 – 4.09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CA, FL, IL, MA, NY, RI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5946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3.00 – 3.49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AR, CT, DE, MD, VT, WA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0476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2.50 – 2.99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ME, MS, NJ, NM, OH, OK, PA, WI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633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2.00 – 2.49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CO, GA, IA, ID, KS, LA, MI, MN, OR, SC, TN, WV, WY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3222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1.50 – 1.99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9806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1.00 – 1.49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0085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&lt;1.00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68638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33295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Twenty-four Hour Registered Nurse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50477"/>
            <a:ext cx="10972800" cy="1525954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Only 6 states require an RN 24/7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CO, CT, DC, DE, MD, RI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0409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smoking a cigar&#10;&#10;Description automatically generated with low confidence">
            <a:extLst>
              <a:ext uri="{FF2B5EF4-FFF2-40B4-BE49-F238E27FC236}">
                <a16:creationId xmlns:a16="http://schemas.microsoft.com/office/drawing/2014/main" id="{94CD574B-3BD4-4090-B755-E81F9984A9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216" y="517525"/>
            <a:ext cx="6335568" cy="6272213"/>
          </a:xfrm>
          <a:noFill/>
        </p:spPr>
      </p:pic>
    </p:spTree>
    <p:extLst>
      <p:ext uri="{BB962C8B-B14F-4D97-AF65-F5344CB8AC3E}">
        <p14:creationId xmlns:p14="http://schemas.microsoft.com/office/powerpoint/2010/main" val="26348521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32284ED-A040-4417-80AC-97EA05515D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499872"/>
            <a:ext cx="3008811" cy="6120383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en-US" dirty="0">
                <a:solidFill>
                  <a:schemeClr val="bg1"/>
                </a:solidFill>
              </a:rPr>
              <a:t>Public Dollars for Nursing Homes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4E664B5-135C-4811-8E9C-BF1BB2786D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38016" y="499871"/>
            <a:ext cx="7644384" cy="61203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Medicare &gt; $25 billion annually</a:t>
            </a:r>
          </a:p>
          <a:p>
            <a:pPr marL="0" indent="0">
              <a:buNone/>
            </a:pPr>
            <a:endParaRPr lang="en-US" sz="20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Medicaid &gt; $50 billion annually</a:t>
            </a:r>
          </a:p>
          <a:p>
            <a:pPr marL="0" indent="0">
              <a:buNone/>
            </a:pPr>
            <a:endParaRPr lang="en-US" sz="20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COVID Support &amp; Relief Funds</a:t>
            </a:r>
          </a:p>
          <a:p>
            <a:pPr lvl="1"/>
            <a:r>
              <a:rPr lang="en-US" sz="1600" b="1" dirty="0">
                <a:solidFill>
                  <a:schemeClr val="accent3">
                    <a:lumMod val="75000"/>
                  </a:schemeClr>
                </a:solidFill>
              </a:rPr>
              <a:t>$21 billion from CARES Act</a:t>
            </a:r>
          </a:p>
          <a:p>
            <a:pPr lvl="1"/>
            <a:r>
              <a:rPr lang="en-US" sz="1600" b="1" dirty="0">
                <a:solidFill>
                  <a:schemeClr val="accent3">
                    <a:lumMod val="75000"/>
                  </a:schemeClr>
                </a:solidFill>
              </a:rPr>
              <a:t>Paycheck Protection Program loans to keep workers</a:t>
            </a:r>
          </a:p>
          <a:p>
            <a:pPr lvl="1"/>
            <a:r>
              <a:rPr lang="en-US" sz="1600" b="1" dirty="0">
                <a:solidFill>
                  <a:schemeClr val="accent3">
                    <a:lumMod val="75000"/>
                  </a:schemeClr>
                </a:solidFill>
              </a:rPr>
              <a:t>Temporary suspension of Medicare sequestration</a:t>
            </a:r>
          </a:p>
          <a:p>
            <a:pPr lvl="1"/>
            <a:r>
              <a:rPr lang="en-US" sz="1600" b="1" dirty="0">
                <a:solidFill>
                  <a:schemeClr val="accent3">
                    <a:lumMod val="75000"/>
                  </a:schemeClr>
                </a:solidFill>
              </a:rPr>
              <a:t>State funding from the Federal Medical Assistance Percentage Program</a:t>
            </a:r>
          </a:p>
          <a:p>
            <a:pPr lvl="1"/>
            <a:r>
              <a:rPr lang="en-US" sz="1600" b="1" dirty="0">
                <a:solidFill>
                  <a:schemeClr val="accent3">
                    <a:lumMod val="75000"/>
                  </a:schemeClr>
                </a:solidFill>
              </a:rPr>
              <a:t>Medicare accelerated and advance payment program</a:t>
            </a:r>
          </a:p>
          <a:p>
            <a:pPr lvl="1"/>
            <a:r>
              <a:rPr lang="en-US" sz="1600" b="1" dirty="0">
                <a:solidFill>
                  <a:schemeClr val="accent3">
                    <a:lumMod val="75000"/>
                  </a:schemeClr>
                </a:solidFill>
              </a:rPr>
              <a:t>Deferral of employer payroll taxes</a:t>
            </a:r>
          </a:p>
          <a:p>
            <a:pPr lvl="1"/>
            <a:r>
              <a:rPr lang="en-US" sz="1600" b="1" dirty="0">
                <a:solidFill>
                  <a:schemeClr val="accent3">
                    <a:lumMod val="75000"/>
                  </a:schemeClr>
                </a:solidFill>
              </a:rPr>
              <a:t>Higher Medicaid reimbursement rates in some states</a:t>
            </a:r>
          </a:p>
          <a:p>
            <a:pPr lvl="1"/>
            <a:r>
              <a:rPr lang="en-US" sz="1600" b="1" dirty="0">
                <a:solidFill>
                  <a:schemeClr val="accent3">
                    <a:lumMod val="75000"/>
                  </a:schemeClr>
                </a:solidFill>
              </a:rPr>
              <a:t>Higher Medicare payment rates in 2020</a:t>
            </a:r>
          </a:p>
          <a:p>
            <a:pPr lvl="1"/>
            <a:r>
              <a:rPr lang="en-US" sz="1600" b="1" dirty="0">
                <a:solidFill>
                  <a:schemeClr val="accent3">
                    <a:lumMod val="75000"/>
                  </a:schemeClr>
                </a:solidFill>
              </a:rPr>
              <a:t>Higher Medicaid and Medicare revenues related to higher resident acuity</a:t>
            </a:r>
          </a:p>
          <a:p>
            <a:pPr lvl="1"/>
            <a:r>
              <a:rPr lang="en-US" sz="1600" b="1" dirty="0">
                <a:solidFill>
                  <a:schemeClr val="accent3">
                    <a:lumMod val="75000"/>
                  </a:schemeClr>
                </a:solidFill>
              </a:rPr>
              <a:t>Economic injury disaster loans (not limited to nursing homes)</a:t>
            </a:r>
          </a:p>
          <a:p>
            <a:pPr lvl="1"/>
            <a:r>
              <a:rPr lang="en-US" sz="1600" b="1" dirty="0">
                <a:solidFill>
                  <a:schemeClr val="accent3">
                    <a:lumMod val="75000"/>
                  </a:schemeClr>
                </a:solidFill>
              </a:rPr>
              <a:t>Other non-monetary support (e.g. PPE, tests, training, national guard, strike teams)</a:t>
            </a:r>
          </a:p>
          <a:p>
            <a:pPr marL="274320" lvl="1" indent="0">
              <a:buNone/>
            </a:pPr>
            <a:r>
              <a:rPr lang="en-US" sz="16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https://medicareadvocacy.org/report-snf-financial-support-during-covid/#_edn15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4320" lvl="1" indent="0">
              <a:buNone/>
            </a:pPr>
            <a:endParaRPr lang="en-US" sz="16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61842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Welcome and Reminders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 The program is being </a:t>
            </a:r>
            <a:r>
              <a:rPr lang="en-US" sz="2800" b="1" dirty="0">
                <a:solidFill>
                  <a:srgbClr val="002060"/>
                </a:solidFill>
              </a:rPr>
              <a:t>recorded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Use the </a:t>
            </a:r>
            <a:r>
              <a:rPr lang="en-US" sz="2800" b="1" dirty="0">
                <a:solidFill>
                  <a:srgbClr val="002060"/>
                </a:solidFill>
              </a:rPr>
              <a:t>Q&amp;A feature </a:t>
            </a:r>
            <a:r>
              <a:rPr lang="en-US" sz="2800" dirty="0"/>
              <a:t>for questions for the speakers</a:t>
            </a:r>
          </a:p>
          <a:p>
            <a:endParaRPr lang="en-US" sz="2800" dirty="0"/>
          </a:p>
          <a:p>
            <a:r>
              <a:rPr lang="en-US" sz="2800" dirty="0"/>
              <a:t>Use the </a:t>
            </a:r>
            <a:r>
              <a:rPr lang="en-US" sz="2800" b="1" dirty="0">
                <a:solidFill>
                  <a:srgbClr val="002060"/>
                </a:solidFill>
              </a:rPr>
              <a:t>chat feature </a:t>
            </a:r>
            <a:r>
              <a:rPr lang="en-US" sz="2800" dirty="0"/>
              <a:t>to make comments or respond to questions from speakers or other attendees</a:t>
            </a:r>
          </a:p>
          <a:p>
            <a:endParaRPr lang="en-US" sz="2800" dirty="0"/>
          </a:p>
          <a:p>
            <a:r>
              <a:rPr lang="en-US" sz="2800" dirty="0"/>
              <a:t>Links to the </a:t>
            </a:r>
            <a:r>
              <a:rPr lang="en-US" sz="2800" b="1" dirty="0">
                <a:solidFill>
                  <a:srgbClr val="002060"/>
                </a:solidFill>
              </a:rPr>
              <a:t>PowerPoint</a:t>
            </a:r>
            <a:r>
              <a:rPr lang="en-US" sz="2800" dirty="0"/>
              <a:t> and resources – in the chat box</a:t>
            </a:r>
          </a:p>
        </p:txBody>
      </p:sp>
    </p:spTree>
    <p:extLst>
      <p:ext uri="{BB962C8B-B14F-4D97-AF65-F5344CB8AC3E}">
        <p14:creationId xmlns:p14="http://schemas.microsoft.com/office/powerpoint/2010/main" val="1605575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AA4B2-06D7-4FC3-A6BB-A943DE3BA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can support minimum </a:t>
            </a:r>
            <a:r>
              <a:rPr lang="en-US"/>
              <a:t>staffing standards</a:t>
            </a:r>
            <a:r>
              <a:rPr lang="en-US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09498-1F39-457D-9636-7C4D10FE8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Increase Transparency and Accountability for Public Funds</a:t>
            </a:r>
          </a:p>
          <a:p>
            <a:pPr lvl="1"/>
            <a:r>
              <a:rPr lang="en-US" dirty="0"/>
              <a:t>Require funds to be spent on resident care</a:t>
            </a:r>
          </a:p>
          <a:p>
            <a:pPr lvl="1"/>
            <a:r>
              <a:rPr lang="en-US" dirty="0"/>
              <a:t>Audited consolidated cost reports</a:t>
            </a:r>
          </a:p>
          <a:p>
            <a:pPr lvl="1"/>
            <a:r>
              <a:rPr lang="en-US" dirty="0"/>
              <a:t>Target any new dollars toward resident care and staff support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Support Caregivers by improving jobs</a:t>
            </a:r>
          </a:p>
          <a:p>
            <a:pPr lvl="1"/>
            <a:r>
              <a:rPr lang="en-US" dirty="0"/>
              <a:t>Living wages and benefits</a:t>
            </a:r>
          </a:p>
          <a:p>
            <a:pPr lvl="1"/>
            <a:r>
              <a:rPr lang="en-US" dirty="0"/>
              <a:t>Invest in training</a:t>
            </a:r>
          </a:p>
          <a:p>
            <a:pPr lvl="1"/>
            <a:r>
              <a:rPr lang="en-US" dirty="0"/>
              <a:t>Address turnover, retention, advancement opportunities</a:t>
            </a:r>
          </a:p>
          <a:p>
            <a:pPr lvl="1"/>
            <a:r>
              <a:rPr lang="en-US" dirty="0"/>
              <a:t>Address racial and gender equity and disparities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578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nline Media 7" title="Resident Voices on Staffing - 2021">
            <a:hlinkClick r:id="" action="ppaction://media"/>
            <a:extLst>
              <a:ext uri="{FF2B5EF4-FFF2-40B4-BE49-F238E27FC236}">
                <a16:creationId xmlns:a16="http://schemas.microsoft.com/office/drawing/2014/main" id="{9389BDC8-8836-4455-99AC-FDAC0079166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24133" y="335589"/>
            <a:ext cx="11543733" cy="652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80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4BF35A-34AB-4E53-8F44-BB881943E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0611589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30819" y="2038351"/>
            <a:ext cx="11647503" cy="4645025"/>
          </a:xfrm>
        </p:spPr>
        <p:txBody>
          <a:bodyPr rtlCol="0">
            <a:normAutofit/>
          </a:bodyPr>
          <a:lstStyle/>
          <a:p>
            <a:pPr marL="0" indent="0" algn="ctr">
              <a:buNone/>
              <a:defRPr/>
            </a:pPr>
            <a:endParaRPr lang="en-US" i="1" dirty="0">
              <a:solidFill>
                <a:srgbClr val="FF0000"/>
              </a:solidFill>
            </a:endParaRPr>
          </a:p>
          <a:p>
            <a:pPr marL="0" indent="0" algn="ctr">
              <a:buNone/>
              <a:defRPr/>
            </a:pPr>
            <a:r>
              <a:rPr lang="en-US" sz="2500" b="1" dirty="0"/>
              <a:t>The National Consumer Voice for Quality Long-Term Care </a:t>
            </a:r>
          </a:p>
          <a:p>
            <a:pPr marL="0" indent="0" algn="ctr">
              <a:buNone/>
              <a:defRPr/>
            </a:pPr>
            <a:r>
              <a:rPr lang="en-US" sz="2500" dirty="0">
                <a:solidFill>
                  <a:srgbClr val="0000CC"/>
                </a:solidFill>
                <a:hlinkClick r:id="rId3"/>
              </a:rPr>
              <a:t>www.theconsumervoice.org</a:t>
            </a:r>
            <a:r>
              <a:rPr lang="en-US" sz="2500" dirty="0">
                <a:solidFill>
                  <a:srgbClr val="0000CC"/>
                </a:solidFill>
              </a:rPr>
              <a:t> </a:t>
            </a:r>
          </a:p>
          <a:p>
            <a:pPr marL="0" indent="0" algn="ctr">
              <a:buNone/>
            </a:pPr>
            <a:endParaRPr lang="en-US" sz="2800" b="1" i="1" dirty="0"/>
          </a:p>
          <a:p>
            <a:pPr marL="0" indent="0" algn="ctr">
              <a:buNone/>
            </a:pPr>
            <a:r>
              <a:rPr lang="en-US" sz="2500" b="1" i="1" dirty="0"/>
              <a:t>Connect with us:</a:t>
            </a:r>
            <a:endParaRPr lang="en-US" sz="2500" i="1" dirty="0"/>
          </a:p>
          <a:p>
            <a:pPr algn="ctr"/>
            <a:endParaRPr lang="en-US" sz="2500" dirty="0"/>
          </a:p>
          <a:p>
            <a:pPr marL="0" indent="0" algn="ctr">
              <a:buNone/>
            </a:pPr>
            <a:r>
              <a:rPr lang="en-US" sz="2500" b="1" dirty="0">
                <a:hlinkClick r:id="rId4"/>
              </a:rPr>
              <a:t>National Consumer Voice for Quality Long-Term Care</a:t>
            </a:r>
            <a:endParaRPr lang="en-US" sz="2500" b="1" dirty="0"/>
          </a:p>
          <a:p>
            <a:pPr algn="ctr"/>
            <a:endParaRPr lang="en-US" sz="2500" dirty="0"/>
          </a:p>
          <a:p>
            <a:pPr marL="0" indent="0" algn="ctr">
              <a:buNone/>
            </a:pPr>
            <a:r>
              <a:rPr lang="en-US" sz="2500" b="1" dirty="0">
                <a:hlinkClick r:id="rId5"/>
              </a:rPr>
              <a:t>@</a:t>
            </a:r>
            <a:r>
              <a:rPr lang="en-US" sz="2500" b="1" dirty="0" err="1">
                <a:hlinkClick r:id="rId5"/>
              </a:rPr>
              <a:t>ConsumerVoices</a:t>
            </a:r>
            <a:endParaRPr lang="en-US" sz="2500" b="1" dirty="0"/>
          </a:p>
          <a:p>
            <a:pPr marL="0" indent="0" algn="ctr">
              <a:buNone/>
              <a:defRPr/>
            </a:pPr>
            <a:endParaRPr lang="en-US" sz="2500" dirty="0"/>
          </a:p>
          <a:p>
            <a:pPr marL="0" indent="0" algn="ctr">
              <a:buNone/>
              <a:defRPr/>
            </a:pPr>
            <a:endParaRPr lang="en-US" sz="2800" dirty="0"/>
          </a:p>
          <a:p>
            <a:pPr marL="0" indent="0" algn="ctr">
              <a:buNone/>
              <a:defRPr/>
            </a:pPr>
            <a:endParaRPr lang="en-US" sz="2800" dirty="0"/>
          </a:p>
        </p:txBody>
      </p:sp>
      <p:pic>
        <p:nvPicPr>
          <p:cNvPr id="59394" name="Picture 3" descr="Consumer Voice Logo - high resolution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09776" y="457200"/>
            <a:ext cx="808037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id:image003.jpg@01CFB310.A36779F0">
            <a:hlinkClick r:id="rId7"/>
            <a:extLst>
              <a:ext uri="{FF2B5EF4-FFF2-40B4-BE49-F238E27FC236}">
                <a16:creationId xmlns:a16="http://schemas.microsoft.com/office/drawing/2014/main" id="{497795EE-9CE1-422F-AA58-D15A4B2B9B82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312" y="4800913"/>
            <a:ext cx="522443" cy="542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id:image004.jpg@01CFB310.A36779F0">
            <a:hlinkClick r:id="rId9"/>
            <a:extLst>
              <a:ext uri="{FF2B5EF4-FFF2-40B4-BE49-F238E27FC236}">
                <a16:creationId xmlns:a16="http://schemas.microsoft.com/office/drawing/2014/main" id="{A436C951-89E6-461A-BFB1-E98B4A01A690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980" y="5670318"/>
            <a:ext cx="572265" cy="5958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7867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32284ED-A040-4417-80AC-97EA05515D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499872"/>
            <a:ext cx="3008811" cy="6120383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en-US" dirty="0">
                <a:solidFill>
                  <a:schemeClr val="bg1"/>
                </a:solidFill>
              </a:rPr>
              <a:t>House version:</a:t>
            </a:r>
          </a:p>
          <a:p>
            <a:pPr marL="0" indent="0" algn="r">
              <a:buNone/>
            </a:pPr>
            <a:r>
              <a:rPr lang="en-US" dirty="0">
                <a:solidFill>
                  <a:schemeClr val="bg1"/>
                </a:solidFill>
              </a:rPr>
              <a:t>Build Back Better Reconciliation Bill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4E664B5-135C-4811-8E9C-BF1BB2786D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38016" y="499871"/>
            <a:ext cx="7644384" cy="61203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Creates a process for establishing minimum staffing requirements </a:t>
            </a:r>
          </a:p>
          <a:p>
            <a:pPr marL="0" indent="0">
              <a:buNone/>
            </a:pPr>
            <a:endParaRPr lang="en-US" sz="20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Requires nursing homes to have a Registered Nurse on duty 24 hours per day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Provides necessary funds to improve the survey and oversight process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Improves the accuracy and reliability of certain skilled nursing facility data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Requires auditing of Medicare cost reports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i="1" dirty="0"/>
              <a:t>Also:</a:t>
            </a:r>
          </a:p>
          <a:p>
            <a:pPr marL="0" indent="0">
              <a:buNone/>
            </a:pPr>
            <a:r>
              <a:rPr lang="en-US" sz="2000" b="1" dirty="0"/>
              <a:t>Provides $4 billion for workforce recruitment, retention, and training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85191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43DCF-27C7-4410-9259-9789B3BA3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Speakers</a:t>
            </a:r>
          </a:p>
        </p:txBody>
      </p:sp>
      <p:pic>
        <p:nvPicPr>
          <p:cNvPr id="10" name="Content Placeholder 9" descr="A picture containing person, person, posing&#10;&#10;Description automatically generated">
            <a:extLst>
              <a:ext uri="{FF2B5EF4-FFF2-40B4-BE49-F238E27FC236}">
                <a16:creationId xmlns:a16="http://schemas.microsoft.com/office/drawing/2014/main" id="{48E8F501-4D7A-4127-84E3-FD6AF3D45C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812" y="1690337"/>
            <a:ext cx="2355901" cy="3463175"/>
          </a:xfrm>
        </p:spPr>
      </p:pic>
      <p:pic>
        <p:nvPicPr>
          <p:cNvPr id="12" name="Picture 11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062DC5C3-8634-4CA5-B9AB-DFE4CED64D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141" y="1690337"/>
            <a:ext cx="2665029" cy="3495744"/>
          </a:xfrm>
          <a:prstGeom prst="rect">
            <a:avLst/>
          </a:prstGeom>
        </p:spPr>
      </p:pic>
      <p:pic>
        <p:nvPicPr>
          <p:cNvPr id="14" name="Picture 13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9EEA3F61-8A2A-45E5-BF46-3B462C576E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420" y="1699546"/>
            <a:ext cx="3416319" cy="34773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C05B796-7D89-45DC-8C4D-41B77D85B4D2}"/>
              </a:ext>
            </a:extLst>
          </p:cNvPr>
          <p:cNvSpPr txBox="1"/>
          <p:nvPr/>
        </p:nvSpPr>
        <p:spPr>
          <a:xfrm>
            <a:off x="1317983" y="5480007"/>
            <a:ext cx="25688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Charlene Harrington </a:t>
            </a:r>
            <a:r>
              <a:rPr lang="en-US" dirty="0"/>
              <a:t>Professor Emerita, School of Nursing, UCSF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D86767-025A-4CD0-A592-08E97B598D69}"/>
              </a:ext>
            </a:extLst>
          </p:cNvPr>
          <p:cNvSpPr txBox="1"/>
          <p:nvPr/>
        </p:nvSpPr>
        <p:spPr>
          <a:xfrm>
            <a:off x="4811593" y="5480007"/>
            <a:ext cx="25688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Richard Mollot</a:t>
            </a:r>
          </a:p>
          <a:p>
            <a:r>
              <a:rPr lang="en-US" dirty="0"/>
              <a:t>Executive Director</a:t>
            </a:r>
          </a:p>
          <a:p>
            <a:r>
              <a:rPr lang="en-US" dirty="0"/>
              <a:t>Long Term Care Community Coalition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92AFF9-7929-4808-BF8B-47D793EA0350}"/>
              </a:ext>
            </a:extLst>
          </p:cNvPr>
          <p:cNvSpPr txBox="1"/>
          <p:nvPr/>
        </p:nvSpPr>
        <p:spPr>
          <a:xfrm>
            <a:off x="8355025" y="5480009"/>
            <a:ext cx="31066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Robyn Grant</a:t>
            </a:r>
          </a:p>
          <a:p>
            <a:r>
              <a:rPr lang="en-US" dirty="0"/>
              <a:t>Director of Public Policy &amp; Advocacy</a:t>
            </a:r>
          </a:p>
          <a:p>
            <a:r>
              <a:rPr lang="en-US" dirty="0"/>
              <a:t>Consumer Voice</a:t>
            </a:r>
          </a:p>
        </p:txBody>
      </p:sp>
    </p:spTree>
    <p:extLst>
      <p:ext uri="{BB962C8B-B14F-4D97-AF65-F5344CB8AC3E}">
        <p14:creationId xmlns:p14="http://schemas.microsoft.com/office/powerpoint/2010/main" val="1166302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0A6C5E-AFCB-AC4E-A24C-DA23A2493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153572"/>
            <a:ext cx="4408370" cy="4461163"/>
          </a:xfrm>
        </p:spPr>
        <p:txBody>
          <a:bodyPr>
            <a:normAutofit/>
          </a:bodyPr>
          <a:lstStyle/>
          <a:p>
            <a:r>
              <a:rPr lang="en-US" b="1" dirty="0">
                <a:latin typeface="Lucida Sans" panose="020B0602030504020204" pitchFamily="34" charset="0"/>
              </a:rPr>
              <a:t>Nursing Home Staffing – Congressional Briefing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73549-16C8-154E-AF5D-A1D9DAEF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5735" y="248478"/>
            <a:ext cx="6558100" cy="660952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sz="3200" b="1" dirty="0">
              <a:latin typeface="Lucida Sans" panose="020B0602030504020204" pitchFamily="34" charset="0"/>
            </a:endParaRPr>
          </a:p>
          <a:p>
            <a:pPr marL="0" indent="0">
              <a:buNone/>
            </a:pPr>
            <a:r>
              <a:rPr lang="en-US" sz="3200" b="1" dirty="0">
                <a:latin typeface="Lucida Sans" panose="020B0602030504020204" pitchFamily="34" charset="0"/>
              </a:rPr>
              <a:t>Charlene Harrington, Ph.D., RN</a:t>
            </a:r>
          </a:p>
          <a:p>
            <a:pPr marL="0" indent="0">
              <a:buNone/>
            </a:pPr>
            <a:r>
              <a:rPr lang="en-US" sz="3200" b="1" dirty="0">
                <a:latin typeface="Lucida Sans" panose="020B0602030504020204" pitchFamily="34" charset="0"/>
              </a:rPr>
              <a:t>Professor Emerita</a:t>
            </a:r>
          </a:p>
          <a:p>
            <a:pPr marL="0" indent="0">
              <a:buNone/>
            </a:pPr>
            <a:r>
              <a:rPr lang="en-US" sz="3200" b="1" dirty="0">
                <a:latin typeface="Lucida Sans" panose="020B0602030504020204" pitchFamily="34" charset="0"/>
              </a:rPr>
              <a:t>University of California San Francisco </a:t>
            </a:r>
          </a:p>
          <a:p>
            <a:pPr marL="0" indent="0">
              <a:buNone/>
            </a:pPr>
            <a:endParaRPr lang="en-US" sz="3200" b="1" dirty="0">
              <a:latin typeface="Lucida Sans" panose="020B0602030504020204" pitchFamily="34" charset="0"/>
            </a:endParaRPr>
          </a:p>
          <a:p>
            <a:pPr marL="0" indent="0">
              <a:buNone/>
            </a:pPr>
            <a:endParaRPr lang="en-US" sz="3200" b="1" dirty="0">
              <a:latin typeface="Lucida Sans" panose="020B0602030504020204" pitchFamily="34" charset="0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pPr lvl="1"/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973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0A6C5E-AFCB-AC4E-A24C-DA23A2493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469" y="1153572"/>
            <a:ext cx="3591765" cy="4461163"/>
          </a:xfrm>
        </p:spPr>
        <p:txBody>
          <a:bodyPr>
            <a:normAutofit/>
          </a:bodyPr>
          <a:lstStyle/>
          <a:p>
            <a:r>
              <a:rPr lang="en-US" b="1" dirty="0">
                <a:latin typeface="Lucida Sans" panose="020B0602030504020204" pitchFamily="34" charset="0"/>
              </a:rPr>
              <a:t>Residents in US nursing homes are highly vulnerable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73549-16C8-154E-AF5D-A1D9DAEF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319088"/>
            <a:ext cx="7449223" cy="6538912"/>
          </a:xfrm>
        </p:spPr>
        <p:txBody>
          <a:bodyPr anchor="ctr">
            <a:normAutofit/>
          </a:bodyPr>
          <a:lstStyle/>
          <a:p>
            <a:r>
              <a:rPr lang="en-US" sz="3200" b="1" dirty="0"/>
              <a:t>Generally older with multiple chronic conditions (90% are 65+,  34% are 85+)</a:t>
            </a:r>
          </a:p>
          <a:p>
            <a:endParaRPr lang="en-US" sz="3200" b="1" dirty="0"/>
          </a:p>
          <a:p>
            <a:r>
              <a:rPr lang="en-US" sz="3200" b="1" dirty="0"/>
              <a:t>60%+ have dementia </a:t>
            </a:r>
          </a:p>
          <a:p>
            <a:endParaRPr lang="en-US" sz="3200" b="1" dirty="0"/>
          </a:p>
          <a:p>
            <a:r>
              <a:rPr lang="en-US" sz="3200" b="1" dirty="0"/>
              <a:t>60% are frail and need extensive help </a:t>
            </a:r>
          </a:p>
          <a:p>
            <a:endParaRPr lang="en-US" sz="3200" b="1" dirty="0"/>
          </a:p>
          <a:p>
            <a:r>
              <a:rPr lang="en-US" sz="3200" b="1" dirty="0"/>
              <a:t>Take 9+ different medications daily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180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0A6C5E-AFCB-AC4E-A24C-DA23A2493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48" y="1153572"/>
            <a:ext cx="3798285" cy="4461163"/>
          </a:xfrm>
        </p:spPr>
        <p:txBody>
          <a:bodyPr>
            <a:normAutofit/>
          </a:bodyPr>
          <a:lstStyle/>
          <a:p>
            <a:r>
              <a:rPr lang="en-US" b="1" dirty="0">
                <a:latin typeface="Lucida Sans" panose="020B0602030504020204" pitchFamily="34" charset="0"/>
              </a:rPr>
              <a:t>Basic nursing care is labor intensive</a:t>
            </a:r>
            <a:br>
              <a:rPr lang="en-US" b="1" dirty="0">
                <a:latin typeface="Lucida Sans" panose="020B0602030504020204" pitchFamily="34" charset="0"/>
              </a:rPr>
            </a:br>
            <a:r>
              <a:rPr lang="en-US" b="1" dirty="0">
                <a:latin typeface="Lucida Sans" panose="020B0602030504020204" pitchFamily="34" charset="0"/>
              </a:rPr>
              <a:t>24 hours per day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73549-16C8-154E-AF5D-A1D9DAEF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211015"/>
            <a:ext cx="7547744" cy="6646985"/>
          </a:xfrm>
        </p:spPr>
        <p:txBody>
          <a:bodyPr anchor="ctr">
            <a:normAutofit/>
          </a:bodyPr>
          <a:lstStyle/>
          <a:p>
            <a:r>
              <a:rPr lang="en-US" sz="3200" b="1" dirty="0"/>
              <a:t>Basic care – bathing, dressing, toileting, transferring, eating, walking/mobility by certified nursing assistants (CNAs)</a:t>
            </a:r>
          </a:p>
          <a:p>
            <a:pPr lvl="1"/>
            <a:r>
              <a:rPr lang="en-US" sz="3200" b="1" dirty="0"/>
              <a:t>Morning and evening care</a:t>
            </a:r>
          </a:p>
          <a:p>
            <a:pPr lvl="1"/>
            <a:r>
              <a:rPr lang="en-US" sz="3200" b="1" dirty="0"/>
              <a:t>General assistance 24 hours a day</a:t>
            </a:r>
          </a:p>
          <a:p>
            <a:pPr lvl="1"/>
            <a:r>
              <a:rPr lang="en-US" sz="3200" b="1" dirty="0"/>
              <a:t>Assistance by 1-2 CNAs  </a:t>
            </a:r>
          </a:p>
          <a:p>
            <a:endParaRPr lang="en-US" sz="3200" b="1" dirty="0"/>
          </a:p>
          <a:p>
            <a:r>
              <a:rPr lang="en-US" sz="3200" b="1" dirty="0"/>
              <a:t>Licensed practical nurse care - medications, treatments, coordination, communications – 24 hours a day  </a:t>
            </a:r>
          </a:p>
        </p:txBody>
      </p:sp>
    </p:spTree>
    <p:extLst>
      <p:ext uri="{BB962C8B-B14F-4D97-AF65-F5344CB8AC3E}">
        <p14:creationId xmlns:p14="http://schemas.microsoft.com/office/powerpoint/2010/main" val="3138275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CE767F-1963-BA43-9C3E-23B29CB99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37" y="1153572"/>
            <a:ext cx="4064635" cy="4461163"/>
          </a:xfrm>
        </p:spPr>
        <p:txBody>
          <a:bodyPr>
            <a:normAutofit/>
          </a:bodyPr>
          <a:lstStyle/>
          <a:p>
            <a:r>
              <a:rPr lang="en-US" b="1" dirty="0">
                <a:latin typeface="Lucida Sans" panose="020B0602030504020204" pitchFamily="34" charset="0"/>
              </a:rPr>
              <a:t>Nursing care is highly complex requiring RNs 24 hours a day 7 days a week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9458A-8A3F-B24C-BDE4-2AD578005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1946" y="0"/>
            <a:ext cx="7411900" cy="6538912"/>
          </a:xfrm>
        </p:spPr>
        <p:txBody>
          <a:bodyPr anchor="ctr">
            <a:noAutofit/>
          </a:bodyPr>
          <a:lstStyle/>
          <a:p>
            <a:r>
              <a:rPr lang="en-US" b="1" dirty="0"/>
              <a:t>RNs are specifically trained in:</a:t>
            </a:r>
          </a:p>
          <a:p>
            <a:pPr lvl="1"/>
            <a:r>
              <a:rPr lang="en-US" sz="2800" b="1" dirty="0"/>
              <a:t>infection control planning and management</a:t>
            </a:r>
          </a:p>
          <a:p>
            <a:pPr lvl="1"/>
            <a:r>
              <a:rPr lang="en-US" sz="2800" b="1" dirty="0"/>
              <a:t>resident assessment &amp; care planning</a:t>
            </a:r>
          </a:p>
          <a:p>
            <a:pPr lvl="1"/>
            <a:r>
              <a:rPr lang="en-US" sz="2800" b="1" dirty="0"/>
              <a:t>identification and treatment of infections, chronic, and acute care conditions </a:t>
            </a:r>
          </a:p>
          <a:p>
            <a:pPr lvl="1"/>
            <a:r>
              <a:rPr lang="en-US" sz="2800" b="1" dirty="0"/>
              <a:t>surveillance of residents and resident care</a:t>
            </a:r>
          </a:p>
          <a:p>
            <a:pPr lvl="1"/>
            <a:r>
              <a:rPr lang="en-US" sz="2800" b="1" dirty="0"/>
              <a:t>coordination and communication with medical, dietary, therapy, social services, pharmacy, laboratory, and other </a:t>
            </a:r>
          </a:p>
          <a:p>
            <a:pPr lvl="1"/>
            <a:r>
              <a:rPr lang="en-US" sz="2800" b="1" dirty="0"/>
              <a:t>required for supervision of LPNs and CNAs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90668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14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0F067C"/>
      </a:accent1>
      <a:accent2>
        <a:srgbClr val="23CF0E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dvantage">
  <a:themeElements>
    <a:clrScheme name="Custom 5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A174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</TotalTime>
  <Words>2031</Words>
  <Application>Microsoft Office PowerPoint</Application>
  <PresentationFormat>Widescreen</PresentationFormat>
  <Paragraphs>305</Paragraphs>
  <Slides>33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Arial</vt:lpstr>
      <vt:lpstr>Calibri</vt:lpstr>
      <vt:lpstr>Calibri Bold</vt:lpstr>
      <vt:lpstr>Calibri Light</vt:lpstr>
      <vt:lpstr>Lucida Sans</vt:lpstr>
      <vt:lpstr>Times New Roman</vt:lpstr>
      <vt:lpstr>Wingdings</vt:lpstr>
      <vt:lpstr>Clarity</vt:lpstr>
      <vt:lpstr>Office Theme</vt:lpstr>
      <vt:lpstr>Advantage</vt:lpstr>
      <vt:lpstr>BRIEFING</vt:lpstr>
      <vt:lpstr>About the Consumer Voice</vt:lpstr>
      <vt:lpstr>Welcome and Reminders</vt:lpstr>
      <vt:lpstr>PowerPoint Presentation</vt:lpstr>
      <vt:lpstr>Speakers</vt:lpstr>
      <vt:lpstr>Nursing Home Staffing – Congressional Briefing</vt:lpstr>
      <vt:lpstr>Residents in US nursing homes are highly vulnerable</vt:lpstr>
      <vt:lpstr>Basic nursing care is labor intensive 24 hours per day </vt:lpstr>
      <vt:lpstr>Nursing care is highly complex requiring RNs 24 hours a day 7 days a week</vt:lpstr>
      <vt:lpstr>Nurse staffing, especially RNs, are associated with higher quality of  care</vt:lpstr>
      <vt:lpstr>Most nursing homes did not meet recommended staffing before the pandemic</vt:lpstr>
      <vt:lpstr>COVID-19 had devasting impact on nursing homes</vt:lpstr>
      <vt:lpstr>Minimum staffing recommend- ations by researchers &amp; experts</vt:lpstr>
      <vt:lpstr>Conclusions</vt:lpstr>
      <vt:lpstr>PowerPoint Presentation</vt:lpstr>
      <vt:lpstr>The Long Term Care Community Coalition</vt:lpstr>
      <vt:lpstr>What are the Data?</vt:lpstr>
      <vt:lpstr>What do the Data Show?</vt:lpstr>
      <vt:lpstr>Are Baseline Staffing Standards Achievable?</vt:lpstr>
      <vt:lpstr>Resources</vt:lpstr>
      <vt:lpstr>LTCCC’s state pages</vt:lpstr>
      <vt:lpstr>Example: Find your facility’s or region’s staffing data</vt:lpstr>
      <vt:lpstr>Nursing Home Oversight &amp; Enforcement: Expectation vs. Reality </vt:lpstr>
      <vt:lpstr> State Nursing Home Staffing StandardS </vt:lpstr>
      <vt:lpstr> Federal statute and regulation </vt:lpstr>
      <vt:lpstr>State Requirements for Total Nursing Staff Time  Recommended Staffing Standard: 4.1</vt:lpstr>
      <vt:lpstr>Twenty-four Hour Registered Nurse</vt:lpstr>
      <vt:lpstr>PowerPoint Presentation</vt:lpstr>
      <vt:lpstr>PowerPoint Presentation</vt:lpstr>
      <vt:lpstr>We can support minimum staffing standards </vt:lpstr>
      <vt:lpstr>PowerPoint Presentation</vt:lpstr>
      <vt:lpstr>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Amity Overall-Laib</dc:creator>
  <cp:lastModifiedBy>Libby Laubert</cp:lastModifiedBy>
  <cp:revision>28</cp:revision>
  <dcterms:created xsi:type="dcterms:W3CDTF">2017-10-29T14:42:30Z</dcterms:created>
  <dcterms:modified xsi:type="dcterms:W3CDTF">2021-12-09T17:40:48Z</dcterms:modified>
</cp:coreProperties>
</file>