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7" r:id="rId2"/>
    <p:sldId id="343" r:id="rId3"/>
    <p:sldId id="266" r:id="rId4"/>
    <p:sldId id="342" r:id="rId5"/>
    <p:sldId id="270" r:id="rId6"/>
    <p:sldId id="290" r:id="rId7"/>
    <p:sldId id="291" r:id="rId8"/>
    <p:sldId id="271" r:id="rId9"/>
    <p:sldId id="275" r:id="rId10"/>
    <p:sldId id="272" r:id="rId11"/>
    <p:sldId id="273" r:id="rId12"/>
    <p:sldId id="274" r:id="rId13"/>
    <p:sldId id="277" r:id="rId14"/>
    <p:sldId id="276" r:id="rId15"/>
    <p:sldId id="260" r:id="rId16"/>
    <p:sldId id="261" r:id="rId17"/>
    <p:sldId id="289" r:id="rId18"/>
    <p:sldId id="263" r:id="rId19"/>
    <p:sldId id="265" r:id="rId2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ri Smetanka" initials="LS" lastIdx="3" clrIdx="0">
    <p:extLst>
      <p:ext uri="{19B8F6BF-5375-455C-9EA6-DF929625EA0E}">
        <p15:presenceInfo xmlns:p15="http://schemas.microsoft.com/office/powerpoint/2012/main" userId="24156cba9f2370d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61" autoAdjust="0"/>
    <p:restoredTop sz="76758" autoAdjust="0"/>
  </p:normalViewPr>
  <p:slideViewPr>
    <p:cSldViewPr snapToGrid="0">
      <p:cViewPr varScale="1">
        <p:scale>
          <a:sx n="66" d="100"/>
          <a:sy n="66" d="100"/>
        </p:scale>
        <p:origin x="1186" y="58"/>
      </p:cViewPr>
      <p:guideLst/>
    </p:cSldViewPr>
  </p:slideViewPr>
  <p:notesTextViewPr>
    <p:cViewPr>
      <p:scale>
        <a:sx n="80" d="100"/>
        <a:sy n="8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19ED5E1-4A79-4607-B05E-066BA80387E1}" type="datetimeFigureOut">
              <a:rPr lang="en-US" smtClean="0"/>
              <a:t>5/22/2018</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013422E6-57C4-472B-BB37-763E50B58060}" type="slidenum">
              <a:rPr lang="en-US" smtClean="0"/>
              <a:t>‹#›</a:t>
            </a:fld>
            <a:endParaRPr lang="en-US" dirty="0"/>
          </a:p>
        </p:txBody>
      </p:sp>
    </p:spTree>
    <p:extLst>
      <p:ext uri="{BB962C8B-B14F-4D97-AF65-F5344CB8AC3E}">
        <p14:creationId xmlns:p14="http://schemas.microsoft.com/office/powerpoint/2010/main" val="3968210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3422E6-57C4-472B-BB37-763E50B58060}" type="slidenum">
              <a:rPr lang="en-US" smtClean="0"/>
              <a:t>13</a:t>
            </a:fld>
            <a:endParaRPr lang="en-US" dirty="0"/>
          </a:p>
        </p:txBody>
      </p:sp>
    </p:spTree>
    <p:extLst>
      <p:ext uri="{BB962C8B-B14F-4D97-AF65-F5344CB8AC3E}">
        <p14:creationId xmlns:p14="http://schemas.microsoft.com/office/powerpoint/2010/main" val="1503079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Placeholder 2"/>
          <p:cNvSpPr>
            <a:spLocks noGrp="1" noRot="1" noChangeAspect="1"/>
          </p:cNvSpPr>
          <p:nvPr>
            <p:ph type="sldImg"/>
          </p:nvPr>
        </p:nvSpPr>
        <p:spPr bwMode="auto">
          <a:noFill/>
          <a:ln>
            <a:solidFill>
              <a:srgbClr val="000000"/>
            </a:solidFill>
            <a:miter lim="800000"/>
            <a:headEnd/>
            <a:tailEnd/>
          </a:ln>
        </p:spPr>
      </p:sp>
      <p:sp>
        <p:nvSpPr>
          <p:cNvPr id="97283" name="Placeholder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642707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914400" y="3398839"/>
            <a:ext cx="104648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914400" y="1371601"/>
            <a:ext cx="104648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914400" y="3505200"/>
            <a:ext cx="85344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fld id="{11469716-BACD-4997-B5DF-D995F6728735}" type="datetime2">
              <a:rPr lang="en-US"/>
              <a:pPr>
                <a:defRPr/>
              </a:pPr>
              <a:t>Tuesday, May 22, 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9A52BEF-7088-4A79-8954-7E0F8B8F553A}" type="slidenum">
              <a:rPr lang="en-US"/>
              <a:pPr>
                <a:defRPr/>
              </a:pPr>
              <a:t>‹#›</a:t>
            </a:fld>
            <a:endParaRPr lang="en-US" dirty="0"/>
          </a:p>
        </p:txBody>
      </p:sp>
    </p:spTree>
    <p:extLst>
      <p:ext uri="{BB962C8B-B14F-4D97-AF65-F5344CB8AC3E}">
        <p14:creationId xmlns:p14="http://schemas.microsoft.com/office/powerpoint/2010/main" val="1649705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91A6A56-AAA0-4F32-A6D3-D9F88E3DC241}" type="datetime2">
              <a:rPr lang="en-US"/>
              <a:pPr>
                <a:defRPr/>
              </a:pPr>
              <a:t>Tuesday, May 22, 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4682324-9A48-4BF9-BE51-345E2E0967C2}" type="slidenum">
              <a:rPr lang="en-US"/>
              <a:pPr>
                <a:defRPr/>
              </a:pPr>
              <a:t>‹#›</a:t>
            </a:fld>
            <a:endParaRPr lang="en-US" dirty="0"/>
          </a:p>
        </p:txBody>
      </p:sp>
    </p:spTree>
    <p:extLst>
      <p:ext uri="{BB962C8B-B14F-4D97-AF65-F5344CB8AC3E}">
        <p14:creationId xmlns:p14="http://schemas.microsoft.com/office/powerpoint/2010/main" val="2881133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609600"/>
            <a:ext cx="27432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609600" y="609600"/>
            <a:ext cx="80264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6884B369-0B34-497C-B092-9551C78B231A}" type="datetime2">
              <a:rPr lang="en-US"/>
              <a:pPr>
                <a:defRPr/>
              </a:pPr>
              <a:t>Tuesday, May 22, 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12DFCAB-8A42-4001-933B-11ADD0D367F5}" type="slidenum">
              <a:rPr lang="en-US"/>
              <a:pPr>
                <a:defRPr/>
              </a:pPr>
              <a:t>‹#›</a:t>
            </a:fld>
            <a:endParaRPr lang="en-US" dirty="0"/>
          </a:p>
        </p:txBody>
      </p:sp>
    </p:spTree>
    <p:extLst>
      <p:ext uri="{BB962C8B-B14F-4D97-AF65-F5344CB8AC3E}">
        <p14:creationId xmlns:p14="http://schemas.microsoft.com/office/powerpoint/2010/main" val="671388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29DD02A-869B-49DC-A22D-D8AD133B3D26}" type="datetime2">
              <a:rPr lang="en-US"/>
              <a:pPr>
                <a:defRPr/>
              </a:pPr>
              <a:t>Tuesday, May 22, 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2F736A6-7933-452F-A48D-58A64503FD06}" type="slidenum">
              <a:rPr lang="en-US"/>
              <a:pPr>
                <a:defRPr/>
              </a:pPr>
              <a:t>‹#›</a:t>
            </a:fld>
            <a:endParaRPr lang="en-US" dirty="0"/>
          </a:p>
        </p:txBody>
      </p:sp>
    </p:spTree>
    <p:extLst>
      <p:ext uri="{BB962C8B-B14F-4D97-AF65-F5344CB8AC3E}">
        <p14:creationId xmlns:p14="http://schemas.microsoft.com/office/powerpoint/2010/main" val="1771091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cxnSp>
        <p:nvCxnSpPr>
          <p:cNvPr id="4" name="Straight Connector 3"/>
          <p:cNvCxnSpPr/>
          <p:nvPr/>
        </p:nvCxnSpPr>
        <p:spPr>
          <a:xfrm>
            <a:off x="975784" y="4598989"/>
            <a:ext cx="104648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963084" y="2362201"/>
            <a:ext cx="10363200" cy="2200275"/>
          </a:xfrm>
        </p:spPr>
        <p:txBody>
          <a:bodyPr anchor="b"/>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963084" y="4626865"/>
            <a:ext cx="103632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0CAABB5-F409-4AA7-B9A1-E12BDA1E0917}" type="datetime2">
              <a:rPr lang="en-US"/>
              <a:pPr>
                <a:defRPr/>
              </a:pPr>
              <a:t>Tuesday, May 22, 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3344AC1-1564-4F1A-BBCC-D28EE0E013B5}" type="slidenum">
              <a:rPr lang="en-US"/>
              <a:pPr>
                <a:defRPr/>
              </a:pPr>
              <a:t>‹#›</a:t>
            </a:fld>
            <a:endParaRPr lang="en-US" dirty="0"/>
          </a:p>
        </p:txBody>
      </p:sp>
    </p:spTree>
    <p:extLst>
      <p:ext uri="{BB962C8B-B14F-4D97-AF65-F5344CB8AC3E}">
        <p14:creationId xmlns:p14="http://schemas.microsoft.com/office/powerpoint/2010/main" val="34732865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15471D90-27FD-4468-B60C-1749DAF7B999}" type="datetime2">
              <a:rPr lang="en-US"/>
              <a:pPr>
                <a:defRPr/>
              </a:pPr>
              <a:t>Tuesday, May 22, 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016C814-40BC-46D0-A8C3-9D2318B2B413}" type="slidenum">
              <a:rPr lang="en-US"/>
              <a:pPr>
                <a:defRPr/>
              </a:pPr>
              <a:t>‹#›</a:t>
            </a:fld>
            <a:endParaRPr lang="en-US" dirty="0"/>
          </a:p>
        </p:txBody>
      </p:sp>
    </p:spTree>
    <p:extLst>
      <p:ext uri="{BB962C8B-B14F-4D97-AF65-F5344CB8AC3E}">
        <p14:creationId xmlns:p14="http://schemas.microsoft.com/office/powerpoint/2010/main" val="3040051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rot="5400000">
            <a:off x="3742796" y="4045480"/>
            <a:ext cx="4708525" cy="211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p:cNvSpPr>
            <a:spLocks noGrp="1"/>
          </p:cNvSpPr>
          <p:nvPr>
            <p:ph type="dt" sz="half" idx="10"/>
          </p:nvPr>
        </p:nvSpPr>
        <p:spPr/>
        <p:txBody>
          <a:bodyPr/>
          <a:lstStyle>
            <a:lvl1pPr>
              <a:defRPr/>
            </a:lvl1pPr>
          </a:lstStyle>
          <a:p>
            <a:pPr>
              <a:defRPr/>
            </a:pPr>
            <a:fld id="{4AE6E7C8-38E0-45EB-B7DF-AA978E3A7A34}" type="datetime2">
              <a:rPr lang="en-US"/>
              <a:pPr>
                <a:defRPr/>
              </a:pPr>
              <a:t>Tuesday, May 22, 2018</a:t>
            </a:fld>
            <a:endParaRPr lang="en-US" dirty="0"/>
          </a:p>
        </p:txBody>
      </p:sp>
      <p:sp>
        <p:nvSpPr>
          <p:cNvPr id="9" name="Footer Placeholder 7"/>
          <p:cNvSpPr>
            <a:spLocks noGrp="1"/>
          </p:cNvSpPr>
          <p:nvPr>
            <p:ph type="ftr" sz="quarter" idx="11"/>
          </p:nvPr>
        </p:nvSpPr>
        <p:spPr/>
        <p:txBody>
          <a:bodyPr/>
          <a:lstStyle>
            <a:lvl1pPr>
              <a:defRPr/>
            </a:lvl1pPr>
          </a:lstStyle>
          <a:p>
            <a:pPr>
              <a:defRPr/>
            </a:pPr>
            <a:endParaRPr lang="en-US" dirty="0"/>
          </a:p>
        </p:txBody>
      </p:sp>
      <p:sp>
        <p:nvSpPr>
          <p:cNvPr id="10" name="Slide Number Placeholder 8"/>
          <p:cNvSpPr>
            <a:spLocks noGrp="1"/>
          </p:cNvSpPr>
          <p:nvPr>
            <p:ph type="sldNum" sz="quarter" idx="12"/>
          </p:nvPr>
        </p:nvSpPr>
        <p:spPr/>
        <p:txBody>
          <a:bodyPr/>
          <a:lstStyle>
            <a:lvl1pPr>
              <a:defRPr/>
            </a:lvl1pPr>
          </a:lstStyle>
          <a:p>
            <a:pPr>
              <a:defRPr/>
            </a:pPr>
            <a:fld id="{9D9696A2-6431-4F90-98CE-77071C1F3F0E}" type="slidenum">
              <a:rPr lang="en-US"/>
              <a:pPr>
                <a:defRPr/>
              </a:pPr>
              <a:t>‹#›</a:t>
            </a:fld>
            <a:endParaRPr lang="en-US" dirty="0"/>
          </a:p>
        </p:txBody>
      </p:sp>
    </p:spTree>
    <p:extLst>
      <p:ext uri="{BB962C8B-B14F-4D97-AF65-F5344CB8AC3E}">
        <p14:creationId xmlns:p14="http://schemas.microsoft.com/office/powerpoint/2010/main" val="108738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7451B331-4B49-45CE-85D0-743E7C76037B}" type="datetime2">
              <a:rPr lang="en-US"/>
              <a:pPr>
                <a:defRPr/>
              </a:pPr>
              <a:t>Tuesday, May 22, 2018</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0A68755-545F-4F52-BB8D-34A06755936A}" type="slidenum">
              <a:rPr lang="en-US"/>
              <a:pPr>
                <a:defRPr/>
              </a:pPr>
              <a:t>‹#›</a:t>
            </a:fld>
            <a:endParaRPr lang="en-US" dirty="0"/>
          </a:p>
        </p:txBody>
      </p:sp>
    </p:spTree>
    <p:extLst>
      <p:ext uri="{BB962C8B-B14F-4D97-AF65-F5344CB8AC3E}">
        <p14:creationId xmlns:p14="http://schemas.microsoft.com/office/powerpoint/2010/main" val="2743027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2B63F26-93A0-4296-B3C7-B0D157FD43C4}" type="datetime2">
              <a:rPr lang="en-US"/>
              <a:pPr>
                <a:defRPr/>
              </a:pPr>
              <a:t>Tuesday, May 22, 2018</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53F0D1F7-246E-4B4D-915D-7BBAF2DD17BC}" type="slidenum">
              <a:rPr lang="en-US"/>
              <a:pPr>
                <a:defRPr/>
              </a:pPr>
              <a:t>‹#›</a:t>
            </a:fld>
            <a:endParaRPr lang="en-US" dirty="0"/>
          </a:p>
        </p:txBody>
      </p:sp>
    </p:spTree>
    <p:extLst>
      <p:ext uri="{BB962C8B-B14F-4D97-AF65-F5344CB8AC3E}">
        <p14:creationId xmlns:p14="http://schemas.microsoft.com/office/powerpoint/2010/main" val="3282702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p:cNvCxnSpPr/>
          <p:nvPr/>
        </p:nvCxnSpPr>
        <p:spPr>
          <a:xfrm rot="5400000">
            <a:off x="911754" y="3580343"/>
            <a:ext cx="5578475" cy="211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09600" y="792080"/>
            <a:ext cx="2852928"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962400" y="792080"/>
            <a:ext cx="7620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2130553"/>
            <a:ext cx="2852928"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p:cNvSpPr>
            <a:spLocks noGrp="1"/>
          </p:cNvSpPr>
          <p:nvPr>
            <p:ph type="dt" sz="half" idx="10"/>
          </p:nvPr>
        </p:nvSpPr>
        <p:spPr/>
        <p:txBody>
          <a:bodyPr/>
          <a:lstStyle>
            <a:lvl1pPr>
              <a:defRPr/>
            </a:lvl1pPr>
          </a:lstStyle>
          <a:p>
            <a:pPr>
              <a:defRPr/>
            </a:pPr>
            <a:fld id="{515B2775-05E4-4758-B848-621D0714D905}" type="datetime2">
              <a:rPr lang="en-US"/>
              <a:pPr>
                <a:defRPr/>
              </a:pPr>
              <a:t>Tuesday, May 22, 2018</a:t>
            </a:fld>
            <a:endParaRPr lang="en-US" dirty="0"/>
          </a:p>
        </p:txBody>
      </p:sp>
      <p:sp>
        <p:nvSpPr>
          <p:cNvPr id="7" name="Footer Placeholder 5"/>
          <p:cNvSpPr>
            <a:spLocks noGrp="1"/>
          </p:cNvSpPr>
          <p:nvPr>
            <p:ph type="ftr" sz="quarter" idx="11"/>
          </p:nvPr>
        </p:nvSpPr>
        <p:spPr/>
        <p:txBody>
          <a:bodyPr/>
          <a:lstStyle>
            <a:lvl1pPr>
              <a:defRPr/>
            </a:lvl1pPr>
          </a:lstStyle>
          <a:p>
            <a:pPr>
              <a:defRPr/>
            </a:pPr>
            <a:endParaRPr lang="en-US" dirty="0"/>
          </a:p>
        </p:txBody>
      </p:sp>
      <p:sp>
        <p:nvSpPr>
          <p:cNvPr id="8" name="Slide Number Placeholder 6"/>
          <p:cNvSpPr>
            <a:spLocks noGrp="1"/>
          </p:cNvSpPr>
          <p:nvPr>
            <p:ph type="sldNum" sz="quarter" idx="12"/>
          </p:nvPr>
        </p:nvSpPr>
        <p:spPr/>
        <p:txBody>
          <a:bodyPr/>
          <a:lstStyle>
            <a:lvl1pPr>
              <a:defRPr/>
            </a:lvl1pPr>
          </a:lstStyle>
          <a:p>
            <a:pPr>
              <a:defRPr/>
            </a:pPr>
            <a:fld id="{132BACCF-070E-40F2-9168-7145DBCA1418}" type="slidenum">
              <a:rPr lang="en-US"/>
              <a:pPr>
                <a:defRPr/>
              </a:pPr>
              <a:t>‹#›</a:t>
            </a:fld>
            <a:endParaRPr lang="en-US" dirty="0"/>
          </a:p>
        </p:txBody>
      </p:sp>
    </p:spTree>
    <p:extLst>
      <p:ext uri="{BB962C8B-B14F-4D97-AF65-F5344CB8AC3E}">
        <p14:creationId xmlns:p14="http://schemas.microsoft.com/office/powerpoint/2010/main" val="305291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792480"/>
            <a:ext cx="2856907" cy="1264920"/>
          </a:xfrm>
        </p:spPr>
        <p:txBody>
          <a:bodyPr anchor="b"/>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3811480" y="838201"/>
            <a:ext cx="787252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Drag picture to placeholder or click icon to add</a:t>
            </a:r>
          </a:p>
        </p:txBody>
      </p:sp>
      <p:sp>
        <p:nvSpPr>
          <p:cNvPr id="4" name="Text Placeholder 3"/>
          <p:cNvSpPr>
            <a:spLocks noGrp="1"/>
          </p:cNvSpPr>
          <p:nvPr>
            <p:ph type="body" sz="half" idx="2"/>
          </p:nvPr>
        </p:nvSpPr>
        <p:spPr>
          <a:xfrm>
            <a:off x="609600" y="2133600"/>
            <a:ext cx="2852928"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5C7FE78-8E03-4852-ABAB-32A73E9CF35A}" type="datetime2">
              <a:rPr lang="en-US"/>
              <a:pPr>
                <a:defRPr/>
              </a:pPr>
              <a:t>Tuesday, May 22, 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222077C-E156-4610-86C6-FFDCFBB3FB21}" type="slidenum">
              <a:rPr lang="en-US"/>
              <a:pPr>
                <a:defRPr/>
              </a:pPr>
              <a:t>‹#›</a:t>
            </a:fld>
            <a:endParaRPr lang="en-US" dirty="0"/>
          </a:p>
        </p:txBody>
      </p:sp>
    </p:spTree>
    <p:extLst>
      <p:ext uri="{BB962C8B-B14F-4D97-AF65-F5344CB8AC3E}">
        <p14:creationId xmlns:p14="http://schemas.microsoft.com/office/powerpoint/2010/main" val="3784991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663"/>
            <a:ext cx="12192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 name="Title Placeholder 1"/>
          <p:cNvSpPr>
            <a:spLocks noGrp="1"/>
          </p:cNvSpPr>
          <p:nvPr>
            <p:ph type="title"/>
          </p:nvPr>
        </p:nvSpPr>
        <p:spPr>
          <a:xfrm>
            <a:off x="609600" y="533400"/>
            <a:ext cx="109728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028" name="Text Placeholder 2"/>
          <p:cNvSpPr>
            <a:spLocks noGrp="1"/>
          </p:cNvSpPr>
          <p:nvPr>
            <p:ph type="body" idx="1"/>
          </p:nvPr>
        </p:nvSpPr>
        <p:spPr bwMode="auto">
          <a:xfrm>
            <a:off x="609600" y="1600200"/>
            <a:ext cx="109728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p:nvSpPr>
        <p:spPr>
          <a:xfrm>
            <a:off x="0" y="1"/>
            <a:ext cx="12192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4" name="Date Placeholder 3"/>
          <p:cNvSpPr>
            <a:spLocks noGrp="1"/>
          </p:cNvSpPr>
          <p:nvPr>
            <p:ph type="dt" sz="half" idx="2"/>
          </p:nvPr>
        </p:nvSpPr>
        <p:spPr>
          <a:xfrm>
            <a:off x="609600" y="19051"/>
            <a:ext cx="3860800" cy="328613"/>
          </a:xfrm>
          <a:prstGeom prst="rect">
            <a:avLst/>
          </a:prstGeom>
        </p:spPr>
        <p:txBody>
          <a:bodyPr vert="horz" lIns="91440" tIns="45720" rIns="91440" bIns="45720" rtlCol="0" anchor="ctr"/>
          <a:lstStyle>
            <a:lvl1pPr algn="l" fontAlgn="auto">
              <a:spcBef>
                <a:spcPts val="0"/>
              </a:spcBef>
              <a:spcAft>
                <a:spcPts val="0"/>
              </a:spcAft>
              <a:defRPr sz="1200" smtClean="0">
                <a:solidFill>
                  <a:srgbClr val="FFFFFF"/>
                </a:solidFill>
                <a:latin typeface="+mn-lt"/>
                <a:ea typeface="+mn-ea"/>
                <a:cs typeface="+mn-cs"/>
              </a:defRPr>
            </a:lvl1pPr>
          </a:lstStyle>
          <a:p>
            <a:pPr>
              <a:defRPr/>
            </a:pPr>
            <a:fld id="{211C0565-A44B-44E0-A887-C2ADE0B54789}" type="datetime2">
              <a:rPr lang="en-US"/>
              <a:pPr>
                <a:defRPr/>
              </a:pPr>
              <a:t>Tuesday, May 22, 2018</a:t>
            </a:fld>
            <a:endParaRPr lang="en-US" dirty="0"/>
          </a:p>
        </p:txBody>
      </p:sp>
      <p:sp>
        <p:nvSpPr>
          <p:cNvPr id="5" name="Footer Placeholder 4"/>
          <p:cNvSpPr>
            <a:spLocks noGrp="1"/>
          </p:cNvSpPr>
          <p:nvPr>
            <p:ph type="ftr" sz="quarter" idx="3"/>
          </p:nvPr>
        </p:nvSpPr>
        <p:spPr>
          <a:xfrm>
            <a:off x="4572000" y="19051"/>
            <a:ext cx="5486400" cy="328613"/>
          </a:xfrm>
          <a:prstGeom prst="rect">
            <a:avLst/>
          </a:prstGeom>
        </p:spPr>
        <p:txBody>
          <a:bodyPr vert="horz" lIns="91440" tIns="45720" rIns="91440" bIns="45720" rtlCol="0" anchor="ctr"/>
          <a:lstStyle>
            <a:lvl1pPr algn="r" fontAlgn="auto">
              <a:spcBef>
                <a:spcPts val="0"/>
              </a:spcBef>
              <a:spcAft>
                <a:spcPts val="0"/>
              </a:spcAft>
              <a:defRPr sz="1200" dirty="0">
                <a:solidFill>
                  <a:srgbClr val="FFFFFF"/>
                </a:solidFill>
                <a:latin typeface="+mn-lt"/>
                <a:ea typeface="+mn-ea"/>
                <a:cs typeface="+mn-cs"/>
              </a:defRPr>
            </a:lvl1pPr>
          </a:lstStyle>
          <a:p>
            <a:pPr>
              <a:defRPr/>
            </a:pPr>
            <a:endParaRPr lang="en-US" dirty="0"/>
          </a:p>
        </p:txBody>
      </p:sp>
      <p:sp>
        <p:nvSpPr>
          <p:cNvPr id="6" name="Slide Number Placeholder 5"/>
          <p:cNvSpPr>
            <a:spLocks noGrp="1"/>
          </p:cNvSpPr>
          <p:nvPr>
            <p:ph type="sldNum" sz="quarter" idx="4"/>
          </p:nvPr>
        </p:nvSpPr>
        <p:spPr>
          <a:xfrm>
            <a:off x="10160000" y="19051"/>
            <a:ext cx="1422400" cy="328613"/>
          </a:xfrm>
          <a:prstGeom prst="rect">
            <a:avLst/>
          </a:prstGeom>
        </p:spPr>
        <p:txBody>
          <a:bodyPr vert="horz" lIns="91440" tIns="45720" rIns="91440" bIns="45720" rtlCol="0" anchor="ctr"/>
          <a:lstStyle>
            <a:lvl1pPr algn="l" fontAlgn="auto">
              <a:spcBef>
                <a:spcPts val="0"/>
              </a:spcBef>
              <a:spcAft>
                <a:spcPts val="0"/>
              </a:spcAft>
              <a:defRPr sz="1400" b="1" smtClean="0">
                <a:solidFill>
                  <a:srgbClr val="FFFFFF"/>
                </a:solidFill>
                <a:latin typeface="+mn-lt"/>
                <a:ea typeface="+mn-ea"/>
                <a:cs typeface="+mn-cs"/>
              </a:defRPr>
            </a:lvl1pPr>
          </a:lstStyle>
          <a:p>
            <a:pPr>
              <a:defRPr/>
            </a:pPr>
            <a:fld id="{EC3721E8-9C32-479D-96C1-67413B93FE65}" type="slidenum">
              <a:rPr lang="en-US"/>
              <a:pPr>
                <a:defRPr/>
              </a:pPr>
              <a:t>‹#›</a:t>
            </a:fld>
            <a:endParaRPr lang="en-US" dirty="0"/>
          </a:p>
        </p:txBody>
      </p:sp>
    </p:spTree>
    <p:extLst>
      <p:ext uri="{BB962C8B-B14F-4D97-AF65-F5344CB8AC3E}">
        <p14:creationId xmlns:p14="http://schemas.microsoft.com/office/powerpoint/2010/main" val="1224968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fontAlgn="base">
        <a:spcBef>
          <a:spcPct val="0"/>
        </a:spcBef>
        <a:spcAft>
          <a:spcPct val="0"/>
        </a:spcAft>
        <a:defRPr sz="4000" kern="1200" spc="-100">
          <a:solidFill>
            <a:schemeClr val="tx2"/>
          </a:solidFill>
          <a:latin typeface="+mj-lt"/>
          <a:ea typeface="ＭＳ Ｐゴシック" pitchFamily="127" charset="-128"/>
          <a:cs typeface="ＭＳ Ｐゴシック" pitchFamily="127" charset="-128"/>
        </a:defRPr>
      </a:lvl1pPr>
      <a:lvl2pPr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2pPr>
      <a:lvl3pPr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3pPr>
      <a:lvl4pPr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4pPr>
      <a:lvl5pPr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5pPr>
      <a:lvl6pPr marL="457200"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6pPr>
      <a:lvl7pPr marL="914400"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7pPr>
      <a:lvl8pPr marL="1371600"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8pPr>
      <a:lvl9pPr marL="1828800" algn="l" rtl="0" fontAlgn="base">
        <a:spcBef>
          <a:spcPct val="0"/>
        </a:spcBef>
        <a:spcAft>
          <a:spcPct val="0"/>
        </a:spcAft>
        <a:defRPr sz="4000">
          <a:solidFill>
            <a:schemeClr val="tx2"/>
          </a:solidFill>
          <a:latin typeface="Arial" pitchFamily="127" charset="0"/>
          <a:ea typeface="ＭＳ Ｐゴシック" pitchFamily="127" charset="-128"/>
          <a:cs typeface="ＭＳ Ｐゴシック" pitchFamily="127" charset="-128"/>
        </a:defRPr>
      </a:lvl9pPr>
    </p:titleStyle>
    <p:bodyStyle>
      <a:lvl1pPr marL="182563" indent="-182563" algn="l" rtl="0" fontAlgn="base">
        <a:spcBef>
          <a:spcPct val="20000"/>
        </a:spcBef>
        <a:spcAft>
          <a:spcPct val="0"/>
        </a:spcAft>
        <a:buClr>
          <a:schemeClr val="accent1"/>
        </a:buClr>
        <a:buSzPct val="85000"/>
        <a:buFont typeface="Arial" pitchFamily="127" charset="0"/>
        <a:buChar char="•"/>
        <a:defRPr sz="2400" kern="1200">
          <a:solidFill>
            <a:schemeClr val="tx1"/>
          </a:solidFill>
          <a:latin typeface="+mn-lt"/>
          <a:ea typeface="ＭＳ Ｐゴシック" pitchFamily="127" charset="-128"/>
          <a:cs typeface="ＭＳ Ｐゴシック" pitchFamily="127" charset="-128"/>
        </a:defRPr>
      </a:lvl1pPr>
      <a:lvl2pPr marL="457200" indent="-182563" algn="l" rtl="0" fontAlgn="base">
        <a:spcBef>
          <a:spcPct val="20000"/>
        </a:spcBef>
        <a:spcAft>
          <a:spcPct val="0"/>
        </a:spcAft>
        <a:buClr>
          <a:schemeClr val="accent1"/>
        </a:buClr>
        <a:buSzPct val="85000"/>
        <a:buFont typeface="Arial" pitchFamily="127" charset="0"/>
        <a:buChar char="•"/>
        <a:defRPr sz="2000" kern="1200">
          <a:solidFill>
            <a:schemeClr val="tx1"/>
          </a:solidFill>
          <a:latin typeface="+mn-lt"/>
          <a:ea typeface="ＭＳ Ｐゴシック" pitchFamily="127" charset="-128"/>
          <a:cs typeface="+mn-cs"/>
        </a:defRPr>
      </a:lvl2pPr>
      <a:lvl3pPr marL="730250" indent="-182563" algn="l" rtl="0" fontAlgn="base">
        <a:spcBef>
          <a:spcPct val="20000"/>
        </a:spcBef>
        <a:spcAft>
          <a:spcPct val="0"/>
        </a:spcAft>
        <a:buClr>
          <a:schemeClr val="accent1"/>
        </a:buClr>
        <a:buSzPct val="90000"/>
        <a:buFont typeface="Arial" pitchFamily="127" charset="0"/>
        <a:buChar char="•"/>
        <a:defRPr kern="1200">
          <a:solidFill>
            <a:schemeClr val="tx1"/>
          </a:solidFill>
          <a:latin typeface="+mn-lt"/>
          <a:ea typeface="ＭＳ Ｐゴシック" pitchFamily="127" charset="-128"/>
          <a:cs typeface="+mn-cs"/>
        </a:defRPr>
      </a:lvl3pPr>
      <a:lvl4pPr marL="1004888" indent="-182563" algn="l" rtl="0" fontAlgn="base">
        <a:spcBef>
          <a:spcPct val="20000"/>
        </a:spcBef>
        <a:spcAft>
          <a:spcPct val="0"/>
        </a:spcAft>
        <a:buClr>
          <a:schemeClr val="accent1"/>
        </a:buClr>
        <a:buFont typeface="Arial" pitchFamily="127" charset="0"/>
        <a:buChar char="•"/>
        <a:defRPr sz="1600" kern="1200">
          <a:solidFill>
            <a:schemeClr val="tx1"/>
          </a:solidFill>
          <a:latin typeface="+mn-lt"/>
          <a:ea typeface="ＭＳ Ｐゴシック" pitchFamily="127" charset="-128"/>
          <a:cs typeface="+mn-cs"/>
        </a:defRPr>
      </a:lvl4pPr>
      <a:lvl5pPr marL="1187450" indent="-136525" algn="l" rtl="0" fontAlgn="base">
        <a:spcBef>
          <a:spcPct val="20000"/>
        </a:spcBef>
        <a:spcAft>
          <a:spcPct val="0"/>
        </a:spcAft>
        <a:buClr>
          <a:schemeClr val="accent1"/>
        </a:buClr>
        <a:buSzPct val="100000"/>
        <a:buFont typeface="Arial" pitchFamily="127" charset="0"/>
        <a:buChar char="•"/>
        <a:defRPr sz="1400" kern="1200">
          <a:solidFill>
            <a:schemeClr val="tx1"/>
          </a:solidFill>
          <a:latin typeface="+mn-lt"/>
          <a:ea typeface="ＭＳ Ｐゴシック" pitchFamily="127" charset="-128"/>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hyperlink" Target="http://theconsumervoice.org/get_help" TargetMode="External"/><Relationship Id="rId1" Type="http://schemas.openxmlformats.org/officeDocument/2006/relationships/slideLayout" Target="../slideLayouts/slideLayout2.xml"/><Relationship Id="rId5" Type="http://schemas.openxmlformats.org/officeDocument/2006/relationships/hyperlink" Target="https://creativecommons.org/licenses/by/3.0/" TargetMode="External"/><Relationship Id="rId4" Type="http://schemas.openxmlformats.org/officeDocument/2006/relationships/hyperlink" Target="http://escribabr.blogspot.com.br/2010/07/tarefa-para-setima-serie-cpm.html"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8" Type="http://schemas.openxmlformats.org/officeDocument/2006/relationships/hyperlink" Target="http://www.ltcombudsman.org/" TargetMode="External"/><Relationship Id="rId3" Type="http://schemas.openxmlformats.org/officeDocument/2006/relationships/hyperlink" Target="http://www.theconsumervoice.org/" TargetMode="External"/><Relationship Id="rId7" Type="http://schemas.openxmlformats.org/officeDocument/2006/relationships/hyperlink" Target="http://theconsumervoice.org/uploads/files/issues/Revised_Nursing_Facility_Regulations_Return_to_Facility_After_Hospitalization.pdf" TargetMode="External"/><Relationship Id="rId2" Type="http://schemas.openxmlformats.org/officeDocument/2006/relationships/hyperlink" Target="http://theconsumervoice.org/get_help" TargetMode="External"/><Relationship Id="rId1" Type="http://schemas.openxmlformats.org/officeDocument/2006/relationships/slideLayout" Target="../slideLayouts/slideLayout2.xml"/><Relationship Id="rId6" Type="http://schemas.openxmlformats.org/officeDocument/2006/relationships/hyperlink" Target="http://theconsumervoice.org/uploads/files/issues/Revised_Nursing_Facility_Regulations_Involuntary_Transfer_and_Discharge.pdf" TargetMode="External"/><Relationship Id="rId5" Type="http://schemas.openxmlformats.org/officeDocument/2006/relationships/hyperlink" Target="http://theconsumervoice.org/issues/issue_details/proposed-revisions-to-the-federal-nursing-home-regulations" TargetMode="External"/><Relationship Id="rId4" Type="http://schemas.openxmlformats.org/officeDocument/2006/relationships/hyperlink" Target="http://theconsumervoice.org/issues/recipients/nursing-home-residents" TargetMode="External"/><Relationship Id="rId9" Type="http://schemas.openxmlformats.org/officeDocument/2006/relationships/image" Target="../media/image10.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image" Target="../media/image2.png"/><Relationship Id="rId7" Type="http://schemas.openxmlformats.org/officeDocument/2006/relationships/hyperlink" Target="http://www.twitter.com/ConsumerVoices"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11.jpg"/><Relationship Id="rId5" Type="http://schemas.openxmlformats.org/officeDocument/2006/relationships/hyperlink" Target="https://www.facebook.com/theconsumervoice" TargetMode="External"/><Relationship Id="rId4" Type="http://schemas.openxmlformats.org/officeDocument/2006/relationships/hyperlink" Target="http://www.ltcombudsman.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theconsumervoice.org/get_hel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865313"/>
            <a:ext cx="9144000" cy="1433513"/>
          </a:xfrm>
        </p:spPr>
        <p:txBody>
          <a:bodyPr/>
          <a:lstStyle/>
          <a:p>
            <a:r>
              <a:rPr lang="en-US" sz="4800" b="1" dirty="0"/>
              <a:t>Nursing Home Discharges</a:t>
            </a:r>
          </a:p>
        </p:txBody>
      </p:sp>
      <p:sp>
        <p:nvSpPr>
          <p:cNvPr id="3" name="Subtitle 2"/>
          <p:cNvSpPr>
            <a:spLocks noGrp="1"/>
          </p:cNvSpPr>
          <p:nvPr>
            <p:ph type="subTitle" idx="1"/>
          </p:nvPr>
        </p:nvSpPr>
        <p:spPr/>
        <p:txBody>
          <a:bodyPr/>
          <a:lstStyle/>
          <a:p>
            <a:r>
              <a:rPr lang="en-US" b="1" dirty="0">
                <a:solidFill>
                  <a:schemeClr val="tx1"/>
                </a:solidFill>
              </a:rPr>
              <a:t>You’ve Been Told to Leave……..Now What?</a:t>
            </a:r>
          </a:p>
        </p:txBody>
      </p:sp>
      <p:pic>
        <p:nvPicPr>
          <p:cNvPr id="4" name="Picture 4" descr="NORClogo"/>
          <p:cNvPicPr>
            <a:picLocks noChangeAspect="1" noChangeArrowheads="1"/>
          </p:cNvPicPr>
          <p:nvPr/>
        </p:nvPicPr>
        <p:blipFill>
          <a:blip r:embed="rId2" cstate="print"/>
          <a:srcRect/>
          <a:stretch>
            <a:fillRect/>
          </a:stretch>
        </p:blipFill>
        <p:spPr bwMode="auto">
          <a:xfrm>
            <a:off x="1752600" y="465138"/>
            <a:ext cx="8686800" cy="1400175"/>
          </a:xfrm>
          <a:prstGeom prst="rect">
            <a:avLst/>
          </a:prstGeom>
          <a:noFill/>
          <a:ln w="9525">
            <a:noFill/>
            <a:miter lim="800000"/>
            <a:headEnd/>
            <a:tailEnd/>
          </a:ln>
        </p:spPr>
      </p:pic>
    </p:spTree>
    <p:extLst>
      <p:ext uri="{BB962C8B-B14F-4D97-AF65-F5344CB8AC3E}">
        <p14:creationId xmlns:p14="http://schemas.microsoft.com/office/powerpoint/2010/main" val="3333099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Right to Appeal the Discharge</a:t>
            </a:r>
          </a:p>
        </p:txBody>
      </p:sp>
      <p:sp>
        <p:nvSpPr>
          <p:cNvPr id="3" name="Content Placeholder 2"/>
          <p:cNvSpPr>
            <a:spLocks noGrp="1"/>
          </p:cNvSpPr>
          <p:nvPr>
            <p:ph idx="1"/>
          </p:nvPr>
        </p:nvSpPr>
        <p:spPr>
          <a:xfrm>
            <a:off x="609600" y="1676400"/>
            <a:ext cx="10972800" cy="4800600"/>
          </a:xfrm>
        </p:spPr>
        <p:txBody>
          <a:bodyPr/>
          <a:lstStyle/>
          <a:p>
            <a:r>
              <a:rPr lang="en-US" sz="2200" b="1" dirty="0">
                <a:solidFill>
                  <a:srgbClr val="000000"/>
                </a:solidFill>
              </a:rPr>
              <a:t>You have the right to appeal your notice of discharge and remain in the facility pending the outcome of the appeal. </a:t>
            </a:r>
          </a:p>
          <a:p>
            <a:pPr marL="0" indent="0">
              <a:buNone/>
            </a:pPr>
            <a:endParaRPr lang="en-US" dirty="0">
              <a:solidFill>
                <a:schemeClr val="bg2">
                  <a:lumMod val="10000"/>
                </a:schemeClr>
              </a:solidFill>
            </a:endParaRPr>
          </a:p>
          <a:p>
            <a:pPr marL="0" indent="0">
              <a:buNone/>
            </a:pPr>
            <a:endParaRPr lang="en-US" dirty="0">
              <a:solidFill>
                <a:schemeClr val="bg2">
                  <a:lumMod val="10000"/>
                </a:schemeClr>
              </a:solidFill>
            </a:endParaRPr>
          </a:p>
          <a:p>
            <a:r>
              <a:rPr lang="en-US" b="1" dirty="0">
                <a:solidFill>
                  <a:schemeClr val="bg2">
                    <a:lumMod val="10000"/>
                  </a:schemeClr>
                </a:solidFill>
              </a:rPr>
              <a:t>Tips:</a:t>
            </a:r>
          </a:p>
          <a:p>
            <a:pPr lvl="1">
              <a:buFont typeface="Wingdings" panose="05000000000000000000" pitchFamily="2" charset="2"/>
              <a:buChar char="ü"/>
            </a:pPr>
            <a:r>
              <a:rPr lang="en-US" sz="1800" dirty="0">
                <a:solidFill>
                  <a:srgbClr val="000000"/>
                </a:solidFill>
              </a:rPr>
              <a:t>The facility must help you complete and file a request for an appeal. </a:t>
            </a:r>
          </a:p>
          <a:p>
            <a:pPr lvl="1">
              <a:buFont typeface="Wingdings" panose="05000000000000000000" pitchFamily="2" charset="2"/>
              <a:buChar char="ü"/>
            </a:pPr>
            <a:r>
              <a:rPr lang="en-US" sz="1800" dirty="0">
                <a:solidFill>
                  <a:srgbClr val="000000"/>
                </a:solidFill>
              </a:rPr>
              <a:t>File your appeal before the date of discharge. </a:t>
            </a:r>
          </a:p>
          <a:p>
            <a:pPr lvl="1">
              <a:buFont typeface="Wingdings" panose="05000000000000000000" pitchFamily="2" charset="2"/>
              <a:buChar char="ü"/>
            </a:pPr>
            <a:r>
              <a:rPr lang="en-US" sz="1800" dirty="0">
                <a:solidFill>
                  <a:srgbClr val="000000"/>
                </a:solidFill>
              </a:rPr>
              <a:t>Contact the Long-Term Care Ombudsman Program for information, support, and advocacy in appealing the discharge and/or assistance finding legal assistance providers. </a:t>
            </a:r>
          </a:p>
          <a:p>
            <a:pPr lvl="1">
              <a:buFont typeface="Wingdings" panose="05000000000000000000" pitchFamily="2" charset="2"/>
              <a:buChar char="ü"/>
            </a:pPr>
            <a:endParaRPr lang="en-US" dirty="0">
              <a:solidFill>
                <a:schemeClr val="bg2">
                  <a:lumMod val="10000"/>
                </a:schemeClr>
              </a:solidFill>
            </a:endParaRPr>
          </a:p>
          <a:p>
            <a:pPr lvl="1">
              <a:buFont typeface="Wingdings" panose="05000000000000000000" pitchFamily="2" charset="2"/>
              <a:buChar char="ü"/>
            </a:pPr>
            <a:endParaRPr lang="en-US" dirty="0">
              <a:solidFill>
                <a:schemeClr val="bg2">
                  <a:lumMod val="10000"/>
                </a:schemeClr>
              </a:solidFill>
            </a:endParaRPr>
          </a:p>
          <a:p>
            <a:pPr lvl="1"/>
            <a:endParaRPr lang="en-US" dirty="0">
              <a:solidFill>
                <a:schemeClr val="bg2">
                  <a:lumMod val="10000"/>
                </a:schemeClr>
              </a:solidFill>
            </a:endParaRPr>
          </a:p>
          <a:p>
            <a:endParaRPr lang="en-US" dirty="0"/>
          </a:p>
        </p:txBody>
      </p:sp>
      <p:pic>
        <p:nvPicPr>
          <p:cNvPr id="7" name="Picture 6">
            <a:extLst>
              <a:ext uri="{FF2B5EF4-FFF2-40B4-BE49-F238E27FC236}">
                <a16:creationId xmlns:a16="http://schemas.microsoft.com/office/drawing/2014/main" id="{8140F281-3EF5-45FB-AFE3-248C31318F49}"/>
              </a:ext>
            </a:extLst>
          </p:cNvPr>
          <p:cNvPicPr>
            <a:picLocks noChangeAspect="1"/>
          </p:cNvPicPr>
          <p:nvPr/>
        </p:nvPicPr>
        <p:blipFill>
          <a:blip r:embed="rId2"/>
          <a:stretch>
            <a:fillRect/>
          </a:stretch>
        </p:blipFill>
        <p:spPr>
          <a:xfrm>
            <a:off x="10218739" y="381000"/>
            <a:ext cx="1496400" cy="1351000"/>
          </a:xfrm>
          <a:prstGeom prst="rect">
            <a:avLst/>
          </a:prstGeom>
        </p:spPr>
      </p:pic>
    </p:spTree>
    <p:extLst>
      <p:ext uri="{BB962C8B-B14F-4D97-AF65-F5344CB8AC3E}">
        <p14:creationId xmlns:p14="http://schemas.microsoft.com/office/powerpoint/2010/main" val="3130317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10972800" cy="662354"/>
          </a:xfrm>
        </p:spPr>
        <p:txBody>
          <a:bodyPr>
            <a:normAutofit/>
          </a:bodyPr>
          <a:lstStyle/>
          <a:p>
            <a:r>
              <a:rPr lang="en-US" sz="3600" b="1" dirty="0"/>
              <a:t>A Detailed Discharge Plan is Required </a:t>
            </a:r>
          </a:p>
        </p:txBody>
      </p:sp>
      <p:sp>
        <p:nvSpPr>
          <p:cNvPr id="3" name="Content Placeholder 2"/>
          <p:cNvSpPr>
            <a:spLocks noGrp="1"/>
          </p:cNvSpPr>
          <p:nvPr>
            <p:ph idx="1"/>
          </p:nvPr>
        </p:nvSpPr>
        <p:spPr>
          <a:xfrm>
            <a:off x="609600" y="1600200"/>
            <a:ext cx="10029092" cy="4876800"/>
          </a:xfrm>
        </p:spPr>
        <p:txBody>
          <a:bodyPr/>
          <a:lstStyle/>
          <a:p>
            <a:r>
              <a:rPr lang="en-US" sz="2200" b="1" dirty="0">
                <a:solidFill>
                  <a:srgbClr val="000000"/>
                </a:solidFill>
              </a:rPr>
              <a:t>You have the right to participate in all aspects of discharge planning. The written discharge plan must include a living location, services, care, and medications, if needed. </a:t>
            </a:r>
          </a:p>
          <a:p>
            <a:pPr lvl="1"/>
            <a:r>
              <a:rPr lang="en-US" dirty="0">
                <a:solidFill>
                  <a:srgbClr val="000000"/>
                </a:solidFill>
              </a:rPr>
              <a:t>The facility must prepare and orient you for a safe and orderly discharge in a language and manner you understand. </a:t>
            </a:r>
          </a:p>
          <a:p>
            <a:pPr marL="0" indent="0">
              <a:buNone/>
            </a:pPr>
            <a:endParaRPr lang="en-US" b="1" dirty="0">
              <a:solidFill>
                <a:schemeClr val="bg2">
                  <a:lumMod val="10000"/>
                </a:schemeClr>
              </a:solidFill>
            </a:endParaRPr>
          </a:p>
          <a:p>
            <a:r>
              <a:rPr lang="en-US" b="1" dirty="0">
                <a:solidFill>
                  <a:schemeClr val="bg2">
                    <a:lumMod val="10000"/>
                  </a:schemeClr>
                </a:solidFill>
              </a:rPr>
              <a:t>Tips</a:t>
            </a:r>
          </a:p>
          <a:p>
            <a:pPr lvl="1">
              <a:buFont typeface="Wingdings" panose="05000000000000000000" pitchFamily="2" charset="2"/>
              <a:buChar char="ü"/>
            </a:pPr>
            <a:r>
              <a:rPr lang="en-US" dirty="0">
                <a:solidFill>
                  <a:srgbClr val="000000"/>
                </a:solidFill>
              </a:rPr>
              <a:t>Ask to visit your new home. This is considered part of orientation. </a:t>
            </a:r>
          </a:p>
          <a:p>
            <a:pPr lvl="1">
              <a:buFont typeface="Wingdings" panose="05000000000000000000" pitchFamily="2" charset="2"/>
              <a:buChar char="ü"/>
            </a:pPr>
            <a:r>
              <a:rPr lang="en-US" dirty="0">
                <a:solidFill>
                  <a:srgbClr val="000000"/>
                </a:solidFill>
              </a:rPr>
              <a:t>It is the facility’s responsibility to ensure that you arrive safely to your new location with your possessions, including transferring any personal funds to you or a new account. </a:t>
            </a:r>
          </a:p>
          <a:p>
            <a:endParaRPr lang="en-US" b="1" dirty="0">
              <a:solidFill>
                <a:schemeClr val="bg2">
                  <a:lumMod val="10000"/>
                </a:schemeClr>
              </a:solidFill>
            </a:endParaRPr>
          </a:p>
          <a:p>
            <a:endParaRPr lang="en-US" b="1" dirty="0">
              <a:solidFill>
                <a:schemeClr val="bg2">
                  <a:lumMod val="10000"/>
                </a:schemeClr>
              </a:solidFill>
            </a:endParaRPr>
          </a:p>
          <a:p>
            <a:endParaRPr lang="en-US" dirty="0"/>
          </a:p>
        </p:txBody>
      </p:sp>
      <p:pic>
        <p:nvPicPr>
          <p:cNvPr id="4" name="Picture 3">
            <a:extLst>
              <a:ext uri="{FF2B5EF4-FFF2-40B4-BE49-F238E27FC236}">
                <a16:creationId xmlns:a16="http://schemas.microsoft.com/office/drawing/2014/main" id="{54EF2DFC-6AA0-4385-8348-133988F9C6AF}"/>
              </a:ext>
            </a:extLst>
          </p:cNvPr>
          <p:cNvPicPr>
            <a:picLocks noChangeAspect="1"/>
          </p:cNvPicPr>
          <p:nvPr/>
        </p:nvPicPr>
        <p:blipFill>
          <a:blip r:embed="rId2"/>
          <a:stretch>
            <a:fillRect/>
          </a:stretch>
        </p:blipFill>
        <p:spPr>
          <a:xfrm>
            <a:off x="10534465" y="455710"/>
            <a:ext cx="1336698" cy="1329129"/>
          </a:xfrm>
          <a:prstGeom prst="rect">
            <a:avLst/>
          </a:prstGeom>
        </p:spPr>
      </p:pic>
    </p:spTree>
    <p:extLst>
      <p:ext uri="{BB962C8B-B14F-4D97-AF65-F5344CB8AC3E}">
        <p14:creationId xmlns:p14="http://schemas.microsoft.com/office/powerpoint/2010/main" val="97778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If You Are Away, You Can Return</a:t>
            </a:r>
          </a:p>
        </p:txBody>
      </p:sp>
      <p:sp>
        <p:nvSpPr>
          <p:cNvPr id="3" name="Content Placeholder 2"/>
          <p:cNvSpPr>
            <a:spLocks noGrp="1"/>
          </p:cNvSpPr>
          <p:nvPr>
            <p:ph idx="1"/>
          </p:nvPr>
        </p:nvSpPr>
        <p:spPr>
          <a:xfrm>
            <a:off x="609600" y="1752022"/>
            <a:ext cx="10972800" cy="4724978"/>
          </a:xfrm>
        </p:spPr>
        <p:txBody>
          <a:bodyPr/>
          <a:lstStyle/>
          <a:p>
            <a:r>
              <a:rPr lang="en-US" sz="2200" b="1" dirty="0">
                <a:solidFill>
                  <a:srgbClr val="000000"/>
                </a:solidFill>
              </a:rPr>
              <a:t>You have the right to return to the facility following hospitalization or therapeutic leave, including the right to return to your bed or the first available bed. The facility must give you information about these rights, as well as a copy of its bed-hold policy in advance of your leave. </a:t>
            </a:r>
          </a:p>
          <a:p>
            <a:pPr marL="0" indent="0">
              <a:buNone/>
            </a:pPr>
            <a:endParaRPr lang="en-US" dirty="0">
              <a:solidFill>
                <a:schemeClr val="bg2">
                  <a:lumMod val="10000"/>
                </a:schemeClr>
              </a:solidFill>
            </a:endParaRPr>
          </a:p>
          <a:p>
            <a:r>
              <a:rPr lang="en-US" b="1" dirty="0">
                <a:solidFill>
                  <a:schemeClr val="bg2">
                    <a:lumMod val="10000"/>
                  </a:schemeClr>
                </a:solidFill>
              </a:rPr>
              <a:t>Tip</a:t>
            </a:r>
          </a:p>
          <a:p>
            <a:pPr lvl="1">
              <a:buFont typeface="Wingdings" panose="05000000000000000000" pitchFamily="2" charset="2"/>
              <a:buChar char="ü"/>
            </a:pPr>
            <a:r>
              <a:rPr lang="en-US" b="1" dirty="0">
                <a:solidFill>
                  <a:srgbClr val="000000"/>
                </a:solidFill>
              </a:rPr>
              <a:t>Sending you to the hospital does not relieve the facility of the responsibility of following the discharge requirements. </a:t>
            </a:r>
            <a:r>
              <a:rPr lang="en-US" dirty="0">
                <a:solidFill>
                  <a:srgbClr val="000000"/>
                </a:solidFill>
              </a:rPr>
              <a:t>If the facility decides that you cannot return, it must issue a discharge letter that gives all the notice requirements (including 30 days notice, and your appeal rights), documentation, and information required under law. If the facility refuses to re-admit you, contact the Long-Term Care Ombudsman program and the state’s licensing and certification agency that oversees nursing homes to file a complaint. </a:t>
            </a:r>
          </a:p>
          <a:p>
            <a:endParaRPr lang="en-US" dirty="0"/>
          </a:p>
        </p:txBody>
      </p:sp>
      <p:pic>
        <p:nvPicPr>
          <p:cNvPr id="5" name="Picture 4">
            <a:extLst>
              <a:ext uri="{FF2B5EF4-FFF2-40B4-BE49-F238E27FC236}">
                <a16:creationId xmlns:a16="http://schemas.microsoft.com/office/drawing/2014/main" id="{0607544D-D19B-4A87-B3F5-F20A0E68CE3E}"/>
              </a:ext>
            </a:extLst>
          </p:cNvPr>
          <p:cNvPicPr>
            <a:picLocks noChangeAspect="1"/>
          </p:cNvPicPr>
          <p:nvPr/>
        </p:nvPicPr>
        <p:blipFill>
          <a:blip r:embed="rId2"/>
          <a:stretch>
            <a:fillRect/>
          </a:stretch>
        </p:blipFill>
        <p:spPr>
          <a:xfrm>
            <a:off x="10354154" y="446055"/>
            <a:ext cx="1419000" cy="1305967"/>
          </a:xfrm>
          <a:prstGeom prst="rect">
            <a:avLst/>
          </a:prstGeom>
        </p:spPr>
      </p:pic>
    </p:spTree>
    <p:extLst>
      <p:ext uri="{BB962C8B-B14F-4D97-AF65-F5344CB8AC3E}">
        <p14:creationId xmlns:p14="http://schemas.microsoft.com/office/powerpoint/2010/main" val="597058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Additional Rights</a:t>
            </a:r>
          </a:p>
        </p:txBody>
      </p:sp>
      <p:sp>
        <p:nvSpPr>
          <p:cNvPr id="3" name="Content Placeholder 2"/>
          <p:cNvSpPr>
            <a:spLocks noGrp="1"/>
          </p:cNvSpPr>
          <p:nvPr>
            <p:ph idx="1"/>
          </p:nvPr>
        </p:nvSpPr>
        <p:spPr/>
        <p:txBody>
          <a:bodyPr>
            <a:normAutofit fontScale="92500" lnSpcReduction="20000"/>
          </a:bodyPr>
          <a:lstStyle/>
          <a:p>
            <a:r>
              <a:rPr lang="en-US" b="1" dirty="0">
                <a:solidFill>
                  <a:schemeClr val="bg2">
                    <a:lumMod val="10000"/>
                  </a:schemeClr>
                </a:solidFill>
              </a:rPr>
              <a:t>Room and Roommate</a:t>
            </a:r>
          </a:p>
          <a:p>
            <a:pPr lvl="1"/>
            <a:r>
              <a:rPr lang="en-US" dirty="0">
                <a:solidFill>
                  <a:schemeClr val="bg2">
                    <a:lumMod val="10000"/>
                  </a:schemeClr>
                </a:solidFill>
              </a:rPr>
              <a:t>The facility must give advanced, written notice to a resident and the resident’s representative before the resident’s room or roommate is changed.</a:t>
            </a:r>
          </a:p>
          <a:p>
            <a:pPr lvl="1"/>
            <a:r>
              <a:rPr lang="en-US" dirty="0">
                <a:solidFill>
                  <a:schemeClr val="bg2">
                    <a:lumMod val="10000"/>
                  </a:schemeClr>
                </a:solidFill>
              </a:rPr>
              <a:t>The resident has the right to refuse a move to another room if the reason for the move is solely for the convenience of staff.</a:t>
            </a:r>
          </a:p>
          <a:p>
            <a:pPr lvl="1"/>
            <a:endParaRPr lang="en-US" dirty="0">
              <a:solidFill>
                <a:schemeClr val="bg2">
                  <a:lumMod val="10000"/>
                </a:schemeClr>
              </a:solidFill>
            </a:endParaRPr>
          </a:p>
          <a:p>
            <a:r>
              <a:rPr lang="en-US" b="1" dirty="0">
                <a:solidFill>
                  <a:schemeClr val="bg2">
                    <a:lumMod val="10000"/>
                  </a:schemeClr>
                </a:solidFill>
              </a:rPr>
              <a:t>Medicare-Certified Bed</a:t>
            </a:r>
          </a:p>
          <a:p>
            <a:pPr lvl="1"/>
            <a:r>
              <a:rPr lang="en-US" dirty="0">
                <a:solidFill>
                  <a:schemeClr val="bg2">
                    <a:lumMod val="10000"/>
                  </a:schemeClr>
                </a:solidFill>
              </a:rPr>
              <a:t>A resident has the right to refuse transfer from a portion of the nursing home that is certified at one level of care to another portion with different certification.  </a:t>
            </a:r>
          </a:p>
          <a:p>
            <a:pPr lvl="1"/>
            <a:r>
              <a:rPr lang="en-US" dirty="0">
                <a:solidFill>
                  <a:schemeClr val="bg2">
                    <a:lumMod val="10000"/>
                  </a:schemeClr>
                </a:solidFill>
              </a:rPr>
              <a:t>For example, a resident who is no longer eligible for Medicare has the right to remain in the Medicare-certified bed, if needing nursing home level of care. However, if a resident is no longer eligible for Medicare, the </a:t>
            </a:r>
            <a:r>
              <a:rPr lang="en-US" dirty="0">
                <a:solidFill>
                  <a:srgbClr val="000000"/>
                </a:solidFill>
              </a:rPr>
              <a:t>resident will have to arrange for another source of payment to stay in the nursing home.</a:t>
            </a:r>
          </a:p>
          <a:p>
            <a:pPr lvl="1"/>
            <a:endParaRPr lang="en-US" dirty="0">
              <a:solidFill>
                <a:schemeClr val="bg2">
                  <a:lumMod val="10000"/>
                </a:schemeClr>
              </a:solidFill>
            </a:endParaRPr>
          </a:p>
          <a:p>
            <a:r>
              <a:rPr lang="en-US" b="1" dirty="0">
                <a:solidFill>
                  <a:schemeClr val="bg2">
                    <a:lumMod val="10000"/>
                  </a:schemeClr>
                </a:solidFill>
              </a:rPr>
              <a:t>Medicaid</a:t>
            </a:r>
          </a:p>
          <a:p>
            <a:pPr lvl="1"/>
            <a:r>
              <a:rPr lang="en-US" dirty="0">
                <a:solidFill>
                  <a:schemeClr val="bg2">
                    <a:lumMod val="10000"/>
                  </a:schemeClr>
                </a:solidFill>
              </a:rPr>
              <a:t>The facility must continue to provide care for existing residents on Medicaid if the facility ceases participation in the Medicaid program.</a:t>
            </a:r>
          </a:p>
        </p:txBody>
      </p:sp>
    </p:spTree>
    <p:extLst>
      <p:ext uri="{BB962C8B-B14F-4D97-AF65-F5344CB8AC3E}">
        <p14:creationId xmlns:p14="http://schemas.microsoft.com/office/powerpoint/2010/main" val="3461399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6688" y="545939"/>
            <a:ext cx="10972800" cy="739815"/>
          </a:xfrm>
        </p:spPr>
        <p:txBody>
          <a:bodyPr>
            <a:normAutofit/>
          </a:bodyPr>
          <a:lstStyle/>
          <a:p>
            <a:r>
              <a:rPr lang="en-US" sz="3600" b="1" dirty="0"/>
              <a:t>Take Action and Get Help</a:t>
            </a:r>
          </a:p>
        </p:txBody>
      </p:sp>
      <p:sp>
        <p:nvSpPr>
          <p:cNvPr id="3" name="Content Placeholder 2"/>
          <p:cNvSpPr>
            <a:spLocks noGrp="1"/>
          </p:cNvSpPr>
          <p:nvPr>
            <p:ph idx="1"/>
          </p:nvPr>
        </p:nvSpPr>
        <p:spPr>
          <a:xfrm>
            <a:off x="416688" y="1421985"/>
            <a:ext cx="11358623" cy="5133447"/>
          </a:xfrm>
        </p:spPr>
        <p:txBody>
          <a:bodyPr/>
          <a:lstStyle/>
          <a:p>
            <a:r>
              <a:rPr lang="en-US" sz="2200" b="1" dirty="0">
                <a:solidFill>
                  <a:schemeClr val="bg2">
                    <a:lumMod val="10000"/>
                  </a:schemeClr>
                </a:solidFill>
              </a:rPr>
              <a:t>Contact the Long-Term Care Ombudsman Program</a:t>
            </a:r>
          </a:p>
          <a:p>
            <a:pPr lvl="1"/>
            <a:r>
              <a:rPr lang="en-US" sz="1800" dirty="0">
                <a:solidFill>
                  <a:schemeClr val="bg2">
                    <a:lumMod val="10000"/>
                  </a:schemeClr>
                </a:solidFill>
                <a:cs typeface="Arial"/>
              </a:rPr>
              <a:t>Each state has a Long-Term Care Ombudsman Program that advocates with and for residents to ensure quality of life and care. Contact the program if facility staff are pressuring a resident to move, a resident receives a discharge notice, or if you want information, support, or to make a complaint.</a:t>
            </a:r>
          </a:p>
          <a:p>
            <a:pPr marL="0" indent="0">
              <a:buNone/>
            </a:pPr>
            <a:endParaRPr lang="en-US" dirty="0"/>
          </a:p>
          <a:p>
            <a:r>
              <a:rPr lang="en-US" sz="2200" b="1" dirty="0">
                <a:solidFill>
                  <a:schemeClr val="bg2">
                    <a:lumMod val="10000"/>
                  </a:schemeClr>
                </a:solidFill>
              </a:rPr>
              <a:t>File a complaint with your state licensing and certification agency</a:t>
            </a:r>
          </a:p>
          <a:p>
            <a:pPr lvl="1"/>
            <a:r>
              <a:rPr lang="en-US" sz="1800" dirty="0">
                <a:solidFill>
                  <a:schemeClr val="bg2">
                    <a:lumMod val="10000"/>
                  </a:schemeClr>
                </a:solidFill>
              </a:rPr>
              <a:t>Each state has an agency responsible for the licensing, certification, and regulation of nursing homes and investigations of complaints. The state survey agency investigates complaints to ensure facilities are following federal and state regulations, including those related to discharges.</a:t>
            </a:r>
          </a:p>
          <a:p>
            <a:pPr marL="274637" lvl="1" indent="0">
              <a:buNone/>
            </a:pPr>
            <a:endParaRPr lang="en-US" dirty="0">
              <a:solidFill>
                <a:schemeClr val="bg2">
                  <a:lumMod val="10000"/>
                </a:schemeClr>
              </a:solidFill>
            </a:endParaRPr>
          </a:p>
          <a:p>
            <a:r>
              <a:rPr lang="en-US" sz="2200" b="1" dirty="0">
                <a:solidFill>
                  <a:schemeClr val="bg2">
                    <a:lumMod val="10000"/>
                  </a:schemeClr>
                </a:solidFill>
              </a:rPr>
              <a:t>To locate your state licensing and certification agency or additional information, including contact information, for the Long-Term Care Ombudsman Program</a:t>
            </a:r>
            <a:r>
              <a:rPr lang="en-US" dirty="0">
                <a:solidFill>
                  <a:schemeClr val="bg2">
                    <a:lumMod val="10000"/>
                  </a:schemeClr>
                </a:solidFill>
              </a:rPr>
              <a:t>, visit: </a:t>
            </a:r>
            <a:r>
              <a:rPr lang="en-US" dirty="0">
                <a:solidFill>
                  <a:schemeClr val="bg2">
                    <a:lumMod val="10000"/>
                  </a:schemeClr>
                </a:solidFill>
                <a:hlinkClick r:id="rId2"/>
              </a:rPr>
              <a:t>http://theconsumervoice.org/get_help</a:t>
            </a:r>
            <a:r>
              <a:rPr lang="en-US" dirty="0">
                <a:solidFill>
                  <a:schemeClr val="bg2">
                    <a:lumMod val="10000"/>
                  </a:schemeClr>
                </a:solidFill>
              </a:rPr>
              <a:t> or call the Eldercare Locator at 1-800-677-1116.</a:t>
            </a:r>
          </a:p>
          <a:p>
            <a:endParaRPr lang="en-US" dirty="0"/>
          </a:p>
          <a:p>
            <a:endParaRPr lang="en-US" dirty="0"/>
          </a:p>
          <a:p>
            <a:pPr marL="274637" lvl="1" indent="0">
              <a:buNone/>
            </a:pPr>
            <a:endParaRPr lang="en-US" dirty="0"/>
          </a:p>
          <a:p>
            <a:pPr lvl="1"/>
            <a:endParaRPr lang="en-US" dirty="0"/>
          </a:p>
          <a:p>
            <a:pPr lvl="1"/>
            <a:endParaRPr lang="en-US" dirty="0"/>
          </a:p>
          <a:p>
            <a:endParaRPr lang="en-US" dirty="0"/>
          </a:p>
          <a:p>
            <a:endParaRPr lang="en-US" dirty="0"/>
          </a:p>
        </p:txBody>
      </p:sp>
      <p:pic>
        <p:nvPicPr>
          <p:cNvPr id="5" name="Picture 4">
            <a:extLst>
              <a:ext uri="{FF2B5EF4-FFF2-40B4-BE49-F238E27FC236}">
                <a16:creationId xmlns:a16="http://schemas.microsoft.com/office/drawing/2014/main" id="{CE7C9D2B-63DB-496A-9454-192F3DBC956A}"/>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9466151" y="533400"/>
            <a:ext cx="1840992" cy="1246632"/>
          </a:xfrm>
          <a:prstGeom prst="rect">
            <a:avLst/>
          </a:prstGeom>
        </p:spPr>
      </p:pic>
      <p:sp>
        <p:nvSpPr>
          <p:cNvPr id="6" name="TextBox 5">
            <a:extLst>
              <a:ext uri="{FF2B5EF4-FFF2-40B4-BE49-F238E27FC236}">
                <a16:creationId xmlns:a16="http://schemas.microsoft.com/office/drawing/2014/main" id="{6B35745B-FD56-4378-937D-DD7EFA38A9A7}"/>
              </a:ext>
            </a:extLst>
          </p:cNvPr>
          <p:cNvSpPr txBox="1"/>
          <p:nvPr/>
        </p:nvSpPr>
        <p:spPr>
          <a:xfrm>
            <a:off x="876066" y="6324600"/>
            <a:ext cx="3467333" cy="230832"/>
          </a:xfrm>
          <a:prstGeom prst="rect">
            <a:avLst/>
          </a:prstGeom>
          <a:noFill/>
        </p:spPr>
        <p:txBody>
          <a:bodyPr wrap="square" rtlCol="0">
            <a:spAutoFit/>
          </a:bodyPr>
          <a:lstStyle/>
          <a:p>
            <a:r>
              <a:rPr lang="en-US" sz="900" dirty="0">
                <a:hlinkClick r:id="rId4" tooltip="http://escribabr.blogspot.com.br/2010/07/tarefa-para-setima-serie-cpm.html"/>
              </a:rPr>
              <a:t>This Photo</a:t>
            </a:r>
            <a:r>
              <a:rPr lang="en-US" sz="900" dirty="0"/>
              <a:t> by Unknown Author is licensed under </a:t>
            </a:r>
            <a:r>
              <a:rPr lang="en-US" sz="900" dirty="0">
                <a:hlinkClick r:id="rId5" tooltip="https://creativecommons.org/licenses/by/3.0/"/>
              </a:rPr>
              <a:t>CC BY</a:t>
            </a:r>
            <a:endParaRPr lang="en-US" sz="900" dirty="0"/>
          </a:p>
        </p:txBody>
      </p:sp>
    </p:spTree>
    <p:extLst>
      <p:ext uri="{BB962C8B-B14F-4D97-AF65-F5344CB8AC3E}">
        <p14:creationId xmlns:p14="http://schemas.microsoft.com/office/powerpoint/2010/main" val="2695717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5400" b="1" dirty="0"/>
              <a:t>Questions?</a:t>
            </a:r>
          </a:p>
        </p:txBody>
      </p:sp>
    </p:spTree>
    <p:extLst>
      <p:ext uri="{BB962C8B-B14F-4D97-AF65-F5344CB8AC3E}">
        <p14:creationId xmlns:p14="http://schemas.microsoft.com/office/powerpoint/2010/main" val="3592186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t>resources</a:t>
            </a:r>
          </a:p>
        </p:txBody>
      </p:sp>
    </p:spTree>
    <p:extLst>
      <p:ext uri="{BB962C8B-B14F-4D97-AF65-F5344CB8AC3E}">
        <p14:creationId xmlns:p14="http://schemas.microsoft.com/office/powerpoint/2010/main" val="36351808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Additional Information</a:t>
            </a:r>
            <a:endParaRPr lang="en-US" dirty="0"/>
          </a:p>
        </p:txBody>
      </p:sp>
      <p:sp>
        <p:nvSpPr>
          <p:cNvPr id="3" name="Content Placeholder 2"/>
          <p:cNvSpPr>
            <a:spLocks noGrp="1"/>
          </p:cNvSpPr>
          <p:nvPr>
            <p:ph idx="1"/>
          </p:nvPr>
        </p:nvSpPr>
        <p:spPr>
          <a:xfrm>
            <a:off x="609600" y="1600200"/>
            <a:ext cx="11154508" cy="4876800"/>
          </a:xfrm>
        </p:spPr>
        <p:txBody>
          <a:bodyPr/>
          <a:lstStyle/>
          <a:p>
            <a:pPr lvl="0"/>
            <a:r>
              <a:rPr lang="en-US" sz="2000" b="1" dirty="0">
                <a:solidFill>
                  <a:schemeClr val="bg2">
                    <a:lumMod val="10000"/>
                  </a:schemeClr>
                </a:solidFill>
              </a:rPr>
              <a:t>Locate and Learn about the Long-Term Care Ombudsman Program </a:t>
            </a:r>
            <a:r>
              <a:rPr lang="en-US" sz="2000" u="sng" dirty="0">
                <a:solidFill>
                  <a:schemeClr val="bg2">
                    <a:lumMod val="10000"/>
                  </a:schemeClr>
                </a:solidFill>
                <a:hlinkClick r:id="rId2"/>
              </a:rPr>
              <a:t>http://theconsumervoice.org/get_help</a:t>
            </a:r>
            <a:r>
              <a:rPr lang="en-US" sz="2000" dirty="0">
                <a:solidFill>
                  <a:schemeClr val="bg2">
                    <a:lumMod val="10000"/>
                  </a:schemeClr>
                </a:solidFill>
              </a:rPr>
              <a:t> or call Eldercare Locator at 1-800-677-1116.</a:t>
            </a:r>
          </a:p>
          <a:p>
            <a:pPr marL="0" indent="0">
              <a:buNone/>
            </a:pPr>
            <a:endParaRPr lang="en-US" sz="1200" dirty="0"/>
          </a:p>
          <a:p>
            <a:r>
              <a:rPr lang="en-US" sz="2000" b="1" dirty="0">
                <a:solidFill>
                  <a:srgbClr val="000000"/>
                </a:solidFill>
              </a:rPr>
              <a:t>The National Consumer Voice for Quality Long-Term Care (Consumer Voice) </a:t>
            </a:r>
            <a:r>
              <a:rPr lang="en-US" sz="2000" dirty="0">
                <a:hlinkClick r:id="rId3"/>
              </a:rPr>
              <a:t>www.theconsumervoice.org</a:t>
            </a:r>
            <a:r>
              <a:rPr lang="en-US" sz="2000" dirty="0"/>
              <a:t>  </a:t>
            </a:r>
          </a:p>
          <a:p>
            <a:pPr lvl="1"/>
            <a:r>
              <a:rPr lang="en-US" sz="1600" dirty="0">
                <a:solidFill>
                  <a:srgbClr val="000000"/>
                </a:solidFill>
              </a:rPr>
              <a:t>Information for Nursing Home Residents </a:t>
            </a:r>
            <a:r>
              <a:rPr lang="en-US" sz="1600" dirty="0">
                <a:hlinkClick r:id="rId4"/>
              </a:rPr>
              <a:t>http://theconsumervoice.org/issues/recipients/nursing-home-residents</a:t>
            </a:r>
            <a:r>
              <a:rPr lang="en-US" sz="1600" dirty="0"/>
              <a:t>  </a:t>
            </a:r>
          </a:p>
          <a:p>
            <a:pPr lvl="1"/>
            <a:r>
              <a:rPr lang="en-US" sz="1600" dirty="0">
                <a:solidFill>
                  <a:srgbClr val="000000"/>
                </a:solidFill>
              </a:rPr>
              <a:t>Federal Nursing Home Regulations</a:t>
            </a:r>
            <a:r>
              <a:rPr lang="en-US" sz="1600" dirty="0"/>
              <a:t> </a:t>
            </a:r>
            <a:r>
              <a:rPr lang="en-US" sz="1600" dirty="0">
                <a:hlinkClick r:id="rId5"/>
              </a:rPr>
              <a:t>http://theconsumervoice.org/issues/issue_details/proposed-revisions-to-the-federal-nursing-home-regulations</a:t>
            </a:r>
            <a:r>
              <a:rPr lang="en-US" sz="1600" dirty="0"/>
              <a:t>  </a:t>
            </a:r>
          </a:p>
          <a:p>
            <a:pPr lvl="1"/>
            <a:r>
              <a:rPr lang="en-US" sz="1600" dirty="0">
                <a:solidFill>
                  <a:srgbClr val="000000"/>
                </a:solidFill>
              </a:rPr>
              <a:t>Involuntary Transfer and Discharge</a:t>
            </a:r>
            <a:r>
              <a:rPr lang="en-US" sz="1600" dirty="0"/>
              <a:t> </a:t>
            </a:r>
            <a:r>
              <a:rPr lang="en-US" sz="1600" dirty="0">
                <a:hlinkClick r:id="rId6"/>
              </a:rPr>
              <a:t>http://theconsumervoice.org/uploads/files/issues/Revised_Nursing_Facility_Regulations_Involuntary_Transfer_and_Discharge.pdf</a:t>
            </a:r>
            <a:r>
              <a:rPr lang="en-US" sz="1600" dirty="0"/>
              <a:t>  </a:t>
            </a:r>
          </a:p>
          <a:p>
            <a:pPr lvl="1"/>
            <a:r>
              <a:rPr lang="en-US" sz="1600" dirty="0">
                <a:solidFill>
                  <a:srgbClr val="000000"/>
                </a:solidFill>
              </a:rPr>
              <a:t>Returning to the Nursing Home after Hospitalization or Therapeutic Leave </a:t>
            </a:r>
            <a:r>
              <a:rPr lang="en-US" sz="1600" dirty="0">
                <a:hlinkClick r:id="rId7"/>
              </a:rPr>
              <a:t>http://theconsumervoice.org/uploads/files/issues/Revised_Nursing_Facility_Regulations_Return_to_Facility_After_Hospitalization.pdf</a:t>
            </a:r>
            <a:r>
              <a:rPr lang="en-US" sz="1600" dirty="0"/>
              <a:t>  </a:t>
            </a:r>
          </a:p>
          <a:p>
            <a:pPr marL="0" indent="0">
              <a:buNone/>
            </a:pPr>
            <a:endParaRPr lang="en-US" sz="1200" dirty="0"/>
          </a:p>
          <a:p>
            <a:r>
              <a:rPr lang="en-US" sz="2000" b="1" dirty="0">
                <a:solidFill>
                  <a:srgbClr val="000000"/>
                </a:solidFill>
              </a:rPr>
              <a:t>The National Long-Term Care Ombudsman Resource Center (NORC)</a:t>
            </a:r>
            <a:r>
              <a:rPr lang="en-US" sz="2000" dirty="0"/>
              <a:t> </a:t>
            </a:r>
            <a:r>
              <a:rPr lang="en-US" sz="2000" dirty="0">
                <a:hlinkClick r:id="rId8"/>
              </a:rPr>
              <a:t>www.ltcombudsman.org</a:t>
            </a:r>
            <a:r>
              <a:rPr lang="en-US" sz="2000" dirty="0"/>
              <a:t> </a:t>
            </a:r>
          </a:p>
          <a:p>
            <a:endParaRPr lang="en-US" dirty="0"/>
          </a:p>
        </p:txBody>
      </p:sp>
      <p:pic>
        <p:nvPicPr>
          <p:cNvPr id="4" name="Picture 3">
            <a:extLst>
              <a:ext uri="{FF2B5EF4-FFF2-40B4-BE49-F238E27FC236}">
                <a16:creationId xmlns:a16="http://schemas.microsoft.com/office/drawing/2014/main" id="{B0A0AB86-F0DF-4C18-96DE-EA8E766DB6A0}"/>
              </a:ext>
            </a:extLst>
          </p:cNvPr>
          <p:cNvPicPr>
            <a:picLocks noChangeAspect="1"/>
          </p:cNvPicPr>
          <p:nvPr/>
        </p:nvPicPr>
        <p:blipFill>
          <a:blip r:embed="rId9"/>
          <a:stretch>
            <a:fillRect/>
          </a:stretch>
        </p:blipFill>
        <p:spPr>
          <a:xfrm>
            <a:off x="10137784" y="381000"/>
            <a:ext cx="1444616" cy="1412631"/>
          </a:xfrm>
          <a:prstGeom prst="rect">
            <a:avLst/>
          </a:prstGeom>
        </p:spPr>
      </p:pic>
    </p:spTree>
    <p:extLst>
      <p:ext uri="{BB962C8B-B14F-4D97-AF65-F5344CB8AC3E}">
        <p14:creationId xmlns:p14="http://schemas.microsoft.com/office/powerpoint/2010/main" val="34620039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Contact Information</a:t>
            </a:r>
          </a:p>
        </p:txBody>
      </p:sp>
      <p:sp>
        <p:nvSpPr>
          <p:cNvPr id="3" name="Content Placeholder 2"/>
          <p:cNvSpPr>
            <a:spLocks noGrp="1"/>
          </p:cNvSpPr>
          <p:nvPr>
            <p:ph idx="1"/>
          </p:nvPr>
        </p:nvSpPr>
        <p:spPr/>
        <p:txBody>
          <a:bodyPr/>
          <a:lstStyle/>
          <a:p>
            <a:r>
              <a:rPr lang="en-US" dirty="0"/>
              <a:t>INSERT PRESENTER CONTACT INFORMATION</a:t>
            </a:r>
          </a:p>
        </p:txBody>
      </p:sp>
    </p:spTree>
    <p:extLst>
      <p:ext uri="{BB962C8B-B14F-4D97-AF65-F5344CB8AC3E}">
        <p14:creationId xmlns:p14="http://schemas.microsoft.com/office/powerpoint/2010/main" val="3920997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69" name="Picture 4" descr="NORClogo"/>
          <p:cNvPicPr>
            <a:picLocks noChangeAspect="1" noChangeArrowheads="1"/>
          </p:cNvPicPr>
          <p:nvPr/>
        </p:nvPicPr>
        <p:blipFill>
          <a:blip r:embed="rId3" cstate="print"/>
          <a:srcRect/>
          <a:stretch>
            <a:fillRect/>
          </a:stretch>
        </p:blipFill>
        <p:spPr bwMode="auto">
          <a:xfrm>
            <a:off x="1752600" y="428627"/>
            <a:ext cx="8686800" cy="1400175"/>
          </a:xfrm>
          <a:prstGeom prst="rect">
            <a:avLst/>
          </a:prstGeom>
          <a:noFill/>
          <a:ln w="9525">
            <a:noFill/>
            <a:miter lim="800000"/>
            <a:headEnd/>
            <a:tailEnd/>
          </a:ln>
        </p:spPr>
      </p:pic>
      <p:sp>
        <p:nvSpPr>
          <p:cNvPr id="58370" name="TextBox 3"/>
          <p:cNvSpPr txBox="1">
            <a:spLocks noChangeArrowheads="1"/>
          </p:cNvSpPr>
          <p:nvPr/>
        </p:nvSpPr>
        <p:spPr bwMode="auto">
          <a:xfrm>
            <a:off x="585926" y="1828801"/>
            <a:ext cx="10972800" cy="4862870"/>
          </a:xfrm>
          <a:prstGeom prst="rect">
            <a:avLst/>
          </a:prstGeom>
          <a:noFill/>
          <a:ln w="9525">
            <a:noFill/>
            <a:miter lim="800000"/>
            <a:headEnd/>
            <a:tailEnd/>
          </a:ln>
        </p:spPr>
        <p:txBody>
          <a:bodyPr wrap="square">
            <a:prstTxWarp prst="textNoShape">
              <a:avLst/>
            </a:prstTxWarp>
            <a:spAutoFit/>
          </a:bodyPr>
          <a:lstStyle/>
          <a:p>
            <a:pPr algn="ctr" fontAlgn="base">
              <a:spcBef>
                <a:spcPct val="0"/>
              </a:spcBef>
              <a:spcAft>
                <a:spcPct val="0"/>
              </a:spcAft>
            </a:pPr>
            <a:endParaRPr lang="en-US" sz="2200" b="1" dirty="0">
              <a:solidFill>
                <a:srgbClr val="002060"/>
              </a:solidFill>
              <a:latin typeface="Arial" pitchFamily="127" charset="0"/>
              <a:ea typeface="ＭＳ Ｐゴシック" pitchFamily="127" charset="-128"/>
            </a:endParaRPr>
          </a:p>
          <a:p>
            <a:pPr algn="ctr" fontAlgn="base">
              <a:spcBef>
                <a:spcPct val="0"/>
              </a:spcBef>
              <a:spcAft>
                <a:spcPct val="0"/>
              </a:spcAft>
            </a:pPr>
            <a:r>
              <a:rPr lang="en-US" sz="2800" b="1" dirty="0">
                <a:solidFill>
                  <a:srgbClr val="002060"/>
                </a:solidFill>
                <a:latin typeface="Arial" pitchFamily="127" charset="0"/>
                <a:ea typeface="ＭＳ Ｐゴシック" pitchFamily="127" charset="-128"/>
              </a:rPr>
              <a:t>The National Long-Term Care </a:t>
            </a:r>
          </a:p>
          <a:p>
            <a:pPr algn="ctr" fontAlgn="base">
              <a:spcBef>
                <a:spcPct val="0"/>
              </a:spcBef>
              <a:spcAft>
                <a:spcPct val="0"/>
              </a:spcAft>
            </a:pPr>
            <a:r>
              <a:rPr lang="en-US" sz="2800" b="1" dirty="0">
                <a:solidFill>
                  <a:srgbClr val="002060"/>
                </a:solidFill>
                <a:latin typeface="Arial" pitchFamily="127" charset="0"/>
                <a:ea typeface="ＭＳ Ｐゴシック" pitchFamily="127" charset="-128"/>
              </a:rPr>
              <a:t>Ombudsman Resource Center (NORC)</a:t>
            </a:r>
          </a:p>
          <a:p>
            <a:pPr algn="ctr" fontAlgn="base">
              <a:spcBef>
                <a:spcPct val="0"/>
              </a:spcBef>
              <a:spcAft>
                <a:spcPct val="0"/>
              </a:spcAft>
            </a:pPr>
            <a:r>
              <a:rPr lang="en-US" sz="2000" dirty="0">
                <a:solidFill>
                  <a:srgbClr val="002060"/>
                </a:solidFill>
                <a:latin typeface="Arial" pitchFamily="127" charset="0"/>
                <a:ea typeface="ＭＳ Ｐゴシック" pitchFamily="127" charset="-128"/>
                <a:hlinkClick r:id="rId4"/>
              </a:rPr>
              <a:t>www.ltcombudsman.org</a:t>
            </a:r>
            <a:endParaRPr lang="en-US" sz="2000" dirty="0">
              <a:solidFill>
                <a:srgbClr val="002060"/>
              </a:solidFill>
              <a:latin typeface="Arial" pitchFamily="127" charset="0"/>
              <a:ea typeface="ＭＳ Ｐゴシック" pitchFamily="127" charset="-128"/>
            </a:endParaRPr>
          </a:p>
          <a:p>
            <a:pPr algn="ctr" fontAlgn="base">
              <a:spcBef>
                <a:spcPct val="0"/>
              </a:spcBef>
              <a:spcAft>
                <a:spcPct val="0"/>
              </a:spcAft>
            </a:pPr>
            <a:endParaRPr lang="en-US" sz="2000" dirty="0">
              <a:solidFill>
                <a:srgbClr val="002060"/>
              </a:solidFill>
              <a:latin typeface="Arial" pitchFamily="127" charset="0"/>
              <a:ea typeface="ＭＳ Ｐゴシック" pitchFamily="127" charset="-128"/>
            </a:endParaRPr>
          </a:p>
          <a:p>
            <a:pPr algn="ctr"/>
            <a:r>
              <a:rPr lang="en-US" sz="2000" b="1" i="1" dirty="0"/>
              <a:t>Connect with us:</a:t>
            </a:r>
            <a:endParaRPr lang="en-US" i="1" dirty="0"/>
          </a:p>
          <a:p>
            <a:pPr algn="ctr"/>
            <a:endParaRPr lang="en-US" dirty="0"/>
          </a:p>
          <a:p>
            <a:pPr algn="ctr"/>
            <a:r>
              <a:rPr lang="en-US" sz="2000" b="1" dirty="0"/>
              <a:t>The National LTC Ombudsman Resource Center</a:t>
            </a:r>
          </a:p>
          <a:p>
            <a:pPr algn="ctr"/>
            <a:endParaRPr lang="en-US" dirty="0"/>
          </a:p>
          <a:p>
            <a:pPr algn="ctr"/>
            <a:r>
              <a:rPr lang="en-US" sz="2000" b="1" dirty="0"/>
              <a:t>@LTCombudcenter</a:t>
            </a:r>
          </a:p>
          <a:p>
            <a:pPr algn="ctr" fontAlgn="base">
              <a:spcBef>
                <a:spcPct val="0"/>
              </a:spcBef>
              <a:spcAft>
                <a:spcPct val="0"/>
              </a:spcAft>
            </a:pPr>
            <a:endParaRPr lang="en-US" sz="2000" dirty="0">
              <a:solidFill>
                <a:srgbClr val="002060"/>
              </a:solidFill>
              <a:latin typeface="Arial" pitchFamily="127" charset="0"/>
              <a:ea typeface="ＭＳ Ｐゴシック" pitchFamily="127" charset="-128"/>
            </a:endParaRPr>
          </a:p>
          <a:p>
            <a:pPr algn="ctr" fontAlgn="base">
              <a:spcBef>
                <a:spcPct val="0"/>
              </a:spcBef>
              <a:spcAft>
                <a:spcPct val="0"/>
              </a:spcAft>
            </a:pPr>
            <a:endParaRPr lang="en-US" sz="2000" dirty="0">
              <a:solidFill>
                <a:srgbClr val="002060"/>
              </a:solidFill>
              <a:latin typeface="Arial" pitchFamily="127" charset="0"/>
              <a:ea typeface="ＭＳ Ｐゴシック" pitchFamily="127" charset="-128"/>
            </a:endParaRPr>
          </a:p>
          <a:p>
            <a:pPr algn="ctr" fontAlgn="base">
              <a:spcBef>
                <a:spcPct val="0"/>
              </a:spcBef>
              <a:spcAft>
                <a:spcPct val="0"/>
              </a:spcAft>
            </a:pPr>
            <a:r>
              <a:rPr lang="en-US" sz="1400" i="1" dirty="0">
                <a:solidFill>
                  <a:srgbClr val="002060"/>
                </a:solidFill>
                <a:latin typeface="Arial" pitchFamily="127" charset="0"/>
                <a:ea typeface="ＭＳ Ｐゴシック" pitchFamily="127" charset="-128"/>
              </a:rPr>
              <a:t>This project was supported, in part, by grant number </a:t>
            </a:r>
            <a:r>
              <a:rPr lang="en-US" sz="1400" i="1" dirty="0"/>
              <a:t>90OMRC0001-01-00</a:t>
            </a:r>
            <a:r>
              <a:rPr lang="en-US" sz="1400" i="1" dirty="0">
                <a:solidFill>
                  <a:srgbClr val="002060"/>
                </a:solidFill>
                <a:latin typeface="Arial" pitchFamily="127" charset="0"/>
                <a:ea typeface="ＭＳ Ｐゴシック" pitchFamily="127" charset="-128"/>
              </a:rPr>
              <a:t>, from the U.S. Administration for Community Living, Department of Health and Human Services, Washington, D.C. 20201. Grantees undertaking projects under government sponsorship are encouraged to express freely their findings and conclusions. Points of view or opinions do not, therefore, necessarily represent official Administration for Community Living policy.</a:t>
            </a:r>
          </a:p>
        </p:txBody>
      </p:sp>
      <p:pic>
        <p:nvPicPr>
          <p:cNvPr id="4" name="Picture 3" descr="cid:image003.jpg@01CFB310.A36779F0">
            <a:hlinkClick r:id="rId5"/>
            <a:extLst>
              <a:ext uri="{FF2B5EF4-FFF2-40B4-BE49-F238E27FC236}">
                <a16:creationId xmlns:a16="http://schemas.microsoft.com/office/drawing/2014/main" id="{0921E6C0-778D-43A4-B200-40A0EF4F69BA}"/>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2579102" y="4126211"/>
            <a:ext cx="522443" cy="542852"/>
          </a:xfrm>
          <a:prstGeom prst="rect">
            <a:avLst/>
          </a:prstGeom>
          <a:noFill/>
          <a:ln>
            <a:noFill/>
          </a:ln>
        </p:spPr>
      </p:pic>
      <p:pic>
        <p:nvPicPr>
          <p:cNvPr id="5" name="Picture 4" descr="cid:image004.jpg@01CFB310.A36779F0">
            <a:hlinkClick r:id="rId7"/>
            <a:extLst>
              <a:ext uri="{FF2B5EF4-FFF2-40B4-BE49-F238E27FC236}">
                <a16:creationId xmlns:a16="http://schemas.microsoft.com/office/drawing/2014/main" id="{FFE5EDD7-B8AF-4C9C-9FB0-565546EFDF7A}"/>
              </a:ext>
            </a:extLst>
          </p:cNvPr>
          <p:cNvPicPr/>
          <p:nvPr/>
        </p:nvPicPr>
        <p:blipFill>
          <a:blip r:embed="rId8">
            <a:extLst>
              <a:ext uri="{28A0092B-C50C-407E-A947-70E740481C1C}">
                <a14:useLocalDpi xmlns:a14="http://schemas.microsoft.com/office/drawing/2010/main" val="0"/>
              </a:ext>
            </a:extLst>
          </a:blip>
          <a:srcRect/>
          <a:stretch>
            <a:fillRect/>
          </a:stretch>
        </p:blipFill>
        <p:spPr bwMode="auto">
          <a:xfrm>
            <a:off x="4274943" y="4671908"/>
            <a:ext cx="580524" cy="593553"/>
          </a:xfrm>
          <a:prstGeom prst="rect">
            <a:avLst/>
          </a:prstGeom>
          <a:noFill/>
          <a:ln>
            <a:noFill/>
          </a:ln>
        </p:spPr>
      </p:pic>
    </p:spTree>
    <p:extLst>
      <p:ext uri="{BB962C8B-B14F-4D97-AF65-F5344CB8AC3E}">
        <p14:creationId xmlns:p14="http://schemas.microsoft.com/office/powerpoint/2010/main" val="1250832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D73CE6-EC39-4EA7-897A-34C138BF167B}"/>
              </a:ext>
            </a:extLst>
          </p:cNvPr>
          <p:cNvSpPr>
            <a:spLocks noGrp="1"/>
          </p:cNvSpPr>
          <p:nvPr>
            <p:ph type="title"/>
          </p:nvPr>
        </p:nvSpPr>
        <p:spPr>
          <a:xfrm>
            <a:off x="202223" y="2133600"/>
            <a:ext cx="11737731" cy="2552700"/>
          </a:xfrm>
        </p:spPr>
        <p:txBody>
          <a:bodyPr>
            <a:normAutofit/>
          </a:bodyPr>
          <a:lstStyle/>
          <a:p>
            <a:pPr algn="ctr"/>
            <a:r>
              <a:rPr lang="en-US" sz="3400" b="1" i="1" dirty="0"/>
              <a:t>Many facility-initiated discharges can be resolved successfully.</a:t>
            </a:r>
            <a:br>
              <a:rPr lang="en-US" sz="3500" b="1" i="1" dirty="0"/>
            </a:br>
            <a:br>
              <a:rPr lang="en-US" sz="3500" dirty="0"/>
            </a:br>
            <a:r>
              <a:rPr lang="en-US" sz="3400" b="1" i="1" dirty="0"/>
              <a:t>You have rights. Become informed and act. </a:t>
            </a:r>
            <a:endParaRPr lang="en-US" sz="3400" dirty="0"/>
          </a:p>
        </p:txBody>
      </p:sp>
    </p:spTree>
    <p:extLst>
      <p:ext uri="{BB962C8B-B14F-4D97-AF65-F5344CB8AC3E}">
        <p14:creationId xmlns:p14="http://schemas.microsoft.com/office/powerpoint/2010/main" val="3626364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Why Is This Topic Important? </a:t>
            </a:r>
          </a:p>
        </p:txBody>
      </p:sp>
      <p:sp>
        <p:nvSpPr>
          <p:cNvPr id="3" name="Content Placeholder 2"/>
          <p:cNvSpPr>
            <a:spLocks noGrp="1"/>
          </p:cNvSpPr>
          <p:nvPr>
            <p:ph idx="1"/>
          </p:nvPr>
        </p:nvSpPr>
        <p:spPr/>
        <p:txBody>
          <a:bodyPr/>
          <a:lstStyle/>
          <a:p>
            <a:r>
              <a:rPr lang="en-US" dirty="0">
                <a:solidFill>
                  <a:schemeClr val="bg2">
                    <a:lumMod val="10000"/>
                  </a:schemeClr>
                </a:solidFill>
              </a:rPr>
              <a:t>Discharges</a:t>
            </a:r>
            <a:r>
              <a:rPr lang="en-US" baseline="30000" dirty="0">
                <a:solidFill>
                  <a:schemeClr val="bg2">
                    <a:lumMod val="10000"/>
                  </a:schemeClr>
                </a:solidFill>
              </a:rPr>
              <a:t>*</a:t>
            </a:r>
            <a:r>
              <a:rPr lang="en-US" dirty="0">
                <a:solidFill>
                  <a:schemeClr val="bg2">
                    <a:lumMod val="10000"/>
                  </a:schemeClr>
                </a:solidFill>
              </a:rPr>
              <a:t> that violate residents’ rights can be unsafe, harmful, and traumatic. They can result in:</a:t>
            </a:r>
          </a:p>
          <a:p>
            <a:pPr lvl="1"/>
            <a:r>
              <a:rPr lang="en-US" dirty="0">
                <a:solidFill>
                  <a:schemeClr val="bg2">
                    <a:lumMod val="10000"/>
                  </a:schemeClr>
                </a:solidFill>
              </a:rPr>
              <a:t>Being uprooted from a familiar setting</a:t>
            </a:r>
          </a:p>
          <a:p>
            <a:pPr lvl="1"/>
            <a:r>
              <a:rPr lang="en-US" dirty="0">
                <a:solidFill>
                  <a:schemeClr val="bg2">
                    <a:lumMod val="10000"/>
                  </a:schemeClr>
                </a:solidFill>
              </a:rPr>
              <a:t>The ending of relationships with other residents and staff</a:t>
            </a:r>
          </a:p>
          <a:p>
            <a:pPr lvl="1"/>
            <a:r>
              <a:rPr lang="en-US" dirty="0">
                <a:solidFill>
                  <a:schemeClr val="bg2">
                    <a:lumMod val="10000"/>
                  </a:schemeClr>
                </a:solidFill>
              </a:rPr>
              <a:t>Fewer visits from family and friends, especially if relocation is a long distance away</a:t>
            </a:r>
          </a:p>
          <a:p>
            <a:pPr lvl="1"/>
            <a:r>
              <a:rPr lang="en-US" dirty="0">
                <a:solidFill>
                  <a:schemeClr val="bg2">
                    <a:lumMod val="10000"/>
                  </a:schemeClr>
                </a:solidFill>
              </a:rPr>
              <a:t>Remaining in the hospital for months</a:t>
            </a:r>
          </a:p>
          <a:p>
            <a:pPr lvl="1"/>
            <a:r>
              <a:rPr lang="en-US" dirty="0">
                <a:solidFill>
                  <a:schemeClr val="bg2">
                    <a:lumMod val="10000"/>
                  </a:schemeClr>
                </a:solidFill>
              </a:rPr>
              <a:t>Homelessness</a:t>
            </a:r>
          </a:p>
          <a:p>
            <a:pPr marL="274637" lvl="1" indent="0">
              <a:buNone/>
            </a:pPr>
            <a:endParaRPr lang="en-US" dirty="0">
              <a:solidFill>
                <a:schemeClr val="bg2">
                  <a:lumMod val="10000"/>
                </a:schemeClr>
              </a:solidFill>
            </a:endParaRPr>
          </a:p>
          <a:p>
            <a:pPr marL="234950" lvl="1" indent="-176213"/>
            <a:r>
              <a:rPr lang="en-US" sz="2400" dirty="0">
                <a:solidFill>
                  <a:schemeClr val="bg2">
                    <a:lumMod val="10000"/>
                  </a:schemeClr>
                </a:solidFill>
              </a:rPr>
              <a:t>Discharges are the #1 complaint received by Long-Term Care Ombudsman Programs across the nation.</a:t>
            </a:r>
          </a:p>
          <a:p>
            <a:pPr marL="274637" lvl="1" indent="0">
              <a:buNone/>
            </a:pPr>
            <a:endParaRPr lang="en-US" dirty="0">
              <a:solidFill>
                <a:schemeClr val="bg2">
                  <a:lumMod val="10000"/>
                </a:schemeClr>
              </a:solidFill>
            </a:endParaRPr>
          </a:p>
          <a:p>
            <a:pPr marL="274637" lvl="1" indent="0">
              <a:buNone/>
            </a:pPr>
            <a:endParaRPr lang="en-US" dirty="0">
              <a:solidFill>
                <a:schemeClr val="bg2">
                  <a:lumMod val="10000"/>
                </a:schemeClr>
              </a:solidFill>
            </a:endParaRPr>
          </a:p>
          <a:p>
            <a:pPr marL="274637" lvl="1" indent="0">
              <a:buNone/>
            </a:pPr>
            <a:r>
              <a:rPr lang="en-US" sz="1400" dirty="0">
                <a:solidFill>
                  <a:schemeClr val="bg2">
                    <a:lumMod val="10000"/>
                  </a:schemeClr>
                </a:solidFill>
              </a:rPr>
              <a:t>*For the purpose of this presentation, the term “discharge” will be used to include transfers.</a:t>
            </a:r>
          </a:p>
          <a:p>
            <a:pPr marL="274637" lvl="1" indent="0">
              <a:buNone/>
            </a:pPr>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endParaRPr lang="en-US" dirty="0"/>
          </a:p>
        </p:txBody>
      </p:sp>
      <p:pic>
        <p:nvPicPr>
          <p:cNvPr id="4" name="Picture 3">
            <a:extLst>
              <a:ext uri="{FF2B5EF4-FFF2-40B4-BE49-F238E27FC236}">
                <a16:creationId xmlns:a16="http://schemas.microsoft.com/office/drawing/2014/main" id="{481A6FD5-EDFF-4F23-979A-AC3FB77A7F63}"/>
              </a:ext>
            </a:extLst>
          </p:cNvPr>
          <p:cNvPicPr>
            <a:picLocks noChangeAspect="1"/>
          </p:cNvPicPr>
          <p:nvPr/>
        </p:nvPicPr>
        <p:blipFill>
          <a:blip r:embed="rId2"/>
          <a:stretch>
            <a:fillRect/>
          </a:stretch>
        </p:blipFill>
        <p:spPr>
          <a:xfrm>
            <a:off x="10252754" y="461500"/>
            <a:ext cx="1393200" cy="1138700"/>
          </a:xfrm>
          <a:prstGeom prst="rect">
            <a:avLst/>
          </a:prstGeom>
        </p:spPr>
      </p:pic>
    </p:spTree>
    <p:extLst>
      <p:ext uri="{BB962C8B-B14F-4D97-AF65-F5344CB8AC3E}">
        <p14:creationId xmlns:p14="http://schemas.microsoft.com/office/powerpoint/2010/main" val="1251450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12DA7-4D91-432A-B70D-C50A35A947C6}"/>
              </a:ext>
            </a:extLst>
          </p:cNvPr>
          <p:cNvSpPr>
            <a:spLocks noGrp="1"/>
          </p:cNvSpPr>
          <p:nvPr>
            <p:ph type="title"/>
          </p:nvPr>
        </p:nvSpPr>
        <p:spPr>
          <a:xfrm>
            <a:off x="389021" y="415895"/>
            <a:ext cx="6934971" cy="577636"/>
          </a:xfrm>
        </p:spPr>
        <p:txBody>
          <a:bodyPr>
            <a:normAutofit fontScale="90000"/>
          </a:bodyPr>
          <a:lstStyle/>
          <a:p>
            <a:r>
              <a:rPr lang="en-US" sz="3600" b="1" dirty="0"/>
              <a:t>Five Facts to Know Right Away</a:t>
            </a:r>
            <a:r>
              <a:rPr lang="en-US" dirty="0"/>
              <a:t>	</a:t>
            </a:r>
          </a:p>
        </p:txBody>
      </p:sp>
      <p:sp>
        <p:nvSpPr>
          <p:cNvPr id="3" name="Content Placeholder 2">
            <a:extLst>
              <a:ext uri="{FF2B5EF4-FFF2-40B4-BE49-F238E27FC236}">
                <a16:creationId xmlns:a16="http://schemas.microsoft.com/office/drawing/2014/main" id="{9A4A13A5-CAFC-4FC9-B0D0-66539E117A4E}"/>
              </a:ext>
            </a:extLst>
          </p:cNvPr>
          <p:cNvSpPr>
            <a:spLocks noGrp="1"/>
          </p:cNvSpPr>
          <p:nvPr>
            <p:ph idx="1"/>
          </p:nvPr>
        </p:nvSpPr>
        <p:spPr>
          <a:xfrm>
            <a:off x="389020" y="1221604"/>
            <a:ext cx="11489387" cy="5337458"/>
          </a:xfrm>
        </p:spPr>
        <p:txBody>
          <a:bodyPr/>
          <a:lstStyle/>
          <a:p>
            <a:pPr marL="457200" indent="-457200">
              <a:buFont typeface="+mj-lt"/>
              <a:buAutoNum type="arabicPeriod"/>
            </a:pPr>
            <a:r>
              <a:rPr lang="en-US" sz="2200" u="sng" dirty="0"/>
              <a:t>All </a:t>
            </a:r>
            <a:r>
              <a:rPr lang="en-US" sz="2200" dirty="0"/>
              <a:t>notices of discharge must be communicated in writing, in a language                    and manner you understand.</a:t>
            </a:r>
          </a:p>
          <a:p>
            <a:pPr marL="342900" indent="-342900">
              <a:buFont typeface="+mj-lt"/>
              <a:buAutoNum type="arabicPeriod"/>
            </a:pPr>
            <a:endParaRPr lang="en-US" sz="1800" dirty="0"/>
          </a:p>
          <a:p>
            <a:pPr marL="457200" indent="-457200">
              <a:buFont typeface="+mj-lt"/>
              <a:buAutoNum type="arabicPeriod"/>
            </a:pPr>
            <a:r>
              <a:rPr lang="en-US" sz="2200" dirty="0"/>
              <a:t>Most discharge notices must be given 30 days before the discharge date.</a:t>
            </a:r>
          </a:p>
          <a:p>
            <a:pPr marL="342900" indent="-342900">
              <a:buFont typeface="+mj-lt"/>
              <a:buAutoNum type="arabicPeriod"/>
            </a:pPr>
            <a:endParaRPr lang="en-US" sz="1800" dirty="0"/>
          </a:p>
          <a:p>
            <a:pPr marL="457200" indent="-457200">
              <a:buFont typeface="+mj-lt"/>
              <a:buAutoNum type="arabicPeriod"/>
            </a:pPr>
            <a:r>
              <a:rPr lang="en-US" sz="2200" dirty="0"/>
              <a:t>You have the right to appeal the discharge and must do so before the date of discharge.</a:t>
            </a:r>
          </a:p>
          <a:p>
            <a:pPr marL="342900" indent="-342900">
              <a:buFont typeface="+mj-lt"/>
              <a:buAutoNum type="arabicPeriod"/>
            </a:pPr>
            <a:endParaRPr lang="en-US" sz="1800" dirty="0"/>
          </a:p>
          <a:p>
            <a:pPr marL="457200" indent="-457200">
              <a:buFont typeface="+mj-lt"/>
              <a:buAutoNum type="arabicPeriod"/>
            </a:pPr>
            <a:r>
              <a:rPr lang="en-US" sz="2200" dirty="0"/>
              <a:t>Federal law provides residents with rights and protections against discharge.</a:t>
            </a:r>
          </a:p>
          <a:p>
            <a:pPr marL="342900" indent="-342900">
              <a:buFont typeface="+mj-lt"/>
              <a:buAutoNum type="arabicPeriod"/>
            </a:pPr>
            <a:endParaRPr lang="en-US" sz="1800" dirty="0"/>
          </a:p>
          <a:p>
            <a:pPr marL="457200" indent="-457200">
              <a:buFont typeface="+mj-lt"/>
              <a:buAutoNum type="arabicPeriod"/>
            </a:pPr>
            <a:r>
              <a:rPr lang="en-US" sz="2200" dirty="0"/>
              <a:t>If you receive a notice, contact the Long-Term Care Ombudsman program (LTCOP) immediately. Visit </a:t>
            </a:r>
            <a:r>
              <a:rPr lang="en-US" sz="2200" dirty="0">
                <a:hlinkClick r:id="rId2"/>
              </a:rPr>
              <a:t>http://theconsumervoice.org/get_help</a:t>
            </a:r>
            <a:r>
              <a:rPr lang="en-US" sz="2200" dirty="0"/>
              <a:t> to locate a program or call the Eldercare Locator at 1-800-677-1116. LTC Ombudsman program representatives are knowledgeable about discharge requirements and empowered by law to advocate for residents. </a:t>
            </a:r>
          </a:p>
          <a:p>
            <a:endParaRPr lang="en-US" dirty="0"/>
          </a:p>
          <a:p>
            <a:endParaRPr lang="en-US" dirty="0"/>
          </a:p>
        </p:txBody>
      </p:sp>
      <p:pic>
        <p:nvPicPr>
          <p:cNvPr id="1026" name="Picture 2" descr="Image result for important icon">
            <a:extLst>
              <a:ext uri="{FF2B5EF4-FFF2-40B4-BE49-F238E27FC236}">
                <a16:creationId xmlns:a16="http://schemas.microsoft.com/office/drawing/2014/main" id="{957DEC7C-5160-4242-AAA3-1701577F36E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5494" t="10155" b="5902"/>
          <a:stretch/>
        </p:blipFill>
        <p:spPr bwMode="auto">
          <a:xfrm>
            <a:off x="10685038" y="415894"/>
            <a:ext cx="1192844" cy="1061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Tree>
    <p:extLst>
      <p:ext uri="{BB962C8B-B14F-4D97-AF65-F5344CB8AC3E}">
        <p14:creationId xmlns:p14="http://schemas.microsoft.com/office/powerpoint/2010/main" val="4081557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923" y="381000"/>
            <a:ext cx="10972800" cy="1019907"/>
          </a:xfrm>
        </p:spPr>
        <p:txBody>
          <a:bodyPr>
            <a:normAutofit/>
          </a:bodyPr>
          <a:lstStyle/>
          <a:p>
            <a:r>
              <a:rPr lang="en-US" sz="3600" b="1" dirty="0"/>
              <a:t>Protections Against Inappropriate Discharge</a:t>
            </a:r>
          </a:p>
        </p:txBody>
      </p:sp>
      <p:sp>
        <p:nvSpPr>
          <p:cNvPr id="3" name="Content Placeholder 2"/>
          <p:cNvSpPr>
            <a:spLocks noGrp="1"/>
          </p:cNvSpPr>
          <p:nvPr>
            <p:ph idx="1"/>
          </p:nvPr>
        </p:nvSpPr>
        <p:spPr>
          <a:xfrm>
            <a:off x="609600" y="1503485"/>
            <a:ext cx="10972800" cy="4973515"/>
          </a:xfrm>
        </p:spPr>
        <p:txBody>
          <a:bodyPr/>
          <a:lstStyle/>
          <a:p>
            <a:pPr lvl="1"/>
            <a:r>
              <a:rPr lang="en-US" sz="2200" b="1" dirty="0">
                <a:solidFill>
                  <a:srgbClr val="000000"/>
                </a:solidFill>
              </a:rPr>
              <a:t>There are only 6 reasons why a facility can transfer or discharge a resident against their will: </a:t>
            </a:r>
          </a:p>
          <a:p>
            <a:pPr lvl="2"/>
            <a:r>
              <a:rPr lang="en-US" dirty="0">
                <a:solidFill>
                  <a:srgbClr val="000000"/>
                </a:solidFill>
              </a:rPr>
              <a:t>The facility cannot meet the resident’s needs; </a:t>
            </a:r>
          </a:p>
          <a:p>
            <a:pPr lvl="2"/>
            <a:r>
              <a:rPr lang="en-US" dirty="0">
                <a:solidFill>
                  <a:srgbClr val="000000"/>
                </a:solidFill>
              </a:rPr>
              <a:t>The resident no longer needs nursing facility services; </a:t>
            </a:r>
          </a:p>
          <a:p>
            <a:pPr lvl="2"/>
            <a:r>
              <a:rPr lang="en-US" dirty="0">
                <a:solidFill>
                  <a:srgbClr val="000000"/>
                </a:solidFill>
              </a:rPr>
              <a:t>The resident’s presence endangers the safety of others in the facility; </a:t>
            </a:r>
          </a:p>
          <a:p>
            <a:pPr lvl="2"/>
            <a:r>
              <a:rPr lang="en-US" dirty="0">
                <a:solidFill>
                  <a:srgbClr val="000000"/>
                </a:solidFill>
              </a:rPr>
              <a:t>The resident’s presence endangers the health of others in the facility; </a:t>
            </a:r>
          </a:p>
          <a:p>
            <a:pPr lvl="2"/>
            <a:r>
              <a:rPr lang="en-US" dirty="0">
                <a:solidFill>
                  <a:srgbClr val="000000"/>
                </a:solidFill>
              </a:rPr>
              <a:t>The resident has failed to pay; or </a:t>
            </a:r>
          </a:p>
          <a:p>
            <a:pPr lvl="2"/>
            <a:r>
              <a:rPr lang="en-US" dirty="0">
                <a:solidFill>
                  <a:srgbClr val="000000"/>
                </a:solidFill>
              </a:rPr>
              <a:t>The facility is closing.</a:t>
            </a:r>
          </a:p>
          <a:p>
            <a:pPr marL="274637" lvl="1" indent="0">
              <a:buNone/>
            </a:pPr>
            <a:endParaRPr lang="en-US" sz="2000" dirty="0">
              <a:solidFill>
                <a:schemeClr val="bg2">
                  <a:lumMod val="10000"/>
                </a:schemeClr>
              </a:solidFill>
            </a:endParaRPr>
          </a:p>
          <a:p>
            <a:pPr marL="571500" lvl="2" indent="-288925">
              <a:buFont typeface="Arial" panose="020B0604020202020204" pitchFamily="34" charset="0"/>
              <a:buChar char="•"/>
            </a:pPr>
            <a:r>
              <a:rPr lang="en-US" sz="2200" b="1" dirty="0">
                <a:solidFill>
                  <a:schemeClr val="bg2">
                    <a:lumMod val="10000"/>
                  </a:schemeClr>
                </a:solidFill>
              </a:rPr>
              <a:t>Tips</a:t>
            </a:r>
          </a:p>
          <a:p>
            <a:pPr marL="846138" lvl="3" indent="-288925">
              <a:buFont typeface="Wingdings" panose="05000000000000000000" pitchFamily="2" charset="2"/>
              <a:buChar char="ü"/>
            </a:pPr>
            <a:r>
              <a:rPr lang="en-US" sz="1800" dirty="0">
                <a:solidFill>
                  <a:srgbClr val="000000"/>
                </a:solidFill>
              </a:rPr>
              <a:t>The law requires the nursing home to problem-solve the reason for discharge and make attempts to address the issue(s). </a:t>
            </a:r>
          </a:p>
          <a:p>
            <a:pPr marL="846138" lvl="3" indent="-288925">
              <a:buFont typeface="Wingdings" panose="05000000000000000000" pitchFamily="2" charset="2"/>
              <a:buChar char="ü"/>
            </a:pPr>
            <a:r>
              <a:rPr lang="en-US" sz="1800" dirty="0">
                <a:solidFill>
                  <a:srgbClr val="000000"/>
                </a:solidFill>
              </a:rPr>
              <a:t>A doctor must document the reason for discharge in your medical record. </a:t>
            </a:r>
          </a:p>
          <a:p>
            <a:pPr marL="846138" lvl="3" indent="-288925">
              <a:buFont typeface="Wingdings" panose="05000000000000000000" pitchFamily="2" charset="2"/>
              <a:buChar char="ü"/>
            </a:pPr>
            <a:r>
              <a:rPr lang="en-US" sz="1800" dirty="0">
                <a:solidFill>
                  <a:srgbClr val="000000"/>
                </a:solidFill>
              </a:rPr>
              <a:t>The facility must state the reason for discharge in the written notice. </a:t>
            </a:r>
          </a:p>
          <a:p>
            <a:pPr marL="503238" lvl="3" indent="0">
              <a:buNone/>
            </a:pPr>
            <a:r>
              <a:rPr lang="en-US" dirty="0">
                <a:solidFill>
                  <a:schemeClr val="bg2">
                    <a:lumMod val="10000"/>
                  </a:schemeClr>
                </a:solidFill>
              </a:rPr>
              <a:t>	</a:t>
            </a:r>
          </a:p>
          <a:p>
            <a:pPr lvl="2"/>
            <a:endParaRPr lang="en-US" sz="2000" dirty="0">
              <a:solidFill>
                <a:schemeClr val="bg2">
                  <a:lumMod val="10000"/>
                </a:schemeClr>
              </a:solidFill>
            </a:endParaRPr>
          </a:p>
          <a:p>
            <a:pPr marL="274637" lvl="1" indent="0">
              <a:buNone/>
            </a:pPr>
            <a:endParaRPr lang="en-US" dirty="0">
              <a:solidFill>
                <a:schemeClr val="bg2">
                  <a:lumMod val="10000"/>
                </a:schemeClr>
              </a:solidFill>
            </a:endParaRPr>
          </a:p>
          <a:p>
            <a:endParaRPr lang="en-US" dirty="0"/>
          </a:p>
        </p:txBody>
      </p:sp>
    </p:spTree>
    <p:extLst>
      <p:ext uri="{BB962C8B-B14F-4D97-AF65-F5344CB8AC3E}">
        <p14:creationId xmlns:p14="http://schemas.microsoft.com/office/powerpoint/2010/main" val="2586058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Protections Against Inappropriate Discharge</a:t>
            </a:r>
            <a:endParaRPr lang="en-US" sz="3600" dirty="0"/>
          </a:p>
        </p:txBody>
      </p:sp>
      <p:sp>
        <p:nvSpPr>
          <p:cNvPr id="3" name="Content Placeholder 2"/>
          <p:cNvSpPr>
            <a:spLocks noGrp="1"/>
          </p:cNvSpPr>
          <p:nvPr>
            <p:ph idx="1"/>
          </p:nvPr>
        </p:nvSpPr>
        <p:spPr/>
        <p:txBody>
          <a:bodyPr/>
          <a:lstStyle/>
          <a:p>
            <a:r>
              <a:rPr lang="en-US" sz="2200" b="1" dirty="0">
                <a:solidFill>
                  <a:srgbClr val="000000"/>
                </a:solidFill>
              </a:rPr>
              <a:t>If the reason for discharge is that the facility “cannot meet the resident’s needs,” the facility must document the following in your record: </a:t>
            </a:r>
          </a:p>
          <a:p>
            <a:pPr lvl="1"/>
            <a:r>
              <a:rPr lang="en-US" sz="1800" dirty="0">
                <a:solidFill>
                  <a:srgbClr val="000000"/>
                </a:solidFill>
              </a:rPr>
              <a:t>The specific need(s) that allegedly cannot be met. </a:t>
            </a:r>
          </a:p>
          <a:p>
            <a:pPr lvl="1"/>
            <a:r>
              <a:rPr lang="en-US" sz="1800" dirty="0">
                <a:solidFill>
                  <a:srgbClr val="000000"/>
                </a:solidFill>
              </a:rPr>
              <a:t>What the facility has done to try to meet those needs. </a:t>
            </a:r>
          </a:p>
          <a:p>
            <a:pPr lvl="1"/>
            <a:r>
              <a:rPr lang="en-US" sz="1800" dirty="0">
                <a:solidFill>
                  <a:srgbClr val="000000"/>
                </a:solidFill>
              </a:rPr>
              <a:t>The services available in the “new” facility that will supposedly meet your needs. </a:t>
            </a:r>
          </a:p>
          <a:p>
            <a:pPr lvl="1"/>
            <a:endParaRPr lang="en-US" sz="1600" dirty="0">
              <a:solidFill>
                <a:srgbClr val="000000"/>
              </a:solidFill>
            </a:endParaRPr>
          </a:p>
          <a:p>
            <a:pPr marL="274637" lvl="1" indent="0">
              <a:buNone/>
            </a:pPr>
            <a:endParaRPr lang="en-US" sz="1600" dirty="0">
              <a:solidFill>
                <a:srgbClr val="000000"/>
              </a:solidFill>
            </a:endParaRPr>
          </a:p>
          <a:p>
            <a:r>
              <a:rPr lang="en-US" sz="2200" b="1" dirty="0">
                <a:solidFill>
                  <a:schemeClr val="bg2">
                    <a:lumMod val="10000"/>
                  </a:schemeClr>
                </a:solidFill>
              </a:rPr>
              <a:t>Tip</a:t>
            </a:r>
          </a:p>
          <a:p>
            <a:pPr lvl="1">
              <a:buFont typeface="Wingdings" panose="05000000000000000000" pitchFamily="2" charset="2"/>
              <a:buChar char="ü"/>
            </a:pPr>
            <a:r>
              <a:rPr lang="en-US" sz="1800" dirty="0">
                <a:solidFill>
                  <a:srgbClr val="000000"/>
                </a:solidFill>
              </a:rPr>
              <a:t>Except for specialized needs such as acute psychiatric, bariatric, or ventilator care, nursing homes are certified to provide similar types of care and services. </a:t>
            </a:r>
          </a:p>
          <a:p>
            <a:endParaRPr lang="en-US" dirty="0">
              <a:solidFill>
                <a:schemeClr val="bg2">
                  <a:lumMod val="10000"/>
                </a:schemeClr>
              </a:solidFill>
            </a:endParaRPr>
          </a:p>
        </p:txBody>
      </p:sp>
    </p:spTree>
    <p:extLst>
      <p:ext uri="{BB962C8B-B14F-4D97-AF65-F5344CB8AC3E}">
        <p14:creationId xmlns:p14="http://schemas.microsoft.com/office/powerpoint/2010/main" val="3022061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Protections Against Inappropriate Discharge</a:t>
            </a:r>
            <a:endParaRPr lang="en-US" dirty="0"/>
          </a:p>
        </p:txBody>
      </p:sp>
      <p:sp>
        <p:nvSpPr>
          <p:cNvPr id="3" name="Content Placeholder 2"/>
          <p:cNvSpPr>
            <a:spLocks noGrp="1"/>
          </p:cNvSpPr>
          <p:nvPr>
            <p:ph idx="1"/>
          </p:nvPr>
        </p:nvSpPr>
        <p:spPr/>
        <p:txBody>
          <a:bodyPr/>
          <a:lstStyle/>
          <a:p>
            <a:r>
              <a:rPr lang="en-US" sz="2200" b="1" dirty="0">
                <a:solidFill>
                  <a:srgbClr val="000000"/>
                </a:solidFill>
              </a:rPr>
              <a:t>If you have submitted paperwork for third party payment and payment status is pending, such as applying for Medicaid, the facility cannot discharge you for failure to pay. </a:t>
            </a:r>
            <a:r>
              <a:rPr lang="en-US" dirty="0"/>
              <a:t>	</a:t>
            </a:r>
          </a:p>
          <a:p>
            <a:endParaRPr lang="en-US" dirty="0">
              <a:solidFill>
                <a:schemeClr val="bg2">
                  <a:lumMod val="10000"/>
                </a:schemeClr>
              </a:solidFill>
            </a:endParaRPr>
          </a:p>
          <a:p>
            <a:pPr marL="0" indent="0">
              <a:buNone/>
            </a:pPr>
            <a:endParaRPr lang="en-US" dirty="0">
              <a:solidFill>
                <a:schemeClr val="bg2">
                  <a:lumMod val="10000"/>
                </a:schemeClr>
              </a:solidFill>
            </a:endParaRPr>
          </a:p>
          <a:p>
            <a:r>
              <a:rPr lang="en-US" sz="2200" b="1" dirty="0">
                <a:solidFill>
                  <a:schemeClr val="bg2">
                    <a:lumMod val="10000"/>
                  </a:schemeClr>
                </a:solidFill>
              </a:rPr>
              <a:t>Tips</a:t>
            </a:r>
          </a:p>
          <a:p>
            <a:pPr lvl="1">
              <a:buFont typeface="Wingdings" panose="05000000000000000000" pitchFamily="2" charset="2"/>
              <a:buChar char="ü"/>
            </a:pPr>
            <a:r>
              <a:rPr lang="en-US" sz="1800" dirty="0">
                <a:solidFill>
                  <a:srgbClr val="000000"/>
                </a:solidFill>
              </a:rPr>
              <a:t>The facility is responsible for notifying residents of their change in payment status and should ensure residents’ have the assistance they need in completing the paperwork. </a:t>
            </a:r>
          </a:p>
          <a:p>
            <a:pPr lvl="1">
              <a:buFont typeface="Wingdings" panose="05000000000000000000" pitchFamily="2" charset="2"/>
              <a:buChar char="ü"/>
            </a:pPr>
            <a:r>
              <a:rPr lang="en-US" sz="1800" dirty="0">
                <a:solidFill>
                  <a:srgbClr val="000000"/>
                </a:solidFill>
              </a:rPr>
              <a:t>If a resident’s initial application to Medicaid is denied and the resident appeals, the resident cannot be discharged until the appeal is decided. </a:t>
            </a:r>
          </a:p>
          <a:p>
            <a:endParaRPr lang="en-US" dirty="0"/>
          </a:p>
        </p:txBody>
      </p:sp>
    </p:spTree>
    <p:extLst>
      <p:ext uri="{BB962C8B-B14F-4D97-AF65-F5344CB8AC3E}">
        <p14:creationId xmlns:p14="http://schemas.microsoft.com/office/powerpoint/2010/main" val="3419535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445477"/>
            <a:ext cx="10972800" cy="990600"/>
          </a:xfrm>
        </p:spPr>
        <p:txBody>
          <a:bodyPr>
            <a:normAutofit/>
          </a:bodyPr>
          <a:lstStyle/>
          <a:p>
            <a:r>
              <a:rPr lang="en-US" sz="3600" b="1" dirty="0"/>
              <a:t>Written Notice Required</a:t>
            </a:r>
          </a:p>
        </p:txBody>
      </p:sp>
      <p:sp>
        <p:nvSpPr>
          <p:cNvPr id="3" name="Content Placeholder 2"/>
          <p:cNvSpPr>
            <a:spLocks noGrp="1"/>
          </p:cNvSpPr>
          <p:nvPr>
            <p:ph idx="1"/>
          </p:nvPr>
        </p:nvSpPr>
        <p:spPr>
          <a:xfrm>
            <a:off x="609599" y="1600199"/>
            <a:ext cx="11260015" cy="5002823"/>
          </a:xfrm>
        </p:spPr>
        <p:txBody>
          <a:bodyPr/>
          <a:lstStyle/>
          <a:p>
            <a:r>
              <a:rPr lang="en-US" sz="2000" b="1" dirty="0">
                <a:solidFill>
                  <a:srgbClr val="000000"/>
                </a:solidFill>
              </a:rPr>
              <a:t>A discharge notice must be in writing and in a language and manner you understand. It must include: </a:t>
            </a:r>
          </a:p>
          <a:p>
            <a:pPr lvl="1"/>
            <a:r>
              <a:rPr lang="en-US" sz="1700" dirty="0">
                <a:solidFill>
                  <a:srgbClr val="000000"/>
                </a:solidFill>
              </a:rPr>
              <a:t>The reason for the discharge, </a:t>
            </a:r>
          </a:p>
          <a:p>
            <a:pPr lvl="1"/>
            <a:r>
              <a:rPr lang="en-US" sz="1700" dirty="0">
                <a:solidFill>
                  <a:srgbClr val="000000"/>
                </a:solidFill>
              </a:rPr>
              <a:t>The proposed effective date, </a:t>
            </a:r>
          </a:p>
          <a:p>
            <a:pPr lvl="1"/>
            <a:r>
              <a:rPr lang="en-US" sz="1700" dirty="0">
                <a:solidFill>
                  <a:srgbClr val="000000"/>
                </a:solidFill>
              </a:rPr>
              <a:t>The location to which you will be discharged, </a:t>
            </a:r>
          </a:p>
          <a:p>
            <a:pPr lvl="1"/>
            <a:r>
              <a:rPr lang="en-US" sz="1700" dirty="0">
                <a:solidFill>
                  <a:srgbClr val="000000"/>
                </a:solidFill>
              </a:rPr>
              <a:t>Information on your rights to appeal the discharge and have an administrative hearing, and </a:t>
            </a:r>
          </a:p>
          <a:p>
            <a:pPr lvl="1"/>
            <a:r>
              <a:rPr lang="en-US" sz="1700" dirty="0">
                <a:solidFill>
                  <a:srgbClr val="000000"/>
                </a:solidFill>
              </a:rPr>
              <a:t>Contact information for the LTCOP and, if applicable, the agencies responsible for advocacy on behalf of persons with mental illness and developmental disabilities. </a:t>
            </a:r>
          </a:p>
          <a:p>
            <a:pPr marL="274637" lvl="1" indent="0">
              <a:buNone/>
            </a:pPr>
            <a:endParaRPr lang="en-US" sz="1000" dirty="0">
              <a:solidFill>
                <a:srgbClr val="000000"/>
              </a:solidFill>
            </a:endParaRPr>
          </a:p>
          <a:p>
            <a:r>
              <a:rPr lang="en-US" sz="2000" b="1" dirty="0">
                <a:solidFill>
                  <a:srgbClr val="000000"/>
                </a:solidFill>
              </a:rPr>
              <a:t>The notice must be given to the resident and the resident’s representative. </a:t>
            </a:r>
          </a:p>
          <a:p>
            <a:pPr marL="0" indent="0">
              <a:buNone/>
            </a:pPr>
            <a:endParaRPr lang="en-US" sz="1500" dirty="0">
              <a:solidFill>
                <a:srgbClr val="000000"/>
              </a:solidFill>
            </a:endParaRPr>
          </a:p>
          <a:p>
            <a:r>
              <a:rPr lang="en-US" sz="2000" b="1" dirty="0">
                <a:solidFill>
                  <a:srgbClr val="000000"/>
                </a:solidFill>
              </a:rPr>
              <a:t>Most discharge notices must be given at least 30 days prior to the discharge date. </a:t>
            </a:r>
          </a:p>
          <a:p>
            <a:pPr marL="0" indent="0">
              <a:buNone/>
            </a:pPr>
            <a:endParaRPr lang="en-US" sz="1500" dirty="0">
              <a:solidFill>
                <a:srgbClr val="000000"/>
              </a:solidFill>
            </a:endParaRPr>
          </a:p>
          <a:p>
            <a:r>
              <a:rPr lang="en-US" sz="2000" b="1" dirty="0">
                <a:solidFill>
                  <a:srgbClr val="000000"/>
                </a:solidFill>
              </a:rPr>
              <a:t>The listed location must be specific, appropriate, available, and agreeable to admitting you. </a:t>
            </a:r>
          </a:p>
          <a:p>
            <a:endParaRPr lang="en-US" dirty="0"/>
          </a:p>
          <a:p>
            <a:endParaRPr lang="en-US" dirty="0"/>
          </a:p>
          <a:p>
            <a:pPr marL="0" indent="0">
              <a:buNone/>
            </a:pPr>
            <a:endParaRPr lang="en-US" dirty="0"/>
          </a:p>
        </p:txBody>
      </p:sp>
      <p:pic>
        <p:nvPicPr>
          <p:cNvPr id="5" name="Picture 4">
            <a:extLst>
              <a:ext uri="{FF2B5EF4-FFF2-40B4-BE49-F238E27FC236}">
                <a16:creationId xmlns:a16="http://schemas.microsoft.com/office/drawing/2014/main" id="{FEB428ED-E80A-47DF-9FF3-BC6E34E57E10}"/>
              </a:ext>
            </a:extLst>
          </p:cNvPr>
          <p:cNvPicPr>
            <a:picLocks noChangeAspect="1"/>
          </p:cNvPicPr>
          <p:nvPr/>
        </p:nvPicPr>
        <p:blipFill>
          <a:blip r:embed="rId2"/>
          <a:stretch>
            <a:fillRect/>
          </a:stretch>
        </p:blipFill>
        <p:spPr>
          <a:xfrm>
            <a:off x="10264059" y="416466"/>
            <a:ext cx="1413534" cy="1271657"/>
          </a:xfrm>
          <a:prstGeom prst="rect">
            <a:avLst/>
          </a:prstGeom>
        </p:spPr>
      </p:pic>
    </p:spTree>
    <p:extLst>
      <p:ext uri="{BB962C8B-B14F-4D97-AF65-F5344CB8AC3E}">
        <p14:creationId xmlns:p14="http://schemas.microsoft.com/office/powerpoint/2010/main" val="219170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Written Notice Required</a:t>
            </a:r>
          </a:p>
        </p:txBody>
      </p:sp>
      <p:sp>
        <p:nvSpPr>
          <p:cNvPr id="3" name="Content Placeholder 2"/>
          <p:cNvSpPr>
            <a:spLocks noGrp="1"/>
          </p:cNvSpPr>
          <p:nvPr>
            <p:ph idx="1"/>
          </p:nvPr>
        </p:nvSpPr>
        <p:spPr/>
        <p:txBody>
          <a:bodyPr/>
          <a:lstStyle/>
          <a:p>
            <a:r>
              <a:rPr lang="en-US" sz="2200" b="1" dirty="0">
                <a:solidFill>
                  <a:srgbClr val="000000"/>
                </a:solidFill>
              </a:rPr>
              <a:t>Tips</a:t>
            </a:r>
          </a:p>
          <a:p>
            <a:pPr lvl="1">
              <a:buFont typeface="Wingdings" panose="05000000000000000000" pitchFamily="2" charset="2"/>
              <a:buChar char="ü"/>
            </a:pPr>
            <a:r>
              <a:rPr lang="en-US" b="1" dirty="0">
                <a:solidFill>
                  <a:srgbClr val="000000"/>
                </a:solidFill>
              </a:rPr>
              <a:t>Check your written notice. </a:t>
            </a:r>
            <a:r>
              <a:rPr lang="en-US" dirty="0">
                <a:solidFill>
                  <a:srgbClr val="000000"/>
                </a:solidFill>
              </a:rPr>
              <a:t>If it does not include all the information listed on the last slide, it is not valid. The facility must start over and issue another notice. </a:t>
            </a:r>
          </a:p>
          <a:p>
            <a:pPr lvl="1">
              <a:buFont typeface="Wingdings" panose="05000000000000000000" pitchFamily="2" charset="2"/>
              <a:buChar char="ü"/>
            </a:pPr>
            <a:endParaRPr lang="en-US" dirty="0">
              <a:solidFill>
                <a:srgbClr val="000000"/>
              </a:solidFill>
            </a:endParaRPr>
          </a:p>
          <a:p>
            <a:pPr lvl="1">
              <a:buFont typeface="Wingdings" panose="05000000000000000000" pitchFamily="2" charset="2"/>
              <a:buChar char="ü"/>
            </a:pPr>
            <a:r>
              <a:rPr lang="en-US" b="1" dirty="0">
                <a:solidFill>
                  <a:srgbClr val="000000"/>
                </a:solidFill>
              </a:rPr>
              <a:t>Verbal notice is not an official discharge. All discharges must be in writing. </a:t>
            </a:r>
            <a:r>
              <a:rPr lang="en-US" dirty="0">
                <a:solidFill>
                  <a:srgbClr val="000000"/>
                </a:solidFill>
              </a:rPr>
              <a:t>For example, in response to disagreements about care, nursing home staff may suggest that a resident or their family member consider finding another facility. Such as, “you may be happier in another facility, we’ll start looking for another nursing home for you,” or “our facility can’t meet your mother’s needs and we need to find a facility that can.” Residents have the right to participate in their care planning and share concerns about their care. </a:t>
            </a:r>
          </a:p>
          <a:p>
            <a:pPr lvl="1">
              <a:buFont typeface="Wingdings" panose="05000000000000000000" pitchFamily="2" charset="2"/>
              <a:buChar char="ü"/>
            </a:pPr>
            <a:endParaRPr lang="en-US" dirty="0">
              <a:solidFill>
                <a:srgbClr val="000000"/>
              </a:solidFill>
            </a:endParaRPr>
          </a:p>
          <a:p>
            <a:pPr lvl="1">
              <a:buFont typeface="Wingdings" panose="05000000000000000000" pitchFamily="2" charset="2"/>
              <a:buChar char="ü"/>
            </a:pPr>
            <a:r>
              <a:rPr lang="en-US" dirty="0">
                <a:solidFill>
                  <a:srgbClr val="000000"/>
                </a:solidFill>
              </a:rPr>
              <a:t>If you feel facility staff are pressuring you to move, contact the Long-Term Care Ombudsman Program. </a:t>
            </a:r>
          </a:p>
          <a:p>
            <a:endParaRPr lang="en-US" dirty="0"/>
          </a:p>
          <a:p>
            <a:pPr lvl="1">
              <a:buFont typeface="Wingdings" panose="05000000000000000000" pitchFamily="2" charset="2"/>
              <a:buChar char="ü"/>
            </a:pPr>
            <a:endParaRPr lang="en-US" dirty="0"/>
          </a:p>
        </p:txBody>
      </p:sp>
      <p:pic>
        <p:nvPicPr>
          <p:cNvPr id="5" name="Picture 4">
            <a:extLst>
              <a:ext uri="{FF2B5EF4-FFF2-40B4-BE49-F238E27FC236}">
                <a16:creationId xmlns:a16="http://schemas.microsoft.com/office/drawing/2014/main" id="{583A2921-F0BD-4284-87E9-6B8E351586F9}"/>
              </a:ext>
            </a:extLst>
          </p:cNvPr>
          <p:cNvPicPr>
            <a:picLocks noChangeAspect="1"/>
          </p:cNvPicPr>
          <p:nvPr/>
        </p:nvPicPr>
        <p:blipFill>
          <a:blip r:embed="rId2"/>
          <a:stretch>
            <a:fillRect/>
          </a:stretch>
        </p:blipFill>
        <p:spPr>
          <a:xfrm>
            <a:off x="10126352" y="533400"/>
            <a:ext cx="1456048" cy="1309904"/>
          </a:xfrm>
          <a:prstGeom prst="rect">
            <a:avLst/>
          </a:prstGeom>
        </p:spPr>
      </p:pic>
    </p:spTree>
    <p:extLst>
      <p:ext uri="{BB962C8B-B14F-4D97-AF65-F5344CB8AC3E}">
        <p14:creationId xmlns:p14="http://schemas.microsoft.com/office/powerpoint/2010/main" val="40224519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NORC">
      <a:dk1>
        <a:srgbClr val="002060"/>
      </a:dk1>
      <a:lt1>
        <a:sysClr val="window" lastClr="FFFFFF"/>
      </a:lt1>
      <a:dk2>
        <a:srgbClr val="002060"/>
      </a:dk2>
      <a:lt2>
        <a:srgbClr val="E3DED1"/>
      </a:lt2>
      <a:accent1>
        <a:srgbClr val="8AB833"/>
      </a:accent1>
      <a:accent2>
        <a:srgbClr val="8AB833"/>
      </a:accent2>
      <a:accent3>
        <a:srgbClr val="C0CF3A"/>
      </a:accent3>
      <a:accent4>
        <a:srgbClr val="029676"/>
      </a:accent4>
      <a:accent5>
        <a:srgbClr val="4AB5C4"/>
      </a:accent5>
      <a:accent6>
        <a:srgbClr val="0989B1"/>
      </a:accent6>
      <a:hlink>
        <a:srgbClr val="0000CC"/>
      </a:hlink>
      <a:folHlink>
        <a:srgbClr val="BA6906"/>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763</TotalTime>
  <Words>1744</Words>
  <Application>Microsoft Office PowerPoint</Application>
  <PresentationFormat>Widescreen</PresentationFormat>
  <Paragraphs>159</Paragraphs>
  <Slides>19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ＭＳ Ｐゴシック</vt:lpstr>
      <vt:lpstr>Arial</vt:lpstr>
      <vt:lpstr>Calibri</vt:lpstr>
      <vt:lpstr>Wingdings</vt:lpstr>
      <vt:lpstr>Clarity</vt:lpstr>
      <vt:lpstr>Nursing Home Discharges</vt:lpstr>
      <vt:lpstr>Many facility-initiated discharges can be resolved successfully.  You have rights. Become informed and act. </vt:lpstr>
      <vt:lpstr>Why Is This Topic Important? </vt:lpstr>
      <vt:lpstr>Five Facts to Know Right Away </vt:lpstr>
      <vt:lpstr>Protections Against Inappropriate Discharge</vt:lpstr>
      <vt:lpstr>Protections Against Inappropriate Discharge</vt:lpstr>
      <vt:lpstr>Protections Against Inappropriate Discharge</vt:lpstr>
      <vt:lpstr>Written Notice Required</vt:lpstr>
      <vt:lpstr>Written Notice Required</vt:lpstr>
      <vt:lpstr>Right to Appeal the Discharge</vt:lpstr>
      <vt:lpstr>A Detailed Discharge Plan is Required </vt:lpstr>
      <vt:lpstr>If You Are Away, You Can Return</vt:lpstr>
      <vt:lpstr>Additional Rights</vt:lpstr>
      <vt:lpstr>Take Action and Get Help</vt:lpstr>
      <vt:lpstr>Questions?</vt:lpstr>
      <vt:lpstr>resources</vt:lpstr>
      <vt:lpstr>Additional Information</vt:lpstr>
      <vt:lpstr>Contact Information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Amity Overall-Laib</dc:creator>
  <cp:lastModifiedBy>Amity Overall-Laib</cp:lastModifiedBy>
  <cp:revision>71</cp:revision>
  <cp:lastPrinted>2018-03-09T21:34:10Z</cp:lastPrinted>
  <dcterms:created xsi:type="dcterms:W3CDTF">2017-08-16T20:53:38Z</dcterms:created>
  <dcterms:modified xsi:type="dcterms:W3CDTF">2018-05-22T13:56:10Z</dcterms:modified>
</cp:coreProperties>
</file>