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8" r:id="rId2"/>
    <p:sldId id="2219" r:id="rId3"/>
    <p:sldId id="300" r:id="rId4"/>
    <p:sldId id="2218" r:id="rId5"/>
    <p:sldId id="2225" r:id="rId6"/>
    <p:sldId id="2226" r:id="rId7"/>
    <p:sldId id="272" r:id="rId8"/>
    <p:sldId id="2227" r:id="rId9"/>
    <p:sldId id="301" r:id="rId10"/>
    <p:sldId id="259" r:id="rId11"/>
    <p:sldId id="263" r:id="rId12"/>
    <p:sldId id="265" r:id="rId13"/>
    <p:sldId id="266" r:id="rId14"/>
    <p:sldId id="2220" r:id="rId15"/>
    <p:sldId id="2233" r:id="rId16"/>
    <p:sldId id="2234" r:id="rId17"/>
    <p:sldId id="278" r:id="rId18"/>
    <p:sldId id="279" r:id="rId19"/>
    <p:sldId id="280" r:id="rId20"/>
    <p:sldId id="268" r:id="rId21"/>
    <p:sldId id="269" r:id="rId22"/>
    <p:sldId id="2223" r:id="rId23"/>
    <p:sldId id="640" r:id="rId24"/>
    <p:sldId id="282" r:id="rId25"/>
    <p:sldId id="283" r:id="rId26"/>
    <p:sldId id="2228" r:id="rId27"/>
    <p:sldId id="264" r:id="rId28"/>
    <p:sldId id="2229" r:id="rId29"/>
    <p:sldId id="275" r:id="rId30"/>
    <p:sldId id="2230" r:id="rId31"/>
    <p:sldId id="270" r:id="rId32"/>
    <p:sldId id="271" r:id="rId33"/>
    <p:sldId id="267" r:id="rId34"/>
    <p:sldId id="2231" r:id="rId35"/>
    <p:sldId id="273" r:id="rId36"/>
    <p:sldId id="2232" r:id="rId37"/>
    <p:sldId id="276" r:id="rId38"/>
    <p:sldId id="274" r:id="rId39"/>
    <p:sldId id="277" r:id="rId40"/>
    <p:sldId id="2235" r:id="rId41"/>
    <p:sldId id="2236" r:id="rId42"/>
    <p:sldId id="2237" r:id="rId43"/>
    <p:sldId id="2224" r:id="rId44"/>
    <p:sldId id="257" r:id="rId45"/>
    <p:sldId id="642" r:id="rId46"/>
    <p:sldId id="26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6A8B2-8A99-4B69-9557-469F900AEF2B}" type="datetimeFigureOut">
              <a:rPr lang="en-US" smtClean="0"/>
              <a:t>6/18/2020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F8611-B081-4C39-A8B9-F07E983CC326}" type="slidenum">
              <a:rPr lang="en-US" smtClean="0"/>
              <a:t>‹#›</a:t>
            </a:fld>
            <a:endParaRPr lang="en-US"/>
          </a:p>
        </p:txBody>
      </p:sp>
    </p:spTree>
    <p:extLst>
      <p:ext uri="{BB962C8B-B14F-4D97-AF65-F5344CB8AC3E}">
        <p14:creationId xmlns:p14="http://schemas.microsoft.com/office/powerpoint/2010/main" val="403443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B867D-AAF0-5848-B183-7A7190460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232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B867D-AAF0-5848-B183-7A7190460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232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B867D-AAF0-5848-B183-7A7190460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07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B867D-AAF0-5848-B183-7A7190460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079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B867D-AAF0-5848-B183-7A7190460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232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B867D-AAF0-5848-B183-7A7190460C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07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a:p>
            <a:pPr>
              <a:spcBef>
                <a:spcPct val="0"/>
              </a:spcBef>
            </a:pPr>
            <a:endParaRPr lang="en-US" dirty="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ABAC85-39FA-426F-A75C-57A54D20B544}" type="slidenum">
              <a:rPr kumimoji="0" lang="en-US" sz="1200" b="0" i="0" u="none" strike="noStrike" kern="1200" cap="none" spc="0" normalizeH="0" baseline="0" noProof="0">
                <a:ln>
                  <a:noFill/>
                </a:ln>
                <a:solidFill>
                  <a:prstClr val="black"/>
                </a:solidFill>
                <a:effectLst/>
                <a:uLnTx/>
                <a:uFillTx/>
                <a:latin typeface="Calibri"/>
                <a:ea typeface="ＭＳ Ｐゴシック" pitchFamily="127" charset="-128"/>
                <a:cs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179976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Thursday, June 18,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78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Thursday, June 18,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44062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Thursday, June 18,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76713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Thursday, June 18,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11374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Thursday, June 18,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6627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Thursday, June 18,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32415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Thursday, June 18, 2020</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87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Thursday, June 18, 2020</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78032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Thursday, June 18, 2020</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98999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Thursday, June 18,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48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Thursday, June 18,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7109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Thursday, June 18, 2020</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94011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cms.gov/files/document/qso-20-14-nh-revised.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ms.gov/files/document/qso-20-28-nh.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www.cms.gov/files/document/qso-20-28-nh.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cms.gov/files/document/qso-20-28-nh.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eldermistreatment.usc.edu/wp-content/uploads/2020/06/CV_TakingAResidentHome.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theconsumervoice.org/state-inform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heconsumervoice.org/state-information" TargetMode="External"/><Relationship Id="rId2" Type="http://schemas.openxmlformats.org/officeDocument/2006/relationships/hyperlink" Target="https://data.cms.gov/stories/s/COVID-19-Nursing-Home-Data/bkwz-xpv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act.theconsumervoice.org/join-action-network" TargetMode="External"/><Relationship Id="rId2" Type="http://schemas.openxmlformats.org/officeDocument/2006/relationships/hyperlink" Target="https://theconsumervoice.org/get_hel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ldermistreatment.usc.edu/wp-content/uploads/2020/06/NCEA_KeepingFamilysTogether.pdf" TargetMode="External"/><Relationship Id="rId2" Type="http://schemas.openxmlformats.org/officeDocument/2006/relationships/hyperlink" Target="https://theconsumervoice.org/issues/other-issues-and-resources/covid-19" TargetMode="External"/><Relationship Id="rId1" Type="http://schemas.openxmlformats.org/officeDocument/2006/relationships/slideLayout" Target="../slideLayouts/slideLayout2.xml"/><Relationship Id="rId4" Type="http://schemas.openxmlformats.org/officeDocument/2006/relationships/hyperlink" Target="http://eldermistreatment.usc.edu/wp-content/uploads/2020/06/CV_TakingAResidentHome.pdf"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theconsumervoice.org/" TargetMode="External"/><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mailto:sbrooks@theconsumervoice.org" TargetMode="External"/><Relationship Id="rId5" Type="http://schemas.openxmlformats.org/officeDocument/2006/relationships/hyperlink" Target="mailto:jbogdan@theconsumervoice.org" TargetMode="External"/><Relationship Id="rId4" Type="http://schemas.openxmlformats.org/officeDocument/2006/relationships/hyperlink" Target="mailto:rgrant@theconsumervoic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ouse.gov/representatives/find-your-representative" TargetMode="External"/><Relationship Id="rId2" Type="http://schemas.openxmlformats.org/officeDocument/2006/relationships/hyperlink" Target="https://theconsumervoice.org/get_hel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heconsumervoice.org/issues/other-issues-and-resources/covid-19/residents-families/share-your-sto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581" y="3248820"/>
            <a:ext cx="10972800" cy="1381125"/>
          </a:xfrm>
        </p:spPr>
        <p:txBody>
          <a:bodyPr>
            <a:noAutofit/>
          </a:bodyPr>
          <a:lstStyle/>
          <a:p>
            <a:pPr algn="ctr"/>
            <a:r>
              <a:rPr lang="en-US" sz="5400" dirty="0"/>
              <a:t>Family Advocacy for Residents During COVID</a:t>
            </a:r>
          </a:p>
        </p:txBody>
      </p:sp>
      <p:pic>
        <p:nvPicPr>
          <p:cNvPr id="4" name="Picture 4">
            <a:extLst>
              <a:ext uri="{FF2B5EF4-FFF2-40B4-BE49-F238E27FC236}">
                <a16:creationId xmlns:a16="http://schemas.microsoft.com/office/drawing/2014/main" id="{34BC9726-6E4C-4F82-BC1E-94442BAE1307}"/>
              </a:ext>
            </a:extLst>
          </p:cNvPr>
          <p:cNvPicPr>
            <a:picLocks noChangeAspect="1"/>
          </p:cNvPicPr>
          <p:nvPr/>
        </p:nvPicPr>
        <p:blipFill>
          <a:blip r:embed="rId3"/>
          <a:srcRect/>
          <a:stretch>
            <a:fillRect/>
          </a:stretch>
        </p:blipFill>
        <p:spPr bwMode="auto">
          <a:xfrm>
            <a:off x="1390650" y="575469"/>
            <a:ext cx="8439150" cy="1652587"/>
          </a:xfrm>
          <a:prstGeom prst="rect">
            <a:avLst/>
          </a:prstGeom>
          <a:noFill/>
          <a:ln w="9525">
            <a:noFill/>
            <a:miter lim="800000"/>
            <a:headEnd/>
            <a:tailEnd/>
          </a:ln>
        </p:spPr>
      </p:pic>
    </p:spTree>
    <p:extLst>
      <p:ext uri="{BB962C8B-B14F-4D97-AF65-F5344CB8AC3E}">
        <p14:creationId xmlns:p14="http://schemas.microsoft.com/office/powerpoint/2010/main" val="160557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 Family Council Is</a:t>
            </a:r>
          </a:p>
        </p:txBody>
      </p:sp>
      <p:sp>
        <p:nvSpPr>
          <p:cNvPr id="3" name="Content Placeholder 2"/>
          <p:cNvSpPr>
            <a:spLocks noGrp="1"/>
          </p:cNvSpPr>
          <p:nvPr>
            <p:ph idx="1"/>
          </p:nvPr>
        </p:nvSpPr>
        <p:spPr/>
        <p:txBody>
          <a:bodyPr>
            <a:normAutofit/>
          </a:bodyPr>
          <a:lstStyle/>
          <a:p>
            <a:pPr marL="0" indent="0">
              <a:buNone/>
            </a:pPr>
            <a:r>
              <a:rPr lang="en-US" dirty="0"/>
              <a:t>A </a:t>
            </a:r>
            <a:r>
              <a:rPr lang="en-US" b="1" dirty="0"/>
              <a:t>self-led self-determining</a:t>
            </a:r>
            <a:r>
              <a:rPr lang="en-US" dirty="0"/>
              <a:t> group of families and friends of nursing home residents that:</a:t>
            </a:r>
          </a:p>
          <a:p>
            <a:endParaRPr lang="en-US" dirty="0"/>
          </a:p>
          <a:p>
            <a:pPr lvl="0"/>
            <a:r>
              <a:rPr lang="en-US" dirty="0"/>
              <a:t>Works to improve the quality of care and quality of life of the facility’s residents; and</a:t>
            </a:r>
          </a:p>
          <a:p>
            <a:pPr marL="0" indent="0">
              <a:buNone/>
            </a:pPr>
            <a:endParaRPr lang="en-US" dirty="0"/>
          </a:p>
          <a:p>
            <a:pPr lvl="0"/>
            <a:r>
              <a:rPr lang="en-US" dirty="0"/>
              <a:t>Provides families with a voice in decision-making that affects them and their loved ones.</a:t>
            </a:r>
          </a:p>
          <a:p>
            <a:endParaRPr lang="en-US" sz="3200" dirty="0"/>
          </a:p>
        </p:txBody>
      </p:sp>
    </p:spTree>
    <p:extLst>
      <p:ext uri="{BB962C8B-B14F-4D97-AF65-F5344CB8AC3E}">
        <p14:creationId xmlns:p14="http://schemas.microsoft.com/office/powerpoint/2010/main" val="3728040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2689-6510-40C7-A75F-E49F4EFA3FF5}"/>
              </a:ext>
            </a:extLst>
          </p:cNvPr>
          <p:cNvSpPr>
            <a:spLocks noGrp="1"/>
          </p:cNvSpPr>
          <p:nvPr>
            <p:ph type="title"/>
          </p:nvPr>
        </p:nvSpPr>
        <p:spPr/>
        <p:txBody>
          <a:bodyPr/>
          <a:lstStyle/>
          <a:p>
            <a:r>
              <a:rPr lang="en-US" dirty="0"/>
              <a:t>What Family Councils Do</a:t>
            </a:r>
          </a:p>
        </p:txBody>
      </p:sp>
      <p:sp>
        <p:nvSpPr>
          <p:cNvPr id="3" name="Content Placeholder 2">
            <a:extLst>
              <a:ext uri="{FF2B5EF4-FFF2-40B4-BE49-F238E27FC236}">
                <a16:creationId xmlns:a16="http://schemas.microsoft.com/office/drawing/2014/main" id="{E82ECADA-C12C-44E4-B110-B9DC28A4EE8C}"/>
              </a:ext>
            </a:extLst>
          </p:cNvPr>
          <p:cNvSpPr>
            <a:spLocks noGrp="1"/>
          </p:cNvSpPr>
          <p:nvPr>
            <p:ph idx="1"/>
          </p:nvPr>
        </p:nvSpPr>
        <p:spPr>
          <a:xfrm>
            <a:off x="531446" y="1858107"/>
            <a:ext cx="10972800" cy="4378570"/>
          </a:xfrm>
        </p:spPr>
        <p:txBody>
          <a:bodyPr/>
          <a:lstStyle/>
          <a:p>
            <a:pPr lvl="0"/>
            <a:r>
              <a:rPr lang="en-US" sz="2800" dirty="0"/>
              <a:t>Act on concerns and complaints affecting nursing home residents</a:t>
            </a:r>
          </a:p>
          <a:p>
            <a:pPr lvl="0"/>
            <a:r>
              <a:rPr lang="en-US" sz="2800" dirty="0"/>
              <a:t>Advocate for positive change within the facility and the long-term care system </a:t>
            </a:r>
          </a:p>
          <a:p>
            <a:pPr lvl="0"/>
            <a:r>
              <a:rPr lang="en-US" sz="2800" dirty="0"/>
              <a:t>Communicate with the nursing home administrator and staff</a:t>
            </a:r>
          </a:p>
          <a:p>
            <a:pPr lvl="0"/>
            <a:r>
              <a:rPr lang="en-US" sz="2800" dirty="0"/>
              <a:t>Serve as a sounding board and advisory body on new ideas and improvements</a:t>
            </a:r>
          </a:p>
          <a:p>
            <a:pPr lvl="0"/>
            <a:r>
              <a:rPr lang="en-US" sz="2800" dirty="0"/>
              <a:t>Educate and inform families about issues relating to residents, the nursing home, and the long-term care  system</a:t>
            </a:r>
          </a:p>
          <a:p>
            <a:pPr lvl="0"/>
            <a:r>
              <a:rPr lang="en-US" sz="2800" dirty="0"/>
              <a:t>Provide support to family members  </a:t>
            </a: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380225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5FF5-D17F-461B-AE4D-18C7C0A35B5B}"/>
              </a:ext>
            </a:extLst>
          </p:cNvPr>
          <p:cNvSpPr>
            <a:spLocks noGrp="1"/>
          </p:cNvSpPr>
          <p:nvPr>
            <p:ph type="title"/>
          </p:nvPr>
        </p:nvSpPr>
        <p:spPr>
          <a:xfrm>
            <a:off x="609600" y="473110"/>
            <a:ext cx="10972800" cy="724877"/>
          </a:xfrm>
        </p:spPr>
        <p:txBody>
          <a:bodyPr/>
          <a:lstStyle/>
          <a:p>
            <a:r>
              <a:rPr lang="en-US" dirty="0"/>
              <a:t>Family Council Rights</a:t>
            </a:r>
          </a:p>
        </p:txBody>
      </p:sp>
      <p:sp>
        <p:nvSpPr>
          <p:cNvPr id="3" name="Content Placeholder 2">
            <a:extLst>
              <a:ext uri="{FF2B5EF4-FFF2-40B4-BE49-F238E27FC236}">
                <a16:creationId xmlns:a16="http://schemas.microsoft.com/office/drawing/2014/main" id="{4ECE2428-6985-427A-A334-5EA35BFD4249}"/>
              </a:ext>
            </a:extLst>
          </p:cNvPr>
          <p:cNvSpPr>
            <a:spLocks noGrp="1"/>
          </p:cNvSpPr>
          <p:nvPr>
            <p:ph idx="1"/>
          </p:nvPr>
        </p:nvSpPr>
        <p:spPr>
          <a:xfrm>
            <a:off x="609600" y="1375508"/>
            <a:ext cx="10972800" cy="5101492"/>
          </a:xfrm>
        </p:spPr>
        <p:txBody>
          <a:bodyPr>
            <a:normAutofit fontScale="32500" lnSpcReduction="20000"/>
          </a:bodyPr>
          <a:lstStyle/>
          <a:p>
            <a:pPr lvl="0"/>
            <a:r>
              <a:rPr lang="en-US" sz="6200" dirty="0"/>
              <a:t>A resident’s family has the right to meet in the facility with the families of other residents in the facility. </a:t>
            </a:r>
          </a:p>
          <a:p>
            <a:pPr marL="0" lvl="0" indent="0">
              <a:buNone/>
            </a:pPr>
            <a:endParaRPr lang="en-US" sz="6200" dirty="0"/>
          </a:p>
          <a:p>
            <a:pPr lvl="0"/>
            <a:r>
              <a:rPr lang="en-US" sz="6200" dirty="0"/>
              <a:t>The facility must provide a family group, if one exists, with private space. </a:t>
            </a:r>
          </a:p>
          <a:p>
            <a:pPr lvl="0"/>
            <a:endParaRPr lang="en-US" sz="6200" dirty="0"/>
          </a:p>
          <a:p>
            <a:pPr lvl="0"/>
            <a:r>
              <a:rPr lang="en-US" sz="6200" dirty="0"/>
              <a:t>Staff or visitors may attend meetings only at the group’s invitation. </a:t>
            </a:r>
          </a:p>
          <a:p>
            <a:pPr marL="0" indent="0">
              <a:buNone/>
            </a:pPr>
            <a:r>
              <a:rPr lang="en-US" sz="6200" dirty="0"/>
              <a:t> </a:t>
            </a:r>
          </a:p>
          <a:p>
            <a:pPr lvl="0"/>
            <a:r>
              <a:rPr lang="en-US" sz="6200" dirty="0"/>
              <a:t>The facility must provide a designated staff person responsible for providing assistance and responding to written requests that result from group meetings. </a:t>
            </a:r>
          </a:p>
          <a:p>
            <a:pPr lvl="1"/>
            <a:r>
              <a:rPr lang="en-US" sz="5500" dirty="0"/>
              <a:t>Staff person must be approved by the family group and the facility </a:t>
            </a:r>
          </a:p>
          <a:p>
            <a:pPr marL="0" indent="0">
              <a:buNone/>
            </a:pPr>
            <a:r>
              <a:rPr lang="en-US" sz="5000" dirty="0"/>
              <a:t> </a:t>
            </a:r>
          </a:p>
          <a:p>
            <a:r>
              <a:rPr lang="en-US" sz="5000" dirty="0"/>
              <a:t> </a:t>
            </a:r>
            <a:r>
              <a:rPr lang="en-US" sz="6200" dirty="0"/>
              <a:t>When a family group exists, the facility must listen to the views and act upon the grievances and recommendations of residents and families concerning proposed policy and operational decisions affecting resident care and life in the facility. </a:t>
            </a:r>
          </a:p>
          <a:p>
            <a:pPr lvl="1"/>
            <a:r>
              <a:rPr lang="en-US" sz="5500" dirty="0"/>
              <a:t>The facility must be able to demonstrate their response and rationale for such response. </a:t>
            </a:r>
          </a:p>
          <a:p>
            <a:pPr lvl="1"/>
            <a:r>
              <a:rPr lang="en-US" sz="5500" dirty="0"/>
              <a:t>This does not mean the facility must implement as recommended every request of the family group. </a:t>
            </a:r>
          </a:p>
          <a:p>
            <a:pPr marL="0" indent="0">
              <a:buNone/>
            </a:pPr>
            <a:r>
              <a:rPr lang="en-US" sz="5500" dirty="0"/>
              <a:t> </a:t>
            </a:r>
          </a:p>
          <a:p>
            <a:endParaRPr lang="en-US" dirty="0"/>
          </a:p>
        </p:txBody>
      </p:sp>
    </p:spTree>
    <p:extLst>
      <p:ext uri="{BB962C8B-B14F-4D97-AF65-F5344CB8AC3E}">
        <p14:creationId xmlns:p14="http://schemas.microsoft.com/office/powerpoint/2010/main" val="5419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4630D-C5C6-425C-A481-6E03908C1B88}"/>
              </a:ext>
            </a:extLst>
          </p:cNvPr>
          <p:cNvSpPr>
            <a:spLocks noGrp="1"/>
          </p:cNvSpPr>
          <p:nvPr>
            <p:ph type="title"/>
          </p:nvPr>
        </p:nvSpPr>
        <p:spPr>
          <a:xfrm>
            <a:off x="609600" y="381000"/>
            <a:ext cx="10972800" cy="854947"/>
          </a:xfrm>
        </p:spPr>
        <p:txBody>
          <a:bodyPr>
            <a:normAutofit/>
          </a:bodyPr>
          <a:lstStyle/>
          <a:p>
            <a:r>
              <a:rPr lang="en-US" dirty="0"/>
              <a:t>Starting a Family Council </a:t>
            </a:r>
          </a:p>
        </p:txBody>
      </p:sp>
      <p:sp>
        <p:nvSpPr>
          <p:cNvPr id="3" name="Content Placeholder 2">
            <a:extLst>
              <a:ext uri="{FF2B5EF4-FFF2-40B4-BE49-F238E27FC236}">
                <a16:creationId xmlns:a16="http://schemas.microsoft.com/office/drawing/2014/main" id="{156A4797-8729-4D63-9D3D-31CC0270F2B1}"/>
              </a:ext>
            </a:extLst>
          </p:cNvPr>
          <p:cNvSpPr>
            <a:spLocks noGrp="1"/>
          </p:cNvSpPr>
          <p:nvPr>
            <p:ph idx="1"/>
          </p:nvPr>
        </p:nvSpPr>
        <p:spPr>
          <a:xfrm>
            <a:off x="609600" y="1336431"/>
            <a:ext cx="10972800" cy="5295481"/>
          </a:xfrm>
        </p:spPr>
        <p:txBody>
          <a:bodyPr>
            <a:noAutofit/>
          </a:bodyPr>
          <a:lstStyle/>
          <a:p>
            <a:r>
              <a:rPr lang="en-US" sz="2800" dirty="0"/>
              <a:t>Find out if there is a family council in your loved one’s facility</a:t>
            </a:r>
          </a:p>
          <a:p>
            <a:r>
              <a:rPr lang="en-US" sz="2800" dirty="0"/>
              <a:t>If not, start one!</a:t>
            </a:r>
          </a:p>
          <a:p>
            <a:pPr lvl="1"/>
            <a:r>
              <a:rPr lang="en-US" sz="2400" dirty="0"/>
              <a:t>Develop a flyer announcing the formation of a family council;  put your name and contact information on it</a:t>
            </a:r>
          </a:p>
          <a:p>
            <a:pPr lvl="1"/>
            <a:r>
              <a:rPr lang="en-US" sz="2400" dirty="0"/>
              <a:t>Ask the administrator to send your flyer to family members</a:t>
            </a:r>
          </a:p>
          <a:p>
            <a:pPr lvl="1"/>
            <a:r>
              <a:rPr lang="en-US" sz="2400" dirty="0"/>
              <a:t>Contact the Long-Term Care Ombudsman Program for assistance</a:t>
            </a:r>
          </a:p>
          <a:p>
            <a:pPr lvl="1"/>
            <a:r>
              <a:rPr lang="en-US" sz="2400" dirty="0"/>
              <a:t>Create a Facebook group to attract family members; communicate directly with them about forming a family council</a:t>
            </a:r>
          </a:p>
          <a:p>
            <a:pPr lvl="1"/>
            <a:r>
              <a:rPr lang="en-US" sz="2400" dirty="0"/>
              <a:t>Be creative and innovative: </a:t>
            </a:r>
          </a:p>
          <a:p>
            <a:pPr lvl="2"/>
            <a:r>
              <a:rPr lang="en-US" sz="2200" dirty="0"/>
              <a:t>One family member handed out flyers at the facility’s laundry pick up/drop off area. </a:t>
            </a:r>
          </a:p>
        </p:txBody>
      </p:sp>
    </p:spTree>
    <p:extLst>
      <p:ext uri="{BB962C8B-B14F-4D97-AF65-F5344CB8AC3E}">
        <p14:creationId xmlns:p14="http://schemas.microsoft.com/office/powerpoint/2010/main" val="265955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6F65-27EC-4FDE-93C4-FD2AABB47E63}"/>
              </a:ext>
            </a:extLst>
          </p:cNvPr>
          <p:cNvSpPr>
            <a:spLocks noGrp="1"/>
          </p:cNvSpPr>
          <p:nvPr>
            <p:ph type="title"/>
          </p:nvPr>
        </p:nvSpPr>
        <p:spPr/>
        <p:txBody>
          <a:bodyPr/>
          <a:lstStyle/>
          <a:p>
            <a:r>
              <a:rPr lang="en-US" dirty="0"/>
              <a:t>Build Your Family Council:  Resources</a:t>
            </a:r>
          </a:p>
        </p:txBody>
      </p:sp>
      <p:sp>
        <p:nvSpPr>
          <p:cNvPr id="4" name="Content Placeholder 3">
            <a:extLst>
              <a:ext uri="{FF2B5EF4-FFF2-40B4-BE49-F238E27FC236}">
                <a16:creationId xmlns:a16="http://schemas.microsoft.com/office/drawing/2014/main" id="{D0A7585B-156F-4559-9A01-CBBBBFBF95D8}"/>
              </a:ext>
            </a:extLst>
          </p:cNvPr>
          <p:cNvSpPr>
            <a:spLocks noGrp="1"/>
          </p:cNvSpPr>
          <p:nvPr>
            <p:ph sz="half" idx="2"/>
          </p:nvPr>
        </p:nvSpPr>
        <p:spPr>
          <a:xfrm>
            <a:off x="609600" y="1778558"/>
            <a:ext cx="5242560" cy="4611130"/>
          </a:xfrm>
        </p:spPr>
        <p:txBody>
          <a:bodyPr/>
          <a:lstStyle/>
          <a:p>
            <a:pPr marL="0" indent="0">
              <a:buNone/>
            </a:pPr>
            <a:r>
              <a:rPr lang="en-US" dirty="0"/>
              <a:t>Long-Term Care Ombudsman Program</a:t>
            </a:r>
          </a:p>
          <a:p>
            <a:pPr marL="0" indent="0">
              <a:buNone/>
            </a:pPr>
            <a:endParaRPr lang="en-US" dirty="0"/>
          </a:p>
          <a:p>
            <a:endParaRPr lang="en-US" dirty="0"/>
          </a:p>
        </p:txBody>
      </p:sp>
      <p:sp>
        <p:nvSpPr>
          <p:cNvPr id="5" name="Text Placeholder 4">
            <a:extLst>
              <a:ext uri="{FF2B5EF4-FFF2-40B4-BE49-F238E27FC236}">
                <a16:creationId xmlns:a16="http://schemas.microsoft.com/office/drawing/2014/main" id="{DEC0BE5F-9E48-4A2B-9B40-099CF56B73BA}"/>
              </a:ext>
            </a:extLst>
          </p:cNvPr>
          <p:cNvSpPr>
            <a:spLocks noGrp="1"/>
          </p:cNvSpPr>
          <p:nvPr>
            <p:ph type="body" sz="quarter" idx="3"/>
          </p:nvPr>
        </p:nvSpPr>
        <p:spPr>
          <a:xfrm>
            <a:off x="6339840" y="1676400"/>
            <a:ext cx="5600950" cy="639762"/>
          </a:xfrm>
        </p:spPr>
        <p:txBody>
          <a:bodyPr>
            <a:noAutofit/>
          </a:bodyPr>
          <a:lstStyle/>
          <a:p>
            <a:pPr algn="l"/>
            <a:r>
              <a:rPr lang="en-US" sz="2400" dirty="0"/>
              <a:t>Consumer Voice Family Council Center</a:t>
            </a:r>
          </a:p>
        </p:txBody>
      </p:sp>
      <p:pic>
        <p:nvPicPr>
          <p:cNvPr id="14" name="Content Placeholder 13">
            <a:extLst>
              <a:ext uri="{FF2B5EF4-FFF2-40B4-BE49-F238E27FC236}">
                <a16:creationId xmlns:a16="http://schemas.microsoft.com/office/drawing/2014/main" id="{7392E2BD-BC29-4761-A414-333583CF417E}"/>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266093" y="2954214"/>
            <a:ext cx="2713054" cy="2532185"/>
          </a:xfrm>
        </p:spPr>
      </p:pic>
      <p:pic>
        <p:nvPicPr>
          <p:cNvPr id="15" name="Content Placeholder 3">
            <a:extLst>
              <a:ext uri="{FF2B5EF4-FFF2-40B4-BE49-F238E27FC236}">
                <a16:creationId xmlns:a16="http://schemas.microsoft.com/office/drawing/2014/main" id="{1B5CC38B-A4F4-462A-8474-F02745682DBE}"/>
              </a:ext>
            </a:extLst>
          </p:cNvPr>
          <p:cNvPicPr>
            <a:picLocks noGrp="1" noChangeAspect="1"/>
          </p:cNvPicPr>
          <p:nvPr>
            <p:ph idx="1"/>
          </p:nvPr>
        </p:nvPicPr>
        <p:blipFill rotWithShape="1">
          <a:blip r:embed="rId3"/>
          <a:srcRect b="10000"/>
          <a:stretch/>
        </p:blipFill>
        <p:spPr>
          <a:xfrm>
            <a:off x="6179735" y="2412434"/>
            <a:ext cx="5761055" cy="4258809"/>
          </a:xfrm>
          <a:prstGeom prst="rect">
            <a:avLst/>
          </a:prstGeom>
          <a:noFill/>
        </p:spPr>
      </p:pic>
    </p:spTree>
    <p:extLst>
      <p:ext uri="{BB962C8B-B14F-4D97-AF65-F5344CB8AC3E}">
        <p14:creationId xmlns:p14="http://schemas.microsoft.com/office/powerpoint/2010/main" val="181567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9B01-1C09-41F2-B8D9-91C6B8E1BCB6}"/>
              </a:ext>
            </a:extLst>
          </p:cNvPr>
          <p:cNvSpPr>
            <a:spLocks noGrp="1"/>
          </p:cNvSpPr>
          <p:nvPr>
            <p:ph type="title"/>
          </p:nvPr>
        </p:nvSpPr>
        <p:spPr/>
        <p:txBody>
          <a:bodyPr/>
          <a:lstStyle/>
          <a:p>
            <a:r>
              <a:rPr lang="en-US" dirty="0"/>
              <a:t>What is the State LTC Ombudsman Program?</a:t>
            </a:r>
          </a:p>
        </p:txBody>
      </p:sp>
      <p:sp>
        <p:nvSpPr>
          <p:cNvPr id="3" name="Content Placeholder 2">
            <a:extLst>
              <a:ext uri="{FF2B5EF4-FFF2-40B4-BE49-F238E27FC236}">
                <a16:creationId xmlns:a16="http://schemas.microsoft.com/office/drawing/2014/main" id="{6FC100FF-5227-4DD7-984A-F3C45246E334}"/>
              </a:ext>
            </a:extLst>
          </p:cNvPr>
          <p:cNvSpPr>
            <a:spLocks noGrp="1"/>
          </p:cNvSpPr>
          <p:nvPr>
            <p:ph idx="1"/>
          </p:nvPr>
        </p:nvSpPr>
        <p:spPr>
          <a:xfrm>
            <a:off x="3748992" y="1600200"/>
            <a:ext cx="7833407" cy="4876800"/>
          </a:xfrm>
        </p:spPr>
        <p:txBody>
          <a:bodyPr>
            <a:normAutofit/>
          </a:bodyPr>
          <a:lstStyle/>
          <a:p>
            <a:r>
              <a:rPr lang="en-US" sz="3200" dirty="0"/>
              <a:t>Patty </a:t>
            </a:r>
            <a:r>
              <a:rPr lang="en-US" sz="3200" dirty="0" err="1"/>
              <a:t>Ducayet</a:t>
            </a:r>
            <a:r>
              <a:rPr lang="en-US" sz="3200" dirty="0"/>
              <a:t>, Texas State LTC Ombudsman</a:t>
            </a:r>
          </a:p>
          <a:p>
            <a:pPr lvl="1"/>
            <a:r>
              <a:rPr lang="en-US" sz="2800" dirty="0"/>
              <a:t>LTC Ombudsmen represent the interests of residents</a:t>
            </a:r>
          </a:p>
          <a:p>
            <a:pPr lvl="1"/>
            <a:r>
              <a:rPr lang="en-US" sz="2800" dirty="0"/>
              <a:t>Receive complaints from anyone on behalf of a resident</a:t>
            </a:r>
          </a:p>
        </p:txBody>
      </p:sp>
      <p:pic>
        <p:nvPicPr>
          <p:cNvPr id="9" name="Picture 8" descr="A person smiling for the camera&#10;&#10;Description generated with very high confidence">
            <a:extLst>
              <a:ext uri="{FF2B5EF4-FFF2-40B4-BE49-F238E27FC236}">
                <a16:creationId xmlns:a16="http://schemas.microsoft.com/office/drawing/2014/main" id="{04425AD3-03B4-4A01-B106-AB779072566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27764" y="1773122"/>
            <a:ext cx="2821229" cy="4230515"/>
          </a:xfrm>
          <a:prstGeom prst="rect">
            <a:avLst/>
          </a:prstGeom>
        </p:spPr>
      </p:pic>
    </p:spTree>
    <p:extLst>
      <p:ext uri="{BB962C8B-B14F-4D97-AF65-F5344CB8AC3E}">
        <p14:creationId xmlns:p14="http://schemas.microsoft.com/office/powerpoint/2010/main" val="3521711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CDAC-431E-440C-AB3B-002BE67CFF3B}"/>
              </a:ext>
            </a:extLst>
          </p:cNvPr>
          <p:cNvSpPr>
            <a:spLocks noGrp="1"/>
          </p:cNvSpPr>
          <p:nvPr>
            <p:ph type="title"/>
          </p:nvPr>
        </p:nvSpPr>
        <p:spPr/>
        <p:txBody>
          <a:bodyPr/>
          <a:lstStyle/>
          <a:p>
            <a:r>
              <a:rPr lang="en-US" dirty="0"/>
              <a:t>Advocating With an LTC Ombudsman</a:t>
            </a:r>
          </a:p>
        </p:txBody>
      </p:sp>
      <p:sp>
        <p:nvSpPr>
          <p:cNvPr id="3" name="Content Placeholder 2">
            <a:extLst>
              <a:ext uri="{FF2B5EF4-FFF2-40B4-BE49-F238E27FC236}">
                <a16:creationId xmlns:a16="http://schemas.microsoft.com/office/drawing/2014/main" id="{2C129A0E-E471-4A20-8761-DDDD8281BB63}"/>
              </a:ext>
            </a:extLst>
          </p:cNvPr>
          <p:cNvSpPr>
            <a:spLocks noGrp="1"/>
          </p:cNvSpPr>
          <p:nvPr>
            <p:ph idx="1"/>
          </p:nvPr>
        </p:nvSpPr>
        <p:spPr/>
        <p:txBody>
          <a:bodyPr>
            <a:normAutofit/>
          </a:bodyPr>
          <a:lstStyle/>
          <a:p>
            <a:pPr lvl="0"/>
            <a:r>
              <a:rPr lang="en-US" sz="3200" dirty="0"/>
              <a:t>Individual problems</a:t>
            </a:r>
          </a:p>
          <a:p>
            <a:pPr lvl="1"/>
            <a:r>
              <a:rPr lang="en-US" sz="2800" dirty="0"/>
              <a:t>Facility and corporate management</a:t>
            </a:r>
          </a:p>
          <a:p>
            <a:pPr lvl="1"/>
            <a:r>
              <a:rPr lang="en-US" sz="2800" dirty="0"/>
              <a:t>Coordinating with other agencies</a:t>
            </a:r>
          </a:p>
          <a:p>
            <a:pPr lvl="0"/>
            <a:r>
              <a:rPr lang="en-US" sz="3200" dirty="0"/>
              <a:t>Systemic problems</a:t>
            </a:r>
          </a:p>
          <a:p>
            <a:pPr lvl="1"/>
            <a:r>
              <a:rPr lang="en-US" sz="2800" dirty="0"/>
              <a:t>Media</a:t>
            </a:r>
          </a:p>
          <a:p>
            <a:pPr lvl="1"/>
            <a:r>
              <a:rPr lang="en-US" sz="2800" dirty="0"/>
              <a:t>Lawmakers</a:t>
            </a:r>
          </a:p>
          <a:p>
            <a:pPr lvl="1"/>
            <a:r>
              <a:rPr lang="en-US" sz="2800" dirty="0"/>
              <a:t>State survey agency</a:t>
            </a:r>
          </a:p>
          <a:p>
            <a:pPr lvl="1"/>
            <a:r>
              <a:rPr lang="en-US" sz="2800" dirty="0"/>
              <a:t>National organizations</a:t>
            </a:r>
          </a:p>
        </p:txBody>
      </p:sp>
    </p:spTree>
    <p:extLst>
      <p:ext uri="{BB962C8B-B14F-4D97-AF65-F5344CB8AC3E}">
        <p14:creationId xmlns:p14="http://schemas.microsoft.com/office/powerpoint/2010/main" val="2329548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C211-958E-4B74-B238-9930B81B2063}"/>
              </a:ext>
            </a:extLst>
          </p:cNvPr>
          <p:cNvSpPr>
            <a:spLocks noGrp="1"/>
          </p:cNvSpPr>
          <p:nvPr>
            <p:ph type="title"/>
          </p:nvPr>
        </p:nvSpPr>
        <p:spPr/>
        <p:txBody>
          <a:bodyPr>
            <a:normAutofit/>
          </a:bodyPr>
          <a:lstStyle/>
          <a:p>
            <a:r>
              <a:rPr lang="en-US" sz="5400" dirty="0" err="1"/>
              <a:t>CoMmon</a:t>
            </a:r>
            <a:r>
              <a:rPr lang="en-US" sz="5400" dirty="0"/>
              <a:t> situations:</a:t>
            </a:r>
          </a:p>
        </p:txBody>
      </p:sp>
      <p:sp>
        <p:nvSpPr>
          <p:cNvPr id="3" name="Text Placeholder 2">
            <a:extLst>
              <a:ext uri="{FF2B5EF4-FFF2-40B4-BE49-F238E27FC236}">
                <a16:creationId xmlns:a16="http://schemas.microsoft.com/office/drawing/2014/main" id="{4DA402A8-C24C-49D9-9456-FC45C0427EAC}"/>
              </a:ext>
            </a:extLst>
          </p:cNvPr>
          <p:cNvSpPr>
            <a:spLocks noGrp="1"/>
          </p:cNvSpPr>
          <p:nvPr>
            <p:ph type="body" idx="1"/>
          </p:nvPr>
        </p:nvSpPr>
        <p:spPr/>
        <p:txBody>
          <a:bodyPr>
            <a:normAutofit/>
          </a:bodyPr>
          <a:lstStyle/>
          <a:p>
            <a:r>
              <a:rPr lang="en-US" sz="3200" dirty="0"/>
              <a:t>WHAT YOU NEED TO KNOW!</a:t>
            </a:r>
          </a:p>
        </p:txBody>
      </p:sp>
    </p:spTree>
    <p:extLst>
      <p:ext uri="{BB962C8B-B14F-4D97-AF65-F5344CB8AC3E}">
        <p14:creationId xmlns:p14="http://schemas.microsoft.com/office/powerpoint/2010/main" val="1045770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5EFB-B79E-4CE4-98EB-B67A9452CA74}"/>
              </a:ext>
            </a:extLst>
          </p:cNvPr>
          <p:cNvSpPr>
            <a:spLocks noGrp="1"/>
          </p:cNvSpPr>
          <p:nvPr>
            <p:ph type="title"/>
          </p:nvPr>
        </p:nvSpPr>
        <p:spPr/>
        <p:txBody>
          <a:bodyPr/>
          <a:lstStyle/>
          <a:p>
            <a:r>
              <a:rPr lang="en-US" dirty="0"/>
              <a:t>Visitation </a:t>
            </a:r>
          </a:p>
        </p:txBody>
      </p:sp>
      <p:sp>
        <p:nvSpPr>
          <p:cNvPr id="3" name="Content Placeholder 2">
            <a:extLst>
              <a:ext uri="{FF2B5EF4-FFF2-40B4-BE49-F238E27FC236}">
                <a16:creationId xmlns:a16="http://schemas.microsoft.com/office/drawing/2014/main" id="{B8FC3026-05B7-457F-B31B-16C93849E4F0}"/>
              </a:ext>
            </a:extLst>
          </p:cNvPr>
          <p:cNvSpPr>
            <a:spLocks noGrp="1"/>
          </p:cNvSpPr>
          <p:nvPr>
            <p:ph idx="1"/>
          </p:nvPr>
        </p:nvSpPr>
        <p:spPr/>
        <p:txBody>
          <a:bodyPr>
            <a:normAutofit/>
          </a:bodyPr>
          <a:lstStyle/>
          <a:p>
            <a:pPr marL="0" indent="0">
              <a:buNone/>
            </a:pPr>
            <a:r>
              <a:rPr lang="en-US" sz="3200" dirty="0"/>
              <a:t>CMS Guidance, March 13, 2020</a:t>
            </a:r>
          </a:p>
          <a:p>
            <a:pPr marL="0" indent="0">
              <a:buNone/>
            </a:pPr>
            <a:r>
              <a:rPr lang="en-US" dirty="0">
                <a:hlinkClick r:id="rId2"/>
              </a:rPr>
              <a:t>https://www.cms.gov/files/document/qso-20-14-nh-revised.pdf</a:t>
            </a:r>
            <a:endParaRPr lang="en-US" dirty="0"/>
          </a:p>
          <a:p>
            <a:r>
              <a:rPr lang="en-US" sz="2800" dirty="0"/>
              <a:t>Facilities should restrict visitation of all visitors and non-essential health care personnel, except for certain compassionate care situations, such as an end-of-life situation. </a:t>
            </a:r>
          </a:p>
          <a:p>
            <a:r>
              <a:rPr lang="en-US" sz="2800" dirty="0"/>
              <a:t>Decisions about visitation during an end of life situation should be made on a case by case basis, …</a:t>
            </a:r>
          </a:p>
        </p:txBody>
      </p:sp>
    </p:spTree>
    <p:extLst>
      <p:ext uri="{BB962C8B-B14F-4D97-AF65-F5344CB8AC3E}">
        <p14:creationId xmlns:p14="http://schemas.microsoft.com/office/powerpoint/2010/main" val="1989507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FC3026-05B7-457F-B31B-16C93849E4F0}"/>
              </a:ext>
            </a:extLst>
          </p:cNvPr>
          <p:cNvSpPr>
            <a:spLocks noGrp="1"/>
          </p:cNvSpPr>
          <p:nvPr>
            <p:ph idx="1"/>
          </p:nvPr>
        </p:nvSpPr>
        <p:spPr>
          <a:xfrm>
            <a:off x="609600" y="708454"/>
            <a:ext cx="10972800" cy="5768546"/>
          </a:xfrm>
        </p:spPr>
        <p:txBody>
          <a:bodyPr>
            <a:normAutofit fontScale="70000" lnSpcReduction="20000"/>
          </a:bodyPr>
          <a:lstStyle/>
          <a:p>
            <a:pPr marL="0" indent="0">
              <a:buNone/>
            </a:pPr>
            <a:r>
              <a:rPr lang="en-US" sz="4400" dirty="0"/>
              <a:t>CMS Frequently Asked Questions, April 24, 2020</a:t>
            </a:r>
          </a:p>
          <a:p>
            <a:pPr marL="0" indent="0">
              <a:buNone/>
            </a:pPr>
            <a:r>
              <a:rPr lang="en-US" sz="3200" dirty="0">
                <a:hlinkClick r:id="rId2"/>
              </a:rPr>
              <a:t>https://www.cms.gov/files/document/qso-20-28-nh.pdf</a:t>
            </a:r>
            <a:endParaRPr lang="en-US" sz="3200" dirty="0"/>
          </a:p>
          <a:p>
            <a:pPr marL="0" indent="0">
              <a:buNone/>
            </a:pPr>
            <a:endParaRPr lang="en-US" sz="3200" dirty="0"/>
          </a:p>
          <a:p>
            <a:pPr marL="0" indent="0">
              <a:buNone/>
            </a:pPr>
            <a:r>
              <a:rPr lang="en-US" sz="3200" dirty="0"/>
              <a:t>4. Q: The CMS memorandum (QSO-20-14-NH (Revised)) states that visitation should be allowed in “certain compassionate care situations, such as an end-of-life situation.” What is an example of a “compassionate care situation”?</a:t>
            </a:r>
          </a:p>
          <a:p>
            <a:pPr marL="0" indent="0">
              <a:buNone/>
            </a:pPr>
            <a:endParaRPr lang="en-US" sz="3200" dirty="0"/>
          </a:p>
          <a:p>
            <a:pPr marL="0" indent="0">
              <a:buNone/>
            </a:pPr>
            <a:r>
              <a:rPr lang="en-US" sz="3200" dirty="0"/>
              <a:t> A: The memorandum intends to provide general guidance on how to limit visitation as much as possible, while also acknowledging that there are times when visits should be allowed. We encourage frequent communication among patients, residents, families, facilities, and other health care providers when appropriate (e.g., hospice providers), so they can work together to identify when a visit for compassionate care is needed, and can be safely conducted. </a:t>
            </a:r>
            <a:r>
              <a:rPr lang="en-US" sz="3200" b="1" dirty="0">
                <a:solidFill>
                  <a:srgbClr val="FF0000"/>
                </a:solidFill>
              </a:rPr>
              <a:t>One example of such a situation is one in which a resident is receiving hospice care and their health status is sharply declining, or when a resident is not enrolled in hospice, but their  health status has sharply declined</a:t>
            </a:r>
            <a:r>
              <a:rPr lang="en-US" sz="3200" dirty="0"/>
              <a:t>. </a:t>
            </a:r>
          </a:p>
          <a:p>
            <a:pPr marL="0" indent="0">
              <a:buNone/>
            </a:pPr>
            <a:endParaRPr lang="en-US" sz="3200" dirty="0"/>
          </a:p>
        </p:txBody>
      </p:sp>
    </p:spTree>
    <p:extLst>
      <p:ext uri="{BB962C8B-B14F-4D97-AF65-F5344CB8AC3E}">
        <p14:creationId xmlns:p14="http://schemas.microsoft.com/office/powerpoint/2010/main" val="363280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30EA-8B85-4C3C-BE55-868609678FFE}"/>
              </a:ext>
            </a:extLst>
          </p:cNvPr>
          <p:cNvSpPr>
            <a:spLocks noGrp="1"/>
          </p:cNvSpPr>
          <p:nvPr>
            <p:ph type="title"/>
          </p:nvPr>
        </p:nvSpPr>
        <p:spPr>
          <a:xfrm>
            <a:off x="609600" y="533400"/>
            <a:ext cx="10972800" cy="712596"/>
          </a:xfrm>
        </p:spPr>
        <p:txBody>
          <a:bodyPr>
            <a:normAutofit fontScale="90000"/>
          </a:bodyPr>
          <a:lstStyle/>
          <a:p>
            <a:br>
              <a:rPr lang="en-US" dirty="0"/>
            </a:br>
            <a:r>
              <a:rPr lang="en-US" sz="4400" dirty="0"/>
              <a:t>How would you describe your primary role: </a:t>
            </a:r>
            <a:br>
              <a:rPr lang="en-US" dirty="0"/>
            </a:br>
            <a:endParaRPr lang="en-US" dirty="0"/>
          </a:p>
        </p:txBody>
      </p:sp>
      <p:sp>
        <p:nvSpPr>
          <p:cNvPr id="3" name="Content Placeholder 2">
            <a:extLst>
              <a:ext uri="{FF2B5EF4-FFF2-40B4-BE49-F238E27FC236}">
                <a16:creationId xmlns:a16="http://schemas.microsoft.com/office/drawing/2014/main" id="{B6375F2F-4972-446F-A73D-E264BED2F90A}"/>
              </a:ext>
            </a:extLst>
          </p:cNvPr>
          <p:cNvSpPr>
            <a:spLocks noGrp="1"/>
          </p:cNvSpPr>
          <p:nvPr>
            <p:ph idx="1"/>
          </p:nvPr>
        </p:nvSpPr>
        <p:spPr>
          <a:xfrm>
            <a:off x="609600" y="1591827"/>
            <a:ext cx="10972800" cy="4732773"/>
          </a:xfrm>
        </p:spPr>
        <p:txBody>
          <a:bodyPr/>
          <a:lstStyle/>
          <a:p>
            <a:pPr lvl="0"/>
            <a:r>
              <a:rPr lang="en-US" sz="3200" dirty="0"/>
              <a:t>Family member of a nursing home resident/assisted living facility resident/individual receiving services at home</a:t>
            </a:r>
          </a:p>
          <a:p>
            <a:pPr lvl="0"/>
            <a:r>
              <a:rPr lang="en-US" sz="3200" dirty="0"/>
              <a:t>Resident of a nursing home/assisted living facility/ individual receiving services at home</a:t>
            </a:r>
          </a:p>
          <a:p>
            <a:pPr lvl="0"/>
            <a:r>
              <a:rPr lang="en-US" sz="3200" dirty="0"/>
              <a:t>Long-term care ombudsman</a:t>
            </a:r>
          </a:p>
          <a:p>
            <a:pPr lvl="0"/>
            <a:r>
              <a:rPr lang="en-US" sz="3200" dirty="0"/>
              <a:t>Individual citizen advocate</a:t>
            </a:r>
          </a:p>
          <a:p>
            <a:pPr lvl="0"/>
            <a:r>
              <a:rPr lang="en-US" sz="3200" dirty="0"/>
              <a:t>Member of a citizen advocacy group </a:t>
            </a:r>
          </a:p>
          <a:p>
            <a:pPr lvl="0"/>
            <a:r>
              <a:rPr lang="en-US" sz="3200" dirty="0"/>
              <a:t>Other </a:t>
            </a:r>
          </a:p>
          <a:p>
            <a:endParaRPr lang="en-US" dirty="0"/>
          </a:p>
        </p:txBody>
      </p:sp>
    </p:spTree>
    <p:extLst>
      <p:ext uri="{BB962C8B-B14F-4D97-AF65-F5344CB8AC3E}">
        <p14:creationId xmlns:p14="http://schemas.microsoft.com/office/powerpoint/2010/main" val="260959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C6BE-6547-454C-B4BF-5D260589C7DB}"/>
              </a:ext>
            </a:extLst>
          </p:cNvPr>
          <p:cNvSpPr>
            <a:spLocks noGrp="1"/>
          </p:cNvSpPr>
          <p:nvPr>
            <p:ph type="title"/>
          </p:nvPr>
        </p:nvSpPr>
        <p:spPr/>
        <p:txBody>
          <a:bodyPr/>
          <a:lstStyle/>
          <a:p>
            <a:r>
              <a:rPr lang="en-US" dirty="0"/>
              <a:t>Visitation:  Advocacy Strategies </a:t>
            </a:r>
          </a:p>
        </p:txBody>
      </p:sp>
      <p:sp>
        <p:nvSpPr>
          <p:cNvPr id="3" name="Content Placeholder 2">
            <a:extLst>
              <a:ext uri="{FF2B5EF4-FFF2-40B4-BE49-F238E27FC236}">
                <a16:creationId xmlns:a16="http://schemas.microsoft.com/office/drawing/2014/main" id="{AE062FE7-082F-4F75-B410-6757CABDBF04}"/>
              </a:ext>
            </a:extLst>
          </p:cNvPr>
          <p:cNvSpPr>
            <a:spLocks noGrp="1"/>
          </p:cNvSpPr>
          <p:nvPr>
            <p:ph idx="1"/>
          </p:nvPr>
        </p:nvSpPr>
        <p:spPr/>
        <p:txBody>
          <a:bodyPr/>
          <a:lstStyle/>
          <a:p>
            <a:r>
              <a:rPr lang="en-US" dirty="0"/>
              <a:t>Individually:  Make the case that your loved one’s situation fits the criteria for a compassionate care situation </a:t>
            </a:r>
          </a:p>
          <a:p>
            <a:pPr marL="0" indent="0">
              <a:buNone/>
            </a:pPr>
            <a:endParaRPr lang="en-US" dirty="0"/>
          </a:p>
          <a:p>
            <a:r>
              <a:rPr lang="en-US" dirty="0"/>
              <a:t>Family Council: </a:t>
            </a:r>
          </a:p>
          <a:p>
            <a:pPr lvl="1"/>
            <a:r>
              <a:rPr lang="en-US" dirty="0"/>
              <a:t>Urge the facility to expand its definition of a compassionate care situation</a:t>
            </a:r>
          </a:p>
          <a:p>
            <a:pPr lvl="1"/>
            <a:r>
              <a:rPr lang="en-US" dirty="0"/>
              <a:t>Try to work with administration to develop a plan for a phased-in approach to allowing visitation </a:t>
            </a:r>
          </a:p>
          <a:p>
            <a:pPr marL="274320" lvl="1" indent="0">
              <a:buNone/>
            </a:pPr>
            <a:endParaRPr lang="en-US" dirty="0"/>
          </a:p>
          <a:p>
            <a:r>
              <a:rPr lang="en-US" dirty="0"/>
              <a:t>Individually and with Family Council:</a:t>
            </a:r>
          </a:p>
          <a:p>
            <a:pPr lvl="1"/>
            <a:r>
              <a:rPr lang="en-US" dirty="0"/>
              <a:t>Determine where your state is with developing reopening guidance</a:t>
            </a:r>
          </a:p>
          <a:p>
            <a:pPr lvl="1"/>
            <a:r>
              <a:rPr lang="en-US" dirty="0"/>
              <a:t>Provide input, help shape the guidance </a:t>
            </a:r>
          </a:p>
          <a:p>
            <a:endParaRPr lang="en-US" dirty="0"/>
          </a:p>
        </p:txBody>
      </p:sp>
    </p:spTree>
    <p:extLst>
      <p:ext uri="{BB962C8B-B14F-4D97-AF65-F5344CB8AC3E}">
        <p14:creationId xmlns:p14="http://schemas.microsoft.com/office/powerpoint/2010/main" val="1881411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028A-CEB8-4BCB-9D1D-7A1519071AC9}"/>
              </a:ext>
            </a:extLst>
          </p:cNvPr>
          <p:cNvSpPr>
            <a:spLocks noGrp="1"/>
          </p:cNvSpPr>
          <p:nvPr>
            <p:ph type="title"/>
          </p:nvPr>
        </p:nvSpPr>
        <p:spPr/>
        <p:txBody>
          <a:bodyPr/>
          <a:lstStyle/>
          <a:p>
            <a:r>
              <a:rPr lang="en-US" dirty="0"/>
              <a:t>Transfers/Discharges </a:t>
            </a:r>
          </a:p>
        </p:txBody>
      </p:sp>
      <p:sp>
        <p:nvSpPr>
          <p:cNvPr id="3" name="Content Placeholder 2">
            <a:extLst>
              <a:ext uri="{FF2B5EF4-FFF2-40B4-BE49-F238E27FC236}">
                <a16:creationId xmlns:a16="http://schemas.microsoft.com/office/drawing/2014/main" id="{70E60009-AC73-44ED-B2CE-9B2E7F7B5CC5}"/>
              </a:ext>
            </a:extLst>
          </p:cNvPr>
          <p:cNvSpPr>
            <a:spLocks noGrp="1"/>
          </p:cNvSpPr>
          <p:nvPr>
            <p:ph idx="1"/>
          </p:nvPr>
        </p:nvSpPr>
        <p:spPr/>
        <p:txBody>
          <a:bodyPr/>
          <a:lstStyle/>
          <a:p>
            <a:pPr marL="0" indent="0">
              <a:buNone/>
            </a:pPr>
            <a:r>
              <a:rPr lang="en-US" sz="3200" dirty="0"/>
              <a:t>Federal nursing home regulations provide protections: </a:t>
            </a:r>
          </a:p>
          <a:p>
            <a:endParaRPr lang="en-US" sz="2800" dirty="0"/>
          </a:p>
          <a:p>
            <a:r>
              <a:rPr lang="en-US" sz="2800" dirty="0"/>
              <a:t>Advance written notice, generally 30 days prior to date of proposed transfer/discharge</a:t>
            </a:r>
          </a:p>
          <a:p>
            <a:endParaRPr lang="en-US" sz="2800" dirty="0"/>
          </a:p>
          <a:p>
            <a:r>
              <a:rPr lang="en-US" sz="2800" dirty="0"/>
              <a:t>Right to appeal hearing in front of administrative law judge</a:t>
            </a:r>
          </a:p>
          <a:p>
            <a:endParaRPr lang="en-US" dirty="0"/>
          </a:p>
        </p:txBody>
      </p:sp>
    </p:spTree>
    <p:extLst>
      <p:ext uri="{BB962C8B-B14F-4D97-AF65-F5344CB8AC3E}">
        <p14:creationId xmlns:p14="http://schemas.microsoft.com/office/powerpoint/2010/main" val="166828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35F2-033E-489E-A443-93F50309DBBA}"/>
              </a:ext>
            </a:extLst>
          </p:cNvPr>
          <p:cNvSpPr>
            <a:spLocks noGrp="1"/>
          </p:cNvSpPr>
          <p:nvPr>
            <p:ph type="title"/>
          </p:nvPr>
        </p:nvSpPr>
        <p:spPr/>
        <p:txBody>
          <a:bodyPr/>
          <a:lstStyle/>
          <a:p>
            <a:r>
              <a:rPr lang="en-US" dirty="0"/>
              <a:t>Waiver of These Regulations in Only 3 Situations: </a:t>
            </a:r>
          </a:p>
        </p:txBody>
      </p:sp>
      <p:sp>
        <p:nvSpPr>
          <p:cNvPr id="3" name="Content Placeholder 2">
            <a:extLst>
              <a:ext uri="{FF2B5EF4-FFF2-40B4-BE49-F238E27FC236}">
                <a16:creationId xmlns:a16="http://schemas.microsoft.com/office/drawing/2014/main" id="{92EEE458-5088-4A20-9664-BE5D7F6A8102}"/>
              </a:ext>
            </a:extLst>
          </p:cNvPr>
          <p:cNvSpPr>
            <a:spLocks noGrp="1"/>
          </p:cNvSpPr>
          <p:nvPr>
            <p:ph idx="1"/>
          </p:nvPr>
        </p:nvSpPr>
        <p:spPr>
          <a:xfrm>
            <a:off x="609600" y="2319216"/>
            <a:ext cx="10972800" cy="2721708"/>
          </a:xfrm>
        </p:spPr>
        <p:txBody>
          <a:bodyPr/>
          <a:lstStyle/>
          <a:p>
            <a:pPr marL="514350" indent="-514350">
              <a:lnSpc>
                <a:spcPct val="120000"/>
              </a:lnSpc>
              <a:buFont typeface="+mj-lt"/>
              <a:buAutoNum type="arabicPeriod"/>
            </a:pPr>
            <a:r>
              <a:rPr lang="en-US" sz="2800" dirty="0"/>
              <a:t>Resident with COVID-19 transferred to COVID-dedicated facility</a:t>
            </a:r>
          </a:p>
          <a:p>
            <a:pPr marL="514350" indent="-514350">
              <a:lnSpc>
                <a:spcPct val="120000"/>
              </a:lnSpc>
              <a:buFont typeface="+mj-lt"/>
              <a:buAutoNum type="arabicPeriod"/>
            </a:pPr>
            <a:r>
              <a:rPr lang="en-US" sz="2800" dirty="0"/>
              <a:t>Resident without COVID-19 transferred to Non-COVID facility</a:t>
            </a:r>
          </a:p>
          <a:p>
            <a:pPr marL="514350" indent="-514350">
              <a:lnSpc>
                <a:spcPct val="120000"/>
              </a:lnSpc>
              <a:buFont typeface="+mj-lt"/>
              <a:buAutoNum type="arabicPeriod"/>
            </a:pPr>
            <a:r>
              <a:rPr lang="en-US" sz="2800" dirty="0"/>
              <a:t>Transfer for 14-day observation</a:t>
            </a:r>
          </a:p>
          <a:p>
            <a:endParaRPr lang="en-US" dirty="0"/>
          </a:p>
        </p:txBody>
      </p:sp>
    </p:spTree>
    <p:extLst>
      <p:ext uri="{BB962C8B-B14F-4D97-AF65-F5344CB8AC3E}">
        <p14:creationId xmlns:p14="http://schemas.microsoft.com/office/powerpoint/2010/main" val="7391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0ADE-4C5A-4AA6-9E29-CD6CD45DD8D8}"/>
              </a:ext>
            </a:extLst>
          </p:cNvPr>
          <p:cNvSpPr>
            <a:spLocks noGrp="1"/>
          </p:cNvSpPr>
          <p:nvPr>
            <p:ph type="title"/>
          </p:nvPr>
        </p:nvSpPr>
        <p:spPr/>
        <p:txBody>
          <a:bodyPr/>
          <a:lstStyle/>
          <a:p>
            <a:r>
              <a:rPr lang="en-US" dirty="0"/>
              <a:t>What Does This Mean?</a:t>
            </a:r>
          </a:p>
        </p:txBody>
      </p:sp>
      <p:sp>
        <p:nvSpPr>
          <p:cNvPr id="3" name="Content Placeholder 2">
            <a:extLst>
              <a:ext uri="{FF2B5EF4-FFF2-40B4-BE49-F238E27FC236}">
                <a16:creationId xmlns:a16="http://schemas.microsoft.com/office/drawing/2014/main" id="{813CE7E7-9CA0-46F0-85F5-A55059B38D97}"/>
              </a:ext>
            </a:extLst>
          </p:cNvPr>
          <p:cNvSpPr>
            <a:spLocks noGrp="1"/>
          </p:cNvSpPr>
          <p:nvPr>
            <p:ph idx="1"/>
          </p:nvPr>
        </p:nvSpPr>
        <p:spPr/>
        <p:txBody>
          <a:bodyPr>
            <a:normAutofit/>
          </a:bodyPr>
          <a:lstStyle/>
          <a:p>
            <a:pPr marL="0" indent="0">
              <a:buNone/>
            </a:pPr>
            <a:r>
              <a:rPr lang="en-US" sz="3600" dirty="0"/>
              <a:t>“[W]e are only waiving the requirement … for the written notice of transfer or discharge to be provided before the transfer or discharge.  This notice must be provided as soon as practicable.”</a:t>
            </a:r>
          </a:p>
          <a:p>
            <a:pPr marL="0" indent="0">
              <a:buNone/>
            </a:pPr>
            <a:endParaRPr lang="en-US" sz="3600" dirty="0"/>
          </a:p>
          <a:p>
            <a:pPr lvl="1"/>
            <a:r>
              <a:rPr lang="en-US" sz="3200" dirty="0"/>
              <a:t>CMS, COVID-19 Emergency Declaration Blanket Waivers for Health Care Providers.</a:t>
            </a:r>
          </a:p>
        </p:txBody>
      </p:sp>
      <p:sp>
        <p:nvSpPr>
          <p:cNvPr id="4" name="Slide Number Placeholder 3">
            <a:extLst>
              <a:ext uri="{FF2B5EF4-FFF2-40B4-BE49-F238E27FC236}">
                <a16:creationId xmlns:a16="http://schemas.microsoft.com/office/drawing/2014/main" id="{3708D90F-7BF3-4061-A332-D48A429A8C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802EAF-E49A-4952-8DD9-80135B702AB0}" type="slidenum">
              <a:rPr kumimoji="0" lang="en-US" sz="1200" b="0" i="0" u="none" strike="noStrike" kern="1200" cap="none" spc="0" normalizeH="0" baseline="0" noProof="0">
                <a:ln>
                  <a:noFill/>
                </a:ln>
                <a:solidFill>
                  <a:srgbClr val="515151"/>
                </a:solidFill>
                <a:effectLst/>
                <a:uLnTx/>
                <a:uFillTx/>
                <a:latin typeface="Verdan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15151"/>
              </a:solidFill>
              <a:effectLst/>
              <a:uLnTx/>
              <a:uFillTx/>
              <a:latin typeface="Verdana"/>
              <a:ea typeface="+mn-ea"/>
              <a:cs typeface="+mn-cs"/>
            </a:endParaRPr>
          </a:p>
        </p:txBody>
      </p:sp>
    </p:spTree>
    <p:extLst>
      <p:ext uri="{BB962C8B-B14F-4D97-AF65-F5344CB8AC3E}">
        <p14:creationId xmlns:p14="http://schemas.microsoft.com/office/powerpoint/2010/main" val="2690295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C428-0C2F-4C1B-A5FB-3F45727333D3}"/>
              </a:ext>
            </a:extLst>
          </p:cNvPr>
          <p:cNvSpPr>
            <a:spLocks noGrp="1"/>
          </p:cNvSpPr>
          <p:nvPr>
            <p:ph type="title"/>
          </p:nvPr>
        </p:nvSpPr>
        <p:spPr/>
        <p:txBody>
          <a:bodyPr/>
          <a:lstStyle/>
          <a:p>
            <a:r>
              <a:rPr lang="en-US" dirty="0"/>
              <a:t>Residents Still Have Rights</a:t>
            </a:r>
          </a:p>
        </p:txBody>
      </p:sp>
      <p:sp>
        <p:nvSpPr>
          <p:cNvPr id="3" name="Content Placeholder 2">
            <a:extLst>
              <a:ext uri="{FF2B5EF4-FFF2-40B4-BE49-F238E27FC236}">
                <a16:creationId xmlns:a16="http://schemas.microsoft.com/office/drawing/2014/main" id="{DF8338EF-65EF-4BA2-AE0D-3C18618AE59B}"/>
              </a:ext>
            </a:extLst>
          </p:cNvPr>
          <p:cNvSpPr>
            <a:spLocks noGrp="1"/>
          </p:cNvSpPr>
          <p:nvPr>
            <p:ph idx="1"/>
          </p:nvPr>
        </p:nvSpPr>
        <p:spPr>
          <a:xfrm>
            <a:off x="609600" y="2131646"/>
            <a:ext cx="10972800" cy="2385646"/>
          </a:xfrm>
        </p:spPr>
        <p:txBody>
          <a:bodyPr/>
          <a:lstStyle/>
          <a:p>
            <a:pPr marL="0" indent="0">
              <a:buNone/>
            </a:pPr>
            <a:r>
              <a:rPr lang="en-US" sz="3200" dirty="0"/>
              <a:t>Right to:</a:t>
            </a:r>
          </a:p>
          <a:p>
            <a:r>
              <a:rPr lang="en-US" sz="2800" dirty="0"/>
              <a:t>Choice of where to be transferred/discharged</a:t>
            </a:r>
          </a:p>
          <a:p>
            <a:r>
              <a:rPr lang="en-US" sz="2800" dirty="0"/>
              <a:t>Sufficient preparation and orientation to ensure a safe and orderly transfer</a:t>
            </a:r>
          </a:p>
        </p:txBody>
      </p:sp>
    </p:spTree>
    <p:extLst>
      <p:ext uri="{BB962C8B-B14F-4D97-AF65-F5344CB8AC3E}">
        <p14:creationId xmlns:p14="http://schemas.microsoft.com/office/powerpoint/2010/main" val="4251499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5E7A-8C1B-4F8B-B0AF-C837207672F9}"/>
              </a:ext>
            </a:extLst>
          </p:cNvPr>
          <p:cNvSpPr>
            <a:spLocks noGrp="1"/>
          </p:cNvSpPr>
          <p:nvPr>
            <p:ph type="title"/>
          </p:nvPr>
        </p:nvSpPr>
        <p:spPr/>
        <p:txBody>
          <a:bodyPr/>
          <a:lstStyle/>
          <a:p>
            <a:r>
              <a:rPr lang="en-US" dirty="0"/>
              <a:t>Transfers/Discharges:  Advocacy Strategies</a:t>
            </a:r>
          </a:p>
        </p:txBody>
      </p:sp>
      <p:sp>
        <p:nvSpPr>
          <p:cNvPr id="3" name="Content Placeholder 2">
            <a:extLst>
              <a:ext uri="{FF2B5EF4-FFF2-40B4-BE49-F238E27FC236}">
                <a16:creationId xmlns:a16="http://schemas.microsoft.com/office/drawing/2014/main" id="{D3CD2444-CADA-4405-AF9F-49D88F52CD28}"/>
              </a:ext>
            </a:extLst>
          </p:cNvPr>
          <p:cNvSpPr>
            <a:spLocks noGrp="1"/>
          </p:cNvSpPr>
          <p:nvPr>
            <p:ph idx="1"/>
          </p:nvPr>
        </p:nvSpPr>
        <p:spPr/>
        <p:txBody>
          <a:bodyPr/>
          <a:lstStyle/>
          <a:p>
            <a:r>
              <a:rPr lang="en-US" sz="2800" dirty="0"/>
              <a:t>Individually:  Request the transfer be stopped for the moment; ask for a meeting to discuss options</a:t>
            </a:r>
          </a:p>
          <a:p>
            <a:pPr marL="0" indent="0">
              <a:buNone/>
            </a:pPr>
            <a:endParaRPr lang="en-US" sz="2800" dirty="0"/>
          </a:p>
          <a:p>
            <a:r>
              <a:rPr lang="en-US" sz="2800" dirty="0"/>
              <a:t>Individually and with Family Council:  Advocate at both the facility and state level for:</a:t>
            </a:r>
          </a:p>
          <a:p>
            <a:pPr lvl="1"/>
            <a:r>
              <a:rPr lang="en-US" sz="2400" dirty="0"/>
              <a:t>Advance notice (at least 72 hours)</a:t>
            </a:r>
          </a:p>
          <a:p>
            <a:pPr lvl="1"/>
            <a:r>
              <a:rPr lang="en-US" sz="2400" dirty="0"/>
              <a:t>Advance conversation to explore options/make plans</a:t>
            </a:r>
          </a:p>
        </p:txBody>
      </p:sp>
    </p:spTree>
    <p:extLst>
      <p:ext uri="{BB962C8B-B14F-4D97-AF65-F5344CB8AC3E}">
        <p14:creationId xmlns:p14="http://schemas.microsoft.com/office/powerpoint/2010/main" val="2277667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7AD8A-BCE4-4354-9976-D13FBD16515B}"/>
              </a:ext>
            </a:extLst>
          </p:cNvPr>
          <p:cNvSpPr>
            <a:spLocks noGrp="1"/>
          </p:cNvSpPr>
          <p:nvPr>
            <p:ph type="ctrTitle"/>
          </p:nvPr>
        </p:nvSpPr>
        <p:spPr/>
        <p:txBody>
          <a:bodyPr/>
          <a:lstStyle/>
          <a:p>
            <a:r>
              <a:rPr lang="en-US" dirty="0"/>
              <a:t>Leaving a Facility during COVID-19</a:t>
            </a:r>
          </a:p>
        </p:txBody>
      </p:sp>
      <p:sp>
        <p:nvSpPr>
          <p:cNvPr id="5" name="Subtitle 4">
            <a:extLst>
              <a:ext uri="{FF2B5EF4-FFF2-40B4-BE49-F238E27FC236}">
                <a16:creationId xmlns:a16="http://schemas.microsoft.com/office/drawing/2014/main" id="{68A4820B-AD33-4F9F-BB7E-C84324B43094}"/>
              </a:ext>
            </a:extLst>
          </p:cNvPr>
          <p:cNvSpPr>
            <a:spLocks noGrp="1"/>
          </p:cNvSpPr>
          <p:nvPr>
            <p:ph type="subTitle" idx="1"/>
          </p:nvPr>
        </p:nvSpPr>
        <p:spPr>
          <a:xfrm>
            <a:off x="1738365" y="3987521"/>
            <a:ext cx="8534400" cy="1752600"/>
          </a:xfrm>
        </p:spPr>
        <p:txBody>
          <a:bodyPr/>
          <a:lstStyle/>
          <a:p>
            <a:pPr marL="342900" indent="-342900">
              <a:buFont typeface="Arial" panose="020B0604020202020204" pitchFamily="34" charset="0"/>
              <a:buChar char="•"/>
            </a:pPr>
            <a:r>
              <a:rPr lang="en-US" dirty="0"/>
              <a:t>Going to a shared courtyard</a:t>
            </a:r>
          </a:p>
          <a:p>
            <a:pPr marL="342900" indent="-342900">
              <a:buFont typeface="Arial" panose="020B0604020202020204" pitchFamily="34" charset="0"/>
              <a:buChar char="•"/>
            </a:pPr>
            <a:r>
              <a:rPr lang="en-US" dirty="0"/>
              <a:t>Going for a walk or out for lunch</a:t>
            </a:r>
          </a:p>
          <a:p>
            <a:pPr marL="342900" indent="-342900">
              <a:buFont typeface="Arial" panose="020B0604020202020204" pitchFamily="34" charset="0"/>
              <a:buChar char="•"/>
            </a:pPr>
            <a:r>
              <a:rPr lang="en-US" dirty="0"/>
              <a:t>Going home with a family member for the duration</a:t>
            </a:r>
          </a:p>
        </p:txBody>
      </p:sp>
    </p:spTree>
    <p:extLst>
      <p:ext uri="{BB962C8B-B14F-4D97-AF65-F5344CB8AC3E}">
        <p14:creationId xmlns:p14="http://schemas.microsoft.com/office/powerpoint/2010/main" val="643557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4A1E5-BB41-45B9-84BD-C9A25A145544}"/>
              </a:ext>
            </a:extLst>
          </p:cNvPr>
          <p:cNvSpPr>
            <a:spLocks noGrp="1"/>
          </p:cNvSpPr>
          <p:nvPr>
            <p:ph type="title"/>
          </p:nvPr>
        </p:nvSpPr>
        <p:spPr/>
        <p:txBody>
          <a:bodyPr>
            <a:normAutofit/>
          </a:bodyPr>
          <a:lstStyle/>
          <a:p>
            <a:r>
              <a:rPr lang="en-US" dirty="0"/>
              <a:t>My mother wants to go outside to the courtyard!</a:t>
            </a:r>
          </a:p>
        </p:txBody>
      </p:sp>
      <p:sp>
        <p:nvSpPr>
          <p:cNvPr id="3" name="Content Placeholder 2">
            <a:extLst>
              <a:ext uri="{FF2B5EF4-FFF2-40B4-BE49-F238E27FC236}">
                <a16:creationId xmlns:a16="http://schemas.microsoft.com/office/drawing/2014/main" id="{FD9EEF7E-ECA8-4E28-BD3B-905E6E0EFB4F}"/>
              </a:ext>
            </a:extLst>
          </p:cNvPr>
          <p:cNvSpPr>
            <a:spLocks noGrp="1"/>
          </p:cNvSpPr>
          <p:nvPr>
            <p:ph idx="1"/>
          </p:nvPr>
        </p:nvSpPr>
        <p:spPr>
          <a:xfrm>
            <a:off x="609600" y="1594884"/>
            <a:ext cx="10972800" cy="4729716"/>
          </a:xfrm>
        </p:spPr>
        <p:txBody>
          <a:bodyPr/>
          <a:lstStyle/>
          <a:p>
            <a:pPr marL="0" indent="0">
              <a:buNone/>
            </a:pPr>
            <a:br>
              <a:rPr lang="en-US" dirty="0"/>
            </a:br>
            <a:r>
              <a:rPr lang="en-US" dirty="0"/>
              <a:t>If the facility has no active cases of COVID-19, there is no CMS guidance that says she can’t!</a:t>
            </a:r>
          </a:p>
          <a:p>
            <a:pPr marL="0" indent="0">
              <a:buNone/>
            </a:pPr>
            <a:endParaRPr lang="en-US" dirty="0"/>
          </a:p>
          <a:p>
            <a:pPr marL="0" indent="0">
              <a:buNone/>
            </a:pPr>
            <a:r>
              <a:rPr lang="en-US" dirty="0"/>
              <a:t>FAQ QSO-20-28-NH </a:t>
            </a:r>
            <a:r>
              <a:rPr lang="en-US" dirty="0">
                <a:hlinkClick r:id="rId2"/>
              </a:rPr>
              <a:t>https://www.cms.gov/files/document/qso-20-28-nh.pdf</a:t>
            </a:r>
            <a:endParaRPr lang="en-US" dirty="0"/>
          </a:p>
          <a:p>
            <a:pPr marL="0" indent="0">
              <a:buNone/>
            </a:pPr>
            <a:r>
              <a:rPr lang="en-US" dirty="0"/>
              <a:t>Can a resident leave a nursing home for an appointment or outside activity?</a:t>
            </a:r>
          </a:p>
          <a:p>
            <a:pPr marL="0" indent="0">
              <a:buNone/>
            </a:pPr>
            <a:r>
              <a:rPr lang="en-US" dirty="0"/>
              <a:t>“With regard to outside activities, the CMS memorandum (QSO-20-14-NH (Revised)) states that facilities should cancel “all group activities such as internal and external group activities.” This means there should be no group activities occurring outside or inside of the building, due to the risk of transmission.”</a:t>
            </a:r>
          </a:p>
        </p:txBody>
      </p:sp>
    </p:spTree>
    <p:extLst>
      <p:ext uri="{BB962C8B-B14F-4D97-AF65-F5344CB8AC3E}">
        <p14:creationId xmlns:p14="http://schemas.microsoft.com/office/powerpoint/2010/main" val="3173226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51FB-F858-49E7-A8C7-BD4C781E31A2}"/>
              </a:ext>
            </a:extLst>
          </p:cNvPr>
          <p:cNvSpPr>
            <a:spLocks noGrp="1"/>
          </p:cNvSpPr>
          <p:nvPr>
            <p:ph type="title"/>
          </p:nvPr>
        </p:nvSpPr>
        <p:spPr/>
        <p:txBody>
          <a:bodyPr>
            <a:normAutofit fontScale="90000"/>
          </a:bodyPr>
          <a:lstStyle/>
          <a:p>
            <a:r>
              <a:rPr lang="en-US" dirty="0"/>
              <a:t>Yes, going outside on facility grounds should be permitted!</a:t>
            </a:r>
          </a:p>
        </p:txBody>
      </p:sp>
      <p:sp>
        <p:nvSpPr>
          <p:cNvPr id="3" name="Content Placeholder 2">
            <a:extLst>
              <a:ext uri="{FF2B5EF4-FFF2-40B4-BE49-F238E27FC236}">
                <a16:creationId xmlns:a16="http://schemas.microsoft.com/office/drawing/2014/main" id="{253EEBF6-A97D-4C61-B6FC-5C69D1BE1329}"/>
              </a:ext>
            </a:extLst>
          </p:cNvPr>
          <p:cNvSpPr>
            <a:spLocks noGrp="1"/>
          </p:cNvSpPr>
          <p:nvPr>
            <p:ph idx="1"/>
          </p:nvPr>
        </p:nvSpPr>
        <p:spPr/>
        <p:txBody>
          <a:bodyPr/>
          <a:lstStyle/>
          <a:p>
            <a:endParaRPr lang="en-US" dirty="0"/>
          </a:p>
          <a:p>
            <a:r>
              <a:rPr lang="en-US" dirty="0"/>
              <a:t>There are facilities in some states that are starting to have “outdoor visitation.”</a:t>
            </a:r>
            <a:br>
              <a:rPr lang="en-US" dirty="0"/>
            </a:br>
            <a:endParaRPr lang="en-US" dirty="0"/>
          </a:p>
          <a:p>
            <a:r>
              <a:rPr lang="en-US" dirty="0"/>
              <a:t>There are facilities that are allowing smokers to go outside.</a:t>
            </a:r>
            <a:br>
              <a:rPr lang="en-US" dirty="0"/>
            </a:br>
            <a:endParaRPr lang="en-US" dirty="0"/>
          </a:p>
          <a:p>
            <a:r>
              <a:rPr lang="en-US" dirty="0"/>
              <a:t>As long as residents practice social distancing when outdoors they should be permitted to enjoy outdoor spaces.</a:t>
            </a:r>
            <a:br>
              <a:rPr lang="en-US" dirty="0"/>
            </a:br>
            <a:endParaRPr lang="en-US" dirty="0"/>
          </a:p>
          <a:p>
            <a:r>
              <a:rPr lang="en-US" dirty="0"/>
              <a:t>Outdoor recreation is encouraged during this time, it shouldn’t be different for residents of long term care facilities.</a:t>
            </a:r>
            <a:br>
              <a:rPr lang="en-US" dirty="0"/>
            </a:br>
            <a:endParaRPr lang="en-US" dirty="0"/>
          </a:p>
          <a:p>
            <a:endParaRPr lang="en-US" dirty="0"/>
          </a:p>
        </p:txBody>
      </p:sp>
    </p:spTree>
    <p:extLst>
      <p:ext uri="{BB962C8B-B14F-4D97-AF65-F5344CB8AC3E}">
        <p14:creationId xmlns:p14="http://schemas.microsoft.com/office/powerpoint/2010/main" val="3789047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486B-7801-4A7C-9243-737157324428}"/>
              </a:ext>
            </a:extLst>
          </p:cNvPr>
          <p:cNvSpPr>
            <a:spLocks noGrp="1"/>
          </p:cNvSpPr>
          <p:nvPr>
            <p:ph type="title"/>
          </p:nvPr>
        </p:nvSpPr>
        <p:spPr/>
        <p:txBody>
          <a:bodyPr>
            <a:normAutofit/>
          </a:bodyPr>
          <a:lstStyle/>
          <a:p>
            <a:r>
              <a:rPr lang="en-US" sz="4400" dirty="0"/>
              <a:t>What can you do?</a:t>
            </a:r>
          </a:p>
        </p:txBody>
      </p:sp>
      <p:sp>
        <p:nvSpPr>
          <p:cNvPr id="3" name="Content Placeholder 2">
            <a:extLst>
              <a:ext uri="{FF2B5EF4-FFF2-40B4-BE49-F238E27FC236}">
                <a16:creationId xmlns:a16="http://schemas.microsoft.com/office/drawing/2014/main" id="{CCF39370-2288-42C7-B5C8-0F3E2D6CFE54}"/>
              </a:ext>
            </a:extLst>
          </p:cNvPr>
          <p:cNvSpPr>
            <a:spLocks noGrp="1"/>
          </p:cNvSpPr>
          <p:nvPr>
            <p:ph idx="1"/>
          </p:nvPr>
        </p:nvSpPr>
        <p:spPr>
          <a:xfrm>
            <a:off x="609600" y="2345925"/>
            <a:ext cx="10972800" cy="2927412"/>
          </a:xfrm>
        </p:spPr>
        <p:txBody>
          <a:bodyPr>
            <a:normAutofit/>
          </a:bodyPr>
          <a:lstStyle/>
          <a:p>
            <a:r>
              <a:rPr lang="en-US" sz="3600" dirty="0"/>
              <a:t>Talk to the facility</a:t>
            </a:r>
          </a:p>
          <a:p>
            <a:r>
              <a:rPr lang="en-US" sz="3600" dirty="0"/>
              <a:t>Bring this up at a care planning meeting</a:t>
            </a:r>
          </a:p>
          <a:p>
            <a:r>
              <a:rPr lang="en-US" sz="3600" dirty="0"/>
              <a:t>Get your ombudsman involved</a:t>
            </a:r>
          </a:p>
        </p:txBody>
      </p:sp>
    </p:spTree>
    <p:extLst>
      <p:ext uri="{BB962C8B-B14F-4D97-AF65-F5344CB8AC3E}">
        <p14:creationId xmlns:p14="http://schemas.microsoft.com/office/powerpoint/2010/main" val="119167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2100-7BB1-4D86-A6CF-B3703F8F0102}"/>
              </a:ext>
            </a:extLst>
          </p:cNvPr>
          <p:cNvSpPr>
            <a:spLocks noGrp="1"/>
          </p:cNvSpPr>
          <p:nvPr>
            <p:ph type="title"/>
          </p:nvPr>
        </p:nvSpPr>
        <p:spPr>
          <a:xfrm>
            <a:off x="609600" y="439615"/>
            <a:ext cx="10972800" cy="701431"/>
          </a:xfrm>
        </p:spPr>
        <p:txBody>
          <a:bodyPr/>
          <a:lstStyle/>
          <a:p>
            <a:r>
              <a:rPr lang="en-US" dirty="0"/>
              <a:t>Agenda</a:t>
            </a:r>
          </a:p>
        </p:txBody>
      </p:sp>
      <p:sp>
        <p:nvSpPr>
          <p:cNvPr id="3" name="Content Placeholder 2">
            <a:extLst>
              <a:ext uri="{FF2B5EF4-FFF2-40B4-BE49-F238E27FC236}">
                <a16:creationId xmlns:a16="http://schemas.microsoft.com/office/drawing/2014/main" id="{7E3A29B1-71D4-4D31-9F0C-25E1BADF52D2}"/>
              </a:ext>
            </a:extLst>
          </p:cNvPr>
          <p:cNvSpPr>
            <a:spLocks noGrp="1"/>
          </p:cNvSpPr>
          <p:nvPr>
            <p:ph idx="1"/>
          </p:nvPr>
        </p:nvSpPr>
        <p:spPr>
          <a:xfrm>
            <a:off x="609600" y="1141046"/>
            <a:ext cx="10972800" cy="5335954"/>
          </a:xfrm>
        </p:spPr>
        <p:txBody>
          <a:bodyPr>
            <a:normAutofit/>
          </a:bodyPr>
          <a:lstStyle/>
          <a:p>
            <a:pPr marL="514350" indent="-514350">
              <a:buAutoNum type="romanUcPeriod"/>
            </a:pPr>
            <a:r>
              <a:rPr lang="en-US" sz="2800" dirty="0"/>
              <a:t>How to advocate on behalf of a loved one and other residents</a:t>
            </a:r>
          </a:p>
          <a:p>
            <a:pPr lvl="2"/>
            <a:r>
              <a:rPr lang="en-US" sz="2000" dirty="0"/>
              <a:t>Individually</a:t>
            </a:r>
          </a:p>
          <a:p>
            <a:pPr lvl="2"/>
            <a:r>
              <a:rPr lang="en-US" sz="2000" dirty="0"/>
              <a:t>Through a Family Council </a:t>
            </a:r>
          </a:p>
          <a:p>
            <a:pPr lvl="2"/>
            <a:r>
              <a:rPr lang="en-US" sz="2000" dirty="0"/>
              <a:t>Long-Term Care Ombudsman Program </a:t>
            </a:r>
          </a:p>
          <a:p>
            <a:pPr marL="514350" indent="-514350">
              <a:buAutoNum type="romanUcPeriod"/>
            </a:pPr>
            <a:r>
              <a:rPr lang="en-US" sz="2800" dirty="0"/>
              <a:t>Common Situations</a:t>
            </a:r>
          </a:p>
          <a:p>
            <a:pPr lvl="2"/>
            <a:r>
              <a:rPr lang="en-US" sz="2000" dirty="0"/>
              <a:t>Visitation</a:t>
            </a:r>
          </a:p>
          <a:p>
            <a:pPr lvl="2"/>
            <a:r>
              <a:rPr lang="en-US" sz="2000" dirty="0"/>
              <a:t>Transfers/discharges</a:t>
            </a:r>
          </a:p>
          <a:p>
            <a:pPr lvl="2"/>
            <a:r>
              <a:rPr lang="en-US" sz="2000" dirty="0"/>
              <a:t>Going outside/leaving the facility</a:t>
            </a:r>
          </a:p>
          <a:p>
            <a:pPr lvl="2"/>
            <a:r>
              <a:rPr lang="en-US" sz="2000" dirty="0"/>
              <a:t>Transparency</a:t>
            </a:r>
          </a:p>
          <a:p>
            <a:pPr lvl="2"/>
            <a:r>
              <a:rPr lang="en-US" sz="2000" dirty="0"/>
              <a:t>Testing</a:t>
            </a:r>
          </a:p>
          <a:p>
            <a:pPr marL="514350" indent="-514350">
              <a:buAutoNum type="romanUcPeriod"/>
            </a:pPr>
            <a:r>
              <a:rPr lang="en-US" sz="2800" dirty="0"/>
              <a:t>Advocating Together</a:t>
            </a:r>
          </a:p>
          <a:p>
            <a:pPr marL="514350" indent="-514350">
              <a:buAutoNum type="romanUcPeriod"/>
            </a:pPr>
            <a:r>
              <a:rPr lang="en-US" sz="2800" dirty="0"/>
              <a:t>Q&amp;A/discussion</a:t>
            </a:r>
          </a:p>
          <a:p>
            <a:pPr marL="0" lvl="0" indent="0">
              <a:buNone/>
            </a:pPr>
            <a:endParaRPr lang="en-US" dirty="0"/>
          </a:p>
          <a:p>
            <a:endParaRPr lang="en-US" dirty="0"/>
          </a:p>
        </p:txBody>
      </p:sp>
    </p:spTree>
    <p:extLst>
      <p:ext uri="{BB962C8B-B14F-4D97-AF65-F5344CB8AC3E}">
        <p14:creationId xmlns:p14="http://schemas.microsoft.com/office/powerpoint/2010/main" val="2352410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58CA1-4FAF-4C89-BF1D-00567EEB6BA7}"/>
              </a:ext>
            </a:extLst>
          </p:cNvPr>
          <p:cNvSpPr>
            <a:spLocks noGrp="1"/>
          </p:cNvSpPr>
          <p:nvPr>
            <p:ph type="title"/>
          </p:nvPr>
        </p:nvSpPr>
        <p:spPr/>
        <p:txBody>
          <a:bodyPr>
            <a:normAutofit fontScale="90000"/>
          </a:bodyPr>
          <a:lstStyle/>
          <a:p>
            <a:r>
              <a:rPr lang="en-US" dirty="0"/>
              <a:t>My mother wants to go for a walk away from the facility or to lunch at a nearby restaurant.  Can she?</a:t>
            </a:r>
          </a:p>
        </p:txBody>
      </p:sp>
      <p:sp>
        <p:nvSpPr>
          <p:cNvPr id="3" name="Content Placeholder 2">
            <a:extLst>
              <a:ext uri="{FF2B5EF4-FFF2-40B4-BE49-F238E27FC236}">
                <a16:creationId xmlns:a16="http://schemas.microsoft.com/office/drawing/2014/main" id="{035F87F0-34D1-46B6-9169-304373B26D95}"/>
              </a:ext>
            </a:extLst>
          </p:cNvPr>
          <p:cNvSpPr>
            <a:spLocks noGrp="1"/>
          </p:cNvSpPr>
          <p:nvPr>
            <p:ph idx="1"/>
          </p:nvPr>
        </p:nvSpPr>
        <p:spPr>
          <a:xfrm>
            <a:off x="609600" y="1795508"/>
            <a:ext cx="10972800" cy="5257800"/>
          </a:xfrm>
        </p:spPr>
        <p:txBody>
          <a:bodyPr>
            <a:normAutofit lnSpcReduction="10000"/>
          </a:bodyPr>
          <a:lstStyle/>
          <a:p>
            <a:pPr marL="0" indent="0">
              <a:buNone/>
            </a:pPr>
            <a:r>
              <a:rPr lang="en-US" dirty="0"/>
              <a:t> QSO-20-28-NH </a:t>
            </a:r>
            <a:r>
              <a:rPr lang="en-US" dirty="0">
                <a:hlinkClick r:id="rId2"/>
              </a:rPr>
              <a:t>https://www.cms.gov/files/document/qso-20-28-nh.pdf</a:t>
            </a:r>
            <a:endParaRPr lang="en-US" dirty="0"/>
          </a:p>
          <a:p>
            <a:pPr marL="0" indent="0">
              <a:buNone/>
            </a:pPr>
            <a:r>
              <a:rPr lang="en-US" dirty="0"/>
              <a:t>What if a resident wants to leave the nursing home against medical advice?</a:t>
            </a:r>
          </a:p>
          <a:p>
            <a:pPr marL="0" indent="0">
              <a:buNone/>
            </a:pPr>
            <a:r>
              <a:rPr lang="en-US" dirty="0"/>
              <a:t>“It is unlawful for a facility to detain and stop a resident from leaving the facility if the resident wishes to leave…. If a resident insists on leaving against medical advice, the facility must allow them to leave, should encourage them to wear a facemask while out in the community, discuss the importance of handwashing, offer hand sanitizer if available, and document in the resident’s medical record how the facility discouraged leaving and explained the risks of leaving to the resident and/or resident representative. </a:t>
            </a:r>
          </a:p>
          <a:p>
            <a:pPr marL="0" indent="0">
              <a:buNone/>
            </a:pPr>
            <a:r>
              <a:rPr lang="en-US" dirty="0"/>
              <a:t>For a resident who leaves and intends to return, the facility should monitor the resident upon return for fever and signs and symptoms of respiratory infection for 14 days (preferably in a space dedicated for observation of asymptomatic residents), and implement the necessary Transmission-Based Precautions if the resident develops fever or signs and symptoms of respiratory infection.”</a:t>
            </a:r>
          </a:p>
        </p:txBody>
      </p:sp>
    </p:spTree>
    <p:extLst>
      <p:ext uri="{BB962C8B-B14F-4D97-AF65-F5344CB8AC3E}">
        <p14:creationId xmlns:p14="http://schemas.microsoft.com/office/powerpoint/2010/main" val="3241083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F6A7C-21C4-47C3-BC54-3DD81B12DB78}"/>
              </a:ext>
            </a:extLst>
          </p:cNvPr>
          <p:cNvSpPr>
            <a:spLocks noGrp="1"/>
          </p:cNvSpPr>
          <p:nvPr>
            <p:ph type="title"/>
          </p:nvPr>
        </p:nvSpPr>
        <p:spPr/>
        <p:txBody>
          <a:bodyPr/>
          <a:lstStyle/>
          <a:p>
            <a:r>
              <a:rPr lang="en-US" dirty="0"/>
              <a:t>So what does this mean?</a:t>
            </a:r>
          </a:p>
        </p:txBody>
      </p:sp>
      <p:sp>
        <p:nvSpPr>
          <p:cNvPr id="3" name="Content Placeholder 2">
            <a:extLst>
              <a:ext uri="{FF2B5EF4-FFF2-40B4-BE49-F238E27FC236}">
                <a16:creationId xmlns:a16="http://schemas.microsoft.com/office/drawing/2014/main" id="{FF1F974D-624D-440D-8535-EF4DA67130AA}"/>
              </a:ext>
            </a:extLst>
          </p:cNvPr>
          <p:cNvSpPr>
            <a:spLocks noGrp="1"/>
          </p:cNvSpPr>
          <p:nvPr>
            <p:ph idx="1"/>
          </p:nvPr>
        </p:nvSpPr>
        <p:spPr/>
        <p:txBody>
          <a:bodyPr/>
          <a:lstStyle/>
          <a:p>
            <a:pPr marL="0" indent="0">
              <a:buNone/>
            </a:pPr>
            <a:r>
              <a:rPr lang="en-US" dirty="0"/>
              <a:t>Your loved one CAN leave their facility!</a:t>
            </a:r>
          </a:p>
          <a:p>
            <a:pPr marL="0" indent="0">
              <a:buNone/>
            </a:pPr>
            <a:endParaRPr lang="en-US" dirty="0"/>
          </a:p>
          <a:p>
            <a:pPr marL="0" indent="0">
              <a:buNone/>
            </a:pPr>
            <a:r>
              <a:rPr lang="en-US" dirty="0"/>
              <a:t>BUT…</a:t>
            </a:r>
          </a:p>
          <a:p>
            <a:pPr marL="0" indent="0">
              <a:buNone/>
            </a:pPr>
            <a:endParaRPr lang="en-US" dirty="0"/>
          </a:p>
          <a:p>
            <a:r>
              <a:rPr lang="en-US" dirty="0"/>
              <a:t>They may be quarantined and monitored for 14 days upon return.</a:t>
            </a:r>
            <a:br>
              <a:rPr lang="en-US" dirty="0"/>
            </a:br>
            <a:endParaRPr lang="en-US" dirty="0"/>
          </a:p>
          <a:p>
            <a:r>
              <a:rPr lang="en-US" dirty="0"/>
              <a:t>They may be asked/required to take tests to determine their COVID-19 status.</a:t>
            </a:r>
            <a:br>
              <a:rPr lang="en-US" dirty="0"/>
            </a:br>
            <a:endParaRPr lang="en-US" dirty="0"/>
          </a:p>
          <a:p>
            <a:r>
              <a:rPr lang="en-US" dirty="0"/>
              <a:t>The facility may push back and not want to let them back in!</a:t>
            </a:r>
          </a:p>
          <a:p>
            <a:endParaRPr lang="en-US" dirty="0"/>
          </a:p>
          <a:p>
            <a:pPr marL="0" indent="0">
              <a:buNone/>
            </a:pPr>
            <a:endParaRPr lang="en-US" dirty="0"/>
          </a:p>
        </p:txBody>
      </p:sp>
    </p:spTree>
    <p:extLst>
      <p:ext uri="{BB962C8B-B14F-4D97-AF65-F5344CB8AC3E}">
        <p14:creationId xmlns:p14="http://schemas.microsoft.com/office/powerpoint/2010/main" val="1106630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507B-5C9D-4FC0-82EB-3CA9BAD8973D}"/>
              </a:ext>
            </a:extLst>
          </p:cNvPr>
          <p:cNvSpPr>
            <a:spLocks noGrp="1"/>
          </p:cNvSpPr>
          <p:nvPr>
            <p:ph type="title"/>
          </p:nvPr>
        </p:nvSpPr>
        <p:spPr/>
        <p:txBody>
          <a:bodyPr/>
          <a:lstStyle/>
          <a:p>
            <a:r>
              <a:rPr lang="en-US" dirty="0"/>
              <a:t>What can you do?</a:t>
            </a:r>
          </a:p>
        </p:txBody>
      </p:sp>
      <p:sp>
        <p:nvSpPr>
          <p:cNvPr id="3" name="Content Placeholder 2">
            <a:extLst>
              <a:ext uri="{FF2B5EF4-FFF2-40B4-BE49-F238E27FC236}">
                <a16:creationId xmlns:a16="http://schemas.microsoft.com/office/drawing/2014/main" id="{BB32EE02-6610-4E92-B344-700B186697CE}"/>
              </a:ext>
            </a:extLst>
          </p:cNvPr>
          <p:cNvSpPr>
            <a:spLocks noGrp="1"/>
          </p:cNvSpPr>
          <p:nvPr>
            <p:ph idx="1"/>
          </p:nvPr>
        </p:nvSpPr>
        <p:spPr/>
        <p:txBody>
          <a:bodyPr/>
          <a:lstStyle/>
          <a:p>
            <a:pPr marL="0" indent="0">
              <a:buNone/>
            </a:pPr>
            <a:r>
              <a:rPr lang="en-US" dirty="0"/>
              <a:t>Discuss the decision with the facility BEFORE your loved one leaves. </a:t>
            </a:r>
            <a:br>
              <a:rPr lang="en-US" dirty="0"/>
            </a:br>
            <a:br>
              <a:rPr lang="en-US" dirty="0"/>
            </a:br>
            <a:r>
              <a:rPr lang="en-US" dirty="0"/>
              <a:t>Understand their policies.</a:t>
            </a:r>
            <a:br>
              <a:rPr lang="en-US" dirty="0"/>
            </a:br>
            <a:br>
              <a:rPr lang="en-US" dirty="0"/>
            </a:br>
            <a:r>
              <a:rPr lang="en-US" dirty="0"/>
              <a:t>Accept that monitoring and quarantine may be done for the safety of everyone within the facility.  Once someone leaves the facility grounds, it’s impossible to control where they go or whether they practice social distancing.</a:t>
            </a:r>
          </a:p>
          <a:p>
            <a:pPr marL="0" indent="0">
              <a:buNone/>
            </a:pPr>
            <a:endParaRPr lang="en-US" dirty="0"/>
          </a:p>
          <a:p>
            <a:pPr marL="0" indent="0">
              <a:buNone/>
            </a:pPr>
            <a:r>
              <a:rPr lang="en-US" dirty="0"/>
              <a:t>If you are uncomfortable with what the facility is requiring – contact your ombudsman!  </a:t>
            </a:r>
          </a:p>
        </p:txBody>
      </p:sp>
    </p:spTree>
    <p:extLst>
      <p:ext uri="{BB962C8B-B14F-4D97-AF65-F5344CB8AC3E}">
        <p14:creationId xmlns:p14="http://schemas.microsoft.com/office/powerpoint/2010/main" val="1059378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EBF4-9664-4DA7-A083-3177F102692D}"/>
              </a:ext>
            </a:extLst>
          </p:cNvPr>
          <p:cNvSpPr>
            <a:spLocks noGrp="1"/>
          </p:cNvSpPr>
          <p:nvPr>
            <p:ph type="title"/>
          </p:nvPr>
        </p:nvSpPr>
        <p:spPr/>
        <p:txBody>
          <a:bodyPr>
            <a:normAutofit fontScale="90000"/>
          </a:bodyPr>
          <a:lstStyle/>
          <a:p>
            <a:r>
              <a:rPr lang="en-US" dirty="0"/>
              <a:t>Can I take my mother home for the duration of the pandemic?</a:t>
            </a:r>
          </a:p>
        </p:txBody>
      </p:sp>
      <p:sp>
        <p:nvSpPr>
          <p:cNvPr id="3" name="Content Placeholder 2">
            <a:extLst>
              <a:ext uri="{FF2B5EF4-FFF2-40B4-BE49-F238E27FC236}">
                <a16:creationId xmlns:a16="http://schemas.microsoft.com/office/drawing/2014/main" id="{A18C676E-56B0-4EB5-8B14-EA9E8475A490}"/>
              </a:ext>
            </a:extLst>
          </p:cNvPr>
          <p:cNvSpPr>
            <a:spLocks noGrp="1"/>
          </p:cNvSpPr>
          <p:nvPr>
            <p:ph idx="1"/>
          </p:nvPr>
        </p:nvSpPr>
        <p:spPr/>
        <p:txBody>
          <a:bodyPr>
            <a:normAutofit fontScale="92500" lnSpcReduction="10000"/>
          </a:bodyPr>
          <a:lstStyle/>
          <a:p>
            <a:pPr marL="0" indent="0">
              <a:buNone/>
            </a:pPr>
            <a:r>
              <a:rPr lang="en-US" dirty="0"/>
              <a:t>Yes!  But, there are many things to consider.  </a:t>
            </a:r>
          </a:p>
          <a:p>
            <a:pPr marL="0" indent="0">
              <a:buNone/>
            </a:pPr>
            <a:endParaRPr lang="en-US" dirty="0"/>
          </a:p>
          <a:p>
            <a:pPr marL="0" indent="0">
              <a:buNone/>
            </a:pPr>
            <a:r>
              <a:rPr lang="en-US" dirty="0"/>
              <a:t>Does your loved one want to leave?  </a:t>
            </a:r>
          </a:p>
          <a:p>
            <a:pPr marL="0" indent="0">
              <a:buNone/>
            </a:pPr>
            <a:r>
              <a:rPr lang="en-US" dirty="0"/>
              <a:t>Residents have the right to leave the facility and reside somewhere else!</a:t>
            </a:r>
          </a:p>
          <a:p>
            <a:r>
              <a:rPr lang="en-US" dirty="0"/>
              <a:t>Talk to the facility about whether your mother can return – and get it in writing!!!</a:t>
            </a:r>
          </a:p>
          <a:p>
            <a:r>
              <a:rPr lang="en-US" dirty="0"/>
              <a:t>If her care is covered by Medicaid, what are your rights for holding her bed and her return in the future?</a:t>
            </a:r>
            <a:br>
              <a:rPr lang="en-US" dirty="0"/>
            </a:br>
            <a:endParaRPr lang="en-US" dirty="0"/>
          </a:p>
          <a:p>
            <a:pPr marL="0" indent="0">
              <a:buNone/>
            </a:pPr>
            <a:r>
              <a:rPr lang="en-US" dirty="0"/>
              <a:t>Is your home equipped for mother’s needs? Consider:</a:t>
            </a:r>
          </a:p>
          <a:p>
            <a:r>
              <a:rPr lang="en-US" dirty="0"/>
              <a:t>A special bed or other equipment – shower chair, wheelchair, elevated toilet seat</a:t>
            </a:r>
          </a:p>
          <a:p>
            <a:r>
              <a:rPr lang="en-US" dirty="0"/>
              <a:t>Stairs and her ability to maneuver around the house</a:t>
            </a:r>
          </a:p>
          <a:p>
            <a:r>
              <a:rPr lang="en-US" dirty="0"/>
              <a:t>Bathing, toileting, eating</a:t>
            </a:r>
          </a:p>
          <a:p>
            <a:r>
              <a:rPr lang="en-US" dirty="0"/>
              <a:t>Lifting and Transferring in and out of bed or chairs – will a second person be needed?</a:t>
            </a:r>
          </a:p>
          <a:p>
            <a:endParaRPr lang="en-US" dirty="0"/>
          </a:p>
        </p:txBody>
      </p:sp>
    </p:spTree>
    <p:extLst>
      <p:ext uri="{BB962C8B-B14F-4D97-AF65-F5344CB8AC3E}">
        <p14:creationId xmlns:p14="http://schemas.microsoft.com/office/powerpoint/2010/main" val="678044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9DC413-FF06-41C6-87B2-7ECBDE915B69}"/>
              </a:ext>
            </a:extLst>
          </p:cNvPr>
          <p:cNvSpPr>
            <a:spLocks noGrp="1"/>
          </p:cNvSpPr>
          <p:nvPr>
            <p:ph idx="1"/>
          </p:nvPr>
        </p:nvSpPr>
        <p:spPr>
          <a:xfrm>
            <a:off x="609600" y="537882"/>
            <a:ext cx="10972800" cy="6320118"/>
          </a:xfrm>
        </p:spPr>
        <p:txBody>
          <a:bodyPr>
            <a:normAutofit fontScale="92500" lnSpcReduction="20000"/>
          </a:bodyPr>
          <a:lstStyle/>
          <a:p>
            <a:pPr marL="0" indent="0">
              <a:buNone/>
            </a:pPr>
            <a:r>
              <a:rPr lang="en-US" dirty="0"/>
              <a:t>Is someone available to provide 24/7 care if needed?</a:t>
            </a:r>
          </a:p>
          <a:p>
            <a:r>
              <a:rPr lang="en-US" dirty="0"/>
              <a:t>If you need outside help, how will you pay for it?</a:t>
            </a:r>
            <a:br>
              <a:rPr lang="en-US" dirty="0"/>
            </a:br>
            <a:endParaRPr lang="en-US" dirty="0"/>
          </a:p>
          <a:p>
            <a:pPr marL="0" indent="0">
              <a:buNone/>
            </a:pPr>
            <a:r>
              <a:rPr lang="en-US" dirty="0"/>
              <a:t>Is there a risk of exposure to COVID-19</a:t>
            </a:r>
          </a:p>
          <a:p>
            <a:r>
              <a:rPr lang="en-US" dirty="0"/>
              <a:t>Is everyone in your household practicing social distancing?</a:t>
            </a:r>
          </a:p>
          <a:p>
            <a:r>
              <a:rPr lang="en-US" dirty="0"/>
              <a:t>What if someone gets infected while she’s with you?</a:t>
            </a:r>
            <a:br>
              <a:rPr lang="en-US" dirty="0"/>
            </a:br>
            <a:endParaRPr lang="en-US" dirty="0"/>
          </a:p>
          <a:p>
            <a:pPr marL="0" indent="0">
              <a:buNone/>
            </a:pPr>
            <a:r>
              <a:rPr lang="en-US" dirty="0"/>
              <a:t>Who will oversee her medical care and medications?</a:t>
            </a:r>
          </a:p>
          <a:p>
            <a:r>
              <a:rPr lang="en-US" dirty="0"/>
              <a:t>In the nursing home residents often rely on a medical director, will you be able to find a doctor in your community?</a:t>
            </a:r>
            <a:br>
              <a:rPr lang="en-US" dirty="0"/>
            </a:br>
            <a:endParaRPr lang="en-US" dirty="0"/>
          </a:p>
          <a:p>
            <a:pPr marL="0" indent="0">
              <a:buNone/>
            </a:pPr>
            <a:r>
              <a:rPr lang="en-US" dirty="0"/>
              <a:t>What if your mother becomes more ill in your home or needs more care than you can provide?</a:t>
            </a:r>
          </a:p>
          <a:p>
            <a:r>
              <a:rPr lang="en-US" dirty="0"/>
              <a:t>Will you be able to bring in additional help?</a:t>
            </a:r>
          </a:p>
          <a:p>
            <a:r>
              <a:rPr lang="en-US" dirty="0"/>
              <a:t>Will she need to return to a long-term care facility and if so, can she return to the facility where she currently lives?</a:t>
            </a:r>
          </a:p>
          <a:p>
            <a:endParaRPr lang="en-US" dirty="0"/>
          </a:p>
          <a:p>
            <a:pPr marL="0" indent="0">
              <a:buNone/>
            </a:pPr>
            <a:r>
              <a:rPr lang="en-US" dirty="0"/>
              <a:t>See our checklist:  </a:t>
            </a:r>
            <a:r>
              <a:rPr lang="en-US" dirty="0">
                <a:hlinkClick r:id="rId2"/>
              </a:rPr>
              <a:t>http://eldermistreatment.usc.edu/wp-content/uploads/2020/06/CV_TakingAResidentHome.pdf</a:t>
            </a:r>
            <a:endParaRPr lang="en-US" dirty="0"/>
          </a:p>
          <a:p>
            <a:pPr marL="0" indent="0">
              <a:buNone/>
            </a:pPr>
            <a:endParaRPr lang="en-US" dirty="0"/>
          </a:p>
        </p:txBody>
      </p:sp>
    </p:spTree>
    <p:extLst>
      <p:ext uri="{BB962C8B-B14F-4D97-AF65-F5344CB8AC3E}">
        <p14:creationId xmlns:p14="http://schemas.microsoft.com/office/powerpoint/2010/main" val="3275223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9BD8-6CC1-4271-BE37-4DDF1E87E417}"/>
              </a:ext>
            </a:extLst>
          </p:cNvPr>
          <p:cNvSpPr>
            <a:spLocks noGrp="1"/>
          </p:cNvSpPr>
          <p:nvPr>
            <p:ph type="ctrTitle"/>
          </p:nvPr>
        </p:nvSpPr>
        <p:spPr/>
        <p:txBody>
          <a:bodyPr/>
          <a:lstStyle/>
          <a:p>
            <a:r>
              <a:rPr lang="en-US" dirty="0"/>
              <a:t>Transparency DURING COVID-19</a:t>
            </a:r>
          </a:p>
        </p:txBody>
      </p:sp>
      <p:sp>
        <p:nvSpPr>
          <p:cNvPr id="3" name="Subtitle 2">
            <a:extLst>
              <a:ext uri="{FF2B5EF4-FFF2-40B4-BE49-F238E27FC236}">
                <a16:creationId xmlns:a16="http://schemas.microsoft.com/office/drawing/2014/main" id="{94221974-5F49-4AAA-B0D3-B77499B0511B}"/>
              </a:ext>
            </a:extLst>
          </p:cNvPr>
          <p:cNvSpPr>
            <a:spLocks noGrp="1"/>
          </p:cNvSpPr>
          <p:nvPr>
            <p:ph type="subTitle" idx="1"/>
          </p:nvPr>
        </p:nvSpPr>
        <p:spPr/>
        <p:txBody>
          <a:bodyPr/>
          <a:lstStyle/>
          <a:p>
            <a:endParaRPr lang="en-US" dirty="0"/>
          </a:p>
          <a:p>
            <a:r>
              <a:rPr lang="en-US" dirty="0"/>
              <a:t>What does the facility have to report?</a:t>
            </a:r>
          </a:p>
          <a:p>
            <a:r>
              <a:rPr lang="en-US" dirty="0"/>
              <a:t>What should I be asking?</a:t>
            </a:r>
            <a:br>
              <a:rPr lang="en-US" dirty="0"/>
            </a:br>
            <a:r>
              <a:rPr lang="en-US" dirty="0"/>
              <a:t>Where else can I find information?</a:t>
            </a:r>
          </a:p>
        </p:txBody>
      </p:sp>
    </p:spTree>
    <p:extLst>
      <p:ext uri="{BB962C8B-B14F-4D97-AF65-F5344CB8AC3E}">
        <p14:creationId xmlns:p14="http://schemas.microsoft.com/office/powerpoint/2010/main" val="1651694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F7AE-73A7-4DB1-B1D0-DCA617A69467}"/>
              </a:ext>
            </a:extLst>
          </p:cNvPr>
          <p:cNvSpPr>
            <a:spLocks noGrp="1"/>
          </p:cNvSpPr>
          <p:nvPr>
            <p:ph type="title"/>
          </p:nvPr>
        </p:nvSpPr>
        <p:spPr/>
        <p:txBody>
          <a:bodyPr/>
          <a:lstStyle/>
          <a:p>
            <a:r>
              <a:rPr lang="en-US" dirty="0"/>
              <a:t>What does the facility have to report?</a:t>
            </a:r>
          </a:p>
        </p:txBody>
      </p:sp>
      <p:sp>
        <p:nvSpPr>
          <p:cNvPr id="3" name="Content Placeholder 2">
            <a:extLst>
              <a:ext uri="{FF2B5EF4-FFF2-40B4-BE49-F238E27FC236}">
                <a16:creationId xmlns:a16="http://schemas.microsoft.com/office/drawing/2014/main" id="{5F6A3534-4834-4953-9A48-E63076A21583}"/>
              </a:ext>
            </a:extLst>
          </p:cNvPr>
          <p:cNvSpPr>
            <a:spLocks noGrp="1"/>
          </p:cNvSpPr>
          <p:nvPr>
            <p:ph idx="1"/>
          </p:nvPr>
        </p:nvSpPr>
        <p:spPr>
          <a:xfrm>
            <a:off x="609600" y="1411551"/>
            <a:ext cx="10972800" cy="5220068"/>
          </a:xfrm>
        </p:spPr>
        <p:txBody>
          <a:bodyPr>
            <a:normAutofit fontScale="40000" lnSpcReduction="20000"/>
          </a:bodyPr>
          <a:lstStyle/>
          <a:p>
            <a:pPr marL="0" indent="0">
              <a:buNone/>
            </a:pPr>
            <a:r>
              <a:rPr lang="en-US" sz="4500" b="1" dirty="0"/>
              <a:t>FEDERAL REQUIREMENTS</a:t>
            </a:r>
            <a:br>
              <a:rPr lang="en-US" sz="4500" b="1" dirty="0"/>
            </a:br>
            <a:endParaRPr lang="en-US" sz="4500" b="1" dirty="0"/>
          </a:p>
          <a:p>
            <a:pPr marL="0" indent="0">
              <a:buNone/>
            </a:pPr>
            <a:r>
              <a:rPr lang="en-US" sz="4500" b="1" dirty="0"/>
              <a:t>Required to report to families, residents, and resident representatives: </a:t>
            </a:r>
            <a:r>
              <a:rPr lang="en-US" sz="4500" dirty="0"/>
              <a:t>(by 5pm the next calendar day, following the occurrence of or weekly)</a:t>
            </a:r>
          </a:p>
          <a:p>
            <a:r>
              <a:rPr lang="en-US" sz="4500" dirty="0"/>
              <a:t>Single confirmed infection OR</a:t>
            </a:r>
          </a:p>
          <a:p>
            <a:r>
              <a:rPr lang="en-US" sz="4500" dirty="0"/>
              <a:t>Three or more residents or staff with new onset respiratory symptoms occurring within 72 hours of each other</a:t>
            </a:r>
          </a:p>
          <a:p>
            <a:r>
              <a:rPr lang="en-US" sz="4500" dirty="0"/>
              <a:t>Actions they are taking to mitigate the spread of the virus</a:t>
            </a:r>
          </a:p>
          <a:p>
            <a:pPr marL="0" indent="0">
              <a:buNone/>
            </a:pPr>
            <a:endParaRPr lang="en-US" sz="4500" dirty="0"/>
          </a:p>
          <a:p>
            <a:pPr marL="0" indent="0">
              <a:buNone/>
            </a:pPr>
            <a:r>
              <a:rPr lang="en-US" sz="4500" b="1" dirty="0"/>
              <a:t>Required to report to CMS: </a:t>
            </a:r>
            <a:r>
              <a:rPr lang="en-US" sz="4500" dirty="0"/>
              <a:t>(at least weekly)</a:t>
            </a:r>
          </a:p>
          <a:p>
            <a:r>
              <a:rPr lang="en-US" sz="4500" dirty="0"/>
              <a:t>Suspected and confirmed COVID-19 </a:t>
            </a:r>
            <a:r>
              <a:rPr lang="en-US" sz="4500"/>
              <a:t>cases among </a:t>
            </a:r>
            <a:r>
              <a:rPr lang="en-US" sz="4500" dirty="0"/>
              <a:t>residents and staff</a:t>
            </a:r>
          </a:p>
          <a:p>
            <a:r>
              <a:rPr lang="en-US" sz="4500" dirty="0"/>
              <a:t>Total deaths and total deaths from COVID-10</a:t>
            </a:r>
          </a:p>
          <a:p>
            <a:r>
              <a:rPr lang="en-US" sz="4500" dirty="0"/>
              <a:t>Personal Protective Equipment and hand hygiene supplies</a:t>
            </a:r>
          </a:p>
          <a:p>
            <a:r>
              <a:rPr lang="en-US" sz="4500" dirty="0"/>
              <a:t>Ventilator capacity and supplies</a:t>
            </a:r>
          </a:p>
          <a:p>
            <a:r>
              <a:rPr lang="en-US" sz="4500" dirty="0"/>
              <a:t>Resident beds and census</a:t>
            </a:r>
          </a:p>
          <a:p>
            <a:r>
              <a:rPr lang="en-US" sz="4500" dirty="0"/>
              <a:t>Access to testing in facility</a:t>
            </a:r>
          </a:p>
          <a:p>
            <a:r>
              <a:rPr lang="en-US" sz="4500" dirty="0"/>
              <a:t>Staffing shortages</a:t>
            </a:r>
          </a:p>
          <a:p>
            <a:pPr marL="0" indent="0">
              <a:buNone/>
            </a:pPr>
            <a:endParaRPr lang="en-US" sz="4500" dirty="0">
              <a:hlinkClick r:id=""/>
            </a:endParaRPr>
          </a:p>
          <a:p>
            <a:pPr marL="0" indent="0">
              <a:buNone/>
            </a:pPr>
            <a:r>
              <a:rPr lang="en-US" sz="4500" dirty="0">
                <a:hlinkClick r:id=""/>
              </a:rPr>
              <a:t>https://www.govinfo.gov/content/pkg/FR-2020-05-08/pdf/2020-09608.pdf</a:t>
            </a:r>
            <a:endParaRPr lang="en-US" sz="4500" dirty="0"/>
          </a:p>
          <a:p>
            <a:pPr marL="0" indent="0">
              <a:buNone/>
            </a:pPr>
            <a:endParaRPr lang="en-US" dirty="0"/>
          </a:p>
        </p:txBody>
      </p:sp>
    </p:spTree>
    <p:extLst>
      <p:ext uri="{BB962C8B-B14F-4D97-AF65-F5344CB8AC3E}">
        <p14:creationId xmlns:p14="http://schemas.microsoft.com/office/powerpoint/2010/main" val="3570227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8E40-9CCD-47DF-B6C7-FACE4D2DF3F3}"/>
              </a:ext>
            </a:extLst>
          </p:cNvPr>
          <p:cNvSpPr>
            <a:spLocks noGrp="1"/>
          </p:cNvSpPr>
          <p:nvPr>
            <p:ph type="title"/>
          </p:nvPr>
        </p:nvSpPr>
        <p:spPr/>
        <p:txBody>
          <a:bodyPr/>
          <a:lstStyle/>
          <a:p>
            <a:r>
              <a:rPr lang="en-US" dirty="0"/>
              <a:t>What does the facility have to report?</a:t>
            </a:r>
          </a:p>
        </p:txBody>
      </p:sp>
      <p:sp>
        <p:nvSpPr>
          <p:cNvPr id="3" name="Content Placeholder 2">
            <a:extLst>
              <a:ext uri="{FF2B5EF4-FFF2-40B4-BE49-F238E27FC236}">
                <a16:creationId xmlns:a16="http://schemas.microsoft.com/office/drawing/2014/main" id="{390E739A-B802-440B-989D-368B45EA2976}"/>
              </a:ext>
            </a:extLst>
          </p:cNvPr>
          <p:cNvSpPr>
            <a:spLocks noGrp="1"/>
          </p:cNvSpPr>
          <p:nvPr>
            <p:ph idx="1"/>
          </p:nvPr>
        </p:nvSpPr>
        <p:spPr/>
        <p:txBody>
          <a:bodyPr/>
          <a:lstStyle/>
          <a:p>
            <a:pPr marL="0" indent="0">
              <a:buNone/>
            </a:pPr>
            <a:r>
              <a:rPr lang="en-US" dirty="0"/>
              <a:t>STATE REQUIREMENTS:</a:t>
            </a:r>
          </a:p>
          <a:p>
            <a:pPr marL="0" indent="0">
              <a:buNone/>
            </a:pPr>
            <a:endParaRPr lang="en-US" dirty="0"/>
          </a:p>
          <a:p>
            <a:pPr marL="0" indent="0">
              <a:buNone/>
            </a:pPr>
            <a:endParaRPr lang="en-US" dirty="0"/>
          </a:p>
          <a:p>
            <a:pPr marL="0" indent="0">
              <a:buNone/>
            </a:pPr>
            <a:r>
              <a:rPr lang="en-US" dirty="0"/>
              <a:t>Many states have their own individual requirements</a:t>
            </a:r>
          </a:p>
          <a:p>
            <a:pPr marL="0" indent="0">
              <a:buNone/>
            </a:pPr>
            <a:endParaRPr lang="en-US" dirty="0"/>
          </a:p>
          <a:p>
            <a:pPr marL="0" indent="0">
              <a:buNone/>
            </a:pPr>
            <a:r>
              <a:rPr lang="en-US" dirty="0"/>
              <a:t>State COVID-19 Nursing Home Policies:</a:t>
            </a:r>
          </a:p>
          <a:p>
            <a:pPr marL="0" indent="0">
              <a:buNone/>
            </a:pPr>
            <a:r>
              <a:rPr lang="en-US" dirty="0">
                <a:hlinkClick r:id="rId2"/>
              </a:rPr>
              <a:t>https://theconsumervoice.org/state-information</a:t>
            </a:r>
            <a:endParaRPr lang="en-US" dirty="0"/>
          </a:p>
          <a:p>
            <a:pPr marL="0" indent="0">
              <a:buNone/>
            </a:pPr>
            <a:endParaRPr lang="en-US" dirty="0"/>
          </a:p>
          <a:p>
            <a:pPr marL="0"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465809BC-E938-4046-8D7E-680DE0478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4286" y="1678772"/>
            <a:ext cx="3323474" cy="4874428"/>
          </a:xfrm>
          <a:prstGeom prst="rect">
            <a:avLst/>
          </a:prstGeom>
        </p:spPr>
      </p:pic>
    </p:spTree>
    <p:extLst>
      <p:ext uri="{BB962C8B-B14F-4D97-AF65-F5344CB8AC3E}">
        <p14:creationId xmlns:p14="http://schemas.microsoft.com/office/powerpoint/2010/main" val="3124471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6C5A-3D19-4B1C-A70A-2A0AB9B22D07}"/>
              </a:ext>
            </a:extLst>
          </p:cNvPr>
          <p:cNvSpPr>
            <a:spLocks noGrp="1"/>
          </p:cNvSpPr>
          <p:nvPr>
            <p:ph type="title"/>
          </p:nvPr>
        </p:nvSpPr>
        <p:spPr/>
        <p:txBody>
          <a:bodyPr/>
          <a:lstStyle/>
          <a:p>
            <a:r>
              <a:rPr lang="en-US" dirty="0"/>
              <a:t>So what should I be asking?</a:t>
            </a:r>
          </a:p>
        </p:txBody>
      </p:sp>
      <p:sp>
        <p:nvSpPr>
          <p:cNvPr id="3" name="Content Placeholder 2">
            <a:extLst>
              <a:ext uri="{FF2B5EF4-FFF2-40B4-BE49-F238E27FC236}">
                <a16:creationId xmlns:a16="http://schemas.microsoft.com/office/drawing/2014/main" id="{8D01E7B3-7EC2-4349-9016-246558287D09}"/>
              </a:ext>
            </a:extLst>
          </p:cNvPr>
          <p:cNvSpPr>
            <a:spLocks noGrp="1"/>
          </p:cNvSpPr>
          <p:nvPr>
            <p:ph idx="1"/>
          </p:nvPr>
        </p:nvSpPr>
        <p:spPr/>
        <p:txBody>
          <a:bodyPr/>
          <a:lstStyle/>
          <a:p>
            <a:pPr marL="0" indent="0">
              <a:buNone/>
            </a:pPr>
            <a:endParaRPr lang="en-US" dirty="0"/>
          </a:p>
          <a:p>
            <a:r>
              <a:rPr lang="en-US" dirty="0"/>
              <a:t>Make sure that the facility is giving you the information they are required to share!  </a:t>
            </a:r>
          </a:p>
          <a:p>
            <a:pPr marL="0" indent="0">
              <a:buNone/>
            </a:pPr>
            <a:endParaRPr lang="en-US" dirty="0"/>
          </a:p>
          <a:p>
            <a:r>
              <a:rPr lang="en-US" dirty="0"/>
              <a:t>Ask them for more!  Ask for regular updates!  </a:t>
            </a:r>
            <a:br>
              <a:rPr lang="en-US" dirty="0"/>
            </a:br>
            <a:br>
              <a:rPr lang="en-US" dirty="0"/>
            </a:br>
            <a:r>
              <a:rPr lang="en-US" dirty="0"/>
              <a:t>There is no reason that families are not receiving public information.  </a:t>
            </a:r>
          </a:p>
          <a:p>
            <a:pPr lvl="1"/>
            <a:r>
              <a:rPr lang="en-US" dirty="0"/>
              <a:t>Individual advocacy</a:t>
            </a:r>
          </a:p>
          <a:p>
            <a:pPr lvl="1"/>
            <a:r>
              <a:rPr lang="en-US" dirty="0"/>
              <a:t>Work with your family council</a:t>
            </a:r>
          </a:p>
          <a:p>
            <a:endParaRPr lang="en-US" dirty="0"/>
          </a:p>
          <a:p>
            <a:endParaRPr lang="en-US" dirty="0"/>
          </a:p>
          <a:p>
            <a:endParaRPr lang="en-US" dirty="0"/>
          </a:p>
        </p:txBody>
      </p:sp>
    </p:spTree>
    <p:extLst>
      <p:ext uri="{BB962C8B-B14F-4D97-AF65-F5344CB8AC3E}">
        <p14:creationId xmlns:p14="http://schemas.microsoft.com/office/powerpoint/2010/main" val="3987617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B43D-C0D7-43A0-A104-F6279294CAB7}"/>
              </a:ext>
            </a:extLst>
          </p:cNvPr>
          <p:cNvSpPr>
            <a:spLocks noGrp="1"/>
          </p:cNvSpPr>
          <p:nvPr>
            <p:ph type="title"/>
          </p:nvPr>
        </p:nvSpPr>
        <p:spPr/>
        <p:txBody>
          <a:bodyPr/>
          <a:lstStyle/>
          <a:p>
            <a:r>
              <a:rPr lang="en-US" dirty="0"/>
              <a:t>Where else can I find information?</a:t>
            </a:r>
          </a:p>
        </p:txBody>
      </p:sp>
      <p:sp>
        <p:nvSpPr>
          <p:cNvPr id="3" name="Content Placeholder 2">
            <a:extLst>
              <a:ext uri="{FF2B5EF4-FFF2-40B4-BE49-F238E27FC236}">
                <a16:creationId xmlns:a16="http://schemas.microsoft.com/office/drawing/2014/main" id="{4A48CCD0-4A19-4156-BE03-D901894D5443}"/>
              </a:ext>
            </a:extLst>
          </p:cNvPr>
          <p:cNvSpPr>
            <a:spLocks noGrp="1"/>
          </p:cNvSpPr>
          <p:nvPr>
            <p:ph idx="1"/>
          </p:nvPr>
        </p:nvSpPr>
        <p:spPr/>
        <p:txBody>
          <a:bodyPr/>
          <a:lstStyle/>
          <a:p>
            <a:pPr marL="0" indent="0">
              <a:buNone/>
            </a:pPr>
            <a:r>
              <a:rPr lang="en-US" sz="3200" dirty="0"/>
              <a:t>Federal information:</a:t>
            </a:r>
          </a:p>
          <a:p>
            <a:pPr marL="0" indent="0">
              <a:buNone/>
            </a:pPr>
            <a:endParaRPr lang="en-US" dirty="0"/>
          </a:p>
          <a:p>
            <a:pPr marL="0" indent="0">
              <a:buNone/>
            </a:pPr>
            <a:r>
              <a:rPr lang="en-US" dirty="0"/>
              <a:t>CMS made State and facility level information available to the public in early June 2020.</a:t>
            </a:r>
          </a:p>
          <a:p>
            <a:pPr marL="0" indent="0">
              <a:buNone/>
            </a:pPr>
            <a:r>
              <a:rPr lang="en-US" dirty="0">
                <a:hlinkClick r:id="rId2"/>
              </a:rPr>
              <a:t>https://data.cms.gov/stories/s/COVID-19-Nursing-Home-Data/bkwz-xpvg</a:t>
            </a:r>
            <a:endParaRPr lang="en-US" dirty="0"/>
          </a:p>
          <a:p>
            <a:pPr marL="0" indent="0">
              <a:buNone/>
            </a:pPr>
            <a:endParaRPr lang="en-US" dirty="0"/>
          </a:p>
          <a:p>
            <a:pPr marL="0" indent="0">
              <a:buNone/>
            </a:pPr>
            <a:r>
              <a:rPr lang="en-US" sz="3200" dirty="0"/>
              <a:t>State information: </a:t>
            </a:r>
          </a:p>
          <a:p>
            <a:pPr marL="0" indent="0">
              <a:buNone/>
            </a:pPr>
            <a:endParaRPr lang="en-US" dirty="0"/>
          </a:p>
          <a:p>
            <a:pPr marL="0" indent="0">
              <a:buNone/>
            </a:pPr>
            <a:r>
              <a:rPr lang="en-US" dirty="0"/>
              <a:t>State COVID-19 Nursing Home Policies:</a:t>
            </a:r>
          </a:p>
          <a:p>
            <a:pPr marL="0" indent="0">
              <a:buNone/>
            </a:pPr>
            <a:r>
              <a:rPr lang="en-US" dirty="0">
                <a:hlinkClick r:id="rId3"/>
              </a:rPr>
              <a:t>https://theconsumervoice.org/state-information</a:t>
            </a:r>
            <a:endParaRPr lang="en-US" dirty="0"/>
          </a:p>
          <a:p>
            <a:pPr marL="0" indent="0">
              <a:buNone/>
            </a:pPr>
            <a:endParaRPr lang="en-US" dirty="0"/>
          </a:p>
        </p:txBody>
      </p:sp>
    </p:spTree>
    <p:extLst>
      <p:ext uri="{BB962C8B-B14F-4D97-AF65-F5344CB8AC3E}">
        <p14:creationId xmlns:p14="http://schemas.microsoft.com/office/powerpoint/2010/main" val="329841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CCE9-5C7F-4B85-B68A-02B199F50F78}"/>
              </a:ext>
            </a:extLst>
          </p:cNvPr>
          <p:cNvSpPr>
            <a:spLocks noGrp="1"/>
          </p:cNvSpPr>
          <p:nvPr>
            <p:ph type="title"/>
          </p:nvPr>
        </p:nvSpPr>
        <p:spPr/>
        <p:txBody>
          <a:bodyPr/>
          <a:lstStyle/>
          <a:p>
            <a:r>
              <a:rPr lang="en-US" dirty="0"/>
              <a:t>Residents’ Rights</a:t>
            </a:r>
          </a:p>
        </p:txBody>
      </p:sp>
      <p:sp>
        <p:nvSpPr>
          <p:cNvPr id="3" name="Content Placeholder 2">
            <a:extLst>
              <a:ext uri="{FF2B5EF4-FFF2-40B4-BE49-F238E27FC236}">
                <a16:creationId xmlns:a16="http://schemas.microsoft.com/office/drawing/2014/main" id="{5C929CDB-597C-4C55-9AFC-E2E2CA2707F2}"/>
              </a:ext>
            </a:extLst>
          </p:cNvPr>
          <p:cNvSpPr>
            <a:spLocks noGrp="1"/>
          </p:cNvSpPr>
          <p:nvPr>
            <p:ph idx="1"/>
          </p:nvPr>
        </p:nvSpPr>
        <p:spPr/>
        <p:txBody>
          <a:bodyPr/>
          <a:lstStyle/>
          <a:p>
            <a:pPr marL="0" indent="0">
              <a:buNone/>
            </a:pPr>
            <a:r>
              <a:rPr lang="en-US" sz="3200" b="1" dirty="0">
                <a:solidFill>
                  <a:srgbClr val="002060"/>
                </a:solidFill>
              </a:rPr>
              <a:t>Despite the pandemic, residents still have the right to:</a:t>
            </a:r>
          </a:p>
          <a:p>
            <a:pPr marL="0" indent="0">
              <a:buNone/>
            </a:pPr>
            <a:endParaRPr lang="en-US" sz="1200" dirty="0">
              <a:solidFill>
                <a:srgbClr val="002060"/>
              </a:solidFill>
            </a:endParaRPr>
          </a:p>
          <a:p>
            <a:r>
              <a:rPr lang="en-US" sz="2800" dirty="0"/>
              <a:t>Receive care and services to obtain highest level of well-being</a:t>
            </a:r>
          </a:p>
          <a:p>
            <a:r>
              <a:rPr lang="en-US" sz="2800" dirty="0"/>
              <a:t>Participate in the development and implementation of a person-centered plan of care, including the right to make decisions about care now and in the future</a:t>
            </a:r>
          </a:p>
          <a:p>
            <a:r>
              <a:rPr lang="en-US" sz="2800" dirty="0"/>
              <a:t>Be free from abuse, neglect, exploitation, and misappropriation of property</a:t>
            </a:r>
          </a:p>
          <a:p>
            <a:r>
              <a:rPr lang="en-US" sz="2800" dirty="0"/>
              <a:t>Voice grievances without discrimination or retaliation and prompt efforts by the facility to solve their grievances</a:t>
            </a:r>
          </a:p>
        </p:txBody>
      </p:sp>
    </p:spTree>
    <p:extLst>
      <p:ext uri="{BB962C8B-B14F-4D97-AF65-F5344CB8AC3E}">
        <p14:creationId xmlns:p14="http://schemas.microsoft.com/office/powerpoint/2010/main" val="1483826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cs typeface="Arial"/>
              </a:rPr>
            </a:br>
            <a:r>
              <a:rPr lang="en-US" dirty="0">
                <a:cs typeface="Arial"/>
              </a:rPr>
              <a:t>Covid-19 Testing Hypothetical</a:t>
            </a:r>
            <a:br>
              <a:rPr lang="en-US" dirty="0">
                <a:cs typeface="Arial"/>
              </a:rPr>
            </a:br>
            <a:endParaRPr lang="en-US" dirty="0">
              <a:cs typeface="Arial"/>
            </a:endParaRPr>
          </a:p>
        </p:txBody>
      </p:sp>
      <p:sp>
        <p:nvSpPr>
          <p:cNvPr id="3" name="Content Placeholder 2"/>
          <p:cNvSpPr>
            <a:spLocks noGrp="1"/>
          </p:cNvSpPr>
          <p:nvPr>
            <p:ph idx="1"/>
          </p:nvPr>
        </p:nvSpPr>
        <p:spPr/>
        <p:txBody>
          <a:bodyPr vert="horz" lIns="91440" tIns="45720" rIns="91440" bIns="45720" rtlCol="0" anchor="t">
            <a:normAutofit lnSpcReduction="10000"/>
          </a:bodyPr>
          <a:lstStyle/>
          <a:p>
            <a:pPr lvl="1"/>
            <a:r>
              <a:rPr lang="en-US" sz="2800" dirty="0"/>
              <a:t>Mrs. Smith suffers from advanced dementia.  She tends to become distressed when the facility performs invasive procedures, such as blood tests. </a:t>
            </a:r>
          </a:p>
          <a:p>
            <a:pPr lvl="1"/>
            <a:r>
              <a:rPr lang="en-US" sz="2800" dirty="0"/>
              <a:t>The facility contacts her daughter, who is her designated representative, and tells her that the facility will be testing all residents for Covid-19 using a nasal swab. </a:t>
            </a:r>
          </a:p>
          <a:p>
            <a:pPr lvl="1"/>
            <a:r>
              <a:rPr lang="en-US" sz="2800" dirty="0"/>
              <a:t>Daughter/representative is gravely concerned that her mother will not tolerate the intrusive procedure and it will cause her distress.</a:t>
            </a:r>
          </a:p>
          <a:p>
            <a:pPr lvl="1"/>
            <a:r>
              <a:rPr lang="en-US" sz="2800" dirty="0"/>
              <a:t>Can daughter/representative refuse testing on Mrs. Smith’s behalf?</a:t>
            </a:r>
          </a:p>
          <a:p>
            <a:pPr marL="274320" lvl="1" indent="0">
              <a:buNone/>
            </a:pPr>
            <a:r>
              <a:rPr lang="en-US" sz="2800" dirty="0"/>
              <a:t> </a:t>
            </a:r>
          </a:p>
          <a:p>
            <a:pPr lvl="1"/>
            <a:endParaRPr lang="en-US" sz="2800" dirty="0"/>
          </a:p>
        </p:txBody>
      </p:sp>
    </p:spTree>
    <p:extLst>
      <p:ext uri="{BB962C8B-B14F-4D97-AF65-F5344CB8AC3E}">
        <p14:creationId xmlns:p14="http://schemas.microsoft.com/office/powerpoint/2010/main" val="743773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6" y="264459"/>
            <a:ext cx="10972800" cy="990600"/>
          </a:xfrm>
        </p:spPr>
        <p:txBody>
          <a:bodyPr>
            <a:normAutofit/>
          </a:bodyPr>
          <a:lstStyle/>
          <a:p>
            <a:pPr algn="ctr"/>
            <a:r>
              <a:rPr lang="en-US" dirty="0">
                <a:cs typeface="Arial"/>
              </a:rPr>
              <a:t>Testing Continued</a:t>
            </a:r>
          </a:p>
        </p:txBody>
      </p:sp>
      <p:sp>
        <p:nvSpPr>
          <p:cNvPr id="5" name="Content Placeholder 4">
            <a:extLst>
              <a:ext uri="{FF2B5EF4-FFF2-40B4-BE49-F238E27FC236}">
                <a16:creationId xmlns:a16="http://schemas.microsoft.com/office/drawing/2014/main" id="{8DCEC48E-7F4E-4544-82BF-60E9EAA64D6E}"/>
              </a:ext>
            </a:extLst>
          </p:cNvPr>
          <p:cNvSpPr>
            <a:spLocks noGrp="1"/>
          </p:cNvSpPr>
          <p:nvPr>
            <p:ph idx="1"/>
          </p:nvPr>
        </p:nvSpPr>
        <p:spPr/>
        <p:txBody>
          <a:bodyPr>
            <a:normAutofit lnSpcReduction="10000"/>
          </a:bodyPr>
          <a:lstStyle/>
          <a:p>
            <a:pPr lvl="1"/>
            <a:r>
              <a:rPr lang="en-US" sz="3600" dirty="0"/>
              <a:t>Mrs. Smith has a right to designate a representative who can exercise her rights.  42 C.F.R. § 483.10(b)(3). </a:t>
            </a:r>
          </a:p>
          <a:p>
            <a:pPr lvl="1"/>
            <a:r>
              <a:rPr lang="en-US" sz="3600" dirty="0"/>
              <a:t>The facility must treat the decisions of the representative as the decision of Mrs. Smith. 42 C.F.R. § 483.10(b)(4). </a:t>
            </a:r>
          </a:p>
          <a:p>
            <a:pPr lvl="1"/>
            <a:r>
              <a:rPr lang="en-US" sz="3600" dirty="0"/>
              <a:t>Mrs. Smith, and therefore, her representative, has the right to refuse treatment. 42 C.F.R. § 483.10(c)(6).</a:t>
            </a:r>
          </a:p>
          <a:p>
            <a:pPr marL="274320" lvl="1" indent="0">
              <a:buNone/>
            </a:pPr>
            <a:endParaRPr lang="en-US" dirty="0"/>
          </a:p>
        </p:txBody>
      </p:sp>
    </p:spTree>
    <p:extLst>
      <p:ext uri="{BB962C8B-B14F-4D97-AF65-F5344CB8AC3E}">
        <p14:creationId xmlns:p14="http://schemas.microsoft.com/office/powerpoint/2010/main" val="1072972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D998-CD0F-478C-B5AE-81D6832EA3CD}"/>
              </a:ext>
            </a:extLst>
          </p:cNvPr>
          <p:cNvSpPr>
            <a:spLocks noGrp="1"/>
          </p:cNvSpPr>
          <p:nvPr>
            <p:ph type="title"/>
          </p:nvPr>
        </p:nvSpPr>
        <p:spPr/>
        <p:txBody>
          <a:bodyPr/>
          <a:lstStyle/>
          <a:p>
            <a:pPr algn="ctr"/>
            <a:r>
              <a:rPr lang="en-US" dirty="0">
                <a:cs typeface="Arial"/>
              </a:rPr>
              <a:t>Testing Continued	</a:t>
            </a:r>
          </a:p>
        </p:txBody>
      </p:sp>
      <p:sp>
        <p:nvSpPr>
          <p:cNvPr id="3" name="Content Placeholder 2">
            <a:extLst>
              <a:ext uri="{FF2B5EF4-FFF2-40B4-BE49-F238E27FC236}">
                <a16:creationId xmlns:a16="http://schemas.microsoft.com/office/drawing/2014/main" id="{94F6E582-844C-4C6D-8F58-2329C668354B}"/>
              </a:ext>
            </a:extLst>
          </p:cNvPr>
          <p:cNvSpPr>
            <a:spLocks noGrp="1"/>
          </p:cNvSpPr>
          <p:nvPr>
            <p:ph idx="1"/>
          </p:nvPr>
        </p:nvSpPr>
        <p:spPr/>
        <p:txBody>
          <a:bodyPr vert="horz" lIns="91440" tIns="45720" rIns="91440" bIns="45720" rtlCol="0" anchor="t">
            <a:normAutofit/>
          </a:bodyPr>
          <a:lstStyle/>
          <a:p>
            <a:pPr marL="342900" indent="-342900"/>
            <a:r>
              <a:rPr lang="en-US" sz="3600" dirty="0">
                <a:cs typeface="Arial"/>
              </a:rPr>
              <a:t>Request alternative form of testing.</a:t>
            </a:r>
          </a:p>
          <a:p>
            <a:pPr marL="342900" indent="-342900"/>
            <a:r>
              <a:rPr lang="en-US" sz="3600" dirty="0">
                <a:cs typeface="Arial"/>
              </a:rPr>
              <a:t>Could be quarantined for 14 days.</a:t>
            </a:r>
          </a:p>
          <a:p>
            <a:pPr marL="342900" indent="-342900"/>
            <a:r>
              <a:rPr lang="en-US" sz="3600" dirty="0">
                <a:cs typeface="Arial"/>
              </a:rPr>
              <a:t>Could be threatened by facility with discharge.</a:t>
            </a:r>
          </a:p>
          <a:p>
            <a:pPr marL="617220" lvl="1" indent="-342900"/>
            <a:r>
              <a:rPr lang="en-US" sz="3200" dirty="0">
                <a:cs typeface="Arial"/>
              </a:rPr>
              <a:t>Contact local ombudsman</a:t>
            </a:r>
          </a:p>
          <a:p>
            <a:pPr marL="617220" lvl="1" indent="-342900"/>
            <a:r>
              <a:rPr lang="en-US" sz="3200" dirty="0">
                <a:cs typeface="Arial"/>
              </a:rPr>
              <a:t>Contact state licensing agency</a:t>
            </a:r>
          </a:p>
        </p:txBody>
      </p:sp>
    </p:spTree>
    <p:extLst>
      <p:ext uri="{BB962C8B-B14F-4D97-AF65-F5344CB8AC3E}">
        <p14:creationId xmlns:p14="http://schemas.microsoft.com/office/powerpoint/2010/main" val="2776657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F3D0-797C-4928-A7D2-D22FA1BE386B}"/>
              </a:ext>
            </a:extLst>
          </p:cNvPr>
          <p:cNvSpPr>
            <a:spLocks noGrp="1"/>
          </p:cNvSpPr>
          <p:nvPr>
            <p:ph type="title"/>
          </p:nvPr>
        </p:nvSpPr>
        <p:spPr/>
        <p:txBody>
          <a:bodyPr/>
          <a:lstStyle/>
          <a:p>
            <a:r>
              <a:rPr lang="en-US" dirty="0"/>
              <a:t>Join With Others </a:t>
            </a:r>
          </a:p>
        </p:txBody>
      </p:sp>
      <p:sp>
        <p:nvSpPr>
          <p:cNvPr id="3" name="Content Placeholder 2">
            <a:extLst>
              <a:ext uri="{FF2B5EF4-FFF2-40B4-BE49-F238E27FC236}">
                <a16:creationId xmlns:a16="http://schemas.microsoft.com/office/drawing/2014/main" id="{39FBDFC5-4F19-4ACA-908F-CEC3C625631F}"/>
              </a:ext>
            </a:extLst>
          </p:cNvPr>
          <p:cNvSpPr>
            <a:spLocks noGrp="1"/>
          </p:cNvSpPr>
          <p:nvPr>
            <p:ph idx="1"/>
          </p:nvPr>
        </p:nvSpPr>
        <p:spPr/>
        <p:txBody>
          <a:bodyPr/>
          <a:lstStyle/>
          <a:p>
            <a:r>
              <a:rPr lang="en-US" sz="2800" dirty="0"/>
              <a:t>State advocacy groups</a:t>
            </a:r>
          </a:p>
          <a:p>
            <a:pPr lvl="1"/>
            <a:r>
              <a:rPr lang="en-US" sz="2400" dirty="0"/>
              <a:t>Citizen advocacy groups   </a:t>
            </a:r>
            <a:r>
              <a:rPr lang="en-US" sz="2400" dirty="0">
                <a:hlinkClick r:id="rId2"/>
              </a:rPr>
              <a:t>https://theconsumervoice.org/get_help</a:t>
            </a:r>
            <a:endParaRPr lang="en-US" sz="2400" dirty="0"/>
          </a:p>
          <a:p>
            <a:pPr lvl="1"/>
            <a:r>
              <a:rPr lang="en-US" sz="2400" dirty="0"/>
              <a:t>AARP state chapters</a:t>
            </a:r>
          </a:p>
          <a:p>
            <a:pPr lvl="1"/>
            <a:r>
              <a:rPr lang="en-US" sz="2400" dirty="0"/>
              <a:t>Other groups?</a:t>
            </a:r>
          </a:p>
          <a:p>
            <a:endParaRPr lang="en-US" dirty="0"/>
          </a:p>
          <a:p>
            <a:r>
              <a:rPr lang="en-US" sz="2800" dirty="0"/>
              <a:t>Long-Term Care Ombudsman Program </a:t>
            </a:r>
            <a:r>
              <a:rPr lang="en-US" sz="2800" dirty="0">
                <a:hlinkClick r:id="rId2"/>
              </a:rPr>
              <a:t>https://theconsumervoice.org/get_help</a:t>
            </a:r>
            <a:endParaRPr lang="en-US" sz="2800" dirty="0"/>
          </a:p>
          <a:p>
            <a:pPr marL="0" indent="0">
              <a:buNone/>
            </a:pPr>
            <a:endParaRPr lang="en-US" dirty="0"/>
          </a:p>
          <a:p>
            <a:r>
              <a:rPr lang="en-US" sz="2800" dirty="0"/>
              <a:t>Consumer Voice</a:t>
            </a:r>
          </a:p>
          <a:p>
            <a:pPr lvl="1"/>
            <a:r>
              <a:rPr lang="en-US" sz="2400" dirty="0"/>
              <a:t>Join Action Network </a:t>
            </a:r>
            <a:r>
              <a:rPr lang="en-US" sz="2400" dirty="0">
                <a:hlinkClick r:id="rId3"/>
              </a:rPr>
              <a:t>https://</a:t>
            </a:r>
            <a:r>
              <a:rPr lang="en-US" dirty="0">
                <a:hlinkClick r:id="rId3"/>
              </a:rPr>
              <a:t>act.theconsumervoice.org/join-action-network</a:t>
            </a:r>
            <a:r>
              <a:rPr lang="en-US" dirty="0"/>
              <a:t> </a:t>
            </a:r>
          </a:p>
          <a:p>
            <a:pPr lvl="1"/>
            <a:endParaRPr lang="en-US" sz="2400" dirty="0"/>
          </a:p>
        </p:txBody>
      </p:sp>
    </p:spTree>
    <p:extLst>
      <p:ext uri="{BB962C8B-B14F-4D97-AF65-F5344CB8AC3E}">
        <p14:creationId xmlns:p14="http://schemas.microsoft.com/office/powerpoint/2010/main" val="909787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855A-DD27-4418-AC1B-4E8B7B691D3A}"/>
              </a:ext>
            </a:extLst>
          </p:cNvPr>
          <p:cNvSpPr>
            <a:spLocks noGrp="1"/>
          </p:cNvSpPr>
          <p:nvPr>
            <p:ph type="title"/>
          </p:nvPr>
        </p:nvSpPr>
        <p:spPr/>
        <p:txBody>
          <a:bodyPr/>
          <a:lstStyle/>
          <a:p>
            <a:pPr algn="ctr"/>
            <a:r>
              <a:rPr lang="en-US" b="1" dirty="0"/>
              <a:t>RESOURCES</a:t>
            </a:r>
          </a:p>
        </p:txBody>
      </p:sp>
      <p:sp>
        <p:nvSpPr>
          <p:cNvPr id="3" name="Content Placeholder 2">
            <a:extLst>
              <a:ext uri="{FF2B5EF4-FFF2-40B4-BE49-F238E27FC236}">
                <a16:creationId xmlns:a16="http://schemas.microsoft.com/office/drawing/2014/main" id="{08F5CEBD-6DB1-4557-9399-0B239756641A}"/>
              </a:ext>
            </a:extLst>
          </p:cNvPr>
          <p:cNvSpPr>
            <a:spLocks noGrp="1"/>
          </p:cNvSpPr>
          <p:nvPr>
            <p:ph idx="1"/>
          </p:nvPr>
        </p:nvSpPr>
        <p:spPr>
          <a:xfrm>
            <a:off x="838200" y="1488141"/>
            <a:ext cx="10515600" cy="4688822"/>
          </a:xfrm>
        </p:spPr>
        <p:txBody>
          <a:bodyPr>
            <a:normAutofit/>
          </a:bodyPr>
          <a:lstStyle/>
          <a:p>
            <a:pPr marL="0" indent="0">
              <a:buNone/>
            </a:pPr>
            <a:r>
              <a:rPr lang="en-US" b="1" dirty="0"/>
              <a:t>Consumer Voice:  COVID-19 in Long-term Care Facilities:</a:t>
            </a:r>
          </a:p>
          <a:p>
            <a:pPr marL="0" indent="0">
              <a:buNone/>
            </a:pPr>
            <a:r>
              <a:rPr lang="en-US" dirty="0">
                <a:hlinkClick r:id="rId2"/>
              </a:rPr>
              <a:t>https://theconsumervoice.org/issues/other-issues-and-resources/covid-19</a:t>
            </a:r>
            <a:endParaRPr lang="en-US" dirty="0"/>
          </a:p>
          <a:p>
            <a:pPr marL="0" indent="0">
              <a:buNone/>
            </a:pPr>
            <a:endParaRPr lang="en-US" dirty="0"/>
          </a:p>
          <a:p>
            <a:pPr marL="0" indent="0">
              <a:buNone/>
            </a:pPr>
            <a:r>
              <a:rPr lang="en-US" b="1" dirty="0"/>
              <a:t>Keeping Families Together Checklist:</a:t>
            </a:r>
          </a:p>
          <a:p>
            <a:pPr marL="0" indent="0">
              <a:buNone/>
            </a:pPr>
            <a:r>
              <a:rPr lang="en-US" dirty="0">
                <a:hlinkClick r:id="rId3"/>
              </a:rPr>
              <a:t>http://eldermistreatment.usc.edu/wp-content/uploads/2020/06/NCEA_KeepingFamilysTogether.pdf</a:t>
            </a:r>
            <a:endParaRPr lang="en-US" dirty="0"/>
          </a:p>
          <a:p>
            <a:pPr marL="0" indent="0">
              <a:buNone/>
            </a:pPr>
            <a:endParaRPr lang="en-US" dirty="0"/>
          </a:p>
          <a:p>
            <a:pPr marL="0" indent="0">
              <a:buNone/>
            </a:pPr>
            <a:r>
              <a:rPr lang="en-US" b="1" dirty="0"/>
              <a:t>Should I Take My Loved One Home During the COVID-19 Crisis: </a:t>
            </a:r>
            <a:r>
              <a:rPr lang="en-US" dirty="0"/>
              <a:t> </a:t>
            </a:r>
            <a:r>
              <a:rPr lang="en-US" dirty="0">
                <a:hlinkClick r:id="rId4"/>
              </a:rPr>
              <a:t>http://eldermistreatment.usc.edu/wp-content/uploads/2020/06/CV_TakingAResidentHome.pdf</a:t>
            </a:r>
            <a:endParaRPr lang="en-US" dirty="0"/>
          </a:p>
        </p:txBody>
      </p:sp>
    </p:spTree>
    <p:extLst>
      <p:ext uri="{BB962C8B-B14F-4D97-AF65-F5344CB8AC3E}">
        <p14:creationId xmlns:p14="http://schemas.microsoft.com/office/powerpoint/2010/main" val="828080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rawing&#10;&#10;Description automatically generated">
            <a:extLst>
              <a:ext uri="{FF2B5EF4-FFF2-40B4-BE49-F238E27FC236}">
                <a16:creationId xmlns:a16="http://schemas.microsoft.com/office/drawing/2014/main" id="{847AF2D9-46BA-4D7B-954E-12D7239A9942}"/>
              </a:ext>
            </a:extLst>
          </p:cNvPr>
          <p:cNvPicPr>
            <a:picLocks noGrp="1" noChangeAspect="1"/>
          </p:cNvPicPr>
          <p:nvPr>
            <p:ph idx="1"/>
          </p:nvPr>
        </p:nvPicPr>
        <p:blipFill>
          <a:blip r:embed="rId2"/>
          <a:stretch>
            <a:fillRect/>
          </a:stretch>
        </p:blipFill>
        <p:spPr>
          <a:xfrm>
            <a:off x="3322839" y="1663421"/>
            <a:ext cx="5546321" cy="3531158"/>
          </a:xfrm>
        </p:spPr>
      </p:pic>
    </p:spTree>
    <p:extLst>
      <p:ext uri="{BB962C8B-B14F-4D97-AF65-F5344CB8AC3E}">
        <p14:creationId xmlns:p14="http://schemas.microsoft.com/office/powerpoint/2010/main" val="2986367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0819" y="2038351"/>
            <a:ext cx="11647503" cy="4645025"/>
          </a:xfrm>
        </p:spPr>
        <p:txBody>
          <a:bodyPr rtlCol="0">
            <a:normAutofit/>
          </a:bodyPr>
          <a:lstStyle/>
          <a:p>
            <a:pPr marL="0" indent="0" algn="ctr">
              <a:buNone/>
              <a:defRPr/>
            </a:pPr>
            <a:endParaRPr lang="en-US" i="1" dirty="0">
              <a:solidFill>
                <a:srgbClr val="FF0000"/>
              </a:solidFill>
            </a:endParaRPr>
          </a:p>
          <a:p>
            <a:pPr marL="0" indent="0" algn="ctr">
              <a:buNone/>
              <a:defRPr/>
            </a:pPr>
            <a:r>
              <a:rPr lang="en-US" sz="2500" b="1" dirty="0"/>
              <a:t>The National Consumer Voice for Quality Long-Term Care </a:t>
            </a:r>
          </a:p>
          <a:p>
            <a:pPr marL="0" indent="0" algn="ctr">
              <a:buNone/>
              <a:defRPr/>
            </a:pPr>
            <a:r>
              <a:rPr lang="en-US" sz="2500" dirty="0">
                <a:solidFill>
                  <a:srgbClr val="0000CC"/>
                </a:solidFill>
                <a:hlinkClick r:id="rId3"/>
              </a:rPr>
              <a:t>www.theconsumervoice.org</a:t>
            </a:r>
            <a:r>
              <a:rPr lang="en-US" sz="2500" dirty="0">
                <a:solidFill>
                  <a:srgbClr val="0000CC"/>
                </a:solidFill>
              </a:rPr>
              <a:t> </a:t>
            </a:r>
          </a:p>
          <a:p>
            <a:pPr marL="0" indent="0" algn="ctr">
              <a:buNone/>
            </a:pPr>
            <a:endParaRPr lang="en-US" sz="2800" b="1" i="1" dirty="0"/>
          </a:p>
          <a:p>
            <a:pPr marL="0" indent="0" algn="ctr">
              <a:buNone/>
              <a:defRPr/>
            </a:pPr>
            <a:r>
              <a:rPr lang="en-US" sz="2500" dirty="0"/>
              <a:t>Robyn Grant: </a:t>
            </a:r>
            <a:r>
              <a:rPr lang="en-US" sz="2500" dirty="0">
                <a:hlinkClick r:id="rId4"/>
              </a:rPr>
              <a:t>rgrant@theconsumervoice.org</a:t>
            </a:r>
            <a:endParaRPr lang="en-US" sz="2500" dirty="0"/>
          </a:p>
          <a:p>
            <a:pPr marL="0" indent="0" algn="ctr">
              <a:buNone/>
              <a:defRPr/>
            </a:pPr>
            <a:r>
              <a:rPr lang="en-US" sz="2500" dirty="0"/>
              <a:t>Jocelyn Bogdan: </a:t>
            </a:r>
            <a:r>
              <a:rPr lang="en-US" sz="2500" dirty="0">
                <a:hlinkClick r:id="rId5"/>
              </a:rPr>
              <a:t>jbogdan@theconsumervoice.org</a:t>
            </a:r>
            <a:endParaRPr lang="en-US" sz="2500" dirty="0"/>
          </a:p>
          <a:p>
            <a:pPr marL="0" indent="0" algn="ctr">
              <a:buNone/>
              <a:defRPr/>
            </a:pPr>
            <a:r>
              <a:rPr lang="en-US" sz="2500" dirty="0"/>
              <a:t>Sam Brooks: </a:t>
            </a:r>
            <a:r>
              <a:rPr lang="en-US" sz="2500" dirty="0">
                <a:hlinkClick r:id="rId6"/>
              </a:rPr>
              <a:t>sbrooks@theconsumervoice.org</a:t>
            </a:r>
            <a:endParaRPr lang="en-US" sz="2500" dirty="0"/>
          </a:p>
          <a:p>
            <a:pPr marL="0" indent="0" algn="ctr">
              <a:buNone/>
              <a:defRPr/>
            </a:pPr>
            <a:r>
              <a:rPr lang="en-US" sz="2500" dirty="0"/>
              <a:t>Patty </a:t>
            </a:r>
            <a:r>
              <a:rPr lang="en-US" sz="2500" dirty="0" err="1"/>
              <a:t>Ducayet</a:t>
            </a:r>
            <a:r>
              <a:rPr lang="en-US" sz="2500" dirty="0"/>
              <a:t>: patricia.ducayet@hhsc.state.tx.us</a:t>
            </a:r>
          </a:p>
          <a:p>
            <a:pPr marL="0" indent="0" algn="ctr">
              <a:buNone/>
              <a:defRPr/>
            </a:pPr>
            <a:endParaRPr lang="en-US" sz="2500" dirty="0"/>
          </a:p>
          <a:p>
            <a:pPr marL="0" indent="0" algn="ctr">
              <a:buNone/>
              <a:defRPr/>
            </a:pPr>
            <a:endParaRPr lang="en-US" sz="2800" dirty="0"/>
          </a:p>
          <a:p>
            <a:pPr marL="0" indent="0" algn="ctr">
              <a:buNone/>
              <a:defRPr/>
            </a:pPr>
            <a:endParaRPr lang="en-US" sz="2800" dirty="0"/>
          </a:p>
        </p:txBody>
      </p:sp>
      <p:pic>
        <p:nvPicPr>
          <p:cNvPr id="59394" name="Picture 3" descr="Consumer Voice Logo - high resolution.jpg"/>
          <p:cNvPicPr>
            <a:picLocks noChangeAspect="1"/>
          </p:cNvPicPr>
          <p:nvPr/>
        </p:nvPicPr>
        <p:blipFill>
          <a:blip r:embed="rId7"/>
          <a:srcRect/>
          <a:stretch>
            <a:fillRect/>
          </a:stretch>
        </p:blipFill>
        <p:spPr bwMode="auto">
          <a:xfrm>
            <a:off x="2009776" y="457200"/>
            <a:ext cx="8080375" cy="1581150"/>
          </a:xfrm>
          <a:prstGeom prst="rect">
            <a:avLst/>
          </a:prstGeom>
          <a:noFill/>
          <a:ln w="9525">
            <a:noFill/>
            <a:miter lim="800000"/>
            <a:headEnd/>
            <a:tailEnd/>
          </a:ln>
        </p:spPr>
      </p:pic>
    </p:spTree>
    <p:extLst>
      <p:ext uri="{BB962C8B-B14F-4D97-AF65-F5344CB8AC3E}">
        <p14:creationId xmlns:p14="http://schemas.microsoft.com/office/powerpoint/2010/main" val="336786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0A69-F2DF-4E40-94B7-44ECDDF16B6F}"/>
              </a:ext>
            </a:extLst>
          </p:cNvPr>
          <p:cNvSpPr>
            <a:spLocks noGrp="1"/>
          </p:cNvSpPr>
          <p:nvPr>
            <p:ph type="ctrTitle"/>
          </p:nvPr>
        </p:nvSpPr>
        <p:spPr/>
        <p:txBody>
          <a:bodyPr/>
          <a:lstStyle/>
          <a:p>
            <a:r>
              <a:rPr lang="en-US" dirty="0"/>
              <a:t>INDIVIDUAL ADVOCACY</a:t>
            </a:r>
          </a:p>
        </p:txBody>
      </p:sp>
      <p:sp>
        <p:nvSpPr>
          <p:cNvPr id="3" name="Subtitle 2">
            <a:extLst>
              <a:ext uri="{FF2B5EF4-FFF2-40B4-BE49-F238E27FC236}">
                <a16:creationId xmlns:a16="http://schemas.microsoft.com/office/drawing/2014/main" id="{A9245252-0F55-4284-8802-3F8801DDE619}"/>
              </a:ext>
            </a:extLst>
          </p:cNvPr>
          <p:cNvSpPr>
            <a:spLocks noGrp="1"/>
          </p:cNvSpPr>
          <p:nvPr>
            <p:ph type="subTitle" idx="1"/>
          </p:nvPr>
        </p:nvSpPr>
        <p:spPr/>
        <p:txBody>
          <a:bodyPr/>
          <a:lstStyle/>
          <a:p>
            <a:r>
              <a:rPr lang="en-US" dirty="0"/>
              <a:t>What can you do to help your family member?</a:t>
            </a:r>
          </a:p>
        </p:txBody>
      </p:sp>
    </p:spTree>
    <p:extLst>
      <p:ext uri="{BB962C8B-B14F-4D97-AF65-F5344CB8AC3E}">
        <p14:creationId xmlns:p14="http://schemas.microsoft.com/office/powerpoint/2010/main" val="76463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684320"/>
          </a:xfrm>
        </p:spPr>
        <p:txBody>
          <a:bodyPr>
            <a:normAutofit fontScale="90000"/>
          </a:bodyPr>
          <a:lstStyle/>
          <a:p>
            <a:pPr algn="ctr"/>
            <a:r>
              <a:rPr lang="en-US" dirty="0"/>
              <a:t>Individual Advocacy</a:t>
            </a:r>
          </a:p>
        </p:txBody>
      </p:sp>
      <p:sp>
        <p:nvSpPr>
          <p:cNvPr id="3" name="Content Placeholder 2"/>
          <p:cNvSpPr>
            <a:spLocks noGrp="1"/>
          </p:cNvSpPr>
          <p:nvPr>
            <p:ph idx="1"/>
          </p:nvPr>
        </p:nvSpPr>
        <p:spPr>
          <a:xfrm>
            <a:off x="609600" y="949911"/>
            <a:ext cx="10972800" cy="5841505"/>
          </a:xfrm>
        </p:spPr>
        <p:txBody>
          <a:bodyPr>
            <a:normAutofit/>
          </a:bodyPr>
          <a:lstStyle/>
          <a:p>
            <a:pPr marL="0" indent="0">
              <a:buNone/>
            </a:pPr>
            <a:endParaRPr lang="en-US" sz="3200" b="1" dirty="0"/>
          </a:p>
          <a:p>
            <a:pPr marL="0" indent="0">
              <a:buNone/>
            </a:pPr>
            <a:r>
              <a:rPr lang="en-US" sz="3200" b="1" dirty="0"/>
              <a:t>Work with your facility!</a:t>
            </a:r>
            <a:br>
              <a:rPr lang="en-US" sz="3200" b="1" dirty="0"/>
            </a:br>
            <a:endParaRPr lang="en-US" sz="3200" b="1" dirty="0"/>
          </a:p>
          <a:p>
            <a:r>
              <a:rPr lang="en-US" sz="3200" dirty="0"/>
              <a:t>Speak regularly with administration and staff</a:t>
            </a:r>
          </a:p>
          <a:p>
            <a:r>
              <a:rPr lang="en-US" sz="3200" dirty="0"/>
              <a:t>Ask what they are doing to keep residents safe</a:t>
            </a:r>
          </a:p>
          <a:p>
            <a:r>
              <a:rPr lang="en-US" sz="3200" dirty="0"/>
              <a:t>Insist on regular updates to all families</a:t>
            </a:r>
          </a:p>
          <a:p>
            <a:r>
              <a:rPr lang="en-US" sz="3200" dirty="0"/>
              <a:t>Care planning conference</a:t>
            </a:r>
          </a:p>
          <a:p>
            <a:r>
              <a:rPr lang="en-US" sz="3200" dirty="0"/>
              <a:t>File a grievance with the facility</a:t>
            </a:r>
          </a:p>
        </p:txBody>
      </p:sp>
    </p:spTree>
    <p:extLst>
      <p:ext uri="{BB962C8B-B14F-4D97-AF65-F5344CB8AC3E}">
        <p14:creationId xmlns:p14="http://schemas.microsoft.com/office/powerpoint/2010/main" val="362302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5077-1BB6-43F6-9915-57122508461A}"/>
              </a:ext>
            </a:extLst>
          </p:cNvPr>
          <p:cNvSpPr>
            <a:spLocks noGrp="1"/>
          </p:cNvSpPr>
          <p:nvPr>
            <p:ph type="title"/>
          </p:nvPr>
        </p:nvSpPr>
        <p:spPr/>
        <p:txBody>
          <a:bodyPr/>
          <a:lstStyle/>
          <a:p>
            <a:pPr algn="ctr"/>
            <a:r>
              <a:rPr lang="en-US" dirty="0"/>
              <a:t>Individual Advocacy</a:t>
            </a:r>
          </a:p>
        </p:txBody>
      </p:sp>
      <p:sp>
        <p:nvSpPr>
          <p:cNvPr id="3" name="Content Placeholder 2">
            <a:extLst>
              <a:ext uri="{FF2B5EF4-FFF2-40B4-BE49-F238E27FC236}">
                <a16:creationId xmlns:a16="http://schemas.microsoft.com/office/drawing/2014/main" id="{7DC41BB7-11F2-4F76-B0A0-109938FA59AD}"/>
              </a:ext>
            </a:extLst>
          </p:cNvPr>
          <p:cNvSpPr>
            <a:spLocks noGrp="1"/>
          </p:cNvSpPr>
          <p:nvPr>
            <p:ph idx="1"/>
          </p:nvPr>
        </p:nvSpPr>
        <p:spPr/>
        <p:txBody>
          <a:bodyPr>
            <a:normAutofit fontScale="92500" lnSpcReduction="10000"/>
          </a:bodyPr>
          <a:lstStyle/>
          <a:p>
            <a:pPr marL="0" indent="0">
              <a:buNone/>
            </a:pPr>
            <a:r>
              <a:rPr lang="en-US" b="1" dirty="0"/>
              <a:t>Ombudsmen</a:t>
            </a:r>
          </a:p>
          <a:p>
            <a:r>
              <a:rPr lang="en-US" dirty="0"/>
              <a:t>Contact the ombudsman program in your state to assist you</a:t>
            </a:r>
            <a:br>
              <a:rPr lang="en-US" dirty="0"/>
            </a:br>
            <a:r>
              <a:rPr lang="en-US" dirty="0">
                <a:hlinkClick r:id="rId2"/>
              </a:rPr>
              <a:t>https://theconsumervoice.org/get_help</a:t>
            </a:r>
            <a:endParaRPr lang="en-US" dirty="0"/>
          </a:p>
          <a:p>
            <a:pPr marL="0" indent="0">
              <a:buNone/>
            </a:pPr>
            <a:endParaRPr lang="en-US" dirty="0"/>
          </a:p>
          <a:p>
            <a:pPr marL="0" indent="0">
              <a:buNone/>
            </a:pPr>
            <a:r>
              <a:rPr lang="en-US" b="1" dirty="0"/>
              <a:t>State Survey Agency</a:t>
            </a:r>
          </a:p>
          <a:p>
            <a:r>
              <a:rPr lang="en-US" dirty="0"/>
              <a:t>Limited BUT still file complaints</a:t>
            </a:r>
          </a:p>
          <a:p>
            <a:pPr marL="0" indent="0">
              <a:buNone/>
            </a:pPr>
            <a:endParaRPr lang="en-US" dirty="0"/>
          </a:p>
          <a:p>
            <a:pPr marL="0" indent="0">
              <a:buNone/>
            </a:pPr>
            <a:r>
              <a:rPr lang="en-US" b="1" dirty="0"/>
              <a:t>Elected Officials</a:t>
            </a:r>
          </a:p>
          <a:p>
            <a:r>
              <a:rPr lang="en-US" dirty="0"/>
              <a:t>They need to know what’s happening in their district/state</a:t>
            </a:r>
          </a:p>
          <a:p>
            <a:pPr marL="0" indent="0">
              <a:buNone/>
            </a:pPr>
            <a:r>
              <a:rPr lang="en-US" dirty="0">
                <a:hlinkClick r:id="rId3"/>
              </a:rPr>
              <a:t>https://www.house.gov/representatives/find-your-representative</a:t>
            </a:r>
            <a:endParaRPr lang="en-US" dirty="0"/>
          </a:p>
          <a:p>
            <a:pPr marL="0" indent="0">
              <a:buNone/>
            </a:pPr>
            <a:endParaRPr lang="en-US" dirty="0"/>
          </a:p>
          <a:p>
            <a:pPr marL="0" indent="0">
              <a:buNone/>
            </a:pPr>
            <a:r>
              <a:rPr lang="en-US" b="1" dirty="0"/>
              <a:t>Media</a:t>
            </a:r>
          </a:p>
          <a:p>
            <a:r>
              <a:rPr lang="en-US" dirty="0"/>
              <a:t>Write letters to the editor, reach out to local media, use social media</a:t>
            </a:r>
          </a:p>
          <a:p>
            <a:endParaRPr lang="en-US" dirty="0"/>
          </a:p>
        </p:txBody>
      </p:sp>
    </p:spTree>
    <p:extLst>
      <p:ext uri="{BB962C8B-B14F-4D97-AF65-F5344CB8AC3E}">
        <p14:creationId xmlns:p14="http://schemas.microsoft.com/office/powerpoint/2010/main" val="383134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Individual Advocacy</a:t>
            </a:r>
          </a:p>
        </p:txBody>
      </p:sp>
      <p:sp>
        <p:nvSpPr>
          <p:cNvPr id="3" name="Content Placeholder 2"/>
          <p:cNvSpPr>
            <a:spLocks noGrp="1"/>
          </p:cNvSpPr>
          <p:nvPr>
            <p:ph idx="1"/>
          </p:nvPr>
        </p:nvSpPr>
        <p:spPr/>
        <p:txBody>
          <a:bodyPr/>
          <a:lstStyle/>
          <a:p>
            <a:pPr marL="0" indent="0">
              <a:buNone/>
            </a:pPr>
            <a:endParaRPr lang="en-US" sz="3200" dirty="0"/>
          </a:p>
          <a:p>
            <a:pPr marL="0" indent="0">
              <a:buNone/>
            </a:pPr>
            <a:endParaRPr lang="en-US" sz="3200" dirty="0"/>
          </a:p>
          <a:p>
            <a:pPr marL="0" indent="0">
              <a:buNone/>
            </a:pPr>
            <a:r>
              <a:rPr lang="en-US" sz="3200" dirty="0"/>
              <a:t>Share Your Story:</a:t>
            </a:r>
          </a:p>
          <a:p>
            <a:pPr marL="0" indent="0">
              <a:buNone/>
            </a:pPr>
            <a:r>
              <a:rPr lang="en-US" sz="3200" dirty="0">
                <a:hlinkClick r:id="rId3"/>
              </a:rPr>
              <a:t>https://theconsumervoice.org/issues/other-issues-and-resources/covid-19/residents-families/share-your-story</a:t>
            </a:r>
            <a:endParaRPr lang="en-US" sz="3200" dirty="0"/>
          </a:p>
          <a:p>
            <a:pPr marL="0" indent="0">
              <a:buNone/>
            </a:pPr>
            <a:endParaRPr lang="en-US" sz="3200" dirty="0"/>
          </a:p>
        </p:txBody>
      </p:sp>
    </p:spTree>
    <p:extLst>
      <p:ext uri="{BB962C8B-B14F-4D97-AF65-F5344CB8AC3E}">
        <p14:creationId xmlns:p14="http://schemas.microsoft.com/office/powerpoint/2010/main" val="326375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C496-03DC-4FBF-9479-AA341CD5C71A}"/>
              </a:ext>
            </a:extLst>
          </p:cNvPr>
          <p:cNvSpPr>
            <a:spLocks noGrp="1"/>
          </p:cNvSpPr>
          <p:nvPr>
            <p:ph type="title"/>
          </p:nvPr>
        </p:nvSpPr>
        <p:spPr>
          <a:xfrm>
            <a:off x="609600" y="533400"/>
            <a:ext cx="10972800" cy="990600"/>
          </a:xfrm>
        </p:spPr>
        <p:txBody>
          <a:bodyPr anchor="ctr">
            <a:normAutofit/>
          </a:bodyPr>
          <a:lstStyle/>
          <a:p>
            <a:r>
              <a:rPr lang="en-US" dirty="0"/>
              <a:t>Advocating Through a Family Council </a:t>
            </a:r>
          </a:p>
        </p:txBody>
      </p:sp>
      <p:pic>
        <p:nvPicPr>
          <p:cNvPr id="5" name="Content Placeholder 4" descr="A group of people looking at the camera&#10;&#10;Description automatically generated">
            <a:extLst>
              <a:ext uri="{FF2B5EF4-FFF2-40B4-BE49-F238E27FC236}">
                <a16:creationId xmlns:a16="http://schemas.microsoft.com/office/drawing/2014/main" id="{2376665F-F774-40BF-BBF4-57118C9F1DC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3417"/>
          <a:stretch/>
        </p:blipFill>
        <p:spPr>
          <a:xfrm>
            <a:off x="609600" y="1600200"/>
            <a:ext cx="10972800" cy="4876800"/>
          </a:xfrm>
          <a:noFill/>
        </p:spPr>
      </p:pic>
    </p:spTree>
    <p:extLst>
      <p:ext uri="{BB962C8B-B14F-4D97-AF65-F5344CB8AC3E}">
        <p14:creationId xmlns:p14="http://schemas.microsoft.com/office/powerpoint/2010/main" val="2602172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4">
      <a:dk1>
        <a:sysClr val="windowText" lastClr="000000"/>
      </a:dk1>
      <a:lt1>
        <a:sysClr val="window" lastClr="FFFFFF"/>
      </a:lt1>
      <a:dk2>
        <a:srgbClr val="465466"/>
      </a:dk2>
      <a:lt2>
        <a:srgbClr val="BBD7F8"/>
      </a:lt2>
      <a:accent1>
        <a:srgbClr val="0F067C"/>
      </a:accent1>
      <a:accent2>
        <a:srgbClr val="23CF0E"/>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2935</Words>
  <Application>Microsoft Office PowerPoint</Application>
  <PresentationFormat>Widescreen</PresentationFormat>
  <Paragraphs>315</Paragraphs>
  <Slides>46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Verdana</vt:lpstr>
      <vt:lpstr>Clarity</vt:lpstr>
      <vt:lpstr>Family Advocacy for Residents During COVID</vt:lpstr>
      <vt:lpstr> How would you describe your primary role:  </vt:lpstr>
      <vt:lpstr>Agenda</vt:lpstr>
      <vt:lpstr>Residents’ Rights</vt:lpstr>
      <vt:lpstr>INDIVIDUAL ADVOCACY</vt:lpstr>
      <vt:lpstr>Individual Advocacy</vt:lpstr>
      <vt:lpstr>Individual Advocacy</vt:lpstr>
      <vt:lpstr>Individual Advocacy</vt:lpstr>
      <vt:lpstr>Advocating Through a Family Council </vt:lpstr>
      <vt:lpstr>What a Family Council Is</vt:lpstr>
      <vt:lpstr>What Family Councils Do</vt:lpstr>
      <vt:lpstr>Family Council Rights</vt:lpstr>
      <vt:lpstr>Starting a Family Council </vt:lpstr>
      <vt:lpstr>Build Your Family Council:  Resources</vt:lpstr>
      <vt:lpstr>What is the State LTC Ombudsman Program?</vt:lpstr>
      <vt:lpstr>Advocating With an LTC Ombudsman</vt:lpstr>
      <vt:lpstr>CoMmon situations:</vt:lpstr>
      <vt:lpstr>Visitation </vt:lpstr>
      <vt:lpstr>PowerPoint Presentation</vt:lpstr>
      <vt:lpstr>Visitation:  Advocacy Strategies </vt:lpstr>
      <vt:lpstr>Transfers/Discharges </vt:lpstr>
      <vt:lpstr>Waiver of These Regulations in Only 3 Situations: </vt:lpstr>
      <vt:lpstr>What Does This Mean?</vt:lpstr>
      <vt:lpstr>Residents Still Have Rights</vt:lpstr>
      <vt:lpstr>Transfers/Discharges:  Advocacy Strategies</vt:lpstr>
      <vt:lpstr>Leaving a Facility during COVID-19</vt:lpstr>
      <vt:lpstr>My mother wants to go outside to the courtyard!</vt:lpstr>
      <vt:lpstr>Yes, going outside on facility grounds should be permitted!</vt:lpstr>
      <vt:lpstr>What can you do?</vt:lpstr>
      <vt:lpstr>My mother wants to go for a walk away from the facility or to lunch at a nearby restaurant.  Can she?</vt:lpstr>
      <vt:lpstr>So what does this mean?</vt:lpstr>
      <vt:lpstr>What can you do?</vt:lpstr>
      <vt:lpstr>Can I take my mother home for the duration of the pandemic?</vt:lpstr>
      <vt:lpstr>PowerPoint Presentation</vt:lpstr>
      <vt:lpstr>Transparency DURING COVID-19</vt:lpstr>
      <vt:lpstr>What does the facility have to report?</vt:lpstr>
      <vt:lpstr>What does the facility have to report?</vt:lpstr>
      <vt:lpstr>So what should I be asking?</vt:lpstr>
      <vt:lpstr>Where else can I find information?</vt:lpstr>
      <vt:lpstr> Covid-19 Testing Hypothetical </vt:lpstr>
      <vt:lpstr>Testing Continued</vt:lpstr>
      <vt:lpstr>Testing Continued </vt:lpstr>
      <vt:lpstr>Join With Others </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Advocacy during covid</dc:title>
  <dc:creator>Robyn</dc:creator>
  <cp:lastModifiedBy>Libby Laubert</cp:lastModifiedBy>
  <cp:revision>40</cp:revision>
  <dcterms:created xsi:type="dcterms:W3CDTF">2020-06-17T17:55:27Z</dcterms:created>
  <dcterms:modified xsi:type="dcterms:W3CDTF">2020-06-18T17:36:14Z</dcterms:modified>
</cp:coreProperties>
</file>