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7" r:id="rId2"/>
    <p:sldId id="259" r:id="rId3"/>
    <p:sldId id="266" r:id="rId4"/>
    <p:sldId id="268" r:id="rId5"/>
    <p:sldId id="300" r:id="rId6"/>
    <p:sldId id="302" r:id="rId7"/>
    <p:sldId id="269" r:id="rId8"/>
    <p:sldId id="301" r:id="rId9"/>
    <p:sldId id="308" r:id="rId10"/>
    <p:sldId id="309" r:id="rId11"/>
    <p:sldId id="331" r:id="rId12"/>
    <p:sldId id="332" r:id="rId13"/>
    <p:sldId id="275" r:id="rId14"/>
    <p:sldId id="312" r:id="rId15"/>
    <p:sldId id="313" r:id="rId16"/>
    <p:sldId id="310" r:id="rId17"/>
    <p:sldId id="314" r:id="rId18"/>
    <p:sldId id="315" r:id="rId19"/>
    <p:sldId id="311" r:id="rId20"/>
    <p:sldId id="280" r:id="rId21"/>
    <p:sldId id="305" r:id="rId22"/>
    <p:sldId id="281" r:id="rId23"/>
    <p:sldId id="306" r:id="rId24"/>
    <p:sldId id="284" r:id="rId25"/>
    <p:sldId id="303" r:id="rId26"/>
    <p:sldId id="291" r:id="rId27"/>
    <p:sldId id="292" r:id="rId28"/>
    <p:sldId id="293" r:id="rId29"/>
    <p:sldId id="307" r:id="rId30"/>
    <p:sldId id="260" r:id="rId31"/>
    <p:sldId id="295" r:id="rId32"/>
    <p:sldId id="328" r:id="rId33"/>
    <p:sldId id="329" r:id="rId34"/>
    <p:sldId id="299" r:id="rId35"/>
    <p:sldId id="261" r:id="rId36"/>
    <p:sldId id="262" r:id="rId37"/>
    <p:sldId id="263" r:id="rId38"/>
    <p:sldId id="327" r:id="rId3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w Cook" initials="LC"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B833"/>
    <a:srgbClr val="013B82"/>
    <a:srgbClr val="00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4" autoAdjust="0"/>
    <p:restoredTop sz="70970" autoAdjust="0"/>
  </p:normalViewPr>
  <p:slideViewPr>
    <p:cSldViewPr snapToGrid="0">
      <p:cViewPr varScale="1">
        <p:scale>
          <a:sx n="65" d="100"/>
          <a:sy n="65" d="100"/>
        </p:scale>
        <p:origin x="2280" y="4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7" d="100"/>
          <a:sy n="57" d="100"/>
        </p:scale>
        <p:origin x="2814"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19ED5E1-4A79-4607-B05E-066BA80387E1}" type="datetimeFigureOut">
              <a:rPr lang="en-US" smtClean="0"/>
              <a:t>8/30/2021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13422E6-57C4-472B-BB37-763E50B58060}" type="slidenum">
              <a:rPr lang="en-US" smtClean="0"/>
              <a:t>‹#›</a:t>
            </a:fld>
            <a:endParaRPr lang="en-US" dirty="0"/>
          </a:p>
        </p:txBody>
      </p:sp>
    </p:spTree>
    <p:extLst>
      <p:ext uri="{BB962C8B-B14F-4D97-AF65-F5344CB8AC3E}">
        <p14:creationId xmlns:p14="http://schemas.microsoft.com/office/powerpoint/2010/main" val="3968210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goal of this presentation is to explain residents’ rights and motivate facility staff to know and help residents exercise their rights.</a:t>
            </a:r>
            <a:r>
              <a:rPr lang="en-US" dirty="0"/>
              <a:t> </a:t>
            </a:r>
            <a:r>
              <a:rPr lang="en-US" baseline="0" dirty="0"/>
              <a:t> A central message of the presentation is that exercising resident rights leads to a better life and better care</a:t>
            </a:r>
            <a:r>
              <a:rPr lang="en-US" dirty="0"/>
              <a:t> in the nursing home.  </a:t>
            </a:r>
            <a:r>
              <a:rPr lang="en-US" baseline="0" dirty="0"/>
              <a:t>Additionally</a:t>
            </a:r>
            <a:r>
              <a:rPr lang="en-US" dirty="0"/>
              <a:t>,</a:t>
            </a:r>
            <a:r>
              <a:rPr lang="en-US" baseline="0" dirty="0"/>
              <a:t> residents’ rights are backed by federal law and require the nursing home to protect and promote these rights.</a:t>
            </a:r>
            <a:r>
              <a:rPr lang="en-US" dirty="0"/>
              <a:t> </a:t>
            </a:r>
            <a:r>
              <a:rPr lang="en-US" baseline="0" dirty="0"/>
              <a:t> This presentation is divided into 7 sections:</a:t>
            </a:r>
            <a:r>
              <a:rPr lang="en-US" dirty="0"/>
              <a:t> </a:t>
            </a:r>
            <a:r>
              <a:rPr lang="en-US" baseline="0" dirty="0"/>
              <a:t> 1) RR facts, 2) RR overview, 3) Tips for promoting resident rights, 4) NH requirements and best practices, </a:t>
            </a:r>
            <a:r>
              <a:rPr lang="en-US" baseline="0" dirty="0">
                <a:solidFill>
                  <a:srgbClr val="FF0000"/>
                </a:solidFill>
              </a:rPr>
              <a:t>5) Actions to take if rights are not being protected and promoted, </a:t>
            </a:r>
            <a:r>
              <a:rPr lang="en-US" baseline="0" dirty="0"/>
              <a:t>6) Quiz, and 7) Resources.</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1</a:t>
            </a:fld>
            <a:endParaRPr lang="en-US" dirty="0"/>
          </a:p>
        </p:txBody>
      </p:sp>
    </p:spTree>
    <p:extLst>
      <p:ext uri="{BB962C8B-B14F-4D97-AF65-F5344CB8AC3E}">
        <p14:creationId xmlns:p14="http://schemas.microsoft.com/office/powerpoint/2010/main" val="3355063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12</a:t>
            </a:fld>
            <a:endParaRPr lang="en-US" dirty="0"/>
          </a:p>
        </p:txBody>
      </p:sp>
    </p:spTree>
    <p:extLst>
      <p:ext uri="{BB962C8B-B14F-4D97-AF65-F5344CB8AC3E}">
        <p14:creationId xmlns:p14="http://schemas.microsoft.com/office/powerpoint/2010/main" val="1509148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Residents</a:t>
            </a:r>
            <a:r>
              <a:rPr lang="en-US" baseline="0" dirty="0"/>
              <a:t> are an equal partner in their care.  They are entitled to as much information as is available, if requested.</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13</a:t>
            </a:fld>
            <a:endParaRPr lang="en-US" dirty="0"/>
          </a:p>
        </p:txBody>
      </p:sp>
    </p:spTree>
    <p:extLst>
      <p:ext uri="{BB962C8B-B14F-4D97-AF65-F5344CB8AC3E}">
        <p14:creationId xmlns:p14="http://schemas.microsoft.com/office/powerpoint/2010/main" val="5052229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First, take a minute or two to</a:t>
            </a:r>
            <a:r>
              <a:rPr lang="en-US" baseline="0" dirty="0"/>
              <a:t> </a:t>
            </a:r>
            <a:r>
              <a:rPr lang="en-US" dirty="0"/>
              <a:t>lead</a:t>
            </a:r>
            <a:r>
              <a:rPr lang="en-US" baseline="0" dirty="0"/>
              <a:t> a short discussion on gaining a deeper understanding of the resident’s wishes. Staff may be able to ask the resident why he doesn’t want to take his medication, which may help honor the resident’s wishes and also solve the underlying issue. Maybe the medication has started making him feel ill, or maybe the time of day isn’t working anymore. Perhaps the resident is wanting more independence in taking his own medication, or even looking for an opportunity for more interaction with others. We’ll never know if we don’t ask questions!  Encourage staff to put themselves in the residents’ shoes and think about the problem from the resident’s perspective. </a:t>
            </a:r>
          </a:p>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14</a:t>
            </a:fld>
            <a:endParaRPr lang="en-US" dirty="0"/>
          </a:p>
        </p:txBody>
      </p:sp>
    </p:spTree>
    <p:extLst>
      <p:ext uri="{BB962C8B-B14F-4D97-AF65-F5344CB8AC3E}">
        <p14:creationId xmlns:p14="http://schemas.microsoft.com/office/powerpoint/2010/main" val="1481052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Answers For Case Study #1: </a:t>
            </a:r>
          </a:p>
          <a:p>
            <a:pPr marL="228600" indent="-228600">
              <a:buAutoNum type="arabicPeriod"/>
            </a:pPr>
            <a:r>
              <a:rPr lang="en-US" dirty="0"/>
              <a:t>Right to be treated with dignity and respect; Right to refuse or stop medications; Right to participate or develop their own care plan.</a:t>
            </a:r>
          </a:p>
          <a:p>
            <a:pPr marL="0" indent="0">
              <a:buNone/>
            </a:pPr>
            <a:endParaRPr lang="en-US" dirty="0"/>
          </a:p>
          <a:p>
            <a:r>
              <a:rPr lang="en-US" dirty="0"/>
              <a:t>2. The resident. If the resident has not been deemed incapacitated by a court</a:t>
            </a:r>
            <a:r>
              <a:rPr lang="en-US" baseline="0" dirty="0"/>
              <a:t>, the resident has the right to refuse medication. Even if the resident’s daughter has power of attorney, she cannot force her father to take his medication. Even in cases where a resident has a legal guardian, staff and the guardian should work to find ways to honor a resident’s wishes. </a:t>
            </a:r>
          </a:p>
          <a:p>
            <a:endParaRPr lang="en-US" baseline="0" dirty="0"/>
          </a:p>
          <a:p>
            <a:r>
              <a:rPr lang="en-US" baseline="0" dirty="0"/>
              <a:t>3. Ask questions! Find out why the resident doesn’t want to take his medication. Offer to help the resident schedule a visit with his doctor or schedule a care plan meeting. Take the resident’s concerns and wishes seriously, even if you are getting pressure from his daughter about the medication. It is ultimately the resident’s right to stop taking the medication if he so wishes. </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15</a:t>
            </a:fld>
            <a:endParaRPr lang="en-US" dirty="0"/>
          </a:p>
        </p:txBody>
      </p:sp>
    </p:spTree>
    <p:extLst>
      <p:ext uri="{BB962C8B-B14F-4D97-AF65-F5344CB8AC3E}">
        <p14:creationId xmlns:p14="http://schemas.microsoft.com/office/powerpoint/2010/main" val="1737723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case study offers an opportunity to discuss several types of visitors staff may have an issue with: the friend could be someone the resident has developed an intimate relationship with, or it could be someone the resident’s family does not like (for innocuous reasons </a:t>
            </a:r>
            <a:r>
              <a:rPr lang="mr-IN" baseline="0" dirty="0"/>
              <a:t>–</a:t>
            </a:r>
            <a:r>
              <a:rPr lang="en-US" baseline="0" dirty="0"/>
              <a:t> not something like ANE). The friend could also be someone from the resident’s religious or social organization. </a:t>
            </a:r>
          </a:p>
          <a:p>
            <a:endParaRPr lang="en-US" baseline="0" dirty="0"/>
          </a:p>
          <a:p>
            <a:r>
              <a:rPr lang="en-US" baseline="0" dirty="0"/>
              <a:t>If you want to make the scenario more complex, you could note that the resident has a roommate and discuss how the rights of both residents can be honored in this situation. </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17</a:t>
            </a:fld>
            <a:endParaRPr lang="en-US" dirty="0"/>
          </a:p>
        </p:txBody>
      </p:sp>
    </p:spTree>
    <p:extLst>
      <p:ext uri="{BB962C8B-B14F-4D97-AF65-F5344CB8AC3E}">
        <p14:creationId xmlns:p14="http://schemas.microsoft.com/office/powerpoint/2010/main" val="3685703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Answers For Case Study #2: </a:t>
            </a:r>
          </a:p>
          <a:p>
            <a:pPr marL="228600" indent="-228600">
              <a:buAutoNum type="arabicPeriod"/>
            </a:pPr>
            <a:r>
              <a:rPr lang="en-US" dirty="0"/>
              <a:t>Right to receive visitors of the resident’s choosing, at any time the resident chooses.</a:t>
            </a:r>
          </a:p>
          <a:p>
            <a:pPr marL="228600" indent="-228600">
              <a:buAutoNum type="arabicPeriod"/>
            </a:pPr>
            <a:endParaRPr lang="en-US" dirty="0"/>
          </a:p>
          <a:p>
            <a:r>
              <a:rPr lang="en-US" dirty="0"/>
              <a:t>2. The resident. The </a:t>
            </a:r>
            <a:r>
              <a:rPr lang="en-US" baseline="0" dirty="0"/>
              <a:t>resident has the right to receive any visitor the resident chooses. The resident can also choose when to see the visitor, and is not constrained by a facility’s visiting hours. Even if a resident’s family objects to certain visitors, the family does not have the right to prevent the resident from seeing a visitor of her choosing. </a:t>
            </a:r>
          </a:p>
          <a:p>
            <a:endParaRPr lang="en-US" baseline="0" dirty="0"/>
          </a:p>
          <a:p>
            <a:r>
              <a:rPr lang="en-US" baseline="0" dirty="0"/>
              <a:t>3. Ask questions! Consider the resident’s perspective </a:t>
            </a:r>
            <a:r>
              <a:rPr lang="mr-IN" baseline="0" dirty="0"/>
              <a:t>–</a:t>
            </a:r>
            <a:r>
              <a:rPr lang="en-US" baseline="0" dirty="0"/>
              <a:t> maybe the friend works during the day and cannot get to the facility until late. Maybe the resident does not feel well during the day but feels more up to having visitors in the evening. Or vice versa, maybe the resident has trouble sleeping or feels unsettled in the evening and likes having a friend over at that time. Maybe the resident has always had friends stay for a chat following dinner. The point here is that this is the resident’s home, and she has a right to have visitors in her home when she chooses. Staff could work with the resident to conduct any required evening care either before or after her visit.</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18</a:t>
            </a:fld>
            <a:endParaRPr lang="en-US" dirty="0"/>
          </a:p>
        </p:txBody>
      </p:sp>
    </p:spTree>
    <p:extLst>
      <p:ext uri="{BB962C8B-B14F-4D97-AF65-F5344CB8AC3E}">
        <p14:creationId xmlns:p14="http://schemas.microsoft.com/office/powerpoint/2010/main" val="1737723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residents</a:t>
            </a:r>
            <a:r>
              <a:rPr lang="en-US" baseline="0" dirty="0"/>
              <a:t> have the right to have the curtain drawn or door closed when receiving personal care</a:t>
            </a:r>
            <a:r>
              <a:rPr lang="en-US" dirty="0"/>
              <a:t>, </a:t>
            </a:r>
            <a:r>
              <a:rPr lang="en-US" baseline="0" dirty="0"/>
              <a:t>and to request a staff member entering the resident’s room to return after a visitor has left.</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20</a:t>
            </a:fld>
            <a:endParaRPr lang="en-US" dirty="0"/>
          </a:p>
        </p:txBody>
      </p:sp>
    </p:spTree>
    <p:extLst>
      <p:ext uri="{BB962C8B-B14F-4D97-AF65-F5344CB8AC3E}">
        <p14:creationId xmlns:p14="http://schemas.microsoft.com/office/powerpoint/2010/main" val="1841475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resident</a:t>
            </a:r>
            <a:r>
              <a:rPr lang="en-US" baseline="0" dirty="0"/>
              <a:t> does not have to first use the facility’s grievance process.</a:t>
            </a:r>
            <a:r>
              <a:rPr lang="en-US" dirty="0"/>
              <a:t>  </a:t>
            </a:r>
            <a:r>
              <a:rPr lang="en-US" baseline="0" dirty="0"/>
              <a:t> The resident has the right to make </a:t>
            </a:r>
            <a:r>
              <a:rPr lang="en-US" dirty="0"/>
              <a:t>complaints</a:t>
            </a:r>
            <a:r>
              <a:rPr lang="en-US" baseline="0" dirty="0"/>
              <a:t> to the facility and/or an outside agency.</a:t>
            </a:r>
            <a:r>
              <a:rPr lang="en-US" dirty="0"/>
              <a:t>  </a:t>
            </a:r>
          </a:p>
        </p:txBody>
      </p:sp>
      <p:sp>
        <p:nvSpPr>
          <p:cNvPr id="4" name="Slide Number Placeholder 3"/>
          <p:cNvSpPr>
            <a:spLocks noGrp="1"/>
          </p:cNvSpPr>
          <p:nvPr>
            <p:ph type="sldNum" sz="quarter" idx="10"/>
          </p:nvPr>
        </p:nvSpPr>
        <p:spPr/>
        <p:txBody>
          <a:bodyPr/>
          <a:lstStyle/>
          <a:p>
            <a:fld id="{013422E6-57C4-472B-BB37-763E50B58060}" type="slidenum">
              <a:rPr lang="en-US" smtClean="0"/>
              <a:t>21</a:t>
            </a:fld>
            <a:endParaRPr lang="en-US" dirty="0"/>
          </a:p>
        </p:txBody>
      </p:sp>
    </p:spTree>
    <p:extLst>
      <p:ext uri="{BB962C8B-B14F-4D97-AF65-F5344CB8AC3E}">
        <p14:creationId xmlns:p14="http://schemas.microsoft.com/office/powerpoint/2010/main" val="29646361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22</a:t>
            </a:fld>
            <a:endParaRPr lang="en-US" dirty="0"/>
          </a:p>
        </p:txBody>
      </p:sp>
    </p:spTree>
    <p:extLst>
      <p:ext uri="{BB962C8B-B14F-4D97-AF65-F5344CB8AC3E}">
        <p14:creationId xmlns:p14="http://schemas.microsoft.com/office/powerpoint/2010/main" val="27158700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Residents</a:t>
            </a:r>
            <a:r>
              <a:rPr lang="en-US" baseline="0" dirty="0"/>
              <a:t> who receive either a written or verbal discharge notice (illegal) are strongly encouraged to contact their ombudsman program representative.  Many involuntary discharge notices violate residents’ rights and other nursing home regulations and can be avoided.</a:t>
            </a:r>
            <a:endParaRPr lang="en-US" dirty="0"/>
          </a:p>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23</a:t>
            </a:fld>
            <a:endParaRPr lang="en-US" dirty="0"/>
          </a:p>
        </p:txBody>
      </p:sp>
    </p:spTree>
    <p:extLst>
      <p:ext uri="{BB962C8B-B14F-4D97-AF65-F5344CB8AC3E}">
        <p14:creationId xmlns:p14="http://schemas.microsoft.com/office/powerpoint/2010/main" val="1882859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2</a:t>
            </a:fld>
            <a:endParaRPr lang="en-US" dirty="0"/>
          </a:p>
        </p:txBody>
      </p:sp>
    </p:spTree>
    <p:extLst>
      <p:ext uri="{BB962C8B-B14F-4D97-AF65-F5344CB8AC3E}">
        <p14:creationId xmlns:p14="http://schemas.microsoft.com/office/powerpoint/2010/main" val="40689062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24</a:t>
            </a:fld>
            <a:endParaRPr lang="en-US" dirty="0"/>
          </a:p>
        </p:txBody>
      </p:sp>
    </p:spTree>
    <p:extLst>
      <p:ext uri="{BB962C8B-B14F-4D97-AF65-F5344CB8AC3E}">
        <p14:creationId xmlns:p14="http://schemas.microsoft.com/office/powerpoint/2010/main" val="19368228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nursing home and staff are legally mandated</a:t>
            </a:r>
            <a:r>
              <a:rPr lang="en-US" baseline="0" dirty="0"/>
              <a:t> to inform, explain, protect and promote residents’ rights.  They are required to be an active partner with the resident.</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26</a:t>
            </a:fld>
            <a:endParaRPr lang="en-US" dirty="0"/>
          </a:p>
        </p:txBody>
      </p:sp>
    </p:spTree>
    <p:extLst>
      <p:ext uri="{BB962C8B-B14F-4D97-AF65-F5344CB8AC3E}">
        <p14:creationId xmlns:p14="http://schemas.microsoft.com/office/powerpoint/2010/main" val="23537192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27</a:t>
            </a:fld>
            <a:endParaRPr lang="en-US" dirty="0"/>
          </a:p>
        </p:txBody>
      </p:sp>
    </p:spTree>
    <p:extLst>
      <p:ext uri="{BB962C8B-B14F-4D97-AF65-F5344CB8AC3E}">
        <p14:creationId xmlns:p14="http://schemas.microsoft.com/office/powerpoint/2010/main" val="377932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28</a:t>
            </a:fld>
            <a:endParaRPr lang="en-US" dirty="0"/>
          </a:p>
        </p:txBody>
      </p:sp>
    </p:spTree>
    <p:extLst>
      <p:ext uri="{BB962C8B-B14F-4D97-AF65-F5344CB8AC3E}">
        <p14:creationId xmlns:p14="http://schemas.microsoft.com/office/powerpoint/2010/main" val="5655757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29</a:t>
            </a:fld>
            <a:endParaRPr lang="en-US" dirty="0"/>
          </a:p>
        </p:txBody>
      </p:sp>
    </p:spTree>
    <p:extLst>
      <p:ext uri="{BB962C8B-B14F-4D97-AF65-F5344CB8AC3E}">
        <p14:creationId xmlns:p14="http://schemas.microsoft.com/office/powerpoint/2010/main" val="377932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defRPr/>
            </a:pPr>
            <a:fld id="{4D012266-F999-4DEF-BAD3-9AEA611E25C8}" type="slidenum">
              <a:rPr lang="en-US">
                <a:solidFill>
                  <a:prstClr val="black"/>
                </a:solidFill>
                <a:latin typeface="Calibri"/>
              </a:rPr>
              <a:pPr defTabSz="931774">
                <a:defRPr/>
              </a:pPr>
              <a:t>36</a:t>
            </a:fld>
            <a:endParaRPr lang="en-US" dirty="0">
              <a:solidFill>
                <a:prstClr val="black"/>
              </a:solidFill>
              <a:latin typeface="Calibri"/>
            </a:endParaRPr>
          </a:p>
        </p:txBody>
      </p:sp>
    </p:spTree>
    <p:extLst>
      <p:ext uri="{BB962C8B-B14F-4D97-AF65-F5344CB8AC3E}">
        <p14:creationId xmlns:p14="http://schemas.microsoft.com/office/powerpoint/2010/main" val="4519635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Placeholder 2"/>
          <p:cNvSpPr>
            <a:spLocks noGrp="1" noRot="1" noChangeAspect="1"/>
          </p:cNvSpPr>
          <p:nvPr>
            <p:ph type="sldImg"/>
          </p:nvPr>
        </p:nvSpPr>
        <p:spPr bwMode="auto">
          <a:noFill/>
          <a:ln>
            <a:solidFill>
              <a:srgbClr val="000000"/>
            </a:solidFill>
            <a:miter lim="800000"/>
            <a:headEnd/>
            <a:tailEnd/>
          </a:ln>
        </p:spPr>
      </p:sp>
      <p:sp>
        <p:nvSpPr>
          <p:cNvPr id="97283"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79170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above </a:t>
            </a:r>
            <a:r>
              <a:rPr lang="en-US" dirty="0"/>
              <a:t>situations</a:t>
            </a:r>
            <a:r>
              <a:rPr lang="en-US" baseline="0" dirty="0"/>
              <a:t> </a:t>
            </a:r>
            <a:r>
              <a:rPr lang="en-US" dirty="0"/>
              <a:t>can be used to engage</a:t>
            </a:r>
            <a:r>
              <a:rPr lang="en-US" baseline="0" dirty="0"/>
              <a:t> trainees in discussion as to what could be done and also as a vehicle to give trainees a “sneak” preview as to specific residents’ rights that address </a:t>
            </a:r>
            <a:r>
              <a:rPr lang="en-US" dirty="0"/>
              <a:t>the situations</a:t>
            </a:r>
            <a:r>
              <a:rPr lang="en-US" baseline="0" dirty="0"/>
              <a:t>. Ask trainees to put themselves “in the shoes” of the residents in these situations.</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3</a:t>
            </a:fld>
            <a:endParaRPr lang="en-US" dirty="0"/>
          </a:p>
        </p:txBody>
      </p:sp>
    </p:spTree>
    <p:extLst>
      <p:ext uri="{BB962C8B-B14F-4D97-AF65-F5344CB8AC3E}">
        <p14:creationId xmlns:p14="http://schemas.microsoft.com/office/powerpoint/2010/main" val="2276006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Think of the above five elements as pillars the resident can use in crafting  his/her life and care in the nursing home.</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4</a:t>
            </a:fld>
            <a:endParaRPr lang="en-US" dirty="0"/>
          </a:p>
        </p:txBody>
      </p:sp>
    </p:spTree>
    <p:extLst>
      <p:ext uri="{BB962C8B-B14F-4D97-AF65-F5344CB8AC3E}">
        <p14:creationId xmlns:p14="http://schemas.microsoft.com/office/powerpoint/2010/main" val="2649468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5</a:t>
            </a:fld>
            <a:endParaRPr lang="en-US" dirty="0"/>
          </a:p>
        </p:txBody>
      </p:sp>
    </p:spTree>
    <p:extLst>
      <p:ext uri="{BB962C8B-B14F-4D97-AF65-F5344CB8AC3E}">
        <p14:creationId xmlns:p14="http://schemas.microsoft.com/office/powerpoint/2010/main" val="1943641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applicable</a:t>
            </a:r>
            <a:r>
              <a:rPr lang="en-US" baseline="0" dirty="0"/>
              <a:t> to your audience, you could ask trainees to either write on a piece of paper or to share briefly a situation they or someone they know is facing or has faced.</a:t>
            </a:r>
            <a:r>
              <a:rPr lang="en-US" dirty="0"/>
              <a:t> </a:t>
            </a:r>
            <a:r>
              <a:rPr lang="en-US" baseline="0" dirty="0"/>
              <a:t> After the overview of residents’ rights, if time permits, you might circle back to addressing some of the trainees’ situations.</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7</a:t>
            </a:fld>
            <a:endParaRPr lang="en-US" dirty="0"/>
          </a:p>
        </p:txBody>
      </p:sp>
    </p:spTree>
    <p:extLst>
      <p:ext uri="{BB962C8B-B14F-4D97-AF65-F5344CB8AC3E}">
        <p14:creationId xmlns:p14="http://schemas.microsoft.com/office/powerpoint/2010/main" val="2998071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 person does not lose rights when they enter a nursing home.  In fact, they gain more rights.</a:t>
            </a:r>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8</a:t>
            </a:fld>
            <a:endParaRPr lang="en-US" dirty="0"/>
          </a:p>
        </p:txBody>
      </p:sp>
    </p:spTree>
    <p:extLst>
      <p:ext uri="{BB962C8B-B14F-4D97-AF65-F5344CB8AC3E}">
        <p14:creationId xmlns:p14="http://schemas.microsoft.com/office/powerpoint/2010/main" val="82607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10</a:t>
            </a:fld>
            <a:endParaRPr lang="en-US" dirty="0"/>
          </a:p>
        </p:txBody>
      </p:sp>
    </p:spTree>
    <p:extLst>
      <p:ext uri="{BB962C8B-B14F-4D97-AF65-F5344CB8AC3E}">
        <p14:creationId xmlns:p14="http://schemas.microsoft.com/office/powerpoint/2010/main" val="3781978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3422E6-57C4-472B-BB37-763E50B58060}" type="slidenum">
              <a:rPr lang="en-US" smtClean="0"/>
              <a:t>11</a:t>
            </a:fld>
            <a:endParaRPr lang="en-US" dirty="0"/>
          </a:p>
        </p:txBody>
      </p:sp>
    </p:spTree>
    <p:extLst>
      <p:ext uri="{BB962C8B-B14F-4D97-AF65-F5344CB8AC3E}">
        <p14:creationId xmlns:p14="http://schemas.microsoft.com/office/powerpoint/2010/main" val="190298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914400" y="3398839"/>
            <a:ext cx="104648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11469716-BACD-4997-B5DF-D995F6728735}" type="datetime2">
              <a:rPr lang="en-US"/>
              <a:pPr>
                <a:defRPr/>
              </a:pPr>
              <a:t>Monday, August 30, 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9A52BEF-7088-4A79-8954-7E0F8B8F553A}" type="slidenum">
              <a:rPr lang="en-US"/>
              <a:pPr>
                <a:defRPr/>
              </a:pPr>
              <a:t>‹#›</a:t>
            </a:fld>
            <a:endParaRPr lang="en-US" dirty="0"/>
          </a:p>
        </p:txBody>
      </p:sp>
    </p:spTree>
    <p:extLst>
      <p:ext uri="{BB962C8B-B14F-4D97-AF65-F5344CB8AC3E}">
        <p14:creationId xmlns:p14="http://schemas.microsoft.com/office/powerpoint/2010/main" val="164970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91A6A56-AAA0-4F32-A6D3-D9F88E3DC241}" type="datetime2">
              <a:rPr lang="en-US"/>
              <a:pPr>
                <a:defRPr/>
              </a:pPr>
              <a:t>Monday, August 30, 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4682324-9A48-4BF9-BE51-345E2E0967C2}" type="slidenum">
              <a:rPr lang="en-US"/>
              <a:pPr>
                <a:defRPr/>
              </a:pPr>
              <a:t>‹#›</a:t>
            </a:fld>
            <a:endParaRPr lang="en-US" dirty="0"/>
          </a:p>
        </p:txBody>
      </p:sp>
    </p:spTree>
    <p:extLst>
      <p:ext uri="{BB962C8B-B14F-4D97-AF65-F5344CB8AC3E}">
        <p14:creationId xmlns:p14="http://schemas.microsoft.com/office/powerpoint/2010/main" val="2881133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884B369-0B34-497C-B092-9551C78B231A}" type="datetime2">
              <a:rPr lang="en-US"/>
              <a:pPr>
                <a:defRPr/>
              </a:pPr>
              <a:t>Monday, August 30, 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12DFCAB-8A42-4001-933B-11ADD0D367F5}" type="slidenum">
              <a:rPr lang="en-US"/>
              <a:pPr>
                <a:defRPr/>
              </a:pPr>
              <a:t>‹#›</a:t>
            </a:fld>
            <a:endParaRPr lang="en-US" dirty="0"/>
          </a:p>
        </p:txBody>
      </p:sp>
    </p:spTree>
    <p:extLst>
      <p:ext uri="{BB962C8B-B14F-4D97-AF65-F5344CB8AC3E}">
        <p14:creationId xmlns:p14="http://schemas.microsoft.com/office/powerpoint/2010/main" val="67138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29DD02A-869B-49DC-A22D-D8AD133B3D26}" type="datetime2">
              <a:rPr lang="en-US"/>
              <a:pPr>
                <a:defRPr/>
              </a:pPr>
              <a:t>Monday, August 30, 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2F736A6-7933-452F-A48D-58A64503FD06}" type="slidenum">
              <a:rPr lang="en-US"/>
              <a:pPr>
                <a:defRPr/>
              </a:pPr>
              <a:t>‹#›</a:t>
            </a:fld>
            <a:endParaRPr lang="en-US" dirty="0"/>
          </a:p>
        </p:txBody>
      </p:sp>
    </p:spTree>
    <p:extLst>
      <p:ext uri="{BB962C8B-B14F-4D97-AF65-F5344CB8AC3E}">
        <p14:creationId xmlns:p14="http://schemas.microsoft.com/office/powerpoint/2010/main" val="1771091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cxnSp>
        <p:nvCxnSpPr>
          <p:cNvPr id="4" name="Straight Connector 3"/>
          <p:cNvCxnSpPr/>
          <p:nvPr/>
        </p:nvCxnSpPr>
        <p:spPr>
          <a:xfrm>
            <a:off x="975784" y="4598989"/>
            <a:ext cx="104648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63084" y="2362201"/>
            <a:ext cx="10363200" cy="2200275"/>
          </a:xfrm>
        </p:spPr>
        <p:txBody>
          <a:bodyPr anchor="b"/>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0CAABB5-F409-4AA7-B9A1-E12BDA1E0917}" type="datetime2">
              <a:rPr lang="en-US"/>
              <a:pPr>
                <a:defRPr/>
              </a:pPr>
              <a:t>Monday, August 30, 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3344AC1-1564-4F1A-BBCC-D28EE0E013B5}" type="slidenum">
              <a:rPr lang="en-US"/>
              <a:pPr>
                <a:defRPr/>
              </a:pPr>
              <a:t>‹#›</a:t>
            </a:fld>
            <a:endParaRPr lang="en-US" dirty="0"/>
          </a:p>
        </p:txBody>
      </p:sp>
    </p:spTree>
    <p:extLst>
      <p:ext uri="{BB962C8B-B14F-4D97-AF65-F5344CB8AC3E}">
        <p14:creationId xmlns:p14="http://schemas.microsoft.com/office/powerpoint/2010/main" val="34732865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5471D90-27FD-4468-B60C-1749DAF7B999}" type="datetime2">
              <a:rPr lang="en-US"/>
              <a:pPr>
                <a:defRPr/>
              </a:pPr>
              <a:t>Monday, August 30, 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016C814-40BC-46D0-A8C3-9D2318B2B413}" type="slidenum">
              <a:rPr lang="en-US"/>
              <a:pPr>
                <a:defRPr/>
              </a:pPr>
              <a:t>‹#›</a:t>
            </a:fld>
            <a:endParaRPr lang="en-US" dirty="0"/>
          </a:p>
        </p:txBody>
      </p:sp>
    </p:spTree>
    <p:extLst>
      <p:ext uri="{BB962C8B-B14F-4D97-AF65-F5344CB8AC3E}">
        <p14:creationId xmlns:p14="http://schemas.microsoft.com/office/powerpoint/2010/main" val="3040051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3742796" y="4045480"/>
            <a:ext cx="4708525"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4AE6E7C8-38E0-45EB-B7DF-AA978E3A7A34}" type="datetime2">
              <a:rPr lang="en-US"/>
              <a:pPr>
                <a:defRPr/>
              </a:pPr>
              <a:t>Monday, August 30, 2021</a:t>
            </a:fld>
            <a:endParaRPr lang="en-US" dirty="0"/>
          </a:p>
        </p:txBody>
      </p:sp>
      <p:sp>
        <p:nvSpPr>
          <p:cNvPr id="9" name="Footer Placeholder 7"/>
          <p:cNvSpPr>
            <a:spLocks noGrp="1"/>
          </p:cNvSpPr>
          <p:nvPr>
            <p:ph type="ftr" sz="quarter" idx="11"/>
          </p:nvPr>
        </p:nvSpPr>
        <p:spPr/>
        <p:txBody>
          <a:bodyPr/>
          <a:lstStyle>
            <a:lvl1pPr>
              <a:defRPr/>
            </a:lvl1pPr>
          </a:lstStyle>
          <a:p>
            <a:pPr>
              <a:defRPr/>
            </a:pPr>
            <a:endParaRPr lang="en-US" dirty="0"/>
          </a:p>
        </p:txBody>
      </p:sp>
      <p:sp>
        <p:nvSpPr>
          <p:cNvPr id="10" name="Slide Number Placeholder 8"/>
          <p:cNvSpPr>
            <a:spLocks noGrp="1"/>
          </p:cNvSpPr>
          <p:nvPr>
            <p:ph type="sldNum" sz="quarter" idx="12"/>
          </p:nvPr>
        </p:nvSpPr>
        <p:spPr/>
        <p:txBody>
          <a:bodyPr/>
          <a:lstStyle>
            <a:lvl1pPr>
              <a:defRPr/>
            </a:lvl1pPr>
          </a:lstStyle>
          <a:p>
            <a:pPr>
              <a:defRPr/>
            </a:pPr>
            <a:fld id="{9D9696A2-6431-4F90-98CE-77071C1F3F0E}" type="slidenum">
              <a:rPr lang="en-US"/>
              <a:pPr>
                <a:defRPr/>
              </a:pPr>
              <a:t>‹#›</a:t>
            </a:fld>
            <a:endParaRPr lang="en-US" dirty="0"/>
          </a:p>
        </p:txBody>
      </p:sp>
    </p:spTree>
    <p:extLst>
      <p:ext uri="{BB962C8B-B14F-4D97-AF65-F5344CB8AC3E}">
        <p14:creationId xmlns:p14="http://schemas.microsoft.com/office/powerpoint/2010/main" val="108738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451B331-4B49-45CE-85D0-743E7C76037B}" type="datetime2">
              <a:rPr lang="en-US"/>
              <a:pPr>
                <a:defRPr/>
              </a:pPr>
              <a:t>Monday, August 30, 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0A68755-545F-4F52-BB8D-34A06755936A}" type="slidenum">
              <a:rPr lang="en-US"/>
              <a:pPr>
                <a:defRPr/>
              </a:pPr>
              <a:t>‹#›</a:t>
            </a:fld>
            <a:endParaRPr lang="en-US" dirty="0"/>
          </a:p>
        </p:txBody>
      </p:sp>
    </p:spTree>
    <p:extLst>
      <p:ext uri="{BB962C8B-B14F-4D97-AF65-F5344CB8AC3E}">
        <p14:creationId xmlns:p14="http://schemas.microsoft.com/office/powerpoint/2010/main" val="2743027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2B63F26-93A0-4296-B3C7-B0D157FD43C4}" type="datetime2">
              <a:rPr lang="en-US"/>
              <a:pPr>
                <a:defRPr/>
              </a:pPr>
              <a:t>Monday, August 30, 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53F0D1F7-246E-4B4D-915D-7BBAF2DD17BC}" type="slidenum">
              <a:rPr lang="en-US"/>
              <a:pPr>
                <a:defRPr/>
              </a:pPr>
              <a:t>‹#›</a:t>
            </a:fld>
            <a:endParaRPr lang="en-US" dirty="0"/>
          </a:p>
        </p:txBody>
      </p:sp>
    </p:spTree>
    <p:extLst>
      <p:ext uri="{BB962C8B-B14F-4D97-AF65-F5344CB8AC3E}">
        <p14:creationId xmlns:p14="http://schemas.microsoft.com/office/powerpoint/2010/main" val="328270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911754" y="3580343"/>
            <a:ext cx="5578475"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pPr>
              <a:defRPr/>
            </a:pPr>
            <a:fld id="{515B2775-05E4-4758-B848-621D0714D905}" type="datetime2">
              <a:rPr lang="en-US"/>
              <a:pPr>
                <a:defRPr/>
              </a:pPr>
              <a:t>Monday, August 30, 2021</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132BACCF-070E-40F2-9168-7145DBCA1418}" type="slidenum">
              <a:rPr lang="en-US"/>
              <a:pPr>
                <a:defRPr/>
              </a:pPr>
              <a:t>‹#›</a:t>
            </a:fld>
            <a:endParaRPr lang="en-US" dirty="0"/>
          </a:p>
        </p:txBody>
      </p:sp>
    </p:spTree>
    <p:extLst>
      <p:ext uri="{BB962C8B-B14F-4D97-AF65-F5344CB8AC3E}">
        <p14:creationId xmlns:p14="http://schemas.microsoft.com/office/powerpoint/2010/main" val="30529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5C7FE78-8E03-4852-ABAB-32A73E9CF35A}" type="datetime2">
              <a:rPr lang="en-US"/>
              <a:pPr>
                <a:defRPr/>
              </a:pPr>
              <a:t>Monday, August 30, 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222077C-E156-4610-86C6-FFDCFBB3FB21}" type="slidenum">
              <a:rPr lang="en-US"/>
              <a:pPr>
                <a:defRPr/>
              </a:pPr>
              <a:t>‹#›</a:t>
            </a:fld>
            <a:endParaRPr lang="en-US" dirty="0"/>
          </a:p>
        </p:txBody>
      </p:sp>
    </p:spTree>
    <p:extLst>
      <p:ext uri="{BB962C8B-B14F-4D97-AF65-F5344CB8AC3E}">
        <p14:creationId xmlns:p14="http://schemas.microsoft.com/office/powerpoint/2010/main" val="3784991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p:cNvSpPr>
            <a:spLocks noGrp="1"/>
          </p:cNvSpPr>
          <p:nvPr>
            <p:ph type="body" idx="1"/>
          </p:nvPr>
        </p:nvSpPr>
        <p:spPr bwMode="auto">
          <a:xfrm>
            <a:off x="609600" y="1600200"/>
            <a:ext cx="109728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0" y="1"/>
            <a:ext cx="12192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4" name="Date Placeholder 3"/>
          <p:cNvSpPr>
            <a:spLocks noGrp="1"/>
          </p:cNvSpPr>
          <p:nvPr>
            <p:ph type="dt" sz="half" idx="2"/>
          </p:nvPr>
        </p:nvSpPr>
        <p:spPr>
          <a:xfrm>
            <a:off x="609600" y="19051"/>
            <a:ext cx="3860800" cy="328613"/>
          </a:xfrm>
          <a:prstGeom prst="rect">
            <a:avLst/>
          </a:prstGeom>
        </p:spPr>
        <p:txBody>
          <a:bodyPr vert="horz" lIns="91440" tIns="45720" rIns="91440" bIns="45720" rtlCol="0" anchor="ctr"/>
          <a:lstStyle>
            <a:lvl1pPr algn="l" fontAlgn="auto">
              <a:spcBef>
                <a:spcPts val="0"/>
              </a:spcBef>
              <a:spcAft>
                <a:spcPts val="0"/>
              </a:spcAft>
              <a:defRPr sz="1200" smtClean="0">
                <a:solidFill>
                  <a:srgbClr val="FFFFFF"/>
                </a:solidFill>
                <a:latin typeface="+mn-lt"/>
                <a:ea typeface="+mn-ea"/>
                <a:cs typeface="+mn-cs"/>
              </a:defRPr>
            </a:lvl1pPr>
          </a:lstStyle>
          <a:p>
            <a:pPr>
              <a:defRPr/>
            </a:pPr>
            <a:fld id="{211C0565-A44B-44E0-A887-C2ADE0B54789}" type="datetime2">
              <a:rPr lang="en-US"/>
              <a:pPr>
                <a:defRPr/>
              </a:pPr>
              <a:t>Monday, August 30, 2021</a:t>
            </a:fld>
            <a:endParaRPr lang="en-US" dirty="0"/>
          </a:p>
        </p:txBody>
      </p:sp>
      <p:sp>
        <p:nvSpPr>
          <p:cNvPr id="5" name="Footer Placeholder 4"/>
          <p:cNvSpPr>
            <a:spLocks noGrp="1"/>
          </p:cNvSpPr>
          <p:nvPr>
            <p:ph type="ftr" sz="quarter" idx="3"/>
          </p:nvPr>
        </p:nvSpPr>
        <p:spPr>
          <a:xfrm>
            <a:off x="4572000" y="19051"/>
            <a:ext cx="5486400" cy="328613"/>
          </a:xfrm>
          <a:prstGeom prst="rect">
            <a:avLst/>
          </a:prstGeom>
        </p:spPr>
        <p:txBody>
          <a:bodyPr vert="horz" lIns="91440" tIns="45720" rIns="91440" bIns="45720" rtlCol="0" anchor="ctr"/>
          <a:lstStyle>
            <a:lvl1pPr algn="r" fontAlgn="auto">
              <a:spcBef>
                <a:spcPts val="0"/>
              </a:spcBef>
              <a:spcAft>
                <a:spcPts val="0"/>
              </a:spcAft>
              <a:defRPr sz="1200" dirty="0">
                <a:solidFill>
                  <a:srgbClr val="FFFFFF"/>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10160000" y="19051"/>
            <a:ext cx="1422400" cy="328613"/>
          </a:xfrm>
          <a:prstGeom prst="rect">
            <a:avLst/>
          </a:prstGeom>
        </p:spPr>
        <p:txBody>
          <a:bodyPr vert="horz" lIns="91440" tIns="45720" rIns="91440" bIns="45720" rtlCol="0" anchor="ctr"/>
          <a:lstStyle>
            <a:lvl1pPr algn="l" fontAlgn="auto">
              <a:spcBef>
                <a:spcPts val="0"/>
              </a:spcBef>
              <a:spcAft>
                <a:spcPts val="0"/>
              </a:spcAft>
              <a:defRPr sz="1400" b="1" smtClean="0">
                <a:solidFill>
                  <a:srgbClr val="FFFFFF"/>
                </a:solidFill>
                <a:latin typeface="+mn-lt"/>
                <a:ea typeface="+mn-ea"/>
                <a:cs typeface="+mn-cs"/>
              </a:defRPr>
            </a:lvl1pPr>
          </a:lstStyle>
          <a:p>
            <a:pPr>
              <a:defRPr/>
            </a:pPr>
            <a:fld id="{EC3721E8-9C32-479D-96C1-67413B93FE65}" type="slidenum">
              <a:rPr lang="en-US"/>
              <a:pPr>
                <a:defRPr/>
              </a:pPr>
              <a:t>‹#›</a:t>
            </a:fld>
            <a:endParaRPr lang="en-US" dirty="0"/>
          </a:p>
        </p:txBody>
      </p:sp>
    </p:spTree>
    <p:extLst>
      <p:ext uri="{BB962C8B-B14F-4D97-AF65-F5344CB8AC3E}">
        <p14:creationId xmlns:p14="http://schemas.microsoft.com/office/powerpoint/2010/main" val="122496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fontAlgn="base">
        <a:spcBef>
          <a:spcPct val="0"/>
        </a:spcBef>
        <a:spcAft>
          <a:spcPct val="0"/>
        </a:spcAft>
        <a:defRPr sz="4000" kern="1200" spc="-100">
          <a:solidFill>
            <a:schemeClr val="tx2"/>
          </a:solidFill>
          <a:latin typeface="+mj-lt"/>
          <a:ea typeface="ＭＳ Ｐゴシック" pitchFamily="127" charset="-128"/>
          <a:cs typeface="ＭＳ Ｐゴシック" pitchFamily="127" charset="-128"/>
        </a:defRPr>
      </a:lvl1pPr>
      <a:lvl2pPr algn="l" rtl="0" fontAlgn="base">
        <a:spcBef>
          <a:spcPct val="0"/>
        </a:spcBef>
        <a:spcAft>
          <a:spcPct val="0"/>
        </a:spcAft>
        <a:defRPr sz="4000">
          <a:solidFill>
            <a:schemeClr val="tx2"/>
          </a:solidFill>
          <a:latin typeface="Arial" pitchFamily="127" charset="0"/>
          <a:ea typeface="ＭＳ Ｐゴシック" pitchFamily="127" charset="-128"/>
          <a:cs typeface="ＭＳ Ｐゴシック" pitchFamily="127" charset="-128"/>
        </a:defRPr>
      </a:lvl2pPr>
      <a:lvl3pPr algn="l" rtl="0" fontAlgn="base">
        <a:spcBef>
          <a:spcPct val="0"/>
        </a:spcBef>
        <a:spcAft>
          <a:spcPct val="0"/>
        </a:spcAft>
        <a:defRPr sz="4000">
          <a:solidFill>
            <a:schemeClr val="tx2"/>
          </a:solidFill>
          <a:latin typeface="Arial" pitchFamily="127" charset="0"/>
          <a:ea typeface="ＭＳ Ｐゴシック" pitchFamily="127" charset="-128"/>
          <a:cs typeface="ＭＳ Ｐゴシック" pitchFamily="127" charset="-128"/>
        </a:defRPr>
      </a:lvl3pPr>
      <a:lvl4pPr algn="l" rtl="0" fontAlgn="base">
        <a:spcBef>
          <a:spcPct val="0"/>
        </a:spcBef>
        <a:spcAft>
          <a:spcPct val="0"/>
        </a:spcAft>
        <a:defRPr sz="4000">
          <a:solidFill>
            <a:schemeClr val="tx2"/>
          </a:solidFill>
          <a:latin typeface="Arial" pitchFamily="127" charset="0"/>
          <a:ea typeface="ＭＳ Ｐゴシック" pitchFamily="127" charset="-128"/>
          <a:cs typeface="ＭＳ Ｐゴシック" pitchFamily="127" charset="-128"/>
        </a:defRPr>
      </a:lvl4pPr>
      <a:lvl5pPr algn="l" rtl="0" fontAlgn="base">
        <a:spcBef>
          <a:spcPct val="0"/>
        </a:spcBef>
        <a:spcAft>
          <a:spcPct val="0"/>
        </a:spcAft>
        <a:defRPr sz="4000">
          <a:solidFill>
            <a:schemeClr val="tx2"/>
          </a:solidFill>
          <a:latin typeface="Arial" pitchFamily="127" charset="0"/>
          <a:ea typeface="ＭＳ Ｐゴシック" pitchFamily="127" charset="-128"/>
          <a:cs typeface="ＭＳ Ｐゴシック" pitchFamily="127" charset="-128"/>
        </a:defRPr>
      </a:lvl5pPr>
      <a:lvl6pPr marL="457200" algn="l" rtl="0" fontAlgn="base">
        <a:spcBef>
          <a:spcPct val="0"/>
        </a:spcBef>
        <a:spcAft>
          <a:spcPct val="0"/>
        </a:spcAft>
        <a:defRPr sz="4000">
          <a:solidFill>
            <a:schemeClr val="tx2"/>
          </a:solidFill>
          <a:latin typeface="Arial" pitchFamily="127" charset="0"/>
          <a:ea typeface="ＭＳ Ｐゴシック" pitchFamily="127" charset="-128"/>
          <a:cs typeface="ＭＳ Ｐゴシック" pitchFamily="127" charset="-128"/>
        </a:defRPr>
      </a:lvl6pPr>
      <a:lvl7pPr marL="914400" algn="l" rtl="0" fontAlgn="base">
        <a:spcBef>
          <a:spcPct val="0"/>
        </a:spcBef>
        <a:spcAft>
          <a:spcPct val="0"/>
        </a:spcAft>
        <a:defRPr sz="4000">
          <a:solidFill>
            <a:schemeClr val="tx2"/>
          </a:solidFill>
          <a:latin typeface="Arial" pitchFamily="127" charset="0"/>
          <a:ea typeface="ＭＳ Ｐゴシック" pitchFamily="127" charset="-128"/>
          <a:cs typeface="ＭＳ Ｐゴシック" pitchFamily="127" charset="-128"/>
        </a:defRPr>
      </a:lvl7pPr>
      <a:lvl8pPr marL="1371600" algn="l" rtl="0" fontAlgn="base">
        <a:spcBef>
          <a:spcPct val="0"/>
        </a:spcBef>
        <a:spcAft>
          <a:spcPct val="0"/>
        </a:spcAft>
        <a:defRPr sz="4000">
          <a:solidFill>
            <a:schemeClr val="tx2"/>
          </a:solidFill>
          <a:latin typeface="Arial" pitchFamily="127" charset="0"/>
          <a:ea typeface="ＭＳ Ｐゴシック" pitchFamily="127" charset="-128"/>
          <a:cs typeface="ＭＳ Ｐゴシック" pitchFamily="127" charset="-128"/>
        </a:defRPr>
      </a:lvl8pPr>
      <a:lvl9pPr marL="1828800" algn="l" rtl="0" fontAlgn="base">
        <a:spcBef>
          <a:spcPct val="0"/>
        </a:spcBef>
        <a:spcAft>
          <a:spcPct val="0"/>
        </a:spcAft>
        <a:defRPr sz="4000">
          <a:solidFill>
            <a:schemeClr val="tx2"/>
          </a:solidFill>
          <a:latin typeface="Arial" pitchFamily="127" charset="0"/>
          <a:ea typeface="ＭＳ Ｐゴシック" pitchFamily="127" charset="-128"/>
          <a:cs typeface="ＭＳ Ｐゴシック" pitchFamily="127" charset="-128"/>
        </a:defRPr>
      </a:lvl9pPr>
    </p:titleStyle>
    <p:bodyStyle>
      <a:lvl1pPr marL="182563" indent="-182563" algn="l" rtl="0" fontAlgn="base">
        <a:spcBef>
          <a:spcPct val="20000"/>
        </a:spcBef>
        <a:spcAft>
          <a:spcPct val="0"/>
        </a:spcAft>
        <a:buClr>
          <a:schemeClr val="accent1"/>
        </a:buClr>
        <a:buSzPct val="85000"/>
        <a:buFont typeface="Arial" pitchFamily="127" charset="0"/>
        <a:buChar char="•"/>
        <a:defRPr sz="2400" kern="1200">
          <a:solidFill>
            <a:schemeClr val="tx1"/>
          </a:solidFill>
          <a:latin typeface="+mn-lt"/>
          <a:ea typeface="ＭＳ Ｐゴシック" pitchFamily="127" charset="-128"/>
          <a:cs typeface="ＭＳ Ｐゴシック" pitchFamily="127" charset="-128"/>
        </a:defRPr>
      </a:lvl1pPr>
      <a:lvl2pPr marL="457200" indent="-182563" algn="l" rtl="0" fontAlgn="base">
        <a:spcBef>
          <a:spcPct val="20000"/>
        </a:spcBef>
        <a:spcAft>
          <a:spcPct val="0"/>
        </a:spcAft>
        <a:buClr>
          <a:schemeClr val="accent1"/>
        </a:buClr>
        <a:buSzPct val="85000"/>
        <a:buFont typeface="Arial" pitchFamily="127" charset="0"/>
        <a:buChar char="•"/>
        <a:defRPr sz="2000" kern="1200">
          <a:solidFill>
            <a:schemeClr val="tx1"/>
          </a:solidFill>
          <a:latin typeface="+mn-lt"/>
          <a:ea typeface="ＭＳ Ｐゴシック" pitchFamily="127" charset="-128"/>
          <a:cs typeface="+mn-cs"/>
        </a:defRPr>
      </a:lvl2pPr>
      <a:lvl3pPr marL="730250" indent="-182563" algn="l" rtl="0" fontAlgn="base">
        <a:spcBef>
          <a:spcPct val="20000"/>
        </a:spcBef>
        <a:spcAft>
          <a:spcPct val="0"/>
        </a:spcAft>
        <a:buClr>
          <a:schemeClr val="accent1"/>
        </a:buClr>
        <a:buSzPct val="90000"/>
        <a:buFont typeface="Arial" pitchFamily="127" charset="0"/>
        <a:buChar char="•"/>
        <a:defRPr kern="1200">
          <a:solidFill>
            <a:schemeClr val="tx1"/>
          </a:solidFill>
          <a:latin typeface="+mn-lt"/>
          <a:ea typeface="ＭＳ Ｐゴシック" pitchFamily="127" charset="-128"/>
          <a:cs typeface="+mn-cs"/>
        </a:defRPr>
      </a:lvl3pPr>
      <a:lvl4pPr marL="1004888" indent="-182563" algn="l" rtl="0" fontAlgn="base">
        <a:spcBef>
          <a:spcPct val="20000"/>
        </a:spcBef>
        <a:spcAft>
          <a:spcPct val="0"/>
        </a:spcAft>
        <a:buClr>
          <a:schemeClr val="accent1"/>
        </a:buClr>
        <a:buFont typeface="Arial" pitchFamily="127" charset="0"/>
        <a:buChar char="•"/>
        <a:defRPr sz="1600" kern="1200">
          <a:solidFill>
            <a:schemeClr val="tx1"/>
          </a:solidFill>
          <a:latin typeface="+mn-lt"/>
          <a:ea typeface="ＭＳ Ｐゴシック" pitchFamily="127" charset="-128"/>
          <a:cs typeface="+mn-cs"/>
        </a:defRPr>
      </a:lvl4pPr>
      <a:lvl5pPr marL="1187450" indent="-136525" algn="l" rtl="0" fontAlgn="base">
        <a:spcBef>
          <a:spcPct val="20000"/>
        </a:spcBef>
        <a:spcAft>
          <a:spcPct val="0"/>
        </a:spcAft>
        <a:buClr>
          <a:schemeClr val="accent1"/>
        </a:buClr>
        <a:buSzPct val="100000"/>
        <a:buFont typeface="Arial" pitchFamily="127" charset="0"/>
        <a:buChar char="•"/>
        <a:defRPr sz="1400" kern="1200">
          <a:solidFill>
            <a:schemeClr val="tx1"/>
          </a:solidFill>
          <a:latin typeface="+mn-lt"/>
          <a:ea typeface="ＭＳ Ｐゴシック" pitchFamily="127"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8" Type="http://schemas.openxmlformats.org/officeDocument/2006/relationships/hyperlink" Target="http://theconsumervoice.org/issues/recipients/nursing-home-residents" TargetMode="External"/><Relationship Id="rId3" Type="http://schemas.openxmlformats.org/officeDocument/2006/relationships/hyperlink" Target="http://ltcombudsman.org/" TargetMode="External"/><Relationship Id="rId7" Type="http://schemas.openxmlformats.org/officeDocument/2006/relationships/hyperlink" Target="http://www.theconsumervoice.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theconsumervoice.org/get_help" TargetMode="External"/><Relationship Id="rId5" Type="http://schemas.openxmlformats.org/officeDocument/2006/relationships/hyperlink" Target="http://ltcombudsman.org/library/fed_laws/federal-nursing-home-regulations" TargetMode="External"/><Relationship Id="rId4" Type="http://schemas.openxmlformats.org/officeDocument/2006/relationships/hyperlink" Target="http://ltcombudsman.org/nursing-homes"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2.png"/><Relationship Id="rId7" Type="http://schemas.openxmlformats.org/officeDocument/2006/relationships/hyperlink" Target="http://www.twitter.com/ConsumerVoices"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3.jpg"/><Relationship Id="rId5" Type="http://schemas.openxmlformats.org/officeDocument/2006/relationships/hyperlink" Target="https://www.facebook.com/theconsumervoice" TargetMode="External"/><Relationship Id="rId10" Type="http://schemas.openxmlformats.org/officeDocument/2006/relationships/image" Target="../media/image6.svg"/><Relationship Id="rId4" Type="http://schemas.openxmlformats.org/officeDocument/2006/relationships/hyperlink" Target="http://www.ltcombudsman.org/" TargetMode="Externa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65313"/>
            <a:ext cx="9144000" cy="1433513"/>
          </a:xfrm>
        </p:spPr>
        <p:txBody>
          <a:bodyPr/>
          <a:lstStyle/>
          <a:p>
            <a:r>
              <a:rPr lang="en-US" b="1" dirty="0"/>
              <a:t>Residents’ Rights</a:t>
            </a:r>
          </a:p>
        </p:txBody>
      </p:sp>
      <p:sp>
        <p:nvSpPr>
          <p:cNvPr id="3" name="Subtitle 2"/>
          <p:cNvSpPr>
            <a:spLocks noGrp="1"/>
          </p:cNvSpPr>
          <p:nvPr>
            <p:ph type="subTitle" idx="1"/>
          </p:nvPr>
        </p:nvSpPr>
        <p:spPr>
          <a:xfrm>
            <a:off x="914399" y="3505200"/>
            <a:ext cx="8920065" cy="1752600"/>
          </a:xfrm>
        </p:spPr>
        <p:txBody>
          <a:bodyPr/>
          <a:lstStyle/>
          <a:p>
            <a:r>
              <a:rPr lang="en-US" sz="4000" i="1" dirty="0">
                <a:solidFill>
                  <a:schemeClr val="tx1"/>
                </a:solidFill>
              </a:rPr>
              <a:t>Life, Care, and Choices</a:t>
            </a:r>
          </a:p>
        </p:txBody>
      </p:sp>
      <p:pic>
        <p:nvPicPr>
          <p:cNvPr id="4" name="Picture 4" descr="NORClogo"/>
          <p:cNvPicPr>
            <a:picLocks noChangeAspect="1" noChangeArrowheads="1"/>
          </p:cNvPicPr>
          <p:nvPr/>
        </p:nvPicPr>
        <p:blipFill>
          <a:blip r:embed="rId3" cstate="print"/>
          <a:srcRect/>
          <a:stretch>
            <a:fillRect/>
          </a:stretch>
        </p:blipFill>
        <p:spPr bwMode="auto">
          <a:xfrm>
            <a:off x="1752600" y="465138"/>
            <a:ext cx="8686800" cy="1400175"/>
          </a:xfrm>
          <a:prstGeom prst="rect">
            <a:avLst/>
          </a:prstGeom>
          <a:noFill/>
          <a:ln w="9525">
            <a:noFill/>
            <a:miter lim="800000"/>
            <a:headEnd/>
            <a:tailEnd/>
          </a:ln>
        </p:spPr>
      </p:pic>
    </p:spTree>
    <p:extLst>
      <p:ext uri="{BB962C8B-B14F-4D97-AF65-F5344CB8AC3E}">
        <p14:creationId xmlns:p14="http://schemas.microsoft.com/office/powerpoint/2010/main" val="3333099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 to Choices About Care</a:t>
            </a:r>
          </a:p>
        </p:txBody>
      </p:sp>
      <p:sp>
        <p:nvSpPr>
          <p:cNvPr id="5" name="Content Placeholder 2"/>
          <p:cNvSpPr>
            <a:spLocks noGrp="1"/>
          </p:cNvSpPr>
          <p:nvPr>
            <p:ph idx="1"/>
          </p:nvPr>
        </p:nvSpPr>
        <p:spPr>
          <a:xfrm>
            <a:off x="609600" y="1423789"/>
            <a:ext cx="10972800" cy="4876800"/>
          </a:xfrm>
        </p:spPr>
        <p:txBody>
          <a:bodyPr/>
          <a:lstStyle/>
          <a:p>
            <a:pPr marL="0" indent="0">
              <a:spcBef>
                <a:spcPts val="0"/>
              </a:spcBef>
              <a:buNone/>
            </a:pPr>
            <a:endParaRPr lang="en-US" dirty="0">
              <a:solidFill>
                <a:schemeClr val="bg2">
                  <a:lumMod val="10000"/>
                </a:schemeClr>
              </a:solidFill>
            </a:endParaRPr>
          </a:p>
          <a:p>
            <a:pPr lvl="1">
              <a:spcBef>
                <a:spcPts val="0"/>
              </a:spcBef>
            </a:pPr>
            <a:r>
              <a:rPr lang="en-US" sz="2400" dirty="0">
                <a:solidFill>
                  <a:schemeClr val="bg2">
                    <a:lumMod val="10000"/>
                  </a:schemeClr>
                </a:solidFill>
              </a:rPr>
              <a:t>Help develop your own care plan</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Ask for care plan meetings and choose who attends</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Choose your own doctors and specialists</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Refuse or stop treatment or medication</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Be free of physical and chemical restraints</a:t>
            </a:r>
          </a:p>
        </p:txBody>
      </p:sp>
    </p:spTree>
    <p:extLst>
      <p:ext uri="{BB962C8B-B14F-4D97-AF65-F5344CB8AC3E}">
        <p14:creationId xmlns:p14="http://schemas.microsoft.com/office/powerpoint/2010/main" val="379089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 to Choices About Personal Space</a:t>
            </a:r>
          </a:p>
        </p:txBody>
      </p:sp>
      <p:sp>
        <p:nvSpPr>
          <p:cNvPr id="5" name="Content Placeholder 2"/>
          <p:cNvSpPr>
            <a:spLocks noGrp="1"/>
          </p:cNvSpPr>
          <p:nvPr>
            <p:ph idx="1"/>
          </p:nvPr>
        </p:nvSpPr>
        <p:spPr>
          <a:xfrm>
            <a:off x="609600" y="1423789"/>
            <a:ext cx="10972800" cy="4876800"/>
          </a:xfrm>
        </p:spPr>
        <p:txBody>
          <a:bodyPr/>
          <a:lstStyle/>
          <a:p>
            <a:pPr marL="0" indent="0">
              <a:spcBef>
                <a:spcPts val="0"/>
              </a:spcBef>
              <a:buNone/>
            </a:pPr>
            <a:endParaRPr lang="en-US" dirty="0">
              <a:solidFill>
                <a:schemeClr val="bg2">
                  <a:lumMod val="10000"/>
                </a:schemeClr>
              </a:solidFill>
            </a:endParaRPr>
          </a:p>
          <a:p>
            <a:pPr lvl="1">
              <a:spcBef>
                <a:spcPts val="0"/>
              </a:spcBef>
            </a:pPr>
            <a:r>
              <a:rPr lang="en-US" sz="2400" dirty="0">
                <a:solidFill>
                  <a:schemeClr val="bg2">
                    <a:lumMod val="10000"/>
                  </a:schemeClr>
                </a:solidFill>
              </a:rPr>
              <a:t>A safe environment with personal belongings, where possible.</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Easy access to the call light.</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Furniture and equipment that is functional for your needs.</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Share a room with another consenting resident.</a:t>
            </a:r>
          </a:p>
        </p:txBody>
      </p:sp>
    </p:spTree>
    <p:extLst>
      <p:ext uri="{BB962C8B-B14F-4D97-AF65-F5344CB8AC3E}">
        <p14:creationId xmlns:p14="http://schemas.microsoft.com/office/powerpoint/2010/main" val="26586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 to Choices About Lifestyle</a:t>
            </a:r>
          </a:p>
        </p:txBody>
      </p:sp>
      <p:sp>
        <p:nvSpPr>
          <p:cNvPr id="5" name="Content Placeholder 2"/>
          <p:cNvSpPr>
            <a:spLocks noGrp="1"/>
          </p:cNvSpPr>
          <p:nvPr>
            <p:ph idx="1"/>
          </p:nvPr>
        </p:nvSpPr>
        <p:spPr>
          <a:xfrm>
            <a:off x="609600" y="1423789"/>
            <a:ext cx="10972800" cy="4876800"/>
          </a:xfrm>
        </p:spPr>
        <p:txBody>
          <a:bodyPr/>
          <a:lstStyle/>
          <a:p>
            <a:pPr marL="0" indent="0">
              <a:spcBef>
                <a:spcPts val="0"/>
              </a:spcBef>
              <a:buNone/>
            </a:pPr>
            <a:endParaRPr lang="en-US" dirty="0">
              <a:solidFill>
                <a:schemeClr val="bg2">
                  <a:lumMod val="10000"/>
                </a:schemeClr>
              </a:solidFill>
            </a:endParaRPr>
          </a:p>
          <a:p>
            <a:pPr lvl="1">
              <a:spcBef>
                <a:spcPts val="0"/>
              </a:spcBef>
            </a:pPr>
            <a:r>
              <a:rPr lang="en-US" sz="2400" dirty="0">
                <a:solidFill>
                  <a:schemeClr val="bg2">
                    <a:lumMod val="10000"/>
                  </a:schemeClr>
                </a:solidFill>
              </a:rPr>
              <a:t>Make choices about your schedule, personal care, and activities.</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Designate or revoke a surrogate decision-maker.</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Organize or participate in family or resident groups in the facility.</a:t>
            </a:r>
          </a:p>
        </p:txBody>
      </p:sp>
    </p:spTree>
    <p:extLst>
      <p:ext uri="{BB962C8B-B14F-4D97-AF65-F5344CB8AC3E}">
        <p14:creationId xmlns:p14="http://schemas.microsoft.com/office/powerpoint/2010/main" val="1805786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606" y="383088"/>
            <a:ext cx="10972800" cy="990600"/>
          </a:xfrm>
        </p:spPr>
        <p:txBody>
          <a:bodyPr/>
          <a:lstStyle/>
          <a:p>
            <a:r>
              <a:rPr lang="en-US" b="1" dirty="0"/>
              <a:t>Right to Be Fully Informed</a:t>
            </a:r>
          </a:p>
        </p:txBody>
      </p:sp>
      <p:sp>
        <p:nvSpPr>
          <p:cNvPr id="3" name="Content Placeholder 2"/>
          <p:cNvSpPr>
            <a:spLocks noGrp="1"/>
          </p:cNvSpPr>
          <p:nvPr>
            <p:ph idx="1"/>
          </p:nvPr>
        </p:nvSpPr>
        <p:spPr/>
        <p:txBody>
          <a:bodyPr/>
          <a:lstStyle/>
          <a:p>
            <a:pPr lvl="1" indent="-182245"/>
            <a:r>
              <a:rPr lang="en-US" sz="2400" dirty="0">
                <a:solidFill>
                  <a:schemeClr val="bg2">
                    <a:lumMod val="10000"/>
                  </a:schemeClr>
                </a:solidFill>
              </a:rPr>
              <a:t>Risks and benefits of proposed care, treatment, and treatment alternatives</a:t>
            </a:r>
          </a:p>
          <a:p>
            <a:pPr lvl="1" indent="-182245"/>
            <a:endParaRPr lang="en-US" sz="1000" dirty="0">
              <a:solidFill>
                <a:schemeClr val="bg2">
                  <a:lumMod val="10000"/>
                </a:schemeClr>
              </a:solidFill>
            </a:endParaRPr>
          </a:p>
          <a:p>
            <a:pPr lvl="1" indent="-182245"/>
            <a:r>
              <a:rPr lang="en-US" sz="2400" dirty="0">
                <a:solidFill>
                  <a:schemeClr val="bg2">
                    <a:lumMod val="10000"/>
                  </a:schemeClr>
                </a:solidFill>
              </a:rPr>
              <a:t>Changes to the plan of care</a:t>
            </a:r>
          </a:p>
          <a:p>
            <a:pPr lvl="1" indent="-182245"/>
            <a:endParaRPr lang="en-US" sz="1000" dirty="0">
              <a:solidFill>
                <a:schemeClr val="bg2">
                  <a:lumMod val="10000"/>
                </a:schemeClr>
              </a:solidFill>
            </a:endParaRPr>
          </a:p>
          <a:p>
            <a:pPr lvl="1" indent="-182245"/>
            <a:r>
              <a:rPr lang="en-US" sz="2400" dirty="0">
                <a:solidFill>
                  <a:schemeClr val="bg2">
                    <a:lumMod val="10000"/>
                  </a:schemeClr>
                </a:solidFill>
              </a:rPr>
              <a:t>Changes in medical or health status</a:t>
            </a:r>
          </a:p>
          <a:p>
            <a:pPr lvl="1" indent="-182245"/>
            <a:endParaRPr lang="en-US" sz="1000" dirty="0">
              <a:solidFill>
                <a:schemeClr val="bg2">
                  <a:lumMod val="10000"/>
                </a:schemeClr>
              </a:solidFill>
            </a:endParaRPr>
          </a:p>
          <a:p>
            <a:pPr lvl="1" indent="-182245"/>
            <a:r>
              <a:rPr lang="en-US" sz="2400" dirty="0">
                <a:solidFill>
                  <a:schemeClr val="bg2">
                    <a:lumMod val="10000"/>
                  </a:schemeClr>
                </a:solidFill>
              </a:rPr>
              <a:t>Notices in a language and format you understand (e.g., Spanish, Braille, etc.)</a:t>
            </a:r>
          </a:p>
          <a:p>
            <a:pPr lvl="1" indent="-182245"/>
            <a:endParaRPr lang="en-US" sz="1000" dirty="0">
              <a:solidFill>
                <a:schemeClr val="bg2">
                  <a:lumMod val="10000"/>
                </a:schemeClr>
              </a:solidFill>
            </a:endParaRPr>
          </a:p>
          <a:p>
            <a:pPr lvl="1" indent="-182245"/>
            <a:r>
              <a:rPr lang="en-US" sz="2400" dirty="0">
                <a:solidFill>
                  <a:schemeClr val="bg2">
                    <a:lumMod val="10000"/>
                  </a:schemeClr>
                </a:solidFill>
              </a:rPr>
              <a:t>Access to personal and medical records</a:t>
            </a:r>
          </a:p>
          <a:p>
            <a:pPr lvl="1" indent="-182245"/>
            <a:endParaRPr lang="en-US" sz="1000" dirty="0">
              <a:solidFill>
                <a:schemeClr val="bg2">
                  <a:lumMod val="10000"/>
                </a:schemeClr>
              </a:solidFill>
            </a:endParaRPr>
          </a:p>
          <a:p>
            <a:pPr lvl="1" indent="-182245"/>
            <a:r>
              <a:rPr lang="en-US" sz="2400" dirty="0">
                <a:solidFill>
                  <a:schemeClr val="bg2">
                    <a:lumMod val="10000"/>
                  </a:schemeClr>
                </a:solidFill>
              </a:rPr>
              <a:t>Contact information for your physician, specialists, and all relevant agencies, including the state regulatory agency and the Long-Term Care Ombudsman Program</a:t>
            </a:r>
          </a:p>
          <a:p>
            <a:pPr lvl="1" indent="-182245"/>
            <a:endParaRPr lang="en-US" dirty="0">
              <a:solidFill>
                <a:schemeClr val="bg2">
                  <a:lumMod val="10000"/>
                </a:schemeClr>
              </a:solidFill>
              <a:cs typeface="Arial"/>
            </a:endParaRPr>
          </a:p>
          <a:p>
            <a:pPr lvl="1" indent="-182245"/>
            <a:endParaRPr lang="en-US" b="1" dirty="0">
              <a:cs typeface="Arial"/>
            </a:endParaRPr>
          </a:p>
          <a:p>
            <a:pPr lvl="1" indent="-182245"/>
            <a:endParaRPr lang="en-US" dirty="0">
              <a:cs typeface="Arial"/>
            </a:endParaRPr>
          </a:p>
          <a:p>
            <a:pPr lvl="1" indent="-182245"/>
            <a:endParaRPr lang="en-US" dirty="0">
              <a:cs typeface="Arial"/>
            </a:endParaRPr>
          </a:p>
          <a:p>
            <a:pPr lvl="2" indent="-182245"/>
            <a:endParaRPr lang="en-US" dirty="0">
              <a:cs typeface="Arial"/>
            </a:endParaRPr>
          </a:p>
          <a:p>
            <a:pPr lvl="1" indent="-182245"/>
            <a:endParaRPr lang="en-US" dirty="0">
              <a:cs typeface="Arial"/>
            </a:endParaRPr>
          </a:p>
        </p:txBody>
      </p:sp>
    </p:spTree>
    <p:extLst>
      <p:ext uri="{BB962C8B-B14F-4D97-AF65-F5344CB8AC3E}">
        <p14:creationId xmlns:p14="http://schemas.microsoft.com/office/powerpoint/2010/main" val="2023977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Study #1</a:t>
            </a:r>
          </a:p>
        </p:txBody>
      </p:sp>
      <p:sp>
        <p:nvSpPr>
          <p:cNvPr id="3" name="Content Placeholder 2"/>
          <p:cNvSpPr>
            <a:spLocks noGrp="1"/>
          </p:cNvSpPr>
          <p:nvPr>
            <p:ph idx="1"/>
          </p:nvPr>
        </p:nvSpPr>
        <p:spPr/>
        <p:txBody>
          <a:bodyPr/>
          <a:lstStyle/>
          <a:p>
            <a:pPr marL="0" indent="0">
              <a:buNone/>
            </a:pPr>
            <a:r>
              <a:rPr lang="en-US" sz="2600" dirty="0">
                <a:solidFill>
                  <a:srgbClr val="000000"/>
                </a:solidFill>
              </a:rPr>
              <a:t>Mr. Holman, a resident at your facility, has started saying he does not want to take his blood pressure medication. He has been on this medication for many years, and his high blood pressure is an ongoing issue. </a:t>
            </a:r>
          </a:p>
          <a:p>
            <a:pPr marL="0" indent="0">
              <a:buNone/>
            </a:pPr>
            <a:endParaRPr lang="en-US" sz="2600" dirty="0">
              <a:solidFill>
                <a:srgbClr val="000000"/>
              </a:solidFill>
            </a:endParaRPr>
          </a:p>
          <a:p>
            <a:pPr marL="0" indent="0">
              <a:buNone/>
            </a:pPr>
            <a:r>
              <a:rPr lang="en-US" sz="2600" dirty="0">
                <a:solidFill>
                  <a:srgbClr val="000000"/>
                </a:solidFill>
              </a:rPr>
              <a:t>His daughter calls and checks daily to make sure he has taken his medication. </a:t>
            </a:r>
          </a:p>
          <a:p>
            <a:pPr marL="0" indent="0">
              <a:buNone/>
            </a:pPr>
            <a:endParaRPr lang="en-US" sz="2600" dirty="0">
              <a:solidFill>
                <a:srgbClr val="000000"/>
              </a:solidFill>
            </a:endParaRPr>
          </a:p>
          <a:p>
            <a:pPr marL="0" indent="0">
              <a:buNone/>
            </a:pPr>
            <a:r>
              <a:rPr lang="en-US" sz="2600" dirty="0">
                <a:solidFill>
                  <a:srgbClr val="000000"/>
                </a:solidFill>
              </a:rPr>
              <a:t>As the days progress, Mr. Holman is increasingly upset about taking his medication. What should you do?</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39021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Study Questions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solidFill>
                  <a:srgbClr val="000000"/>
                </a:solidFill>
              </a:rPr>
              <a:t>Which residents’ right does this scenario involve? There can be more than one right involved.</a:t>
            </a:r>
          </a:p>
          <a:p>
            <a:pPr marL="457200" indent="-457200">
              <a:buFont typeface="+mj-lt"/>
              <a:buAutoNum type="arabicPeriod"/>
            </a:pPr>
            <a:endParaRPr lang="en-US" dirty="0">
              <a:solidFill>
                <a:srgbClr val="000000"/>
              </a:solidFill>
            </a:endParaRPr>
          </a:p>
          <a:p>
            <a:pPr marL="457200" indent="-457200">
              <a:buFont typeface="+mj-lt"/>
              <a:buAutoNum type="arabicPeriod"/>
            </a:pPr>
            <a:r>
              <a:rPr lang="en-US" dirty="0">
                <a:solidFill>
                  <a:srgbClr val="000000"/>
                </a:solidFill>
              </a:rPr>
              <a:t>Who has decision-making authority over whether the resident can exercise this (or these) right(s)?</a:t>
            </a:r>
          </a:p>
          <a:p>
            <a:pPr marL="457200" indent="-457200">
              <a:buFont typeface="+mj-lt"/>
              <a:buAutoNum type="arabicPeriod"/>
            </a:pPr>
            <a:endParaRPr lang="en-US" dirty="0">
              <a:solidFill>
                <a:srgbClr val="000000"/>
              </a:solidFill>
            </a:endParaRPr>
          </a:p>
          <a:p>
            <a:pPr marL="457200" indent="-457200">
              <a:buFont typeface="+mj-lt"/>
              <a:buAutoNum type="arabicPeriod"/>
            </a:pPr>
            <a:r>
              <a:rPr lang="en-US" dirty="0">
                <a:solidFill>
                  <a:srgbClr val="000000"/>
                </a:solidFill>
              </a:rPr>
              <a:t>How can you work toward promoting the resident’s rights in this scenario?</a:t>
            </a:r>
          </a:p>
          <a:p>
            <a:endParaRPr lang="en-US" dirty="0"/>
          </a:p>
        </p:txBody>
      </p:sp>
    </p:spTree>
    <p:extLst>
      <p:ext uri="{BB962C8B-B14F-4D97-AF65-F5344CB8AC3E}">
        <p14:creationId xmlns:p14="http://schemas.microsoft.com/office/powerpoint/2010/main" val="2230279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 to Access</a:t>
            </a:r>
          </a:p>
        </p:txBody>
      </p:sp>
      <p:sp>
        <p:nvSpPr>
          <p:cNvPr id="5" name="Content Placeholder 2"/>
          <p:cNvSpPr>
            <a:spLocks noGrp="1"/>
          </p:cNvSpPr>
          <p:nvPr>
            <p:ph idx="1"/>
          </p:nvPr>
        </p:nvSpPr>
        <p:spPr>
          <a:xfrm>
            <a:off x="609600" y="1370865"/>
            <a:ext cx="10972800" cy="5138722"/>
          </a:xfrm>
        </p:spPr>
        <p:txBody>
          <a:bodyPr/>
          <a:lstStyle/>
          <a:p>
            <a:pPr marL="0" indent="0">
              <a:spcBef>
                <a:spcPts val="0"/>
              </a:spcBef>
              <a:buNone/>
            </a:pPr>
            <a:endParaRPr lang="en-US" dirty="0">
              <a:solidFill>
                <a:schemeClr val="bg2">
                  <a:lumMod val="10000"/>
                </a:schemeClr>
              </a:solidFill>
            </a:endParaRPr>
          </a:p>
          <a:p>
            <a:pPr lvl="1">
              <a:spcBef>
                <a:spcPts val="0"/>
              </a:spcBef>
            </a:pPr>
            <a:r>
              <a:rPr lang="en-US" sz="2400" dirty="0">
                <a:solidFill>
                  <a:schemeClr val="bg2">
                    <a:lumMod val="10000"/>
                  </a:schemeClr>
                </a:solidFill>
              </a:rPr>
              <a:t>Access people, services, and activities inside and outside the facility</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Visitors you want, at any time you choose</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See your doctor, specialists, or representatives of the state survey agency or Long-Term Care Ombudsman Program</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Participate in social, religious, and community activities inside and outside the facility</a:t>
            </a:r>
          </a:p>
        </p:txBody>
      </p:sp>
    </p:spTree>
    <p:extLst>
      <p:ext uri="{BB962C8B-B14F-4D97-AF65-F5344CB8AC3E}">
        <p14:creationId xmlns:p14="http://schemas.microsoft.com/office/powerpoint/2010/main" val="2028689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Study #2</a:t>
            </a:r>
          </a:p>
        </p:txBody>
      </p:sp>
      <p:sp>
        <p:nvSpPr>
          <p:cNvPr id="3" name="Content Placeholder 2"/>
          <p:cNvSpPr>
            <a:spLocks noGrp="1"/>
          </p:cNvSpPr>
          <p:nvPr>
            <p:ph idx="1"/>
          </p:nvPr>
        </p:nvSpPr>
        <p:spPr/>
        <p:txBody>
          <a:bodyPr/>
          <a:lstStyle/>
          <a:p>
            <a:pPr marL="0" indent="0">
              <a:buNone/>
            </a:pPr>
            <a:r>
              <a:rPr lang="en-US" sz="2600" dirty="0">
                <a:solidFill>
                  <a:srgbClr val="000000"/>
                </a:solidFill>
              </a:rPr>
              <a:t>Ms. Smith, a resident at your facility, has started spending time with a new friend who does not live at the facility. Her friend usually comes late in the day, after dinner. Sometimes her friend does not leave until very late in the evening. </a:t>
            </a:r>
          </a:p>
          <a:p>
            <a:pPr marL="0" indent="0">
              <a:buNone/>
            </a:pPr>
            <a:endParaRPr lang="en-US" sz="2600" dirty="0">
              <a:solidFill>
                <a:srgbClr val="000000"/>
              </a:solidFill>
            </a:endParaRPr>
          </a:p>
          <a:p>
            <a:pPr marL="0" indent="0">
              <a:buNone/>
            </a:pPr>
            <a:r>
              <a:rPr lang="en-US" sz="2600" dirty="0">
                <a:solidFill>
                  <a:srgbClr val="000000"/>
                </a:solidFill>
              </a:rPr>
              <a:t>The friend’s presence disrupts the evening rounds, and although staff have told Ms. Smith that visiting hours are in the afternoon, the friend continues to come late in the evening.</a:t>
            </a:r>
          </a:p>
        </p:txBody>
      </p:sp>
    </p:spTree>
    <p:extLst>
      <p:ext uri="{BB962C8B-B14F-4D97-AF65-F5344CB8AC3E}">
        <p14:creationId xmlns:p14="http://schemas.microsoft.com/office/powerpoint/2010/main" val="1956606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Study Questions</a:t>
            </a:r>
          </a:p>
        </p:txBody>
      </p:sp>
      <p:sp>
        <p:nvSpPr>
          <p:cNvPr id="3" name="Content Placeholder 2"/>
          <p:cNvSpPr>
            <a:spLocks noGrp="1"/>
          </p:cNvSpPr>
          <p:nvPr>
            <p:ph idx="1"/>
          </p:nvPr>
        </p:nvSpPr>
        <p:spPr/>
        <p:txBody>
          <a:bodyPr/>
          <a:lstStyle/>
          <a:p>
            <a:pPr marL="457200" indent="-457200">
              <a:buAutoNum type="arabicPeriod"/>
            </a:pPr>
            <a:r>
              <a:rPr lang="en-US" dirty="0">
                <a:solidFill>
                  <a:srgbClr val="000000"/>
                </a:solidFill>
              </a:rPr>
              <a:t>Which residents’ right does this scenario involve? There can be more than one right involved.</a:t>
            </a:r>
          </a:p>
          <a:p>
            <a:pPr marL="457200" indent="-457200">
              <a:buAutoNum type="arabicPeriod"/>
            </a:pPr>
            <a:endParaRPr lang="en-US" dirty="0">
              <a:solidFill>
                <a:srgbClr val="000000"/>
              </a:solidFill>
            </a:endParaRPr>
          </a:p>
          <a:p>
            <a:pPr marL="457200" indent="-457200">
              <a:buAutoNum type="arabicPeriod"/>
            </a:pPr>
            <a:r>
              <a:rPr lang="en-US" dirty="0">
                <a:solidFill>
                  <a:srgbClr val="000000"/>
                </a:solidFill>
              </a:rPr>
              <a:t>Who has decision-making authority over whether the resident can exercise this (or these) right(s)?</a:t>
            </a:r>
          </a:p>
          <a:p>
            <a:pPr marL="457200" indent="-457200">
              <a:buAutoNum type="arabicPeriod"/>
            </a:pPr>
            <a:endParaRPr lang="en-US" dirty="0">
              <a:solidFill>
                <a:srgbClr val="000000"/>
              </a:solidFill>
            </a:endParaRPr>
          </a:p>
          <a:p>
            <a:pPr marL="457200" indent="-457200">
              <a:buAutoNum type="arabicPeriod"/>
            </a:pPr>
            <a:r>
              <a:rPr lang="en-US" dirty="0">
                <a:solidFill>
                  <a:srgbClr val="000000"/>
                </a:solidFill>
              </a:rPr>
              <a:t>How can you work toward promoting the resident’s rights in this scenario?</a:t>
            </a:r>
          </a:p>
          <a:p>
            <a:endParaRPr lang="en-US" dirty="0"/>
          </a:p>
        </p:txBody>
      </p:sp>
    </p:spTree>
    <p:extLst>
      <p:ext uri="{BB962C8B-B14F-4D97-AF65-F5344CB8AC3E}">
        <p14:creationId xmlns:p14="http://schemas.microsoft.com/office/powerpoint/2010/main" val="1281323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 to Manage Finances</a:t>
            </a:r>
          </a:p>
        </p:txBody>
      </p:sp>
      <p:sp>
        <p:nvSpPr>
          <p:cNvPr id="5" name="Content Placeholder 2"/>
          <p:cNvSpPr>
            <a:spLocks noGrp="1"/>
          </p:cNvSpPr>
          <p:nvPr>
            <p:ph idx="1"/>
          </p:nvPr>
        </p:nvSpPr>
        <p:spPr>
          <a:xfrm>
            <a:off x="591963" y="1194454"/>
            <a:ext cx="10972800" cy="4876800"/>
          </a:xfrm>
        </p:spPr>
        <p:txBody>
          <a:bodyPr/>
          <a:lstStyle/>
          <a:p>
            <a:pPr marL="0" indent="0">
              <a:spcBef>
                <a:spcPts val="0"/>
              </a:spcBef>
              <a:buNone/>
            </a:pPr>
            <a:endParaRPr lang="en-US" dirty="0">
              <a:solidFill>
                <a:schemeClr val="bg2">
                  <a:lumMod val="10000"/>
                </a:schemeClr>
              </a:solidFill>
            </a:endParaRPr>
          </a:p>
          <a:p>
            <a:pPr lvl="1">
              <a:spcBef>
                <a:spcPts val="0"/>
              </a:spcBef>
            </a:pPr>
            <a:r>
              <a:rPr lang="en-US" sz="2400" dirty="0">
                <a:solidFill>
                  <a:schemeClr val="bg2">
                    <a:lumMod val="10000"/>
                  </a:schemeClr>
                </a:solidFill>
              </a:rPr>
              <a:t>Manage your financial affairs</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Receive financial statements and information about services and charges</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Have excess personal funds deposited in a separate interest-bearing account</a:t>
            </a:r>
          </a:p>
          <a:p>
            <a:pPr lvl="1">
              <a:spcBef>
                <a:spcPts val="0"/>
              </a:spcBef>
            </a:pPr>
            <a:endParaRPr lang="en-US" sz="2400" dirty="0">
              <a:solidFill>
                <a:schemeClr val="bg2">
                  <a:lumMod val="10000"/>
                </a:schemeClr>
              </a:solidFill>
            </a:endParaRPr>
          </a:p>
          <a:p>
            <a:pPr lvl="1">
              <a:spcBef>
                <a:spcPts val="0"/>
              </a:spcBef>
            </a:pPr>
            <a:endParaRPr lang="en-US" sz="2400" dirty="0">
              <a:solidFill>
                <a:schemeClr val="bg2">
                  <a:lumMod val="10000"/>
                </a:schemeClr>
              </a:solidFill>
            </a:endParaRPr>
          </a:p>
          <a:p>
            <a:pPr lvl="1">
              <a:spcBef>
                <a:spcPts val="0"/>
              </a:spcBef>
            </a:pPr>
            <a:endParaRPr lang="en-US" sz="2400" dirty="0">
              <a:solidFill>
                <a:schemeClr val="bg2">
                  <a:lumMod val="10000"/>
                </a:schemeClr>
              </a:solidFill>
            </a:endParaRPr>
          </a:p>
        </p:txBody>
      </p:sp>
    </p:spTree>
    <p:extLst>
      <p:ext uri="{BB962C8B-B14F-4D97-AF65-F5344CB8AC3E}">
        <p14:creationId xmlns:p14="http://schemas.microsoft.com/office/powerpoint/2010/main" val="1964628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Did You Know…?</a:t>
            </a:r>
          </a:p>
        </p:txBody>
      </p:sp>
      <p:sp>
        <p:nvSpPr>
          <p:cNvPr id="5" name="Content Placeholder 4"/>
          <p:cNvSpPr>
            <a:spLocks noGrp="1"/>
          </p:cNvSpPr>
          <p:nvPr>
            <p:ph idx="1"/>
          </p:nvPr>
        </p:nvSpPr>
        <p:spPr/>
        <p:txBody>
          <a:bodyPr/>
          <a:lstStyle/>
          <a:p>
            <a:r>
              <a:rPr lang="en-US" dirty="0">
                <a:solidFill>
                  <a:schemeClr val="bg2">
                    <a:lumMod val="10000"/>
                  </a:schemeClr>
                </a:solidFill>
              </a:rPr>
              <a:t>…Residents of nursing homes have rights in addition to rights as a U.S. citizen or resident?</a:t>
            </a:r>
          </a:p>
          <a:p>
            <a:pPr marL="0" indent="0">
              <a:buNone/>
            </a:pPr>
            <a:endParaRPr lang="en-US" dirty="0">
              <a:solidFill>
                <a:schemeClr val="bg2">
                  <a:lumMod val="10000"/>
                </a:schemeClr>
              </a:solidFill>
            </a:endParaRPr>
          </a:p>
          <a:p>
            <a:r>
              <a:rPr lang="en-US" dirty="0">
                <a:solidFill>
                  <a:schemeClr val="bg2">
                    <a:lumMod val="10000"/>
                  </a:schemeClr>
                </a:solidFill>
              </a:rPr>
              <a:t>…This additional set of rights, called Residents’ Rights, is legally protected by </a:t>
            </a:r>
            <a:r>
              <a:rPr lang="en-US" dirty="0">
                <a:solidFill>
                  <a:srgbClr val="000000"/>
                </a:solidFill>
              </a:rPr>
              <a:t>federal</a:t>
            </a:r>
            <a:r>
              <a:rPr lang="en-US" dirty="0">
                <a:solidFill>
                  <a:schemeClr val="bg2">
                    <a:lumMod val="10000"/>
                  </a:schemeClr>
                </a:solidFill>
              </a:rPr>
              <a:t> law?</a:t>
            </a:r>
          </a:p>
          <a:p>
            <a:pPr marL="0" indent="0">
              <a:buNone/>
            </a:pPr>
            <a:endParaRPr lang="en-US" dirty="0">
              <a:solidFill>
                <a:schemeClr val="bg2">
                  <a:lumMod val="10000"/>
                </a:schemeClr>
              </a:solidFill>
            </a:endParaRPr>
          </a:p>
          <a:p>
            <a:r>
              <a:rPr lang="en-US" dirty="0">
                <a:solidFill>
                  <a:schemeClr val="bg2">
                    <a:lumMod val="10000"/>
                  </a:schemeClr>
                </a:solidFill>
              </a:rPr>
              <a:t>…The nursing home must protect and promote all of your rights?</a:t>
            </a:r>
          </a:p>
          <a:p>
            <a:endParaRPr lang="en-US" dirty="0">
              <a:solidFill>
                <a:schemeClr val="bg2">
                  <a:lumMod val="10000"/>
                </a:schemeClr>
              </a:solidFill>
            </a:endParaRPr>
          </a:p>
          <a:p>
            <a:r>
              <a:rPr lang="en-US" dirty="0">
                <a:solidFill>
                  <a:schemeClr val="bg2">
                    <a:lumMod val="10000"/>
                  </a:schemeClr>
                </a:solidFill>
              </a:rPr>
              <a:t>…Exercising your rights can </a:t>
            </a:r>
            <a:r>
              <a:rPr lang="en-US" dirty="0">
                <a:solidFill>
                  <a:srgbClr val="000000"/>
                </a:solidFill>
              </a:rPr>
              <a:t>help ensure you have the quality of care and life you want and need? </a:t>
            </a:r>
          </a:p>
        </p:txBody>
      </p:sp>
    </p:spTree>
    <p:extLst>
      <p:ext uri="{BB962C8B-B14F-4D97-AF65-F5344CB8AC3E}">
        <p14:creationId xmlns:p14="http://schemas.microsoft.com/office/powerpoint/2010/main" val="833698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 to Privacy</a:t>
            </a:r>
          </a:p>
        </p:txBody>
      </p:sp>
      <p:sp>
        <p:nvSpPr>
          <p:cNvPr id="3" name="Content Placeholder 2"/>
          <p:cNvSpPr>
            <a:spLocks noGrp="1"/>
          </p:cNvSpPr>
          <p:nvPr>
            <p:ph idx="1"/>
          </p:nvPr>
        </p:nvSpPr>
        <p:spPr/>
        <p:txBody>
          <a:bodyPr/>
          <a:lstStyle/>
          <a:p>
            <a:r>
              <a:rPr lang="en-US" dirty="0">
                <a:solidFill>
                  <a:schemeClr val="bg2">
                    <a:lumMod val="10000"/>
                  </a:schemeClr>
                </a:solidFill>
              </a:rPr>
              <a:t>Privacy in communication - oral, written, or electronic - with any person the resident chooses.</a:t>
            </a:r>
          </a:p>
          <a:p>
            <a:pPr marL="0" indent="0">
              <a:buNone/>
            </a:pPr>
            <a:endParaRPr lang="en-US" dirty="0">
              <a:solidFill>
                <a:schemeClr val="bg2">
                  <a:lumMod val="10000"/>
                </a:schemeClr>
              </a:solidFill>
            </a:endParaRPr>
          </a:p>
          <a:p>
            <a:r>
              <a:rPr lang="en-US" dirty="0">
                <a:solidFill>
                  <a:schemeClr val="bg2">
                    <a:lumMod val="10000"/>
                  </a:schemeClr>
                </a:solidFill>
              </a:rPr>
              <a:t>In personal, financial, and medical affairs.</a:t>
            </a:r>
          </a:p>
          <a:p>
            <a:endParaRPr lang="en-US" dirty="0">
              <a:solidFill>
                <a:schemeClr val="bg2">
                  <a:lumMod val="10000"/>
                </a:schemeClr>
              </a:solidFill>
            </a:endParaRPr>
          </a:p>
          <a:p>
            <a:r>
              <a:rPr lang="en-US" dirty="0">
                <a:solidFill>
                  <a:schemeClr val="bg2">
                    <a:lumMod val="10000"/>
                  </a:schemeClr>
                </a:solidFill>
              </a:rPr>
              <a:t>During treatment and care of personal needs. </a:t>
            </a:r>
          </a:p>
          <a:p>
            <a:pPr lvl="1"/>
            <a:endParaRPr lang="en-US" dirty="0">
              <a:solidFill>
                <a:schemeClr val="bg2">
                  <a:lumMod val="10000"/>
                </a:schemeClr>
              </a:solidFill>
            </a:endParaRPr>
          </a:p>
          <a:p>
            <a:pPr lvl="1"/>
            <a:endParaRPr lang="en-US" dirty="0">
              <a:solidFill>
                <a:schemeClr val="bg2">
                  <a:lumMod val="10000"/>
                </a:schemeClr>
              </a:solidFill>
            </a:endParaRPr>
          </a:p>
          <a:p>
            <a:pPr marL="0" indent="0">
              <a:buNone/>
            </a:pPr>
            <a:endParaRPr lang="en-US" b="1" dirty="0">
              <a:solidFill>
                <a:schemeClr val="bg2">
                  <a:lumMod val="10000"/>
                </a:schemeClr>
              </a:solidFill>
            </a:endParaRPr>
          </a:p>
          <a:p>
            <a:pPr lvl="1"/>
            <a:endParaRPr lang="en-US" dirty="0"/>
          </a:p>
        </p:txBody>
      </p:sp>
    </p:spTree>
    <p:extLst>
      <p:ext uri="{BB962C8B-B14F-4D97-AF65-F5344CB8AC3E}">
        <p14:creationId xmlns:p14="http://schemas.microsoft.com/office/powerpoint/2010/main" val="2233100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 to Make Complaints</a:t>
            </a:r>
          </a:p>
        </p:txBody>
      </p:sp>
      <p:sp>
        <p:nvSpPr>
          <p:cNvPr id="3" name="Content Placeholder 2"/>
          <p:cNvSpPr>
            <a:spLocks noGrp="1"/>
          </p:cNvSpPr>
          <p:nvPr>
            <p:ph idx="1"/>
          </p:nvPr>
        </p:nvSpPr>
        <p:spPr/>
        <p:txBody>
          <a:bodyPr/>
          <a:lstStyle/>
          <a:p>
            <a:r>
              <a:rPr lang="en-US" sz="2300" dirty="0">
                <a:solidFill>
                  <a:schemeClr val="bg2">
                    <a:lumMod val="10000"/>
                  </a:schemeClr>
                </a:solidFill>
              </a:rPr>
              <a:t>Make complaints to the facility</a:t>
            </a:r>
          </a:p>
          <a:p>
            <a:endParaRPr lang="en-US" sz="2300" dirty="0">
              <a:solidFill>
                <a:schemeClr val="bg2">
                  <a:lumMod val="10000"/>
                </a:schemeClr>
              </a:solidFill>
            </a:endParaRPr>
          </a:p>
          <a:p>
            <a:r>
              <a:rPr lang="en-US" sz="2300" dirty="0">
                <a:solidFill>
                  <a:schemeClr val="bg2">
                    <a:lumMod val="10000"/>
                  </a:schemeClr>
                </a:solidFill>
              </a:rPr>
              <a:t>Ask staff to take steps to resolve complaints</a:t>
            </a:r>
          </a:p>
          <a:p>
            <a:endParaRPr lang="en-US" sz="2300" dirty="0">
              <a:solidFill>
                <a:schemeClr val="bg2">
                  <a:lumMod val="10000"/>
                </a:schemeClr>
              </a:solidFill>
            </a:endParaRPr>
          </a:p>
          <a:p>
            <a:r>
              <a:rPr lang="en-US" sz="2300" dirty="0">
                <a:solidFill>
                  <a:schemeClr val="bg2">
                    <a:lumMod val="10000"/>
                  </a:schemeClr>
                </a:solidFill>
              </a:rPr>
              <a:t>Make complaints to outside agencies – like the state survey agency or the Long-Term Care Ombudsman Program</a:t>
            </a:r>
          </a:p>
          <a:p>
            <a:endParaRPr lang="en-US" dirty="0"/>
          </a:p>
        </p:txBody>
      </p:sp>
    </p:spTree>
    <p:extLst>
      <p:ext uri="{BB962C8B-B14F-4D97-AF65-F5344CB8AC3E}">
        <p14:creationId xmlns:p14="http://schemas.microsoft.com/office/powerpoint/2010/main" val="1468290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Rights to Remain</a:t>
            </a:r>
          </a:p>
        </p:txBody>
      </p:sp>
      <p:sp>
        <p:nvSpPr>
          <p:cNvPr id="3" name="Content Placeholder 2"/>
          <p:cNvSpPr>
            <a:spLocks noGrp="1"/>
          </p:cNvSpPr>
          <p:nvPr>
            <p:ph idx="1"/>
          </p:nvPr>
        </p:nvSpPr>
        <p:spPr>
          <a:xfrm>
            <a:off x="609600" y="1476712"/>
            <a:ext cx="10972800" cy="5257800"/>
          </a:xfrm>
        </p:spPr>
        <p:txBody>
          <a:bodyPr>
            <a:normAutofit fontScale="92500"/>
          </a:bodyPr>
          <a:lstStyle/>
          <a:p>
            <a:r>
              <a:rPr lang="en-US" sz="2600" dirty="0">
                <a:solidFill>
                  <a:schemeClr val="bg2">
                    <a:lumMod val="10000"/>
                  </a:schemeClr>
                </a:solidFill>
              </a:rPr>
              <a:t>You have the right to stay in the facility unless specific conditions are met, such as transfer or discharge is necessary for your health and safety or the health and safety of others</a:t>
            </a:r>
          </a:p>
          <a:p>
            <a:endParaRPr lang="en-US" sz="1100" dirty="0">
              <a:solidFill>
                <a:schemeClr val="bg2">
                  <a:lumMod val="10000"/>
                </a:schemeClr>
              </a:solidFill>
            </a:endParaRPr>
          </a:p>
          <a:p>
            <a:r>
              <a:rPr lang="en-US" sz="2600" dirty="0">
                <a:solidFill>
                  <a:schemeClr val="bg2">
                    <a:lumMod val="10000"/>
                  </a:schemeClr>
                </a:solidFill>
              </a:rPr>
              <a:t>Appeal your discharge notice and remain in the facility until the appeal is decided</a:t>
            </a:r>
          </a:p>
          <a:p>
            <a:endParaRPr lang="en-US" sz="1100" dirty="0">
              <a:solidFill>
                <a:schemeClr val="bg2">
                  <a:lumMod val="10000"/>
                </a:schemeClr>
              </a:solidFill>
            </a:endParaRPr>
          </a:p>
          <a:p>
            <a:r>
              <a:rPr lang="en-US" sz="2600" dirty="0">
                <a:solidFill>
                  <a:schemeClr val="bg2">
                    <a:lumMod val="10000"/>
                  </a:schemeClr>
                </a:solidFill>
              </a:rPr>
              <a:t>Receive a 30-day written notice of discharge that includes information like:</a:t>
            </a:r>
          </a:p>
          <a:p>
            <a:pPr lvl="1"/>
            <a:r>
              <a:rPr lang="en-US" sz="2200" dirty="0">
                <a:solidFill>
                  <a:schemeClr val="bg2">
                    <a:lumMod val="10000"/>
                  </a:schemeClr>
                </a:solidFill>
              </a:rPr>
              <a:t>The reason for discharge, </a:t>
            </a:r>
          </a:p>
          <a:p>
            <a:pPr lvl="1"/>
            <a:r>
              <a:rPr lang="en-US" sz="2200" dirty="0">
                <a:solidFill>
                  <a:schemeClr val="bg2">
                    <a:lumMod val="10000"/>
                  </a:schemeClr>
                </a:solidFill>
              </a:rPr>
              <a:t>the date of discharge, </a:t>
            </a:r>
          </a:p>
          <a:p>
            <a:pPr lvl="1"/>
            <a:r>
              <a:rPr lang="en-US" sz="2200" dirty="0">
                <a:solidFill>
                  <a:schemeClr val="bg2">
                    <a:lumMod val="10000"/>
                  </a:schemeClr>
                </a:solidFill>
              </a:rPr>
              <a:t>the location to which you will be discharged, </a:t>
            </a:r>
          </a:p>
          <a:p>
            <a:pPr lvl="1"/>
            <a:r>
              <a:rPr lang="en-US" sz="2200" dirty="0">
                <a:solidFill>
                  <a:schemeClr val="bg2">
                    <a:lumMod val="10000"/>
                  </a:schemeClr>
                </a:solidFill>
              </a:rPr>
              <a:t>your rights, and </a:t>
            </a:r>
          </a:p>
          <a:p>
            <a:pPr lvl="1"/>
            <a:r>
              <a:rPr lang="en-US" sz="2200" dirty="0">
                <a:solidFill>
                  <a:schemeClr val="bg2">
                    <a:lumMod val="10000"/>
                  </a:schemeClr>
                </a:solidFill>
              </a:rPr>
              <a:t>name and contact information for the Long-Term Care Ombudsman Program and the Protection and Advocacy Program (for residents with intellectual or developmental disabilities or mental health needs)</a:t>
            </a:r>
          </a:p>
          <a:p>
            <a:pPr marL="274637" lvl="1" indent="0">
              <a:buNone/>
            </a:pPr>
            <a:endParaRPr lang="en-US" dirty="0">
              <a:solidFill>
                <a:schemeClr val="bg2">
                  <a:lumMod val="10000"/>
                </a:schemeClr>
              </a:solidFill>
            </a:endParaRP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394229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Rights to Remain</a:t>
            </a:r>
          </a:p>
        </p:txBody>
      </p:sp>
      <p:sp>
        <p:nvSpPr>
          <p:cNvPr id="3" name="Content Placeholder 2"/>
          <p:cNvSpPr>
            <a:spLocks noGrp="1"/>
          </p:cNvSpPr>
          <p:nvPr>
            <p:ph idx="1"/>
          </p:nvPr>
        </p:nvSpPr>
        <p:spPr/>
        <p:txBody>
          <a:bodyPr>
            <a:normAutofit/>
          </a:bodyPr>
          <a:lstStyle/>
          <a:p>
            <a:r>
              <a:rPr lang="en-US" sz="2200" dirty="0">
                <a:solidFill>
                  <a:schemeClr val="bg2">
                    <a:lumMod val="10000"/>
                  </a:schemeClr>
                </a:solidFill>
              </a:rPr>
              <a:t>Preparation and orientation to ensure a safe and orderly discharge</a:t>
            </a:r>
          </a:p>
          <a:p>
            <a:endParaRPr lang="en-US" sz="2200" dirty="0">
              <a:solidFill>
                <a:schemeClr val="bg2">
                  <a:lumMod val="10000"/>
                </a:schemeClr>
              </a:solidFill>
            </a:endParaRPr>
          </a:p>
          <a:p>
            <a:r>
              <a:rPr lang="en-US" sz="2200" dirty="0">
                <a:solidFill>
                  <a:schemeClr val="bg2">
                    <a:lumMod val="10000"/>
                  </a:schemeClr>
                </a:solidFill>
              </a:rPr>
              <a:t>Notice of your right to return to the facility after a hospital stay or therapeutic leave, including bed hold policies, and a statement of your right to return to the same bed (if available) or the first available bed</a:t>
            </a:r>
          </a:p>
          <a:p>
            <a:endParaRPr lang="en-US" dirty="0">
              <a:solidFill>
                <a:schemeClr val="bg2">
                  <a:lumMod val="10000"/>
                </a:schemeClr>
              </a:solidFill>
            </a:endParaRPr>
          </a:p>
          <a:p>
            <a:endParaRPr lang="en-US" dirty="0"/>
          </a:p>
        </p:txBody>
      </p:sp>
    </p:spTree>
    <p:extLst>
      <p:ext uri="{BB962C8B-B14F-4D97-AF65-F5344CB8AC3E}">
        <p14:creationId xmlns:p14="http://schemas.microsoft.com/office/powerpoint/2010/main" val="2489274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996" y="531846"/>
            <a:ext cx="10972800" cy="662473"/>
          </a:xfrm>
        </p:spPr>
        <p:txBody>
          <a:bodyPr>
            <a:normAutofit fontScale="90000"/>
          </a:bodyPr>
          <a:lstStyle/>
          <a:p>
            <a:br>
              <a:rPr lang="en-US" b="1" dirty="0"/>
            </a:br>
            <a:r>
              <a:rPr lang="en-US" b="1" dirty="0"/>
              <a:t>Are There Limit?</a:t>
            </a:r>
            <a:br>
              <a:rPr lang="en-US" dirty="0"/>
            </a:br>
            <a:endParaRPr lang="en-US" dirty="0"/>
          </a:p>
        </p:txBody>
      </p:sp>
      <p:sp>
        <p:nvSpPr>
          <p:cNvPr id="3" name="Content Placeholder 2"/>
          <p:cNvSpPr>
            <a:spLocks noGrp="1"/>
          </p:cNvSpPr>
          <p:nvPr>
            <p:ph idx="1"/>
          </p:nvPr>
        </p:nvSpPr>
        <p:spPr/>
        <p:txBody>
          <a:bodyPr/>
          <a:lstStyle/>
          <a:p>
            <a:r>
              <a:rPr lang="en-US" dirty="0">
                <a:solidFill>
                  <a:schemeClr val="bg2">
                    <a:lumMod val="10000"/>
                  </a:schemeClr>
                </a:solidFill>
              </a:rPr>
              <a:t>Residents can exercise your rights as long as they don’t infringe upon the rights or health and safety of other residents.  </a:t>
            </a:r>
          </a:p>
          <a:p>
            <a:pPr marL="274637" lvl="1" indent="0">
              <a:buNone/>
            </a:pPr>
            <a:endParaRPr lang="en-US" dirty="0"/>
          </a:p>
          <a:p>
            <a:pPr lvl="1"/>
            <a:endParaRPr lang="en-US" dirty="0"/>
          </a:p>
          <a:p>
            <a:endParaRPr lang="en-US" dirty="0"/>
          </a:p>
        </p:txBody>
      </p:sp>
    </p:spTree>
    <p:extLst>
      <p:ext uri="{BB962C8B-B14F-4D97-AF65-F5344CB8AC3E}">
        <p14:creationId xmlns:p14="http://schemas.microsoft.com/office/powerpoint/2010/main" val="3890202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24849-EAFA-497D-9291-8F964AE6FA83}"/>
              </a:ext>
            </a:extLst>
          </p:cNvPr>
          <p:cNvSpPr>
            <a:spLocks noGrp="1"/>
          </p:cNvSpPr>
          <p:nvPr>
            <p:ph type="title"/>
          </p:nvPr>
        </p:nvSpPr>
        <p:spPr>
          <a:xfrm>
            <a:off x="963084" y="2362201"/>
            <a:ext cx="10681520" cy="2200275"/>
          </a:xfrm>
        </p:spPr>
        <p:txBody>
          <a:bodyPr/>
          <a:lstStyle/>
          <a:p>
            <a:r>
              <a:rPr lang="en-US" b="1" dirty="0">
                <a:solidFill>
                  <a:srgbClr val="FFFFFF"/>
                </a:solidFill>
              </a:rPr>
              <a:t>Tips for Facilitating residents’ rights </a:t>
            </a:r>
          </a:p>
        </p:txBody>
      </p:sp>
    </p:spTree>
    <p:extLst>
      <p:ext uri="{BB962C8B-B14F-4D97-AF65-F5344CB8AC3E}">
        <p14:creationId xmlns:p14="http://schemas.microsoft.com/office/powerpoint/2010/main" val="3253395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657" y="395614"/>
            <a:ext cx="10972800" cy="990600"/>
          </a:xfrm>
        </p:spPr>
        <p:txBody>
          <a:bodyPr/>
          <a:lstStyle/>
          <a:p>
            <a:r>
              <a:rPr lang="en-US" b="1" dirty="0"/>
              <a:t>What is the Nursing Home </a:t>
            </a:r>
            <a:r>
              <a:rPr lang="en-US" b="1" u="sng" dirty="0"/>
              <a:t>Required </a:t>
            </a:r>
            <a:r>
              <a:rPr lang="en-US" b="1" dirty="0"/>
              <a:t>to Do?</a:t>
            </a:r>
          </a:p>
        </p:txBody>
      </p:sp>
      <p:sp>
        <p:nvSpPr>
          <p:cNvPr id="3" name="Content Placeholder 2"/>
          <p:cNvSpPr>
            <a:spLocks noGrp="1"/>
          </p:cNvSpPr>
          <p:nvPr>
            <p:ph idx="1"/>
          </p:nvPr>
        </p:nvSpPr>
        <p:spPr>
          <a:xfrm>
            <a:off x="609600" y="1524000"/>
            <a:ext cx="10972800" cy="5334000"/>
          </a:xfrm>
        </p:spPr>
        <p:txBody>
          <a:bodyPr/>
          <a:lstStyle/>
          <a:p>
            <a:r>
              <a:rPr lang="en-US" dirty="0">
                <a:solidFill>
                  <a:schemeClr val="bg2">
                    <a:lumMod val="10000"/>
                  </a:schemeClr>
                </a:solidFill>
                <a:cs typeface="Arial"/>
              </a:rPr>
              <a:t>Post information about residents’ rights, explain them, and give residents a copy in a language and format they can understand.  </a:t>
            </a:r>
          </a:p>
          <a:p>
            <a:endParaRPr lang="en-US" dirty="0">
              <a:solidFill>
                <a:schemeClr val="bg2">
                  <a:lumMod val="10000"/>
                </a:schemeClr>
              </a:solidFill>
              <a:cs typeface="Arial"/>
            </a:endParaRPr>
          </a:p>
          <a:p>
            <a:r>
              <a:rPr lang="en-US" dirty="0">
                <a:solidFill>
                  <a:schemeClr val="bg2">
                    <a:lumMod val="10000"/>
                  </a:schemeClr>
                </a:solidFill>
                <a:cs typeface="Arial"/>
              </a:rPr>
              <a:t>Protect and promote the rights of each resident.</a:t>
            </a:r>
          </a:p>
          <a:p>
            <a:endParaRPr lang="en-US" dirty="0">
              <a:solidFill>
                <a:schemeClr val="bg2">
                  <a:lumMod val="10000"/>
                </a:schemeClr>
              </a:solidFill>
              <a:cs typeface="Arial"/>
            </a:endParaRPr>
          </a:p>
          <a:p>
            <a:r>
              <a:rPr lang="en-US" dirty="0">
                <a:solidFill>
                  <a:schemeClr val="bg2">
                    <a:lumMod val="10000"/>
                  </a:schemeClr>
                </a:solidFill>
                <a:cs typeface="Arial"/>
              </a:rPr>
              <a:t>Ensure that the resident can exercise his or her rights without interference, coercion, discrimination, or reprisal from the facility.</a:t>
            </a:r>
          </a:p>
          <a:p>
            <a:endParaRPr lang="en-US" dirty="0">
              <a:solidFill>
                <a:schemeClr val="bg2">
                  <a:lumMod val="10000"/>
                </a:schemeClr>
              </a:solidFill>
              <a:cs typeface="Arial"/>
            </a:endParaRPr>
          </a:p>
          <a:p>
            <a:r>
              <a:rPr lang="en-US" dirty="0">
                <a:solidFill>
                  <a:schemeClr val="bg2">
                    <a:lumMod val="10000"/>
                  </a:schemeClr>
                </a:solidFill>
                <a:cs typeface="Arial"/>
              </a:rPr>
              <a:t>Treat each resident with respect and dignity.</a:t>
            </a:r>
          </a:p>
          <a:p>
            <a:endParaRPr lang="en-US" dirty="0">
              <a:solidFill>
                <a:schemeClr val="bg2">
                  <a:lumMod val="10000"/>
                </a:schemeClr>
              </a:solidFill>
              <a:cs typeface="Arial"/>
            </a:endParaRPr>
          </a:p>
          <a:p>
            <a:r>
              <a:rPr lang="en-US" dirty="0">
                <a:solidFill>
                  <a:schemeClr val="bg2">
                    <a:lumMod val="10000"/>
                  </a:schemeClr>
                </a:solidFill>
                <a:cs typeface="Arial"/>
              </a:rPr>
              <a:t>Care for each resident in a manner and environment that maintains or enhances the resident’s quality of life, </a:t>
            </a:r>
            <a:r>
              <a:rPr lang="en-US" u="sng" dirty="0">
                <a:solidFill>
                  <a:schemeClr val="bg2">
                    <a:lumMod val="10000"/>
                  </a:schemeClr>
                </a:solidFill>
                <a:cs typeface="Arial"/>
              </a:rPr>
              <a:t>according to the resident.</a:t>
            </a:r>
          </a:p>
          <a:p>
            <a:pPr lvl="0"/>
            <a:endParaRPr lang="en-US" dirty="0">
              <a:solidFill>
                <a:schemeClr val="bg2">
                  <a:lumMod val="10000"/>
                </a:schemeClr>
              </a:solidFill>
            </a:endParaRPr>
          </a:p>
          <a:p>
            <a:endParaRPr lang="en-US" dirty="0"/>
          </a:p>
        </p:txBody>
      </p:sp>
    </p:spTree>
    <p:extLst>
      <p:ext uri="{BB962C8B-B14F-4D97-AF65-F5344CB8AC3E}">
        <p14:creationId xmlns:p14="http://schemas.microsoft.com/office/powerpoint/2010/main" val="18525989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b="1" dirty="0"/>
              <a:t>In a Nursing Home That Promotes Rights…</a:t>
            </a:r>
          </a:p>
        </p:txBody>
      </p:sp>
      <p:sp>
        <p:nvSpPr>
          <p:cNvPr id="3" name="Content Placeholder 2"/>
          <p:cNvSpPr>
            <a:spLocks noGrp="1"/>
          </p:cNvSpPr>
          <p:nvPr>
            <p:ph idx="1"/>
          </p:nvPr>
        </p:nvSpPr>
        <p:spPr/>
        <p:txBody>
          <a:bodyPr/>
          <a:lstStyle/>
          <a:p>
            <a:pPr lvl="0"/>
            <a:endParaRPr lang="en-US" dirty="0"/>
          </a:p>
          <a:p>
            <a:pPr lvl="0"/>
            <a:r>
              <a:rPr lang="en-US" dirty="0">
                <a:solidFill>
                  <a:schemeClr val="bg2">
                    <a:lumMod val="10000"/>
                  </a:schemeClr>
                </a:solidFill>
              </a:rPr>
              <a:t>Residents, surrogate decision-makers, and staff know residents’ rights.</a:t>
            </a:r>
          </a:p>
          <a:p>
            <a:pPr lvl="0"/>
            <a:endParaRPr lang="en-US" dirty="0">
              <a:solidFill>
                <a:schemeClr val="bg2">
                  <a:lumMod val="10000"/>
                </a:schemeClr>
              </a:solidFill>
            </a:endParaRPr>
          </a:p>
          <a:p>
            <a:pPr lvl="0"/>
            <a:r>
              <a:rPr lang="en-US" dirty="0">
                <a:solidFill>
                  <a:schemeClr val="bg2">
                    <a:lumMod val="10000"/>
                  </a:schemeClr>
                </a:solidFill>
              </a:rPr>
              <a:t>Staff assist residents in exercising their rights.</a:t>
            </a:r>
          </a:p>
          <a:p>
            <a:pPr lvl="0"/>
            <a:endParaRPr lang="en-US" dirty="0">
              <a:solidFill>
                <a:schemeClr val="bg2">
                  <a:lumMod val="10000"/>
                </a:schemeClr>
              </a:solidFill>
            </a:endParaRPr>
          </a:p>
          <a:p>
            <a:pPr lvl="0"/>
            <a:r>
              <a:rPr lang="en-US" dirty="0">
                <a:solidFill>
                  <a:schemeClr val="bg2">
                    <a:lumMod val="10000"/>
                  </a:schemeClr>
                </a:solidFill>
              </a:rPr>
              <a:t>Staff know the residents as people, e.g., their needs, preferences, and natural rhythms.  </a:t>
            </a:r>
          </a:p>
          <a:p>
            <a:pPr lvl="0"/>
            <a:endParaRPr lang="en-US" dirty="0">
              <a:solidFill>
                <a:schemeClr val="bg2">
                  <a:lumMod val="10000"/>
                </a:schemeClr>
              </a:solidFill>
            </a:endParaRPr>
          </a:p>
          <a:p>
            <a:pPr lvl="0"/>
            <a:r>
              <a:rPr lang="en-US" dirty="0">
                <a:solidFill>
                  <a:schemeClr val="bg2">
                    <a:lumMod val="10000"/>
                  </a:schemeClr>
                </a:solidFill>
              </a:rPr>
              <a:t>Alternate modes of communicating are used with residents who, e.g., are non-English speaking or have hearing or visual impairments.</a:t>
            </a:r>
          </a:p>
          <a:p>
            <a:pPr lvl="0"/>
            <a:endParaRPr lang="en-US" dirty="0"/>
          </a:p>
          <a:p>
            <a:endParaRPr lang="en-US" dirty="0"/>
          </a:p>
        </p:txBody>
      </p:sp>
    </p:spTree>
    <p:extLst>
      <p:ext uri="{BB962C8B-B14F-4D97-AF65-F5344CB8AC3E}">
        <p14:creationId xmlns:p14="http://schemas.microsoft.com/office/powerpoint/2010/main" val="1375682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b="1" dirty="0"/>
              <a:t>In a Nursing Home That Promotes Rights…</a:t>
            </a:r>
          </a:p>
        </p:txBody>
      </p:sp>
      <p:sp>
        <p:nvSpPr>
          <p:cNvPr id="3" name="Content Placeholder 2"/>
          <p:cNvSpPr>
            <a:spLocks noGrp="1"/>
          </p:cNvSpPr>
          <p:nvPr>
            <p:ph idx="1"/>
          </p:nvPr>
        </p:nvSpPr>
        <p:spPr/>
        <p:txBody>
          <a:bodyPr/>
          <a:lstStyle/>
          <a:p>
            <a:pPr marL="0" lvl="0" indent="0">
              <a:buNone/>
            </a:pPr>
            <a:endParaRPr lang="en-US" dirty="0"/>
          </a:p>
          <a:p>
            <a:pPr lvl="0"/>
            <a:r>
              <a:rPr lang="en-US" dirty="0">
                <a:solidFill>
                  <a:schemeClr val="bg2">
                    <a:lumMod val="10000"/>
                  </a:schemeClr>
                </a:solidFill>
              </a:rPr>
              <a:t>Information and choices are provided.</a:t>
            </a:r>
          </a:p>
          <a:p>
            <a:pPr lvl="0"/>
            <a:endParaRPr lang="en-US" dirty="0">
              <a:solidFill>
                <a:schemeClr val="bg2">
                  <a:lumMod val="10000"/>
                </a:schemeClr>
              </a:solidFill>
            </a:endParaRPr>
          </a:p>
          <a:p>
            <a:pPr lvl="0"/>
            <a:r>
              <a:rPr lang="en-US" dirty="0">
                <a:solidFill>
                  <a:schemeClr val="bg2">
                    <a:lumMod val="10000"/>
                  </a:schemeClr>
                </a:solidFill>
              </a:rPr>
              <a:t>A diversity of food and activities are offered.</a:t>
            </a:r>
          </a:p>
          <a:p>
            <a:pPr lvl="0"/>
            <a:endParaRPr lang="en-US" dirty="0">
              <a:solidFill>
                <a:schemeClr val="bg2">
                  <a:lumMod val="10000"/>
                </a:schemeClr>
              </a:solidFill>
            </a:endParaRPr>
          </a:p>
          <a:p>
            <a:pPr lvl="0"/>
            <a:r>
              <a:rPr lang="en-US" dirty="0">
                <a:solidFill>
                  <a:schemeClr val="bg2">
                    <a:lumMod val="10000"/>
                  </a:schemeClr>
                </a:solidFill>
              </a:rPr>
              <a:t>Person-centered care is practiced as a way of life.</a:t>
            </a:r>
          </a:p>
          <a:p>
            <a:pPr lvl="0"/>
            <a:endParaRPr lang="en-US" dirty="0">
              <a:solidFill>
                <a:schemeClr val="bg2">
                  <a:lumMod val="10000"/>
                </a:schemeClr>
              </a:solidFill>
            </a:endParaRPr>
          </a:p>
          <a:p>
            <a:pPr lvl="0"/>
            <a:r>
              <a:rPr lang="en-US" dirty="0">
                <a:solidFill>
                  <a:schemeClr val="bg2">
                    <a:lumMod val="10000"/>
                  </a:schemeClr>
                </a:solidFill>
              </a:rPr>
              <a:t>Staff and residents treat each other with dignity and respect.</a:t>
            </a:r>
          </a:p>
          <a:p>
            <a:pPr lvl="0"/>
            <a:endParaRPr lang="en-US" dirty="0">
              <a:solidFill>
                <a:schemeClr val="bg2">
                  <a:lumMod val="10000"/>
                </a:schemeClr>
              </a:solidFill>
            </a:endParaRPr>
          </a:p>
          <a:p>
            <a:pPr lvl="0"/>
            <a:r>
              <a:rPr lang="en-US" dirty="0">
                <a:solidFill>
                  <a:schemeClr val="bg2">
                    <a:lumMod val="10000"/>
                  </a:schemeClr>
                </a:solidFill>
              </a:rPr>
              <a:t>Staff and residents are happier.</a:t>
            </a:r>
            <a:endParaRPr lang="en-US" dirty="0"/>
          </a:p>
          <a:p>
            <a:endParaRPr lang="en-US" dirty="0"/>
          </a:p>
        </p:txBody>
      </p:sp>
    </p:spTree>
    <p:extLst>
      <p:ext uri="{BB962C8B-B14F-4D97-AF65-F5344CB8AC3E}">
        <p14:creationId xmlns:p14="http://schemas.microsoft.com/office/powerpoint/2010/main" val="3520564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b="1" dirty="0"/>
              <a:t>Tips for Nursing Home Staff</a:t>
            </a:r>
          </a:p>
        </p:txBody>
      </p:sp>
      <p:sp>
        <p:nvSpPr>
          <p:cNvPr id="3" name="Content Placeholder 2"/>
          <p:cNvSpPr>
            <a:spLocks noGrp="1"/>
          </p:cNvSpPr>
          <p:nvPr>
            <p:ph idx="1"/>
          </p:nvPr>
        </p:nvSpPr>
        <p:spPr>
          <a:xfrm>
            <a:off x="574323" y="1035683"/>
            <a:ext cx="11401615" cy="5663546"/>
          </a:xfrm>
        </p:spPr>
        <p:txBody>
          <a:bodyPr/>
          <a:lstStyle/>
          <a:p>
            <a:pPr lvl="0"/>
            <a:endParaRPr lang="en-US" dirty="0"/>
          </a:p>
          <a:p>
            <a:pPr lvl="0"/>
            <a:r>
              <a:rPr lang="en-US" sz="2300" dirty="0">
                <a:solidFill>
                  <a:schemeClr val="bg2">
                    <a:lumMod val="10000"/>
                  </a:schemeClr>
                </a:solidFill>
              </a:rPr>
              <a:t>Talk with your residents. Ask them if they have a preference or a need that has not been met. </a:t>
            </a:r>
          </a:p>
          <a:p>
            <a:pPr lvl="0"/>
            <a:endParaRPr lang="en-US" sz="2300" dirty="0">
              <a:solidFill>
                <a:schemeClr val="bg2">
                  <a:lumMod val="10000"/>
                </a:schemeClr>
              </a:solidFill>
            </a:endParaRPr>
          </a:p>
          <a:p>
            <a:pPr lvl="0"/>
            <a:r>
              <a:rPr lang="en-US" sz="2300" dirty="0">
                <a:solidFill>
                  <a:schemeClr val="bg2">
                    <a:lumMod val="10000"/>
                  </a:schemeClr>
                </a:solidFill>
              </a:rPr>
              <a:t>Talk with friends and family of residents who may have difficulty communicating preferences to get a sense of their typical preferences.</a:t>
            </a:r>
          </a:p>
          <a:p>
            <a:pPr lvl="0"/>
            <a:endParaRPr lang="en-US" sz="2300" dirty="0">
              <a:solidFill>
                <a:schemeClr val="bg2">
                  <a:lumMod val="10000"/>
                </a:schemeClr>
              </a:solidFill>
            </a:endParaRPr>
          </a:p>
          <a:p>
            <a:pPr lvl="0"/>
            <a:r>
              <a:rPr lang="en-US" sz="2300" dirty="0">
                <a:solidFill>
                  <a:schemeClr val="bg2">
                    <a:lumMod val="10000"/>
                  </a:schemeClr>
                </a:solidFill>
              </a:rPr>
              <a:t>Help residents understand their rights and let them make choices wherever possible.</a:t>
            </a:r>
          </a:p>
          <a:p>
            <a:pPr lvl="0"/>
            <a:endParaRPr lang="en-US" sz="2300" dirty="0">
              <a:solidFill>
                <a:schemeClr val="bg2">
                  <a:lumMod val="10000"/>
                </a:schemeClr>
              </a:solidFill>
            </a:endParaRPr>
          </a:p>
          <a:p>
            <a:pPr lvl="0"/>
            <a:r>
              <a:rPr lang="en-US" sz="2300" dirty="0">
                <a:solidFill>
                  <a:schemeClr val="bg2">
                    <a:lumMod val="10000"/>
                  </a:schemeClr>
                </a:solidFill>
              </a:rPr>
              <a:t>If a resident’s right is not being honored, talk with your supervisor about ways to address the issue.</a:t>
            </a:r>
          </a:p>
          <a:p>
            <a:pPr lvl="0"/>
            <a:endParaRPr lang="en-US" sz="2300" dirty="0">
              <a:solidFill>
                <a:schemeClr val="bg2">
                  <a:lumMod val="10000"/>
                </a:schemeClr>
              </a:solidFill>
            </a:endParaRPr>
          </a:p>
          <a:p>
            <a:pPr lvl="0"/>
            <a:r>
              <a:rPr lang="en-US" sz="2300" dirty="0">
                <a:solidFill>
                  <a:schemeClr val="bg2">
                    <a:lumMod val="10000"/>
                  </a:schemeClr>
                </a:solidFill>
              </a:rPr>
              <a:t>Make sure residents know about their local long-term care ombudsman and have information on how to file a complaint. </a:t>
            </a:r>
          </a:p>
          <a:p>
            <a:pPr lvl="0"/>
            <a:endParaRPr lang="en-US" dirty="0"/>
          </a:p>
          <a:p>
            <a:endParaRPr lang="en-US" dirty="0"/>
          </a:p>
        </p:txBody>
      </p:sp>
    </p:spTree>
    <p:extLst>
      <p:ext uri="{BB962C8B-B14F-4D97-AF65-F5344CB8AC3E}">
        <p14:creationId xmlns:p14="http://schemas.microsoft.com/office/powerpoint/2010/main" val="2622291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Consider These Situations</a:t>
            </a:r>
          </a:p>
        </p:txBody>
      </p:sp>
      <p:sp>
        <p:nvSpPr>
          <p:cNvPr id="3" name="Content Placeholder 2"/>
          <p:cNvSpPr>
            <a:spLocks noGrp="1"/>
          </p:cNvSpPr>
          <p:nvPr>
            <p:ph idx="1"/>
          </p:nvPr>
        </p:nvSpPr>
        <p:spPr/>
        <p:txBody>
          <a:bodyPr/>
          <a:lstStyle/>
          <a:p>
            <a:pPr marL="182245" indent="-182245"/>
            <a:r>
              <a:rPr lang="en-US" dirty="0">
                <a:solidFill>
                  <a:schemeClr val="bg2">
                    <a:lumMod val="10000"/>
                  </a:schemeClr>
                </a:solidFill>
              </a:rPr>
              <a:t>You like to stay up late and get up mid-morning.  Staff tell you that if you want to have breakfast, you must be in the dining room by 8 AM.</a:t>
            </a:r>
            <a:endParaRPr lang="en-US" dirty="0"/>
          </a:p>
          <a:p>
            <a:pPr marL="0" indent="0">
              <a:buNone/>
            </a:pPr>
            <a:endParaRPr lang="en-US" dirty="0">
              <a:solidFill>
                <a:schemeClr val="bg2">
                  <a:lumMod val="10000"/>
                </a:schemeClr>
              </a:solidFill>
            </a:endParaRPr>
          </a:p>
          <a:p>
            <a:pPr marL="182245" indent="-182245"/>
            <a:r>
              <a:rPr lang="en-US" dirty="0">
                <a:solidFill>
                  <a:schemeClr val="bg2">
                    <a:lumMod val="10000"/>
                  </a:schemeClr>
                </a:solidFill>
              </a:rPr>
              <a:t>Staff ask for your input on your plan of care, but your only means of communicating is to move your head. You have more to share, but can’t without proper support.</a:t>
            </a:r>
            <a:endParaRPr lang="en-US" dirty="0">
              <a:solidFill>
                <a:srgbClr val="000000"/>
              </a:solidFill>
              <a:cs typeface="Arial"/>
            </a:endParaRPr>
          </a:p>
          <a:p>
            <a:pPr marL="0" indent="0">
              <a:buNone/>
            </a:pPr>
            <a:endParaRPr lang="en-US" dirty="0">
              <a:solidFill>
                <a:schemeClr val="bg2">
                  <a:lumMod val="10000"/>
                </a:schemeClr>
              </a:solidFill>
            </a:endParaRPr>
          </a:p>
          <a:p>
            <a:pPr marL="182245" indent="-182245"/>
            <a:r>
              <a:rPr lang="en-US" dirty="0">
                <a:solidFill>
                  <a:schemeClr val="bg2">
                    <a:lumMod val="10000"/>
                  </a:schemeClr>
                </a:solidFill>
              </a:rPr>
              <a:t>Your nursing home has a weekly church service open to all residents</a:t>
            </a:r>
            <a:r>
              <a:rPr lang="en-US" dirty="0">
                <a:solidFill>
                  <a:srgbClr val="000000"/>
                </a:solidFill>
              </a:rPr>
              <a:t>.  You ask the staff about inviting a rabbi to lead a service and are told “no.”</a:t>
            </a:r>
            <a:endParaRPr lang="en-US" dirty="0">
              <a:solidFill>
                <a:srgbClr val="000000"/>
              </a:solidFill>
              <a:cs typeface="Arial"/>
            </a:endParaRPr>
          </a:p>
          <a:p>
            <a:pPr marL="182245" indent="-182245"/>
            <a:endParaRPr lang="en-US" dirty="0">
              <a:solidFill>
                <a:schemeClr val="bg2">
                  <a:lumMod val="10000"/>
                </a:schemeClr>
              </a:solidFill>
              <a:cs typeface="Arial"/>
            </a:endParaRPr>
          </a:p>
          <a:p>
            <a:pPr marL="182245" indent="-182245"/>
            <a:r>
              <a:rPr lang="en-US" dirty="0">
                <a:solidFill>
                  <a:schemeClr val="bg2">
                    <a:lumMod val="10000"/>
                  </a:schemeClr>
                </a:solidFill>
              </a:rPr>
              <a:t>Can anything be done?  </a:t>
            </a:r>
            <a:r>
              <a:rPr lang="en-US" b="1" dirty="0">
                <a:solidFill>
                  <a:schemeClr val="bg2">
                    <a:lumMod val="10000"/>
                  </a:schemeClr>
                </a:solidFill>
              </a:rPr>
              <a:t>“Yes!” Residents’ Rights </a:t>
            </a:r>
            <a:r>
              <a:rPr lang="en-US" dirty="0">
                <a:solidFill>
                  <a:schemeClr val="bg2">
                    <a:lumMod val="10000"/>
                  </a:schemeClr>
                </a:solidFill>
              </a:rPr>
              <a:t>give you the right to have your needs met and your preferences respected.</a:t>
            </a:r>
            <a:endParaRPr lang="en-US" dirty="0">
              <a:solidFill>
                <a:schemeClr val="bg2">
                  <a:lumMod val="10000"/>
                </a:schemeClr>
              </a:solidFill>
              <a:cs typeface="Arial"/>
            </a:endParaRPr>
          </a:p>
        </p:txBody>
      </p:sp>
    </p:spTree>
    <p:extLst>
      <p:ext uri="{BB962C8B-B14F-4D97-AF65-F5344CB8AC3E}">
        <p14:creationId xmlns:p14="http://schemas.microsoft.com/office/powerpoint/2010/main" val="3472729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b="1" dirty="0">
                <a:solidFill>
                  <a:schemeClr val="tx1"/>
                </a:solidFill>
              </a:rPr>
              <a:t>Residents’ Rights quiz</a:t>
            </a:r>
          </a:p>
        </p:txBody>
      </p:sp>
    </p:spTree>
    <p:extLst>
      <p:ext uri="{BB962C8B-B14F-4D97-AF65-F5344CB8AC3E}">
        <p14:creationId xmlns:p14="http://schemas.microsoft.com/office/powerpoint/2010/main" val="3592186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Residents’ Rights Quiz: True or False?</a:t>
            </a:r>
          </a:p>
        </p:txBody>
      </p:sp>
      <p:sp>
        <p:nvSpPr>
          <p:cNvPr id="3" name="Content Placeholder 2"/>
          <p:cNvSpPr>
            <a:spLocks noGrp="1"/>
          </p:cNvSpPr>
          <p:nvPr>
            <p:ph idx="1"/>
          </p:nvPr>
        </p:nvSpPr>
        <p:spPr/>
        <p:txBody>
          <a:bodyPr/>
          <a:lstStyle/>
          <a:p>
            <a:pPr marL="457200" indent="-457200">
              <a:buFont typeface="+mj-lt"/>
              <a:buAutoNum type="arabicPeriod"/>
            </a:pPr>
            <a:r>
              <a:rPr lang="en-US" dirty="0">
                <a:solidFill>
                  <a:srgbClr val="000000"/>
                </a:solidFill>
              </a:rPr>
              <a:t>Residents must follow doctor’s orders.</a:t>
            </a:r>
          </a:p>
          <a:p>
            <a:pPr marL="457200" indent="-457200">
              <a:buFont typeface="+mj-lt"/>
              <a:buAutoNum type="arabicPeriod"/>
            </a:pPr>
            <a:endParaRPr lang="en-US" sz="1000" dirty="0">
              <a:solidFill>
                <a:srgbClr val="000000"/>
              </a:solidFill>
            </a:endParaRPr>
          </a:p>
          <a:p>
            <a:pPr marL="457200" indent="-457200">
              <a:buFont typeface="+mj-lt"/>
              <a:buAutoNum type="arabicPeriod"/>
            </a:pPr>
            <a:r>
              <a:rPr lang="en-US" dirty="0">
                <a:solidFill>
                  <a:srgbClr val="000000"/>
                </a:solidFill>
              </a:rPr>
              <a:t>When a resident is in a nursing home, he or she must eat at the meal times set by staff, even if breakfast is at 8am and they would never eat that early.</a:t>
            </a:r>
          </a:p>
          <a:p>
            <a:pPr marL="457200" indent="-457200">
              <a:buFont typeface="+mj-lt"/>
              <a:buAutoNum type="arabicPeriod"/>
            </a:pPr>
            <a:endParaRPr lang="en-US" sz="1000" dirty="0">
              <a:solidFill>
                <a:srgbClr val="000000"/>
              </a:solidFill>
            </a:endParaRPr>
          </a:p>
          <a:p>
            <a:pPr marL="457200" indent="-457200">
              <a:buFont typeface="+mj-lt"/>
              <a:buAutoNum type="arabicPeriod"/>
            </a:pPr>
            <a:r>
              <a:rPr lang="en-US" dirty="0">
                <a:solidFill>
                  <a:srgbClr val="000000"/>
                </a:solidFill>
              </a:rPr>
              <a:t>Residents must communicate their input to the facility using only written or oral communications, even if they can only communicate through motion.</a:t>
            </a:r>
          </a:p>
          <a:p>
            <a:pPr marL="457200" indent="-457200">
              <a:buFont typeface="+mj-lt"/>
              <a:buAutoNum type="arabicPeriod"/>
            </a:pPr>
            <a:endParaRPr lang="en-US" sz="1000" dirty="0">
              <a:solidFill>
                <a:srgbClr val="000000"/>
              </a:solidFill>
            </a:endParaRPr>
          </a:p>
          <a:p>
            <a:pPr marL="457200" indent="-457200">
              <a:buFont typeface="+mj-lt"/>
              <a:buAutoNum type="arabicPeriod"/>
            </a:pPr>
            <a:r>
              <a:rPr lang="en-US" dirty="0">
                <a:solidFill>
                  <a:srgbClr val="000000"/>
                </a:solidFill>
              </a:rPr>
              <a:t>Residents’ only choice of religious activity is the weekly church service at the nursing home, even if it is not affiliated with their religion.</a:t>
            </a:r>
          </a:p>
          <a:p>
            <a:pPr marL="457200" indent="-457200">
              <a:buFont typeface="+mj-lt"/>
              <a:buAutoNum type="arabicPeriod"/>
            </a:pPr>
            <a:endParaRPr lang="en-US" sz="1000" dirty="0">
              <a:solidFill>
                <a:srgbClr val="000000"/>
              </a:solidFill>
            </a:endParaRPr>
          </a:p>
          <a:p>
            <a:pPr marL="457200" indent="-457200">
              <a:buFont typeface="+mj-lt"/>
              <a:buAutoNum type="arabicPeriod"/>
            </a:pPr>
            <a:r>
              <a:rPr lang="en-US" dirty="0">
                <a:solidFill>
                  <a:srgbClr val="000000"/>
                </a:solidFill>
              </a:rPr>
              <a:t>A resident only can use the facility’s grievance process to resolve a problem.</a:t>
            </a:r>
          </a:p>
          <a:p>
            <a:pPr marL="457200" indent="-457200">
              <a:buFont typeface="+mj-lt"/>
              <a:buAutoNum type="arabicPeriod"/>
            </a:pPr>
            <a:endParaRPr lang="en-US" dirty="0"/>
          </a:p>
        </p:txBody>
      </p:sp>
    </p:spTree>
    <p:extLst>
      <p:ext uri="{BB962C8B-B14F-4D97-AF65-F5344CB8AC3E}">
        <p14:creationId xmlns:p14="http://schemas.microsoft.com/office/powerpoint/2010/main" val="576916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Residents’ Rights Quiz: True or False?</a:t>
            </a:r>
          </a:p>
        </p:txBody>
      </p:sp>
      <p:sp>
        <p:nvSpPr>
          <p:cNvPr id="3" name="Content Placeholder 2"/>
          <p:cNvSpPr>
            <a:spLocks noGrp="1"/>
          </p:cNvSpPr>
          <p:nvPr>
            <p:ph idx="1"/>
          </p:nvPr>
        </p:nvSpPr>
        <p:spPr/>
        <p:txBody>
          <a:bodyPr/>
          <a:lstStyle/>
          <a:p>
            <a:pPr marL="457200" indent="-457200">
              <a:buFont typeface="+mj-lt"/>
              <a:buAutoNum type="arabicPeriod"/>
            </a:pPr>
            <a:r>
              <a:rPr lang="en-US" b="1" dirty="0">
                <a:solidFill>
                  <a:schemeClr val="bg2">
                    <a:lumMod val="10000"/>
                  </a:schemeClr>
                </a:solidFill>
              </a:rPr>
              <a:t>False:  </a:t>
            </a:r>
            <a:r>
              <a:rPr lang="en-US" dirty="0">
                <a:solidFill>
                  <a:schemeClr val="bg2">
                    <a:lumMod val="10000"/>
                  </a:schemeClr>
                </a:solidFill>
              </a:rPr>
              <a:t>Residents have the right to make decisions about their care and treatment. The resident has the right to be fully informed and to make decisions in all aspects of his/her life that are significant to him/her. Residents must be informed of the risks and benefits of any care, treatments, or orders, and s/he has the right to refuse.</a:t>
            </a:r>
          </a:p>
          <a:p>
            <a:pPr marL="457200" indent="-457200">
              <a:buFont typeface="+mj-lt"/>
              <a:buAutoNum type="arabicPeriod"/>
            </a:pPr>
            <a:endParaRPr lang="en-US" sz="1000" b="1" dirty="0">
              <a:solidFill>
                <a:schemeClr val="bg2">
                  <a:lumMod val="10000"/>
                </a:schemeClr>
              </a:solidFill>
            </a:endParaRPr>
          </a:p>
          <a:p>
            <a:pPr marL="457200" indent="-457200">
              <a:buFont typeface="+mj-lt"/>
              <a:buAutoNum type="arabicPeriod"/>
            </a:pPr>
            <a:r>
              <a:rPr lang="en-US" b="1" dirty="0">
                <a:solidFill>
                  <a:schemeClr val="bg2">
                    <a:lumMod val="10000"/>
                  </a:schemeClr>
                </a:solidFill>
              </a:rPr>
              <a:t>False:  </a:t>
            </a:r>
            <a:r>
              <a:rPr lang="en-US" dirty="0">
                <a:solidFill>
                  <a:schemeClr val="bg2">
                    <a:lumMod val="10000"/>
                  </a:schemeClr>
                </a:solidFill>
              </a:rPr>
              <a:t>Residents can eat at their desired meal times, even if they are different from the scheduled meal. Residents have the right to make choices about their schedule, including meal times.</a:t>
            </a:r>
          </a:p>
          <a:p>
            <a:pPr marL="457200" indent="-457200">
              <a:buFont typeface="+mj-lt"/>
              <a:buAutoNum type="arabicPeriod"/>
            </a:pPr>
            <a:endParaRPr lang="en-US" sz="1000" dirty="0">
              <a:solidFill>
                <a:schemeClr val="bg2">
                  <a:lumMod val="10000"/>
                </a:schemeClr>
              </a:solidFill>
            </a:endParaRPr>
          </a:p>
          <a:p>
            <a:pPr marL="457200" indent="-457200">
              <a:buFont typeface="+mj-lt"/>
              <a:buAutoNum type="arabicPeriod"/>
            </a:pPr>
            <a:r>
              <a:rPr lang="en-US" b="1" dirty="0">
                <a:solidFill>
                  <a:schemeClr val="bg2">
                    <a:lumMod val="10000"/>
                  </a:schemeClr>
                </a:solidFill>
              </a:rPr>
              <a:t>False:  </a:t>
            </a:r>
            <a:r>
              <a:rPr lang="en-US" dirty="0">
                <a:solidFill>
                  <a:schemeClr val="bg2">
                    <a:lumMod val="10000"/>
                  </a:schemeClr>
                </a:solidFill>
              </a:rPr>
              <a:t>The facility must take resident input into consideration and provide any support or assistance they need to communicate they input. Residents have the right to information and communications in a language and format they understand (e.g., Spanish, Braille, etc.).</a:t>
            </a:r>
          </a:p>
          <a:p>
            <a:pPr marL="0" indent="0">
              <a:buNone/>
            </a:pPr>
            <a:endParaRPr lang="en-US" dirty="0">
              <a:solidFill>
                <a:srgbClr val="000000"/>
              </a:solidFill>
            </a:endParaRPr>
          </a:p>
          <a:p>
            <a:pPr marL="0" indent="0">
              <a:buNone/>
            </a:pPr>
            <a:endParaRPr lang="en-US" dirty="0">
              <a:solidFill>
                <a:srgbClr val="000000"/>
              </a:solidFill>
            </a:endParaRPr>
          </a:p>
          <a:p>
            <a:pPr marL="0" indent="0">
              <a:buNone/>
            </a:pPr>
            <a:r>
              <a:rPr lang="en-US" b="1" dirty="0">
                <a:solidFill>
                  <a:schemeClr val="bg2">
                    <a:lumMod val="10000"/>
                  </a:schemeClr>
                </a:solidFill>
              </a:rPr>
              <a:t>	</a:t>
            </a:r>
            <a:endParaRPr lang="en-US" dirty="0"/>
          </a:p>
        </p:txBody>
      </p:sp>
    </p:spTree>
    <p:extLst>
      <p:ext uri="{BB962C8B-B14F-4D97-AF65-F5344CB8AC3E}">
        <p14:creationId xmlns:p14="http://schemas.microsoft.com/office/powerpoint/2010/main" val="3488363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Residents’ Rights Quiz: True or False?</a:t>
            </a:r>
          </a:p>
        </p:txBody>
      </p:sp>
      <p:sp>
        <p:nvSpPr>
          <p:cNvPr id="3" name="Content Placeholder 2"/>
          <p:cNvSpPr>
            <a:spLocks noGrp="1"/>
          </p:cNvSpPr>
          <p:nvPr>
            <p:ph idx="1"/>
          </p:nvPr>
        </p:nvSpPr>
        <p:spPr/>
        <p:txBody>
          <a:bodyPr/>
          <a:lstStyle/>
          <a:p>
            <a:pPr marL="457200" indent="-457200">
              <a:buFont typeface="+mj-lt"/>
              <a:buAutoNum type="arabicPeriod" startAt="4"/>
            </a:pPr>
            <a:r>
              <a:rPr lang="en-US" b="1" dirty="0">
                <a:solidFill>
                  <a:schemeClr val="bg2">
                    <a:lumMod val="10000"/>
                  </a:schemeClr>
                </a:solidFill>
              </a:rPr>
              <a:t>False:  </a:t>
            </a:r>
            <a:r>
              <a:rPr lang="en-US" dirty="0">
                <a:solidFill>
                  <a:schemeClr val="bg2">
                    <a:lumMod val="10000"/>
                  </a:schemeClr>
                </a:solidFill>
              </a:rPr>
              <a:t>Residents can practice the religion of their choosing, regardless of the facility’s scheduled religious services. Residents have the right to freely practice their own religion, can attend religious services outside the facility, and can have visitors at any time, including clergy.</a:t>
            </a:r>
          </a:p>
          <a:p>
            <a:pPr marL="457200" indent="-457200">
              <a:buFont typeface="+mj-lt"/>
              <a:buAutoNum type="arabicPeriod" startAt="4"/>
            </a:pPr>
            <a:endParaRPr lang="en-US" dirty="0">
              <a:solidFill>
                <a:srgbClr val="000000"/>
              </a:solidFill>
            </a:endParaRPr>
          </a:p>
          <a:p>
            <a:pPr marL="457200" indent="-457200">
              <a:buAutoNum type="arabicPeriod" startAt="4"/>
            </a:pPr>
            <a:r>
              <a:rPr lang="en-US" b="1" dirty="0">
                <a:solidFill>
                  <a:schemeClr val="bg2">
                    <a:lumMod val="10000"/>
                  </a:schemeClr>
                </a:solidFill>
              </a:rPr>
              <a:t>False:  </a:t>
            </a:r>
            <a:r>
              <a:rPr lang="en-US" dirty="0">
                <a:solidFill>
                  <a:schemeClr val="bg2">
                    <a:lumMod val="10000"/>
                  </a:schemeClr>
                </a:solidFill>
              </a:rPr>
              <a:t>The facility must investigate and respond to any grievance filed by a resident, including letting them know how the problem will be resolved. Residents can file a grievance with the facility, make a complaint to the state licensing and survey agency and/or the Long-Term Care Ombudsman Program.</a:t>
            </a:r>
          </a:p>
          <a:p>
            <a:pPr marL="0" indent="0">
              <a:buNone/>
            </a:pPr>
            <a:endParaRPr lang="en-US" dirty="0">
              <a:solidFill>
                <a:srgbClr val="000000"/>
              </a:solidFill>
            </a:endParaRPr>
          </a:p>
        </p:txBody>
      </p:sp>
    </p:spTree>
    <p:extLst>
      <p:ext uri="{BB962C8B-B14F-4D97-AF65-F5344CB8AC3E}">
        <p14:creationId xmlns:p14="http://schemas.microsoft.com/office/powerpoint/2010/main" val="1928550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b="1" dirty="0">
                <a:solidFill>
                  <a:srgbClr val="FFFFFF"/>
                </a:solidFill>
              </a:rPr>
              <a:t>Questions?</a:t>
            </a:r>
          </a:p>
        </p:txBody>
      </p:sp>
    </p:spTree>
    <p:extLst>
      <p:ext uri="{BB962C8B-B14F-4D97-AF65-F5344CB8AC3E}">
        <p14:creationId xmlns:p14="http://schemas.microsoft.com/office/powerpoint/2010/main" val="15859191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FFFFFF"/>
                </a:solidFill>
              </a:rPr>
              <a:t>resources</a:t>
            </a:r>
          </a:p>
        </p:txBody>
      </p:sp>
    </p:spTree>
    <p:extLst>
      <p:ext uri="{BB962C8B-B14F-4D97-AF65-F5344CB8AC3E}">
        <p14:creationId xmlns:p14="http://schemas.microsoft.com/office/powerpoint/2010/main" val="3635180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632" y="429208"/>
            <a:ext cx="9448800" cy="990600"/>
          </a:xfrm>
        </p:spPr>
        <p:txBody>
          <a:bodyPr/>
          <a:lstStyle/>
          <a:p>
            <a:r>
              <a:rPr lang="en-US" b="1" dirty="0"/>
              <a:t>Additional Information</a:t>
            </a:r>
          </a:p>
        </p:txBody>
      </p:sp>
      <p:sp>
        <p:nvSpPr>
          <p:cNvPr id="3" name="Content Placeholder 2"/>
          <p:cNvSpPr>
            <a:spLocks noGrp="1"/>
          </p:cNvSpPr>
          <p:nvPr>
            <p:ph idx="1"/>
          </p:nvPr>
        </p:nvSpPr>
        <p:spPr>
          <a:xfrm>
            <a:off x="609599" y="1419808"/>
            <a:ext cx="11146971" cy="5057192"/>
          </a:xfrm>
        </p:spPr>
        <p:txBody>
          <a:bodyPr/>
          <a:lstStyle/>
          <a:p>
            <a:pPr marL="182880" indent="-182245">
              <a:buNone/>
            </a:pPr>
            <a:r>
              <a:rPr lang="en-US" b="1" dirty="0">
                <a:cs typeface="Arial"/>
              </a:rPr>
              <a:t>  </a:t>
            </a:r>
            <a:r>
              <a:rPr lang="en-US" b="1" dirty="0">
                <a:solidFill>
                  <a:srgbClr val="000000"/>
                </a:solidFill>
                <a:cs typeface="Arial"/>
              </a:rPr>
              <a:t>The National Long-Term Care Ombudsman Resource Center (NORC) </a:t>
            </a:r>
            <a:r>
              <a:rPr lang="en-US" u="sng" dirty="0">
                <a:cs typeface="Arial"/>
                <a:hlinkClick r:id="rId3"/>
              </a:rPr>
              <a:t>http://ltcombudsman.org/</a:t>
            </a:r>
            <a:r>
              <a:rPr lang="en-US" b="1" dirty="0">
                <a:cs typeface="Arial"/>
              </a:rPr>
              <a:t> </a:t>
            </a:r>
            <a:endParaRPr lang="en-US" dirty="0">
              <a:cs typeface="Arial"/>
            </a:endParaRPr>
          </a:p>
          <a:p>
            <a:pPr marL="286385" indent="-285750"/>
            <a:r>
              <a:rPr lang="en-US" sz="1800" b="1" dirty="0">
                <a:solidFill>
                  <a:srgbClr val="000000"/>
                </a:solidFill>
                <a:cs typeface="Arial"/>
              </a:rPr>
              <a:t>NORC Nursing Homes page- </a:t>
            </a:r>
            <a:r>
              <a:rPr lang="en-US" sz="1800" u="sng" dirty="0">
                <a:cs typeface="Arial"/>
                <a:hlinkClick r:id="rId4"/>
              </a:rPr>
              <a:t>http://ltcombudsman.org/nursing-homes</a:t>
            </a:r>
            <a:r>
              <a:rPr lang="en-US" sz="1800" b="1" dirty="0">
                <a:cs typeface="Arial"/>
              </a:rPr>
              <a:t> </a:t>
            </a:r>
            <a:endParaRPr lang="en-US" sz="1800" dirty="0">
              <a:cs typeface="Arial"/>
            </a:endParaRPr>
          </a:p>
          <a:p>
            <a:pPr marL="286385" indent="-285750"/>
            <a:r>
              <a:rPr lang="en-US" sz="1800" b="1" dirty="0">
                <a:solidFill>
                  <a:srgbClr val="000000"/>
                </a:solidFill>
                <a:cs typeface="Arial"/>
              </a:rPr>
              <a:t>NORC Federal Nursing Home Regulations page- </a:t>
            </a:r>
            <a:r>
              <a:rPr lang="en-US" sz="1800" u="sng" dirty="0">
                <a:cs typeface="Arial"/>
                <a:hlinkClick r:id="rId5"/>
              </a:rPr>
              <a:t>http://ltcombudsman.org/library/fed_laws/federal-nursing-home-regulations</a:t>
            </a:r>
            <a:r>
              <a:rPr lang="en-US" sz="1800" b="1" dirty="0">
                <a:cs typeface="Arial"/>
              </a:rPr>
              <a:t> </a:t>
            </a:r>
            <a:endParaRPr lang="en-US" sz="1800" dirty="0">
              <a:cs typeface="Arial"/>
            </a:endParaRPr>
          </a:p>
          <a:p>
            <a:pPr marL="286385" indent="-285750"/>
            <a:r>
              <a:rPr lang="en-US" sz="1800" b="1" dirty="0">
                <a:solidFill>
                  <a:srgbClr val="000000"/>
                </a:solidFill>
                <a:cs typeface="Arial"/>
              </a:rPr>
              <a:t>Locate and Learn about the Long-Term Care Ombudsman Program:</a:t>
            </a:r>
            <a:r>
              <a:rPr lang="en-US" sz="1800" b="1" dirty="0">
                <a:cs typeface="Arial"/>
              </a:rPr>
              <a:t>  </a:t>
            </a:r>
            <a:r>
              <a:rPr lang="en-US" sz="1800" u="sng" dirty="0">
                <a:cs typeface="Arial"/>
                <a:hlinkClick r:id="rId6"/>
              </a:rPr>
              <a:t>http://theconsumervoice.org/get_help</a:t>
            </a:r>
            <a:endParaRPr sz="1800" dirty="0">
              <a:cs typeface="Arial"/>
            </a:endParaRPr>
          </a:p>
          <a:p>
            <a:pPr marL="182880" indent="-182245">
              <a:buNone/>
            </a:pPr>
            <a:endParaRPr lang="en-US" sz="1800" dirty="0">
              <a:cs typeface="Arial"/>
            </a:endParaRPr>
          </a:p>
          <a:p>
            <a:pPr marL="182880" indent="-182245">
              <a:buNone/>
            </a:pPr>
            <a:r>
              <a:rPr lang="en-US" b="1" dirty="0">
                <a:cs typeface="Arial"/>
              </a:rPr>
              <a:t>  </a:t>
            </a:r>
            <a:r>
              <a:rPr lang="en-US" b="1" dirty="0">
                <a:solidFill>
                  <a:srgbClr val="000000"/>
                </a:solidFill>
                <a:cs typeface="Arial"/>
              </a:rPr>
              <a:t>The National Consumer Voice for Quality Long-Term Care (Consumer Voice) </a:t>
            </a:r>
            <a:r>
              <a:rPr lang="en-US" u="sng" dirty="0">
                <a:cs typeface="Arial"/>
                <a:hlinkClick r:id="rId7"/>
              </a:rPr>
              <a:t>www.theconsumervoice.org</a:t>
            </a:r>
            <a:r>
              <a:rPr lang="en-US" b="1" dirty="0">
                <a:cs typeface="Arial"/>
              </a:rPr>
              <a:t> </a:t>
            </a:r>
            <a:endParaRPr lang="en-US" dirty="0">
              <a:cs typeface="Arial"/>
            </a:endParaRPr>
          </a:p>
          <a:p>
            <a:pPr marL="286385" indent="-285750"/>
            <a:r>
              <a:rPr lang="en-US" sz="1800" b="1" dirty="0">
                <a:solidFill>
                  <a:srgbClr val="000000"/>
                </a:solidFill>
                <a:cs typeface="Arial"/>
              </a:rPr>
              <a:t>Consumer Voice Nursing Home Residents page- </a:t>
            </a:r>
            <a:r>
              <a:rPr lang="en-US" sz="1800" u="sng" dirty="0">
                <a:cs typeface="Arial"/>
                <a:hlinkClick r:id="rId8"/>
              </a:rPr>
              <a:t>http://theconsumervoice.org/issues/recipients/nursing-home-residents</a:t>
            </a:r>
            <a:r>
              <a:rPr lang="en-US" sz="1800" b="1" dirty="0">
                <a:cs typeface="Arial"/>
              </a:rPr>
              <a:t> </a:t>
            </a:r>
            <a:endParaRPr lang="en-US" sz="1800" dirty="0">
              <a:cs typeface="Arial"/>
            </a:endParaRPr>
          </a:p>
          <a:p>
            <a:pPr marL="0" indent="0">
              <a:buNone/>
            </a:pPr>
            <a:endParaRPr lang="en-US" b="1" dirty="0">
              <a:cs typeface="Arial"/>
            </a:endParaRPr>
          </a:p>
          <a:p>
            <a:pPr marL="0" indent="0">
              <a:buNone/>
            </a:pPr>
            <a:endParaRPr lang="en-US" sz="1000" b="1" dirty="0"/>
          </a:p>
          <a:p>
            <a:pPr marL="0" indent="0">
              <a:buNone/>
            </a:pPr>
            <a:endParaRPr lang="en-US" dirty="0"/>
          </a:p>
          <a:p>
            <a:pPr marL="274320" lvl="1" indent="0">
              <a:buNone/>
            </a:pPr>
            <a:endParaRPr lang="en-US" dirty="0">
              <a:cs typeface="Arial"/>
            </a:endParaRPr>
          </a:p>
          <a:p>
            <a:pPr lvl="1" indent="-182245"/>
            <a:endParaRPr lang="en-US" dirty="0">
              <a:cs typeface="Arial"/>
            </a:endParaRPr>
          </a:p>
          <a:p>
            <a:pPr lvl="1" indent="-182245"/>
            <a:endParaRPr lang="en-US" dirty="0">
              <a:cs typeface="Arial"/>
            </a:endParaRPr>
          </a:p>
          <a:p>
            <a:pPr marL="182245" indent="-182245"/>
            <a:endParaRPr lang="en-US" dirty="0">
              <a:cs typeface="Arial"/>
            </a:endParaRPr>
          </a:p>
        </p:txBody>
      </p:sp>
    </p:spTree>
    <p:extLst>
      <p:ext uri="{BB962C8B-B14F-4D97-AF65-F5344CB8AC3E}">
        <p14:creationId xmlns:p14="http://schemas.microsoft.com/office/powerpoint/2010/main" val="4815815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Contact Information</a:t>
            </a:r>
          </a:p>
        </p:txBody>
      </p:sp>
      <p:sp>
        <p:nvSpPr>
          <p:cNvPr id="3" name="Content Placeholder 2"/>
          <p:cNvSpPr>
            <a:spLocks noGrp="1"/>
          </p:cNvSpPr>
          <p:nvPr>
            <p:ph idx="1"/>
          </p:nvPr>
        </p:nvSpPr>
        <p:spPr/>
        <p:txBody>
          <a:bodyPr/>
          <a:lstStyle/>
          <a:p>
            <a:r>
              <a:rPr lang="en-US" dirty="0"/>
              <a:t>INSERT PRESENTER CONTACT INFORMATION</a:t>
            </a:r>
          </a:p>
        </p:txBody>
      </p:sp>
    </p:spTree>
    <p:extLst>
      <p:ext uri="{BB962C8B-B14F-4D97-AF65-F5344CB8AC3E}">
        <p14:creationId xmlns:p14="http://schemas.microsoft.com/office/powerpoint/2010/main" val="39209973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Picture 4" descr="NORClogo"/>
          <p:cNvPicPr>
            <a:picLocks noChangeAspect="1" noChangeArrowheads="1"/>
          </p:cNvPicPr>
          <p:nvPr/>
        </p:nvPicPr>
        <p:blipFill>
          <a:blip r:embed="rId3" cstate="print"/>
          <a:srcRect/>
          <a:stretch>
            <a:fillRect/>
          </a:stretch>
        </p:blipFill>
        <p:spPr bwMode="auto">
          <a:xfrm>
            <a:off x="2722382" y="419201"/>
            <a:ext cx="6762946" cy="1090080"/>
          </a:xfrm>
          <a:prstGeom prst="rect">
            <a:avLst/>
          </a:prstGeom>
          <a:noFill/>
          <a:ln w="9525">
            <a:noFill/>
            <a:miter lim="800000"/>
            <a:headEnd/>
            <a:tailEnd/>
          </a:ln>
        </p:spPr>
      </p:pic>
      <p:sp>
        <p:nvSpPr>
          <p:cNvPr id="58370" name="TextBox 3"/>
          <p:cNvSpPr txBox="1">
            <a:spLocks noChangeArrowheads="1"/>
          </p:cNvSpPr>
          <p:nvPr/>
        </p:nvSpPr>
        <p:spPr bwMode="auto">
          <a:xfrm>
            <a:off x="303229" y="1680181"/>
            <a:ext cx="11585541" cy="5016758"/>
          </a:xfrm>
          <a:prstGeom prst="rect">
            <a:avLst/>
          </a:prstGeom>
          <a:noFill/>
          <a:ln w="9525">
            <a:noFill/>
            <a:miter lim="800000"/>
            <a:headEnd/>
            <a:tailEnd/>
          </a:ln>
        </p:spPr>
        <p:txBody>
          <a:bodyPr wrap="square">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srgbClr val="002060"/>
              </a:solidFill>
              <a:effectLst/>
              <a:uLnTx/>
              <a:uFillTx/>
              <a:latin typeface="Arial" pitchFamily="127" charset="0"/>
              <a:ea typeface="ＭＳ Ｐゴシック" pitchFamily="127"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002060"/>
                </a:solidFill>
                <a:effectLst/>
                <a:uLnTx/>
                <a:uFillTx/>
                <a:latin typeface="Arial"/>
                <a:ea typeface="+mn-ea"/>
                <a:cs typeface="+mn-cs"/>
              </a:rPr>
              <a:t>Connect with us: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i="1" dirty="0">
              <a:solidFill>
                <a:srgbClr val="002060"/>
              </a:solidFill>
              <a:latin typeface="Arial"/>
            </a:endParaRPr>
          </a:p>
          <a:p>
            <a:pPr algn="ctr">
              <a:defRPr/>
            </a:pPr>
            <a:r>
              <a:rPr lang="en-US" sz="2000" dirty="0">
                <a:solidFill>
                  <a:srgbClr val="002060"/>
                </a:solidFill>
                <a:latin typeface="Arial" pitchFamily="127" charset="0"/>
                <a:ea typeface="ＭＳ Ｐゴシック" pitchFamily="127" charset="-128"/>
                <a:hlinkClick r:id="rId4"/>
              </a:rPr>
              <a:t>www.ltcombudsman.org</a:t>
            </a:r>
            <a:endParaRPr lang="en-US" sz="2000" dirty="0">
              <a:solidFill>
                <a:srgbClr val="002060"/>
              </a:solidFill>
              <a:latin typeface="Arial" pitchFamily="127" charset="0"/>
              <a:ea typeface="ＭＳ Ｐゴシック" pitchFamily="12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1" dirty="0">
              <a:solidFill>
                <a:srgbClr val="002060"/>
              </a:solidFill>
              <a:latin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1" u="none" strike="noStrike" kern="1200" cap="none" spc="0" normalizeH="0" baseline="0" noProof="0" dirty="0">
              <a:ln>
                <a:noFill/>
              </a:ln>
              <a:solidFill>
                <a:srgbClr val="0020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20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Arial"/>
                <a:ea typeface="+mn-ea"/>
                <a:cs typeface="+mn-cs"/>
              </a:rPr>
              <a:t>The National LTC Ombudsman Resource Center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20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2060"/>
              </a:solidFill>
              <a:latin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20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Arial"/>
                <a:ea typeface="+mn-ea"/>
                <a:cs typeface="+mn-cs"/>
              </a:rPr>
              <a:t>@LTCombudcenter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002060"/>
              </a:solidFill>
              <a:effectLst/>
              <a:uLnTx/>
              <a:uFillTx/>
              <a:latin typeface="Arial" pitchFamily="127" charset="0"/>
              <a:ea typeface="ＭＳ Ｐゴシック" pitchFamily="127"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rgbClr val="002060"/>
              </a:solidFill>
              <a:latin typeface="Arial" pitchFamily="127" charset="0"/>
              <a:ea typeface="ＭＳ Ｐゴシック" pitchFamily="12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002060"/>
              </a:solidFill>
              <a:effectLst/>
              <a:uLnTx/>
              <a:uFillTx/>
              <a:latin typeface="Arial" pitchFamily="127" charset="0"/>
              <a:ea typeface="ＭＳ Ｐゴシック" pitchFamily="127"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Arial"/>
                <a:ea typeface="+mn-ea"/>
                <a:cs typeface="+mn-cs"/>
              </a:rPr>
              <a:t>         </a:t>
            </a:r>
            <a:r>
              <a:rPr kumimoji="0" lang="en-US" sz="1800" b="1" i="0" u="none" strike="noStrike" kern="1200" cap="none" spc="0" normalizeH="0" baseline="0" noProof="0" dirty="0">
                <a:ln>
                  <a:noFill/>
                </a:ln>
                <a:solidFill>
                  <a:srgbClr val="002060"/>
                </a:solidFill>
                <a:effectLst/>
                <a:uLnTx/>
                <a:uFillTx/>
                <a:latin typeface="Arial"/>
                <a:ea typeface="+mn-ea"/>
                <a:cs typeface="+mn-cs"/>
              </a:rPr>
              <a:t>Get our app! Search for "LTC Ombudsman Resource Center" in the Apple Store or Google Play </a:t>
            </a:r>
            <a:endParaRPr kumimoji="0" lang="en-US" sz="1800" b="1" i="0" u="none" strike="noStrike" kern="1200" cap="none" spc="0" normalizeH="0" baseline="0" noProof="0" dirty="0">
              <a:ln>
                <a:noFill/>
              </a:ln>
              <a:solidFill>
                <a:srgbClr val="002060"/>
              </a:solidFill>
              <a:effectLst/>
              <a:uLnTx/>
              <a:uFillTx/>
              <a:latin typeface="Arial" pitchFamily="127" charset="0"/>
              <a:ea typeface="ＭＳ Ｐゴシック" pitchFamily="127"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srgbClr val="002060"/>
              </a:solidFill>
              <a:effectLst/>
              <a:uLnTx/>
              <a:uFillTx/>
              <a:latin typeface="Arial" pitchFamily="127" charset="0"/>
              <a:ea typeface="ＭＳ Ｐゴシック" pitchFamily="127"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srgbClr val="002060"/>
              </a:solidFill>
              <a:effectLst/>
              <a:uLnTx/>
              <a:uFillTx/>
              <a:latin typeface="Arial" pitchFamily="127" charset="0"/>
              <a:ea typeface="ＭＳ Ｐゴシック" pitchFamily="127"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srgbClr val="002060"/>
              </a:solidFill>
              <a:effectLst/>
              <a:uLnTx/>
              <a:uFillTx/>
              <a:latin typeface="Arial" pitchFamily="127" charset="0"/>
              <a:ea typeface="ＭＳ Ｐゴシック" pitchFamily="127"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1" u="none" strike="noStrike" kern="1200" cap="none" spc="0" normalizeH="0" baseline="0" noProof="0" dirty="0">
                <a:ln>
                  <a:noFill/>
                </a:ln>
                <a:solidFill>
                  <a:srgbClr val="002060"/>
                </a:solidFill>
                <a:effectLst/>
                <a:uLnTx/>
                <a:uFillTx/>
                <a:latin typeface="Arial" pitchFamily="127" charset="0"/>
                <a:ea typeface="ＭＳ Ｐゴシック" pitchFamily="127" charset="-128"/>
                <a:cs typeface="+mn-cs"/>
              </a:rPr>
              <a:t>This project was supported, in part, by grant number </a:t>
            </a:r>
            <a:r>
              <a:rPr kumimoji="0" lang="en-US" sz="1200" b="0" i="1" u="none" strike="noStrike" kern="1200" cap="none" spc="0" normalizeH="0" baseline="0" noProof="0" dirty="0">
                <a:ln>
                  <a:noFill/>
                </a:ln>
                <a:solidFill>
                  <a:srgbClr val="002060"/>
                </a:solidFill>
                <a:effectLst/>
                <a:uLnTx/>
                <a:uFillTx/>
                <a:latin typeface="Arial"/>
                <a:ea typeface="+mn-ea"/>
                <a:cs typeface="+mn-cs"/>
              </a:rPr>
              <a:t>90OMRC0001-01-00</a:t>
            </a:r>
            <a:r>
              <a:rPr kumimoji="0" lang="en-US" sz="1200" b="0" i="1" u="none" strike="noStrike" kern="1200" cap="none" spc="0" normalizeH="0" baseline="0" noProof="0" dirty="0">
                <a:ln>
                  <a:noFill/>
                </a:ln>
                <a:solidFill>
                  <a:srgbClr val="002060"/>
                </a:solidFill>
                <a:effectLst/>
                <a:uLnTx/>
                <a:uFillTx/>
                <a:latin typeface="Arial" pitchFamily="127" charset="0"/>
                <a:ea typeface="ＭＳ Ｐゴシック" pitchFamily="127" charset="-128"/>
                <a:cs typeface="+mn-cs"/>
              </a:rPr>
              <a:t>,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pic>
        <p:nvPicPr>
          <p:cNvPr id="4" name="Picture 3" descr="cid:image003.jpg@01CFB310.A36779F0">
            <a:hlinkClick r:id="rId5"/>
            <a:extLst>
              <a:ext uri="{FF2B5EF4-FFF2-40B4-BE49-F238E27FC236}">
                <a16:creationId xmlns:a16="http://schemas.microsoft.com/office/drawing/2014/main" id="{75775DF9-72AA-45B3-8E26-01B6DDB74C2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934549" y="3334871"/>
            <a:ext cx="512890" cy="444587"/>
          </a:xfrm>
          <a:prstGeom prst="rect">
            <a:avLst/>
          </a:prstGeom>
          <a:noFill/>
          <a:ln>
            <a:noFill/>
          </a:ln>
        </p:spPr>
      </p:pic>
      <p:pic>
        <p:nvPicPr>
          <p:cNvPr id="5" name="Picture 4" descr="cid:image004.jpg@01CFB310.A36779F0">
            <a:hlinkClick r:id="rId7"/>
            <a:extLst>
              <a:ext uri="{FF2B5EF4-FFF2-40B4-BE49-F238E27FC236}">
                <a16:creationId xmlns:a16="http://schemas.microsoft.com/office/drawing/2014/main" id="{6BE81116-3DB1-4096-AB6C-444A0937B6F1}"/>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4476926" y="3936097"/>
            <a:ext cx="504446" cy="504925"/>
          </a:xfrm>
          <a:prstGeom prst="rect">
            <a:avLst/>
          </a:prstGeom>
          <a:noFill/>
          <a:ln>
            <a:noFill/>
          </a:ln>
        </p:spPr>
      </p:pic>
      <p:pic>
        <p:nvPicPr>
          <p:cNvPr id="3" name="Graphic 2" descr="Smart Phone">
            <a:extLst>
              <a:ext uri="{FF2B5EF4-FFF2-40B4-BE49-F238E27FC236}">
                <a16:creationId xmlns:a16="http://schemas.microsoft.com/office/drawing/2014/main" id="{1A524A66-D447-4221-91AD-05F83E1CD9E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85155" y="4627755"/>
            <a:ext cx="715976" cy="715976"/>
          </a:xfrm>
          <a:prstGeom prst="rect">
            <a:avLst/>
          </a:prstGeom>
        </p:spPr>
      </p:pic>
    </p:spTree>
    <p:extLst>
      <p:ext uri="{BB962C8B-B14F-4D97-AF65-F5344CB8AC3E}">
        <p14:creationId xmlns:p14="http://schemas.microsoft.com/office/powerpoint/2010/main" val="2324245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Residents’ Rights Have Impact</a:t>
            </a:r>
          </a:p>
        </p:txBody>
      </p:sp>
      <p:sp>
        <p:nvSpPr>
          <p:cNvPr id="3" name="Content Placeholder 2"/>
          <p:cNvSpPr>
            <a:spLocks noGrp="1"/>
          </p:cNvSpPr>
          <p:nvPr>
            <p:ph idx="1"/>
          </p:nvPr>
        </p:nvSpPr>
        <p:spPr/>
        <p:txBody>
          <a:bodyPr/>
          <a:lstStyle/>
          <a:p>
            <a:r>
              <a:rPr lang="en-US" dirty="0">
                <a:solidFill>
                  <a:schemeClr val="bg2">
                    <a:lumMod val="10000"/>
                  </a:schemeClr>
                </a:solidFill>
              </a:rPr>
              <a:t>Knowing and exercising your rights </a:t>
            </a:r>
            <a:r>
              <a:rPr lang="en-US" dirty="0">
                <a:solidFill>
                  <a:srgbClr val="000000"/>
                </a:solidFill>
              </a:rPr>
              <a:t>enhances quality of life and care through:</a:t>
            </a:r>
          </a:p>
          <a:p>
            <a:pPr marL="0" indent="0">
              <a:buNone/>
            </a:pPr>
            <a:endParaRPr lang="en-US" dirty="0">
              <a:solidFill>
                <a:srgbClr val="000000"/>
              </a:solidFill>
            </a:endParaRPr>
          </a:p>
          <a:p>
            <a:pPr lvl="1"/>
            <a:r>
              <a:rPr lang="en-US" b="1" dirty="0">
                <a:solidFill>
                  <a:srgbClr val="000000"/>
                </a:solidFill>
              </a:rPr>
              <a:t>Dignity</a:t>
            </a:r>
          </a:p>
          <a:p>
            <a:pPr marL="274637" lvl="1" indent="0">
              <a:buNone/>
            </a:pPr>
            <a:endParaRPr lang="en-US" dirty="0">
              <a:solidFill>
                <a:schemeClr val="bg2">
                  <a:lumMod val="10000"/>
                </a:schemeClr>
              </a:solidFill>
            </a:endParaRPr>
          </a:p>
          <a:p>
            <a:pPr lvl="1"/>
            <a:r>
              <a:rPr lang="en-US" b="1" dirty="0">
                <a:solidFill>
                  <a:schemeClr val="bg2">
                    <a:lumMod val="10000"/>
                  </a:schemeClr>
                </a:solidFill>
              </a:rPr>
              <a:t>Self-Determination</a:t>
            </a:r>
          </a:p>
          <a:p>
            <a:pPr marL="274637" lvl="1" indent="0">
              <a:buNone/>
            </a:pPr>
            <a:endParaRPr lang="en-US" dirty="0">
              <a:solidFill>
                <a:schemeClr val="bg2">
                  <a:lumMod val="10000"/>
                </a:schemeClr>
              </a:solidFill>
            </a:endParaRPr>
          </a:p>
          <a:p>
            <a:pPr lvl="1"/>
            <a:r>
              <a:rPr lang="en-US" b="1" dirty="0">
                <a:solidFill>
                  <a:schemeClr val="bg2">
                    <a:lumMod val="10000"/>
                  </a:schemeClr>
                </a:solidFill>
              </a:rPr>
              <a:t>Choices</a:t>
            </a:r>
          </a:p>
          <a:p>
            <a:pPr marL="274637" lvl="1" indent="0">
              <a:buNone/>
            </a:pPr>
            <a:endParaRPr lang="en-US" dirty="0">
              <a:solidFill>
                <a:schemeClr val="bg2">
                  <a:lumMod val="10000"/>
                </a:schemeClr>
              </a:solidFill>
            </a:endParaRPr>
          </a:p>
          <a:p>
            <a:pPr lvl="1"/>
            <a:r>
              <a:rPr lang="en-US" b="1" dirty="0">
                <a:solidFill>
                  <a:schemeClr val="bg2">
                    <a:lumMod val="10000"/>
                  </a:schemeClr>
                </a:solidFill>
              </a:rPr>
              <a:t>Information</a:t>
            </a:r>
          </a:p>
          <a:p>
            <a:pPr marL="274637" lvl="1" indent="0">
              <a:buNone/>
            </a:pPr>
            <a:endParaRPr lang="en-US" dirty="0">
              <a:solidFill>
                <a:schemeClr val="bg2">
                  <a:lumMod val="10000"/>
                </a:schemeClr>
              </a:solidFill>
            </a:endParaRPr>
          </a:p>
          <a:p>
            <a:pPr lvl="1"/>
            <a:r>
              <a:rPr lang="en-US" b="1" dirty="0">
                <a:solidFill>
                  <a:schemeClr val="bg2">
                    <a:lumMod val="10000"/>
                  </a:schemeClr>
                </a:solidFill>
              </a:rPr>
              <a:t>Communication and access to persons and services inside and outside the nursing home</a:t>
            </a:r>
          </a:p>
        </p:txBody>
      </p:sp>
    </p:spTree>
    <p:extLst>
      <p:ext uri="{BB962C8B-B14F-4D97-AF65-F5344CB8AC3E}">
        <p14:creationId xmlns:p14="http://schemas.microsoft.com/office/powerpoint/2010/main" val="1776519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33400"/>
            <a:ext cx="11401615" cy="990600"/>
          </a:xfrm>
        </p:spPr>
        <p:txBody>
          <a:bodyPr>
            <a:normAutofit fontScale="90000"/>
          </a:bodyPr>
          <a:lstStyle/>
          <a:p>
            <a:r>
              <a:rPr lang="en-US" b="1" dirty="0"/>
              <a:t>Residents’ Rights Empower and Recognize Residents</a:t>
            </a:r>
          </a:p>
        </p:txBody>
      </p:sp>
      <p:sp>
        <p:nvSpPr>
          <p:cNvPr id="3" name="Content Placeholder 2"/>
          <p:cNvSpPr>
            <a:spLocks noGrp="1"/>
          </p:cNvSpPr>
          <p:nvPr>
            <p:ph idx="1"/>
          </p:nvPr>
        </p:nvSpPr>
        <p:spPr/>
        <p:txBody>
          <a:bodyPr/>
          <a:lstStyle/>
          <a:p>
            <a:r>
              <a:rPr lang="en-US" dirty="0">
                <a:solidFill>
                  <a:schemeClr val="bg2">
                    <a:lumMod val="10000"/>
                  </a:schemeClr>
                </a:solidFill>
              </a:rPr>
              <a:t>Residents’ Rights* put you in the driver’s seat to choose, participate, receive information, and make decisions about all aspects of your care and life.</a:t>
            </a:r>
          </a:p>
          <a:p>
            <a:endParaRPr lang="en-US" dirty="0">
              <a:solidFill>
                <a:schemeClr val="bg2">
                  <a:lumMod val="10000"/>
                </a:schemeClr>
              </a:solidFill>
            </a:endParaRPr>
          </a:p>
          <a:p>
            <a:pPr lvl="0"/>
            <a:r>
              <a:rPr lang="en-US" dirty="0">
                <a:solidFill>
                  <a:schemeClr val="bg2">
                    <a:lumMod val="10000"/>
                  </a:schemeClr>
                </a:solidFill>
              </a:rPr>
              <a:t>Congress created residents’ rights* in recognition of:</a:t>
            </a:r>
          </a:p>
          <a:p>
            <a:pPr lvl="1"/>
            <a:r>
              <a:rPr lang="en-US" dirty="0">
                <a:solidFill>
                  <a:schemeClr val="bg2">
                    <a:lumMod val="10000"/>
                  </a:schemeClr>
                </a:solidFill>
              </a:rPr>
              <a:t>The power imbalance between residents and staff; and</a:t>
            </a:r>
          </a:p>
          <a:p>
            <a:pPr lvl="1"/>
            <a:r>
              <a:rPr lang="en-US" dirty="0">
                <a:solidFill>
                  <a:schemeClr val="bg2">
                    <a:lumMod val="10000"/>
                  </a:schemeClr>
                </a:solidFill>
              </a:rPr>
              <a:t>The tendency of nursing homes to operate as an impersonal system which required residents to fit-in.</a:t>
            </a:r>
          </a:p>
          <a:p>
            <a:pPr marL="0" lvl="0" indent="0">
              <a:buClr>
                <a:srgbClr val="8AB833"/>
              </a:buClr>
              <a:buNone/>
            </a:pPr>
            <a:endParaRPr lang="en-US" dirty="0">
              <a:solidFill>
                <a:srgbClr val="002060"/>
              </a:solidFill>
            </a:endParaRPr>
          </a:p>
          <a:p>
            <a:pPr marL="0" indent="0">
              <a:buClr>
                <a:srgbClr val="8AB833"/>
              </a:buClr>
              <a:buNone/>
            </a:pPr>
            <a:r>
              <a:rPr lang="en-US" sz="1200" dirty="0">
                <a:solidFill>
                  <a:srgbClr val="002060"/>
                </a:solidFill>
              </a:rPr>
              <a:t>*</a:t>
            </a:r>
            <a:r>
              <a:rPr lang="en-US" sz="1200" dirty="0"/>
              <a:t> See 42 CFR §483 for a full listing of Residents’ Rights.  Many states also have residents’ rights laws or regulations which give additional rights to residents.</a:t>
            </a:r>
          </a:p>
          <a:p>
            <a:endParaRPr lang="en-US" dirty="0"/>
          </a:p>
        </p:txBody>
      </p:sp>
    </p:spTree>
    <p:extLst>
      <p:ext uri="{BB962C8B-B14F-4D97-AF65-F5344CB8AC3E}">
        <p14:creationId xmlns:p14="http://schemas.microsoft.com/office/powerpoint/2010/main" val="237718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8D76-01B7-4424-9C4B-0AC9DF6D4088}"/>
              </a:ext>
            </a:extLst>
          </p:cNvPr>
          <p:cNvSpPr>
            <a:spLocks noGrp="1"/>
          </p:cNvSpPr>
          <p:nvPr>
            <p:ph type="title"/>
          </p:nvPr>
        </p:nvSpPr>
        <p:spPr>
          <a:xfrm>
            <a:off x="963083" y="2362201"/>
            <a:ext cx="10597545" cy="2200275"/>
          </a:xfrm>
        </p:spPr>
        <p:txBody>
          <a:bodyPr/>
          <a:lstStyle/>
          <a:p>
            <a:r>
              <a:rPr lang="en-US" b="1" dirty="0">
                <a:solidFill>
                  <a:srgbClr val="FFFFFF"/>
                </a:solidFill>
              </a:rPr>
              <a:t>Overview of residents’ rights</a:t>
            </a:r>
          </a:p>
        </p:txBody>
      </p:sp>
    </p:spTree>
    <p:extLst>
      <p:ext uri="{BB962C8B-B14F-4D97-AF65-F5344CB8AC3E}">
        <p14:creationId xmlns:p14="http://schemas.microsoft.com/office/powerpoint/2010/main" val="3252322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735563"/>
          </a:xfrm>
        </p:spPr>
        <p:txBody>
          <a:bodyPr/>
          <a:lstStyle/>
          <a:p>
            <a:r>
              <a:rPr lang="en-US" b="1" dirty="0"/>
              <a:t>Residents’ Rights Overview*</a:t>
            </a:r>
          </a:p>
        </p:txBody>
      </p:sp>
      <p:sp>
        <p:nvSpPr>
          <p:cNvPr id="3" name="Content Placeholder 2"/>
          <p:cNvSpPr>
            <a:spLocks noGrp="1"/>
          </p:cNvSpPr>
          <p:nvPr>
            <p:ph idx="1"/>
          </p:nvPr>
        </p:nvSpPr>
        <p:spPr>
          <a:xfrm>
            <a:off x="609600" y="1436915"/>
            <a:ext cx="10972800" cy="5169158"/>
          </a:xfrm>
        </p:spPr>
        <p:txBody>
          <a:bodyPr anchor="t"/>
          <a:lstStyle/>
          <a:p>
            <a:pPr marL="0" indent="0">
              <a:buNone/>
            </a:pPr>
            <a:r>
              <a:rPr lang="en-US" b="1" dirty="0">
                <a:solidFill>
                  <a:schemeClr val="bg2">
                    <a:lumMod val="10000"/>
                  </a:schemeClr>
                </a:solidFill>
              </a:rPr>
              <a:t>To get started, you might:</a:t>
            </a:r>
          </a:p>
          <a:p>
            <a:pPr marL="0" indent="0">
              <a:buNone/>
            </a:pPr>
            <a:endParaRPr lang="en-US" b="1" dirty="0">
              <a:solidFill>
                <a:schemeClr val="bg2">
                  <a:lumMod val="10000"/>
                </a:schemeClr>
              </a:solidFill>
            </a:endParaRPr>
          </a:p>
          <a:p>
            <a:pPr lvl="1"/>
            <a:r>
              <a:rPr lang="en-US" dirty="0">
                <a:solidFill>
                  <a:schemeClr val="bg2">
                    <a:lumMod val="10000"/>
                  </a:schemeClr>
                </a:solidFill>
              </a:rPr>
              <a:t>Pick topics that interest you (see following slides) or;</a:t>
            </a:r>
          </a:p>
          <a:p>
            <a:pPr marL="274637" lvl="1" indent="0">
              <a:buNone/>
            </a:pPr>
            <a:endParaRPr lang="en-US" dirty="0">
              <a:solidFill>
                <a:schemeClr val="bg2">
                  <a:lumMod val="10000"/>
                </a:schemeClr>
              </a:solidFill>
            </a:endParaRPr>
          </a:p>
          <a:p>
            <a:pPr lvl="1"/>
            <a:r>
              <a:rPr lang="en-US" dirty="0">
                <a:solidFill>
                  <a:schemeClr val="bg2">
                    <a:lumMod val="10000"/>
                  </a:schemeClr>
                </a:solidFill>
              </a:rPr>
              <a:t>Focus on a situation you’re facing and ask yourself, “What are my residents’ rights?</a:t>
            </a:r>
            <a:r>
              <a:rPr lang="en-US" dirty="0">
                <a:solidFill>
                  <a:srgbClr val="0000CC"/>
                </a:solidFill>
              </a:rPr>
              <a:t>”</a:t>
            </a:r>
          </a:p>
          <a:p>
            <a:pPr lvl="1"/>
            <a:endParaRPr lang="en-US" dirty="0">
              <a:solidFill>
                <a:srgbClr val="0000CC"/>
              </a:solidFill>
            </a:endParaRPr>
          </a:p>
          <a:p>
            <a:pPr marL="274637" lvl="1" indent="0">
              <a:buNone/>
            </a:pPr>
            <a:endParaRPr lang="en-US" dirty="0">
              <a:solidFill>
                <a:schemeClr val="bg2">
                  <a:lumMod val="10000"/>
                </a:schemeClr>
              </a:solidFill>
            </a:endParaRPr>
          </a:p>
          <a:p>
            <a:pPr marL="274637" lvl="1" indent="0">
              <a:buNone/>
            </a:pPr>
            <a:endParaRPr lang="en-US" dirty="0">
              <a:solidFill>
                <a:schemeClr val="bg2">
                  <a:lumMod val="10000"/>
                </a:schemeClr>
              </a:solidFill>
            </a:endParaRPr>
          </a:p>
          <a:p>
            <a:pPr marL="274637" lvl="1" indent="0">
              <a:buNone/>
            </a:pPr>
            <a:endParaRPr lang="en-US" dirty="0">
              <a:solidFill>
                <a:schemeClr val="bg2">
                  <a:lumMod val="10000"/>
                </a:schemeClr>
              </a:solidFill>
            </a:endParaRPr>
          </a:p>
          <a:p>
            <a:pPr marL="274637" lvl="1" indent="0">
              <a:buNone/>
            </a:pPr>
            <a:endParaRPr lang="en-US" dirty="0">
              <a:solidFill>
                <a:schemeClr val="bg2">
                  <a:lumMod val="10000"/>
                </a:schemeClr>
              </a:solidFill>
            </a:endParaRPr>
          </a:p>
          <a:p>
            <a:pPr marL="274637" lvl="1" indent="0">
              <a:buNone/>
            </a:pPr>
            <a:endParaRPr lang="en-US" dirty="0">
              <a:solidFill>
                <a:schemeClr val="bg2">
                  <a:lumMod val="10000"/>
                </a:schemeClr>
              </a:solidFill>
            </a:endParaRPr>
          </a:p>
          <a:p>
            <a:pPr marL="274637" lvl="1" indent="0">
              <a:buNone/>
            </a:pPr>
            <a:endParaRPr lang="en-US" sz="1200" dirty="0"/>
          </a:p>
          <a:p>
            <a:pPr marL="274637" lvl="1" indent="0">
              <a:buNone/>
            </a:pPr>
            <a:r>
              <a:rPr lang="en-US" sz="1800" i="1" dirty="0"/>
              <a:t>*This overview does not include all of your residents’ rights. See 42 CFR §483 for a full listing.</a:t>
            </a:r>
          </a:p>
          <a:p>
            <a:pPr lvl="1"/>
            <a:endParaRPr lang="en-US" dirty="0"/>
          </a:p>
          <a:p>
            <a:pPr marL="274637" lvl="1" indent="0">
              <a:buNone/>
            </a:pPr>
            <a:endParaRPr lang="en-US" dirty="0"/>
          </a:p>
          <a:p>
            <a:pPr marL="274637" lvl="1" indent="0">
              <a:buNone/>
            </a:pPr>
            <a:endParaRPr lang="en-US" dirty="0"/>
          </a:p>
          <a:p>
            <a:pPr marL="274637" lvl="1" indent="0">
              <a:buNone/>
            </a:pPr>
            <a:endParaRPr lang="en-US" dirty="0"/>
          </a:p>
          <a:p>
            <a:pPr lvl="1"/>
            <a:endParaRPr lang="en-US" dirty="0"/>
          </a:p>
          <a:p>
            <a:pPr lvl="1"/>
            <a:endParaRPr lang="en-US" dirty="0"/>
          </a:p>
          <a:p>
            <a:pPr lvl="1"/>
            <a:endParaRPr lang="en-US" dirty="0"/>
          </a:p>
          <a:p>
            <a:pPr lvl="1"/>
            <a:endParaRPr lang="en-US" dirty="0"/>
          </a:p>
          <a:p>
            <a:pPr marL="274637" lvl="1" indent="0">
              <a:buNone/>
            </a:pP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sz="2400" dirty="0"/>
          </a:p>
          <a:p>
            <a:pPr lvl="1"/>
            <a:endParaRPr lang="en-US" dirty="0"/>
          </a:p>
        </p:txBody>
      </p:sp>
    </p:spTree>
    <p:extLst>
      <p:ext uri="{BB962C8B-B14F-4D97-AF65-F5344CB8AC3E}">
        <p14:creationId xmlns:p14="http://schemas.microsoft.com/office/powerpoint/2010/main" val="385026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09ED-E26F-48F2-8CFF-648FE1EB51B6}"/>
              </a:ext>
            </a:extLst>
          </p:cNvPr>
          <p:cNvSpPr>
            <a:spLocks noGrp="1"/>
          </p:cNvSpPr>
          <p:nvPr>
            <p:ph type="title"/>
          </p:nvPr>
        </p:nvSpPr>
        <p:spPr/>
        <p:txBody>
          <a:bodyPr/>
          <a:lstStyle/>
          <a:p>
            <a:r>
              <a:rPr lang="en-US" b="1" dirty="0"/>
              <a:t>Right to Exercise Rights</a:t>
            </a:r>
          </a:p>
        </p:txBody>
      </p:sp>
      <p:sp>
        <p:nvSpPr>
          <p:cNvPr id="3" name="Content Placeholder 2">
            <a:extLst>
              <a:ext uri="{FF2B5EF4-FFF2-40B4-BE49-F238E27FC236}">
                <a16:creationId xmlns:a16="http://schemas.microsoft.com/office/drawing/2014/main" id="{47B4B72E-2FDD-4479-BBF8-D7992B778BC3}"/>
              </a:ext>
            </a:extLst>
          </p:cNvPr>
          <p:cNvSpPr>
            <a:spLocks noGrp="1"/>
          </p:cNvSpPr>
          <p:nvPr>
            <p:ph idx="1"/>
          </p:nvPr>
        </p:nvSpPr>
        <p:spPr/>
        <p:txBody>
          <a:bodyPr/>
          <a:lstStyle/>
          <a:p>
            <a:pPr marL="0" indent="0">
              <a:buNone/>
            </a:pPr>
            <a:endParaRPr lang="en-US" dirty="0"/>
          </a:p>
          <a:p>
            <a:r>
              <a:rPr lang="en-US" dirty="0">
                <a:solidFill>
                  <a:srgbClr val="000000"/>
                </a:solidFill>
              </a:rPr>
              <a:t>As a resident of the facility and as a citizen of the United States.</a:t>
            </a:r>
          </a:p>
          <a:p>
            <a:pPr marL="0" indent="0">
              <a:buNone/>
            </a:pPr>
            <a:endParaRPr lang="en-US" dirty="0">
              <a:solidFill>
                <a:srgbClr val="000000"/>
              </a:solidFill>
            </a:endParaRPr>
          </a:p>
          <a:p>
            <a:r>
              <a:rPr lang="en-US" dirty="0">
                <a:solidFill>
                  <a:srgbClr val="000000"/>
                </a:solidFill>
              </a:rPr>
              <a:t>Without interference, coercion, discrimination, or retaliation.</a:t>
            </a:r>
          </a:p>
        </p:txBody>
      </p:sp>
    </p:spTree>
    <p:extLst>
      <p:ext uri="{BB962C8B-B14F-4D97-AF65-F5344CB8AC3E}">
        <p14:creationId xmlns:p14="http://schemas.microsoft.com/office/powerpoint/2010/main" val="794085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 to Dignity</a:t>
            </a:r>
          </a:p>
        </p:txBody>
      </p:sp>
      <p:sp>
        <p:nvSpPr>
          <p:cNvPr id="3" name="Content Placeholder 2"/>
          <p:cNvSpPr>
            <a:spLocks noGrp="1"/>
          </p:cNvSpPr>
          <p:nvPr>
            <p:ph idx="1"/>
          </p:nvPr>
        </p:nvSpPr>
        <p:spPr>
          <a:xfrm>
            <a:off x="609600" y="1459071"/>
            <a:ext cx="10972800" cy="4876800"/>
          </a:xfrm>
        </p:spPr>
        <p:txBody>
          <a:bodyPr/>
          <a:lstStyle/>
          <a:p>
            <a:pPr marL="0" indent="0">
              <a:spcBef>
                <a:spcPts val="0"/>
              </a:spcBef>
              <a:buNone/>
            </a:pPr>
            <a:endParaRPr lang="en-US" dirty="0">
              <a:solidFill>
                <a:schemeClr val="bg2">
                  <a:lumMod val="10000"/>
                </a:schemeClr>
              </a:solidFill>
            </a:endParaRPr>
          </a:p>
          <a:p>
            <a:pPr lvl="1">
              <a:spcBef>
                <a:spcPts val="0"/>
              </a:spcBef>
            </a:pPr>
            <a:r>
              <a:rPr lang="en-US" sz="2400" dirty="0">
                <a:solidFill>
                  <a:schemeClr val="bg2">
                    <a:lumMod val="10000"/>
                  </a:schemeClr>
                </a:solidFill>
              </a:rPr>
              <a:t>Be treated with dignity and respect.</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Equal access to quality care.</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Freedom from abuse, neglect, and exploitation.</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Freedom from physical or chemical restraints.</a:t>
            </a:r>
          </a:p>
          <a:p>
            <a:pPr lvl="1">
              <a:spcBef>
                <a:spcPts val="0"/>
              </a:spcBef>
            </a:pPr>
            <a:endParaRPr lang="en-US" sz="2400" dirty="0">
              <a:solidFill>
                <a:schemeClr val="bg2">
                  <a:lumMod val="10000"/>
                </a:schemeClr>
              </a:solidFill>
            </a:endParaRPr>
          </a:p>
          <a:p>
            <a:pPr lvl="1">
              <a:spcBef>
                <a:spcPts val="0"/>
              </a:spcBef>
            </a:pPr>
            <a:r>
              <a:rPr lang="en-US" sz="2400" dirty="0">
                <a:solidFill>
                  <a:schemeClr val="bg2">
                    <a:lumMod val="10000"/>
                  </a:schemeClr>
                </a:solidFill>
              </a:rPr>
              <a:t>A safe environment.</a:t>
            </a:r>
          </a:p>
        </p:txBody>
      </p:sp>
    </p:spTree>
    <p:extLst>
      <p:ext uri="{BB962C8B-B14F-4D97-AF65-F5344CB8AC3E}">
        <p14:creationId xmlns:p14="http://schemas.microsoft.com/office/powerpoint/2010/main" val="30563283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NORC">
      <a:dk1>
        <a:srgbClr val="002060"/>
      </a:dk1>
      <a:lt1>
        <a:sysClr val="window" lastClr="FFFFFF"/>
      </a:lt1>
      <a:dk2>
        <a:srgbClr val="002060"/>
      </a:dk2>
      <a:lt2>
        <a:srgbClr val="E3DED1"/>
      </a:lt2>
      <a:accent1>
        <a:srgbClr val="8AB833"/>
      </a:accent1>
      <a:accent2>
        <a:srgbClr val="8AB833"/>
      </a:accent2>
      <a:accent3>
        <a:srgbClr val="C0CF3A"/>
      </a:accent3>
      <a:accent4>
        <a:srgbClr val="029676"/>
      </a:accent4>
      <a:accent5>
        <a:srgbClr val="4AB5C4"/>
      </a:accent5>
      <a:accent6>
        <a:srgbClr val="0989B1"/>
      </a:accent6>
      <a:hlink>
        <a:srgbClr val="0000CC"/>
      </a:hlink>
      <a:folHlink>
        <a:srgbClr val="BA6906"/>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84567</TotalTime>
  <Words>3374</Words>
  <Application>Microsoft Office PowerPoint</Application>
  <PresentationFormat>Widescreen</PresentationFormat>
  <Paragraphs>355</Paragraphs>
  <Slides>38</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Arial</vt:lpstr>
      <vt:lpstr>Calibri</vt:lpstr>
      <vt:lpstr>Clarity</vt:lpstr>
      <vt:lpstr>Residents’ Rights</vt:lpstr>
      <vt:lpstr>Did You Know…?</vt:lpstr>
      <vt:lpstr>Consider These Situations</vt:lpstr>
      <vt:lpstr>Residents’ Rights Have Impact</vt:lpstr>
      <vt:lpstr>Residents’ Rights Empower and Recognize Residents</vt:lpstr>
      <vt:lpstr>Overview of residents’ rights</vt:lpstr>
      <vt:lpstr>Residents’ Rights Overview*</vt:lpstr>
      <vt:lpstr>Right to Exercise Rights</vt:lpstr>
      <vt:lpstr>Right to Dignity</vt:lpstr>
      <vt:lpstr>Right to Choices About Care</vt:lpstr>
      <vt:lpstr>Right to Choices About Personal Space</vt:lpstr>
      <vt:lpstr>Right to Choices About Lifestyle</vt:lpstr>
      <vt:lpstr>Right to Be Fully Informed</vt:lpstr>
      <vt:lpstr>Case Study #1</vt:lpstr>
      <vt:lpstr>Case Study Questions</vt:lpstr>
      <vt:lpstr>Right to Access</vt:lpstr>
      <vt:lpstr>Case Study #2</vt:lpstr>
      <vt:lpstr>Case Study Questions</vt:lpstr>
      <vt:lpstr>Right to Manage Finances</vt:lpstr>
      <vt:lpstr>Right to Privacy</vt:lpstr>
      <vt:lpstr>Right to Make Complaints</vt:lpstr>
      <vt:lpstr>Rights to Remain</vt:lpstr>
      <vt:lpstr>Rights to Remain</vt:lpstr>
      <vt:lpstr> Are There Limit? </vt:lpstr>
      <vt:lpstr>Tips for Facilitating residents’ rights </vt:lpstr>
      <vt:lpstr>What is the Nursing Home Required to Do?</vt:lpstr>
      <vt:lpstr>In a Nursing Home That Promotes Rights…</vt:lpstr>
      <vt:lpstr>In a Nursing Home That Promotes Rights…</vt:lpstr>
      <vt:lpstr>Tips for Nursing Home Staff</vt:lpstr>
      <vt:lpstr>Residents’ Rights quiz</vt:lpstr>
      <vt:lpstr>Residents’ Rights Quiz: True or False?</vt:lpstr>
      <vt:lpstr>Residents’ Rights Quiz: True or False?</vt:lpstr>
      <vt:lpstr>Residents’ Rights Quiz: True or False?</vt:lpstr>
      <vt:lpstr>Questions?</vt:lpstr>
      <vt:lpstr>resources</vt:lpstr>
      <vt:lpstr>Additional Information</vt:lpstr>
      <vt:lpstr>Contact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Amity Overall-Laib</dc:creator>
  <cp:lastModifiedBy>Libby Laubert</cp:lastModifiedBy>
  <cp:revision>322</cp:revision>
  <cp:lastPrinted>2017-09-19T22:05:23Z</cp:lastPrinted>
  <dcterms:created xsi:type="dcterms:W3CDTF">2017-08-16T20:53:38Z</dcterms:created>
  <dcterms:modified xsi:type="dcterms:W3CDTF">2021-08-30T18:46:03Z</dcterms:modified>
</cp:coreProperties>
</file>