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7" r:id="rId3"/>
    <p:sldMasterId id="2147483709" r:id="rId4"/>
  </p:sldMasterIdLst>
  <p:notesMasterIdLst>
    <p:notesMasterId r:id="rId55"/>
  </p:notesMasterIdLst>
  <p:sldIdLst>
    <p:sldId id="257" r:id="rId5"/>
    <p:sldId id="284" r:id="rId6"/>
    <p:sldId id="285" r:id="rId7"/>
    <p:sldId id="551" r:id="rId8"/>
    <p:sldId id="462" r:id="rId9"/>
    <p:sldId id="568" r:id="rId10"/>
    <p:sldId id="571" r:id="rId11"/>
    <p:sldId id="569" r:id="rId12"/>
    <p:sldId id="572" r:id="rId13"/>
    <p:sldId id="570" r:id="rId14"/>
    <p:sldId id="575" r:id="rId15"/>
    <p:sldId id="573" r:id="rId16"/>
    <p:sldId id="576" r:id="rId17"/>
    <p:sldId id="577" r:id="rId18"/>
    <p:sldId id="578" r:id="rId19"/>
    <p:sldId id="574" r:id="rId20"/>
    <p:sldId id="256" r:id="rId21"/>
    <p:sldId id="443" r:id="rId22"/>
    <p:sldId id="434" r:id="rId23"/>
    <p:sldId id="527" r:id="rId24"/>
    <p:sldId id="523" r:id="rId25"/>
    <p:sldId id="524" r:id="rId26"/>
    <p:sldId id="525" r:id="rId27"/>
    <p:sldId id="526" r:id="rId28"/>
    <p:sldId id="436" r:id="rId29"/>
    <p:sldId id="260" r:id="rId30"/>
    <p:sldId id="505" r:id="rId31"/>
    <p:sldId id="506" r:id="rId32"/>
    <p:sldId id="507" r:id="rId33"/>
    <p:sldId id="502" r:id="rId34"/>
    <p:sldId id="503" r:id="rId35"/>
    <p:sldId id="510" r:id="rId36"/>
    <p:sldId id="515" r:id="rId37"/>
    <p:sldId id="511" r:id="rId38"/>
    <p:sldId id="517" r:id="rId39"/>
    <p:sldId id="518" r:id="rId40"/>
    <p:sldId id="519" r:id="rId41"/>
    <p:sldId id="512" r:id="rId42"/>
    <p:sldId id="492" r:id="rId43"/>
    <p:sldId id="258" r:id="rId44"/>
    <p:sldId id="259" r:id="rId45"/>
    <p:sldId id="489" r:id="rId46"/>
    <p:sldId id="491" r:id="rId47"/>
    <p:sldId id="486" r:id="rId48"/>
    <p:sldId id="263" r:id="rId49"/>
    <p:sldId id="264" r:id="rId50"/>
    <p:sldId id="2202" r:id="rId51"/>
    <p:sldId id="2215" r:id="rId52"/>
    <p:sldId id="286" r:id="rId53"/>
    <p:sldId id="28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yn " initials="RJG" lastIdx="8" clrIdx="0">
    <p:extLst>
      <p:ext uri="{19B8F6BF-5375-455C-9EA6-DF929625EA0E}">
        <p15:presenceInfo xmlns:p15="http://schemas.microsoft.com/office/powerpoint/2012/main" userId="Robyn " providerId="None"/>
      </p:ext>
    </p:extLst>
  </p:cmAuthor>
  <p:cmAuthor id="2" name="Lori Smetanka" initials="LS" lastIdx="1" clrIdx="1">
    <p:extLst>
      <p:ext uri="{19B8F6BF-5375-455C-9EA6-DF929625EA0E}">
        <p15:presenceInfo xmlns:p15="http://schemas.microsoft.com/office/powerpoint/2012/main" userId="S::Lori@consumervoice.onmicrosoft.com::aecbd02c-3154-4f31-8782-068092508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93" autoAdjust="0"/>
    <p:restoredTop sz="95220" autoAdjust="0"/>
  </p:normalViewPr>
  <p:slideViewPr>
    <p:cSldViewPr snapToGrid="0" snapToObjects="1">
      <p:cViewPr varScale="1">
        <p:scale>
          <a:sx n="81" d="100"/>
          <a:sy n="81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71E27-C6D8-2F4B-AE1D-EFF83E7AF9C6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4547-0A21-2A4F-87DF-39F213C7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61BE42D-279B-49E8-8DDB-3FAA06C19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88C9133-64BB-4CDD-9162-C74394BED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E5ED3AB-9647-4F06-83C8-DE1B62E63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DE1AD92-F345-4DF8-9206-FDDFE4BF5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trike="sngStrik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83AFC87-7EE9-44E9-A18C-B0B18B6B5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91E56DB-2C3F-44FE-879D-E70801074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50FA185-3FEF-4C9C-A3F4-0C08C8102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B68B469-3059-4D11-AA00-63EB0B8DE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716C517-A66B-4671-84F0-4F79BCDE1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E5BCECB-4416-4FF2-A026-A2756F87E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A61077F-9196-46A8-8150-9A46D13E3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F07B089-685C-440B-AD3C-56EEF8218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B4FB5-5B8F-43C8-A104-A0A4F34A7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8799DDC-09FB-456B-82B4-AA7BACF42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5E3221A-DD77-47C8-AEEF-54922A243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90879FE-3F33-46EA-919F-4B360FC93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49704C-E632-4D10-B168-E163733936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C589A7F-8B28-41EA-93BB-DB18D3F5D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F9B3E1B-2AEF-4A39-A704-ABE72185F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0CE3950-8A52-4CD4-A150-05E9BB15D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968B25A-5F75-4987-8AC2-C0EC8BD95B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2575" defTabSz="9159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9825" indent="-225425" defTabSz="9159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159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1598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DF0D8-09B2-40EB-80EC-1C299AB002C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6A26C53-DB70-47AE-B860-46AB5A516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3C6416A-BE59-46D5-898E-9C29CF65E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4A3BFE7-E880-4310-B38B-94737A7D3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5CD9F77-BC2F-433D-B9BE-8EA18B6CD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2D0F24A-24F7-445E-A148-56D5408BD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ACE99D6-3061-4585-9FD7-4A1B8DCC3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4DE7956-7A63-4EE1-BD47-17EE03F9B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F927387-C176-4508-B637-8E91662BD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C8C7701-D12C-4A4D-8760-7855F66B7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E977F06-AB4C-4B5F-AD12-A7EACE8DF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867D-AAF0-5848-B183-7A7190460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26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B867D-AAF0-5848-B183-7A7190460C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79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E4547-0A21-2A4F-87DF-39F213C7DF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9ABA96-E9AD-4AA1-933D-0EDFE2538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DA6FB16-7928-4B2C-B0C9-690BDC07A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2447F3E-3664-4D70-929B-D29E424D9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D31DA53-53E6-4C6E-A2E6-4FDB785F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0A1C903-8518-413E-B9C7-1FEB0E111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D85DEB2-848E-4797-9B7F-F6139B112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0E25D9C-F9B4-4F38-922F-BA23FAF46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3FC6897-4ED6-4EE3-9788-364A8041C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143D9FA-7AF0-453E-BB19-0343E4D18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94B7442-FA42-4085-B164-CB99841D7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3B7E0A-CF2F-4BCD-A123-37496E30E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6A036CB-0783-473A-8396-1BF75C1F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3C03DF9-DDF0-44EB-9293-D1BD67E00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976F96D-D5BF-46C2-B84F-AA3739B4D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94455" y="6172200"/>
            <a:ext cx="7112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727200" y="314645"/>
            <a:ext cx="9042400" cy="1447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6455" y="1762445"/>
            <a:ext cx="10668000" cy="4189894"/>
          </a:xfrm>
          <a:noFill/>
        </p:spPr>
        <p:txBody>
          <a:bodyPr/>
          <a:lstStyle>
            <a:lvl1pPr>
              <a:defRPr sz="3200"/>
            </a:lvl1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sz="2400"/>
              <a:t>Click to edit Master subtitle style</a:t>
            </a:r>
            <a:endParaRPr lang="en-US" sz="2400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2494455" y="6142282"/>
            <a:ext cx="7112000" cy="48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2400" dirty="0"/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10287000" y="62501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600" dirty="0"/>
          </a:p>
          <a:p>
            <a:pPr lvl="1">
              <a:defRPr/>
            </a:pPr>
            <a:fld id="{5B678750-0EC7-4D01-9C38-E5091D3FCFE9}" type="slidenum">
              <a:rPr lang="en-US" sz="1200" smtClean="0"/>
              <a:t>‹#›</a:t>
            </a:fld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70" y="573725"/>
            <a:ext cx="815726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2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11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2573CB-138F-43D1-8F90-2E83FBC995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7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5C95A-DE09-46E1-8563-048E4C3B86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82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4F038-220D-45C9-957D-415FB444C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6235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3E188-5D3E-4174-B912-CE6F0D5B15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9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AF31-779D-40D8-B55F-25C49E416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0518"/>
            <a:ext cx="10363200" cy="1422083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363200" y="6248400"/>
            <a:ext cx="101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CFA4-8673-4251-AA94-B88DDAD23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39C30-4642-4ED4-8B7C-948DB1E790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99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C17D8-58B7-4198-862F-C4A61D138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2F63B-4A51-46C1-99F8-DCA45249EE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DE7BBD7-6063-4525-A498-089C1F7983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59351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ECA73-837F-4A10-814A-3C35AD26BC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AA0BF-C928-40DC-9030-073B8CAD0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54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587427-52E9-4D3B-AAA4-BE4D29EE679E}"/>
              </a:ext>
            </a:extLst>
          </p:cNvPr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113CA5-0AAC-4639-A88F-37AB7F9B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3561-D8DA-429D-B210-51D9B0DFC189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A3919B-DB2B-4B02-8472-FB2BBCDF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5C907D-D517-4327-8626-D8BA8792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64A64-549C-48FD-AFB6-8FBB6BE6A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04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1687-F067-478E-8FC7-D198BB17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ED3B-652F-4F70-B43F-331A5F0DB50A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F596-5AEB-4A1D-851C-B4F2DD00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380C-7474-4B54-AB22-6143BBCE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0D69-58F3-4617-ADDB-05D0CB1DC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6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5DF0BB-F14A-477E-ABFE-7691E8102728}"/>
              </a:ext>
            </a:extLst>
          </p:cNvPr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9BA495-3A60-4721-8039-E28498BA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558D-63A0-4DEA-93FE-D2C558E9C321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5977AD-2EC9-4E03-8448-284401C8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E93787-E291-4209-A3D6-FE877ED0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42287-C5AA-43EC-B582-EA339C106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5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5F70B9-CD2B-4778-ADDA-0C069340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5390-74D1-4361-BD6E-FA80634629EB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8893B5-8E94-46D3-A0F4-813CDD07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C3E5E5-8B60-4818-90EC-B53B0B59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1899E-6900-45A1-BAC4-1A97E9CE0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18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05000"/>
            <a:ext cx="10363200" cy="4267200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363200" y="6248400"/>
            <a:ext cx="101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D19D-71F0-4D9E-8024-225199C1F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70" y="701040"/>
            <a:ext cx="815726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3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9DC14-38E4-4914-8483-A61C944C90AF}"/>
              </a:ext>
            </a:extLst>
          </p:cNvPr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4A1703B-7D76-4B78-B93C-2E528B0E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2418-94DC-4E8D-8BA6-7095F7A673D5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21AC714-2D34-41F6-8F2C-5077FB0C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B428E17-DC70-4ACA-9747-8F1E5284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DF579-3C71-4519-9A7B-EB2BD9421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6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99B029-C35C-4334-B7A0-9BAB05E7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D92-F494-4B09-B9C7-236B29CC0414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E842E6-FD24-494D-A4E3-70D48EFE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1C5ED6-5C8D-4F3C-A58E-11D0ED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E8A0C-0E21-46DD-9430-ABED55E0C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85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2A3621-80E3-437E-9159-F3978A81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B742-1951-4AE7-B303-649E30F376A8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76732A-6D90-4210-AE4D-7D8C85C4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0AD0FB-2269-427E-9E86-D82FB82C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EE8B8-2A7E-475F-9C6B-E615C6E25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64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F60B60-B961-4309-A8C0-DB0EE4C4CEE8}"/>
              </a:ext>
            </a:extLst>
          </p:cNvPr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BBF0993-1FCA-482C-B3E7-C597DCCF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54AE-781E-438D-858D-F146CFD3B34F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8F18978-0943-4E97-B826-B40FB162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72A4AB-1839-46BB-A143-80C1036E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ED0CC-03A9-405A-AA56-D6F32BD44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06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B166C1-4359-46DB-88F8-3F531EB1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DE2B-65D5-4727-AAA8-33024804FD15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E31C66-B816-40B8-AC39-BBAA98E8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7EDE8A-D8FD-4A45-8FB4-9D03DB11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6E5A4-E794-46C9-8F17-B5A9D5BE3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743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49F63-D367-4F5C-A956-D737C9CA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4314-DE57-44AB-B09A-C75C916853DE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3189-4331-434D-B84E-428E9EA3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470E1-88B3-4FA8-9002-478863F5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129C-D1D9-4D9D-978A-5993D78B9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61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4F7B5-AC44-4D4C-9F32-B964F9FE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3B44-23A4-4920-8559-C51125575A95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87B9E-7443-497B-AFD6-DA12A718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EE18-9B6F-49A2-A221-17709C46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77CB5-6BCF-4A1B-8D4D-30B01960B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3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9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Friday, July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1"/>
            <a:ext cx="10363200" cy="407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fld id="{B8D269C3-3C49-47C9-A6D3-5CD048248298}" type="slidenum">
              <a:rPr lang="en-US" smtClean="0"/>
              <a:pPr lvl="2"/>
              <a:t>‹#›</a:t>
            </a:fld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2032000" y="1828800"/>
            <a:ext cx="8534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997200" y="6188074"/>
            <a:ext cx="6197600" cy="473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2743200" y="6127750"/>
            <a:ext cx="71120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/>
              <a:t>MedicareAdvocacy.org</a:t>
            </a:r>
          </a:p>
          <a:p>
            <a:pPr>
              <a:defRPr/>
            </a:pPr>
            <a:r>
              <a:rPr lang="en-US" sz="1200" dirty="0"/>
              <a:t>Copyright © Center for Medicare Advocacy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3632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F7D1-9693-4C37-A70A-E0F081EFF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6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Friday, July 17,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3919BF-5EE1-4C5E-BF70-F6E12EE6A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F5609A-9DA5-42AD-B8DB-3403D3A45EC3}"/>
              </a:ext>
            </a:extLst>
          </p:cNvPr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C9647-21DA-45CA-94C3-BB187E75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86EFE18-1C6D-474F-A760-62AFD6870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0649-34E4-46AA-9E3A-969C97FB531E}"/>
              </a:ext>
            </a:extLst>
          </p:cNvPr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6AC96-8C3E-4B53-BE9E-CADE0A34B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4BC0D3-8AF7-42D3-8594-5BFE9278937B}" type="datetime1">
              <a:rPr lang="zh-CN" altLang="en-US"/>
              <a:pPr>
                <a:defRPr/>
              </a:pPr>
              <a:t>2020/7/17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C339-CC63-400D-B5F0-C89279BE9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4524-BAC6-4619-B49F-04C486CEE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089EF06C-C7F4-4EB4-9978-AD83C81EE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96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health-costs/issue-brief/state-data-and-policy-actions-to-address-coronavirus/#long-term-care-cases-death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t.gov/Health-and-Human-Services/Nursing-Homes-with-Residents-Positive-for-COVID-19/wyn3-qp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ytimes/covid-19-dat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heconsumervoice.org/issues/other-issues-and-resources/covid-19" TargetMode="Externa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26595"/>
            <a:ext cx="10466773" cy="1100932"/>
          </a:xfrm>
        </p:spPr>
        <p:txBody>
          <a:bodyPr/>
          <a:lstStyle/>
          <a:p>
            <a:r>
              <a:rPr lang="en-US" sz="3600" dirty="0"/>
              <a:t>The relationship between covid-19 and staffing in nursing homes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17588"/>
            <a:ext cx="3207434" cy="861538"/>
          </a:xfrm>
        </p:spPr>
        <p:txBody>
          <a:bodyPr>
            <a:normAutofit/>
          </a:bodyPr>
          <a:lstStyle/>
          <a:p>
            <a:r>
              <a:rPr lang="en-US" dirty="0"/>
              <a:t>July 17, 2020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7" y="1052192"/>
            <a:ext cx="7477389" cy="14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30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0A625-AD1E-4C29-9174-F311AB26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143000"/>
            <a:ext cx="8534400" cy="5257800"/>
          </a:xfrm>
        </p:spPr>
        <p:txBody>
          <a:bodyPr>
            <a:normAutofit fontScale="92500" lnSpcReduction="10000"/>
          </a:bodyPr>
          <a:lstStyle/>
          <a:p>
            <a:endParaRPr lang="en-US" sz="2600" b="1" dirty="0"/>
          </a:p>
          <a:p>
            <a:r>
              <a:rPr lang="en-US" sz="2600" b="1" dirty="0"/>
              <a:t>1. RN and Total Nursing hours per resident day</a:t>
            </a:r>
          </a:p>
          <a:p>
            <a:endParaRPr lang="en-US" sz="2600" b="1" dirty="0"/>
          </a:p>
          <a:p>
            <a:r>
              <a:rPr lang="en-US" sz="2600" b="1" dirty="0"/>
              <a:t>2. RN and Total Nursing hours that met recommended standards (CMS, 2001 Report) </a:t>
            </a:r>
          </a:p>
          <a:p>
            <a:pPr lvl="1"/>
            <a:r>
              <a:rPr lang="en-US" sz="2600" b="1" dirty="0"/>
              <a:t>.75 RN hours or more</a:t>
            </a:r>
          </a:p>
          <a:p>
            <a:pPr lvl="1"/>
            <a:r>
              <a:rPr lang="en-US" sz="2600" b="1" dirty="0"/>
              <a:t>4.1 total nursing hours or more</a:t>
            </a:r>
          </a:p>
          <a:p>
            <a:endParaRPr lang="en-US" sz="2600" b="1" dirty="0"/>
          </a:p>
          <a:p>
            <a:r>
              <a:rPr lang="en-US" sz="2600" b="1" dirty="0"/>
              <a:t>3. RN and Total Nursing CMS rating base on CMS expected staffing which is adjusted for resident acuity for each facility</a:t>
            </a:r>
          </a:p>
          <a:p>
            <a:endParaRPr lang="en-US" sz="2600" b="1" dirty="0"/>
          </a:p>
          <a:p>
            <a:r>
              <a:rPr lang="en-US" sz="2600" b="1" dirty="0"/>
              <a:t>Analyzed separately  </a:t>
            </a:r>
          </a:p>
          <a:p>
            <a:endParaRPr lang="en-US" sz="2600" b="1" dirty="0"/>
          </a:p>
          <a:p>
            <a:pPr lvl="1"/>
            <a:endParaRPr lang="en-US" sz="2600" b="1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A35D5A-7A8A-4BAF-8E8A-6C4F70B8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Measures of Nurse Staffing</a:t>
            </a:r>
          </a:p>
        </p:txBody>
      </p:sp>
    </p:spTree>
    <p:extLst>
      <p:ext uri="{BB962C8B-B14F-4D97-AF65-F5344CB8AC3E}">
        <p14:creationId xmlns:p14="http://schemas.microsoft.com/office/powerpoint/2010/main" val="153688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21BDA3-AAF5-46A2-99A1-A0D28B2F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64291"/>
          </a:xfrm>
        </p:spPr>
        <p:txBody>
          <a:bodyPr>
            <a:noAutofit/>
          </a:bodyPr>
          <a:lstStyle/>
          <a:p>
            <a:r>
              <a:rPr lang="en-US" sz="2400" b="1" dirty="0"/>
              <a:t>80% of CA NHs did not meet the recommended minimum RN standards (.75 </a:t>
            </a:r>
            <a:r>
              <a:rPr lang="en-US" sz="2400" b="1" dirty="0" err="1"/>
              <a:t>hprd</a:t>
            </a:r>
            <a:r>
              <a:rPr lang="en-US" sz="2400" b="1" dirty="0"/>
              <a:t>)</a:t>
            </a:r>
          </a:p>
          <a:p>
            <a:endParaRPr lang="en-US" sz="2400" b="1" dirty="0"/>
          </a:p>
          <a:p>
            <a:r>
              <a:rPr lang="en-US" sz="2400" b="1" dirty="0"/>
              <a:t>55% of CA NHs did not meet the recommended minimum of 4.1 </a:t>
            </a:r>
            <a:r>
              <a:rPr lang="en-US" sz="2400" b="1" dirty="0" err="1"/>
              <a:t>hprd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NHs with low RN and total staffing were associated with more: </a:t>
            </a:r>
          </a:p>
          <a:p>
            <a:pPr lvl="1"/>
            <a:r>
              <a:rPr lang="en-US" sz="2000" b="1" dirty="0"/>
              <a:t>Total deficiencies</a:t>
            </a:r>
          </a:p>
          <a:p>
            <a:pPr lvl="1"/>
            <a:r>
              <a:rPr lang="en-US" sz="2000" b="1" dirty="0"/>
              <a:t>Infection control deficiencies </a:t>
            </a:r>
          </a:p>
          <a:p>
            <a:pPr lvl="1"/>
            <a:r>
              <a:rPr lang="en-US" sz="2000" b="1" dirty="0"/>
              <a:t>For-profit ownership</a:t>
            </a:r>
          </a:p>
          <a:p>
            <a:pPr lvl="1"/>
            <a:r>
              <a:rPr lang="en-US" sz="2000" b="1" dirty="0"/>
              <a:t>Large size facilities</a:t>
            </a:r>
          </a:p>
          <a:p>
            <a:pPr lvl="1"/>
            <a:r>
              <a:rPr lang="en-US" sz="2000" b="1" dirty="0"/>
              <a:t>Facilities with COVID-19 residents</a:t>
            </a:r>
            <a:r>
              <a:rPr lang="en-US" sz="2400" b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FFC372-A6C2-41D6-B154-54555554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920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Descriptive Findings</a:t>
            </a:r>
          </a:p>
        </p:txBody>
      </p:sp>
    </p:spTree>
    <p:extLst>
      <p:ext uri="{BB962C8B-B14F-4D97-AF65-F5344CB8AC3E}">
        <p14:creationId xmlns:p14="http://schemas.microsoft.com/office/powerpoint/2010/main" val="3835252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879973-5306-4AEF-8CAF-D9E6117B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328"/>
            <a:ext cx="8458200" cy="48432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NHs were more likely to have COVID residents if they had:</a:t>
            </a:r>
          </a:p>
          <a:p>
            <a:pPr lvl="1"/>
            <a:r>
              <a:rPr lang="en-US" b="1" dirty="0"/>
              <a:t>RN staffing less than .75 </a:t>
            </a:r>
            <a:r>
              <a:rPr lang="en-US" b="1" dirty="0" err="1"/>
              <a:t>hprd</a:t>
            </a:r>
            <a:r>
              <a:rPr lang="en-US" b="1" dirty="0"/>
              <a:t> (2 times more likely)</a:t>
            </a:r>
          </a:p>
          <a:p>
            <a:pPr lvl="1"/>
            <a:r>
              <a:rPr lang="en-US" b="1" dirty="0"/>
              <a:t>Total staffing less than 4.1 </a:t>
            </a:r>
            <a:r>
              <a:rPr lang="en-US" b="1" dirty="0" err="1"/>
              <a:t>hprd</a:t>
            </a:r>
            <a:r>
              <a:rPr lang="en-US" b="1" dirty="0"/>
              <a:t> not significant</a:t>
            </a:r>
          </a:p>
          <a:p>
            <a:pPr lvl="1"/>
            <a:r>
              <a:rPr lang="en-US" b="1" dirty="0"/>
              <a:t>Low CMS 5-star RN staffing ratings</a:t>
            </a:r>
          </a:p>
          <a:p>
            <a:pPr lvl="1"/>
            <a:r>
              <a:rPr lang="en-US" b="1" dirty="0"/>
              <a:t>Low CMS 5-star total nurse staffing ratings</a:t>
            </a:r>
          </a:p>
          <a:p>
            <a:pPr lvl="1"/>
            <a:r>
              <a:rPr lang="en-US" b="1" dirty="0"/>
              <a:t>More federal deficiencies (&amp; more infection control deficiencies)</a:t>
            </a:r>
          </a:p>
          <a:p>
            <a:pPr lvl="1"/>
            <a:r>
              <a:rPr lang="en-US" b="1" dirty="0"/>
              <a:t>More total beds</a:t>
            </a:r>
          </a:p>
          <a:p>
            <a:pPr lvl="1"/>
            <a:r>
              <a:rPr lang="en-US" b="1" dirty="0"/>
              <a:t>For-profit - not significant when controlling for these factors</a:t>
            </a:r>
          </a:p>
          <a:p>
            <a:endParaRPr lang="en-US" b="1" dirty="0"/>
          </a:p>
          <a:p>
            <a:r>
              <a:rPr lang="en-US" b="1" dirty="0"/>
              <a:t>NHs in LA County hot spot had similar findings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DA7F6-F006-4D8D-AADC-C4FB910C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5101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Regression Findings</a:t>
            </a:r>
          </a:p>
        </p:txBody>
      </p:sp>
    </p:spTree>
    <p:extLst>
      <p:ext uri="{BB962C8B-B14F-4D97-AF65-F5344CB8AC3E}">
        <p14:creationId xmlns:p14="http://schemas.microsoft.com/office/powerpoint/2010/main" val="318875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0F923B-0003-41B7-B9AA-77ED862C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/>
          <a:lstStyle/>
          <a:p>
            <a:r>
              <a:rPr lang="en-US" b="1" dirty="0"/>
              <a:t>Only one state analysis but CA is typical of other states on staffing </a:t>
            </a:r>
          </a:p>
          <a:p>
            <a:endParaRPr lang="en-US" b="1" dirty="0"/>
          </a:p>
          <a:p>
            <a:r>
              <a:rPr lang="en-US" b="1" dirty="0"/>
              <a:t>Data on COVID infections may be under reported or inaccurate because of self-reporting and lack of testing</a:t>
            </a:r>
          </a:p>
          <a:p>
            <a:endParaRPr lang="en-US" b="1" dirty="0"/>
          </a:p>
          <a:p>
            <a:r>
              <a:rPr lang="en-US" b="1" dirty="0"/>
              <a:t>Analysis was early in the pandemic</a:t>
            </a:r>
          </a:p>
          <a:p>
            <a:endParaRPr lang="en-US" b="1" dirty="0"/>
          </a:p>
          <a:p>
            <a:r>
              <a:rPr lang="en-US" b="1" dirty="0"/>
              <a:t>Did not look at the percent of residents who were racial/ethnic minorities or on Medicaid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7CE514-1722-4118-B809-76C1FB80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04890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13902-C5F1-4E41-8C09-1E46B3AC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417638"/>
            <a:ext cx="8991600" cy="50593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Need for higher RN and total nurse NH staffing levels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Importance of .75 RN and 4.1 total nursing </a:t>
            </a:r>
            <a:r>
              <a:rPr lang="en-US" sz="2400" b="1" dirty="0" err="1"/>
              <a:t>hprd</a:t>
            </a:r>
            <a:r>
              <a:rPr lang="en-US" sz="2400" b="1" dirty="0"/>
              <a:t> as minimums standards – 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recommendations made 20 years ago in CMS research study, and research studies, expert opinion, professional/consumer organizations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Importance of NHs adjusting staffing levels for resident acuity levels – shown on 5-star ratings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Need for CMS/states to enforce staffing standards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Need for CMS/states to set higher minimum staffing levels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6345CC-D715-442D-A28F-71E023A2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Implications for policy</a:t>
            </a:r>
          </a:p>
        </p:txBody>
      </p:sp>
    </p:spTree>
    <p:extLst>
      <p:ext uri="{BB962C8B-B14F-4D97-AF65-F5344CB8AC3E}">
        <p14:creationId xmlns:p14="http://schemas.microsoft.com/office/powerpoint/2010/main" val="4091935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2546D5-B1B9-4B37-B6D2-38179BA5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NHs generally substitute LPNs for RNs to save money </a:t>
            </a:r>
          </a:p>
          <a:p>
            <a:endParaRPr lang="en-US" b="1" dirty="0"/>
          </a:p>
          <a:p>
            <a:r>
              <a:rPr lang="en-US" b="1" dirty="0"/>
              <a:t>Only RNs are specifically trained in: </a:t>
            </a:r>
          </a:p>
          <a:p>
            <a:pPr lvl="1"/>
            <a:r>
              <a:rPr lang="en-US" b="1" dirty="0"/>
              <a:t>infection control planning and management</a:t>
            </a:r>
          </a:p>
          <a:p>
            <a:pPr lvl="1"/>
            <a:r>
              <a:rPr lang="en-US" b="1" dirty="0"/>
              <a:t>resident assessment</a:t>
            </a:r>
          </a:p>
          <a:p>
            <a:pPr lvl="1"/>
            <a:r>
              <a:rPr lang="en-US" b="1" dirty="0"/>
              <a:t>identification and treatment of infections </a:t>
            </a:r>
          </a:p>
          <a:p>
            <a:pPr lvl="1"/>
            <a:r>
              <a:rPr lang="en-US" b="1" dirty="0"/>
              <a:t>surveillance of residents and resident care</a:t>
            </a:r>
          </a:p>
          <a:p>
            <a:pPr lvl="1"/>
            <a:endParaRPr lang="en-US" b="1" dirty="0"/>
          </a:p>
          <a:p>
            <a:r>
              <a:rPr lang="en-US" b="1" dirty="0"/>
              <a:t>Consumers, discharge planners &amp; case managers need to use Medicare NH Compare ratings to chose high quality nursing homes </a:t>
            </a:r>
          </a:p>
          <a:p>
            <a:pPr lvl="1"/>
            <a:r>
              <a:rPr lang="en-US" b="1" dirty="0"/>
              <a:t>Reduce likelihood of infections</a:t>
            </a:r>
          </a:p>
          <a:p>
            <a:pPr lvl="1"/>
            <a:r>
              <a:rPr lang="en-US" b="1" dirty="0"/>
              <a:t>Reduce mortality rates (Cornell et al., 2019)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E34DC7-AB3E-45FC-BF04-DF41EF62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958" y="33832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Implications for Practice</a:t>
            </a:r>
          </a:p>
        </p:txBody>
      </p:sp>
    </p:spTree>
    <p:extLst>
      <p:ext uri="{BB962C8B-B14F-4D97-AF65-F5344CB8AC3E}">
        <p14:creationId xmlns:p14="http://schemas.microsoft.com/office/powerpoint/2010/main" val="211796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E0AE07-17F8-4F2A-A302-72F389C4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b="1" dirty="0"/>
              <a:t>Should examine NH COVID infections in relation to: </a:t>
            </a:r>
          </a:p>
          <a:p>
            <a:pPr lvl="1"/>
            <a:r>
              <a:rPr lang="en-US" sz="2400" b="1" dirty="0"/>
              <a:t>Wages and use of hazard pay </a:t>
            </a:r>
          </a:p>
          <a:p>
            <a:pPr lvl="1"/>
            <a:r>
              <a:rPr lang="en-US" sz="2400" b="1" dirty="0"/>
              <a:t>Health insurance benefits </a:t>
            </a:r>
          </a:p>
          <a:p>
            <a:pPr lvl="1"/>
            <a:r>
              <a:rPr lang="en-US" sz="2400" b="1" dirty="0"/>
              <a:t>Sick leave</a:t>
            </a:r>
          </a:p>
          <a:p>
            <a:pPr lvl="1"/>
            <a:r>
              <a:rPr lang="en-US" sz="2400" b="1" dirty="0"/>
              <a:t>Staff turnover rates </a:t>
            </a:r>
          </a:p>
          <a:p>
            <a:pPr lvl="1"/>
            <a:r>
              <a:rPr lang="en-US" sz="2400" b="1" dirty="0"/>
              <a:t>Training levels</a:t>
            </a:r>
          </a:p>
          <a:p>
            <a:pPr lvl="1"/>
            <a:r>
              <a:rPr lang="en-US" sz="2400" b="1" dirty="0"/>
              <a:t>Working in multiple facilities</a:t>
            </a:r>
          </a:p>
          <a:p>
            <a:pPr lvl="1"/>
            <a:r>
              <a:rPr lang="en-US" sz="2400" b="1" dirty="0"/>
              <a:t>Testing availability</a:t>
            </a:r>
          </a:p>
          <a:p>
            <a:pPr lvl="1"/>
            <a:r>
              <a:rPr lang="en-US" sz="2400" b="1" dirty="0"/>
              <a:t>PPE availability and use</a:t>
            </a:r>
          </a:p>
          <a:p>
            <a:r>
              <a:rPr lang="en-US" sz="2400" b="1" dirty="0"/>
              <a:t>Should examine NH COVID infections in relation to: </a:t>
            </a:r>
          </a:p>
          <a:p>
            <a:pPr lvl="1"/>
            <a:r>
              <a:rPr lang="en-US" sz="2000" b="1" dirty="0"/>
              <a:t>Residents on Medicaid </a:t>
            </a:r>
          </a:p>
          <a:p>
            <a:pPr lvl="1"/>
            <a:r>
              <a:rPr lang="en-US" sz="2000" b="1" dirty="0"/>
              <a:t>Racial and ethnic minority residents </a:t>
            </a:r>
          </a:p>
          <a:p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7C4EFB-F0CF-437D-A391-F450CB23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studies</a:t>
            </a:r>
          </a:p>
        </p:txBody>
      </p:sp>
    </p:spTree>
    <p:extLst>
      <p:ext uri="{BB962C8B-B14F-4D97-AF65-F5344CB8AC3E}">
        <p14:creationId xmlns:p14="http://schemas.microsoft.com/office/powerpoint/2010/main" val="405808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CE210E2F-9837-4325-A4D5-771BEE16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6F626CC-FFC7-4967-900A-A3D3E7F6F860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C89C302-3CF1-444E-905A-582F5BCF440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38300" y="762001"/>
            <a:ext cx="8839200" cy="1103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C00000"/>
                </a:solidFill>
                <a:latin typeface="Times New Roman" pitchFamily="18" charset="0"/>
                <a:cs typeface="方正舒体"/>
              </a:rPr>
              <a:t>COVID-19 Infections and Deaths among Connecticut Nursing Home Residents: Facility Correlates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AD5C7EA-3566-4A87-98A7-7A5F11F3438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2514601"/>
            <a:ext cx="8229600" cy="3217863"/>
          </a:xfrm>
        </p:spPr>
        <p:txBody>
          <a:bodyPr rtlCol="0">
            <a:normAutofit/>
          </a:bodyPr>
          <a:lstStyle/>
          <a:p>
            <a:pPr marL="17462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Yue Li, PhD</a:t>
            </a:r>
          </a:p>
          <a:p>
            <a:pPr marL="17462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pPr marL="17462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Health Policy and Outcomes Research </a:t>
            </a:r>
          </a:p>
          <a:p>
            <a:pPr marL="17462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Public Health Sciences </a:t>
            </a:r>
          </a:p>
          <a:p>
            <a:pPr marL="17462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Rochester Medical Center</a:t>
            </a:r>
          </a:p>
          <a:p>
            <a:pPr marL="17462" indent="0" algn="ctr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 @ The National Consumer Voice for Quality Long-Term Care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July 17, 2020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zh-CN" dirty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97306000-70F0-4C55-A6A4-E59EF8CE4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33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34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D3EF766D-EC18-41BB-8A0D-DC1687BD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C3E0527-CFDF-409E-A15E-8D662CB8A074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5D759283-3DE7-46B0-A211-6C492162627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28600"/>
            <a:ext cx="8610600" cy="58674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Co-authors</a:t>
            </a:r>
          </a:p>
          <a:p>
            <a:pPr marL="990600" lvl="1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Helena Temkin-Greener, PhD </a:t>
            </a:r>
            <a:r>
              <a:rPr lang="en-US" altLang="en-US" sz="2400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Shan Gao, MS </a:t>
            </a:r>
            <a:r>
              <a:rPr lang="en-US" altLang="en-US" sz="2400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Xueya Cai, PhD </a:t>
            </a:r>
            <a:r>
              <a:rPr lang="en-US" altLang="en-US" sz="2400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en-US" sz="2400" baseline="300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Department of Public Health Sciences, Division of Health Policy and </a:t>
            </a:r>
          </a:p>
          <a:p>
            <a:pPr lvl="1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Outcomes Research, University of Rochester Medical Center.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baseline="30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Department of Biostatistics and Computational Biology, University of </a:t>
            </a:r>
          </a:p>
          <a:p>
            <a:pPr lvl="1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Rochester Medical Center.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890C97A-6298-4264-A206-21BA272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F9FFEC5-94F0-4E1C-AAE5-A1C3046FC30F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32CC5ED-1494-446F-8BE6-44E035B7EE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914400"/>
            <a:ext cx="89154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COVID-19 pandemic in long-term care facilities </a:t>
            </a:r>
          </a:p>
          <a:p>
            <a:pPr marL="990600" lvl="1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Residents of long-term care (LTC) facilities are at the highest risk of severe COVID-19 infections</a:t>
            </a:r>
            <a:endParaRPr lang="en-US" altLang="en-US" sz="8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First confirmed COVID-19 case in a skilled nursing facility in Seattle, Washington on February 28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By July 9, 11,644 LTC facilities in 44 states have reported 283,973 COVID-19 cases and 56,143 deaths (</a:t>
            </a:r>
            <a:r>
              <a:rPr lang="en-US" altLang="en-US" sz="1600" dirty="0"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  <a:t>Kaiser Family Foundation report</a:t>
            </a:r>
            <a:r>
              <a:rPr lang="en-US" altLang="en-US" sz="1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data from 47 states</a:t>
            </a:r>
            <a:r>
              <a:rPr lang="en-US" altLang="en-US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en-US" sz="8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347788" lvl="3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LTC facility cases as a share of total cases: 12%</a:t>
            </a:r>
          </a:p>
          <a:p>
            <a:pPr marL="1347788" lvl="3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LTC facility deaths as a share of total deaths: 44%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DC06-A84E-6741-825C-E9D937AF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57D1-C807-3E46-962B-979062BD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1862"/>
            <a:ext cx="10972800" cy="458513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US" dirty="0"/>
              <a:t>Introduction and housekeeping</a:t>
            </a:r>
          </a:p>
          <a:p>
            <a:pPr marL="514350" indent="-514350">
              <a:buAutoNum type="romanUcPeriod"/>
            </a:pPr>
            <a:r>
              <a:rPr lang="en-US" dirty="0"/>
              <a:t>Research – The Relationship Between Staffing and COVID-19 spread</a:t>
            </a:r>
          </a:p>
          <a:p>
            <a:pPr marL="514350" indent="-514350">
              <a:buAutoNum type="romanUcPeriod"/>
            </a:pPr>
            <a:r>
              <a:rPr lang="en-US" dirty="0"/>
              <a:t>Advocacy Takeaways</a:t>
            </a:r>
          </a:p>
          <a:p>
            <a:pPr marL="514350" indent="-514350">
              <a:buAutoNum type="romanUcPeriod"/>
            </a:pPr>
            <a:r>
              <a:rPr lang="en-US" dirty="0"/>
              <a:t>Q&amp;A/Discussion</a:t>
            </a:r>
          </a:p>
        </p:txBody>
      </p:sp>
    </p:spTree>
    <p:extLst>
      <p:ext uri="{BB962C8B-B14F-4D97-AF65-F5344CB8AC3E}">
        <p14:creationId xmlns:p14="http://schemas.microsoft.com/office/powerpoint/2010/main" val="3640667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53D862B2-A4AF-4B62-A8EC-A3F06A53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C2C92EA-400C-4BF9-ADBC-248466CBDC88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1A3C71C8-985A-4357-94D0-7AAE109C8F4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685800"/>
            <a:ext cx="8763000" cy="58674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altLang="zh-CN" sz="900" dirty="0">
              <a:effectLst>
                <a:outerShdw blurRad="38100" dist="38100" dir="2700000" algn="tl">
                  <a:srgbClr val="242852"/>
                </a:outerShdw>
              </a:effectLst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Key nursing home factors affecting resident outcomes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700" dirty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</a:rPr>
              <a:t>   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Nurse staffing level especially registered nurse (RN) hours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Overall quality of care (e.g. measured by five-star ratings)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Disparities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nursing homes caring for a high number of Medicaid residents and/or racial &amp; ethnic minority residents tend to have limited resources and worse health outcomes.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6B93E113-D90E-46CC-8EB3-0B664AB4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006F624-B870-461C-8BA3-E948FEE93A39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561BEB42-7FFA-4F12-BFBB-E6DE403F8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25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52FC11D-62A0-4C24-A8B2-16758CEB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1F35415-1872-4DFD-8AAF-CAFF3AC8CD2B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20E52D75-B5DE-4F13-907F-FF4E5D8B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0164"/>
            <a:ext cx="9199563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B55A8514-8EF0-4C5D-BEB1-7843B10C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5A229C-FAF7-408C-AD4C-60DCB1BE378C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3D3A459-9174-4FE1-ABEC-D1AAF2749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2D6971DD-1D07-4D53-910F-3A8172B0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63CEF0-D116-4227-A19F-7A14EBAE5F77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F41D143B-1F51-4002-B67F-A6F7632D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A174F750-7D33-47BA-83A2-319FFE40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F19BB14-0CE4-4C4D-94CF-6E7164FEE656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C1886FE-EFEB-4ADE-90BF-11411E8388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19200"/>
            <a:ext cx="8763000" cy="5334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study</a:t>
            </a:r>
          </a:p>
          <a:p>
            <a:pPr marL="990600" lvl="1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zh-CN" sz="700" dirty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ariations in COVID-19 confirmed cases and deaths among residents in Connecticut nursing homes through April 16, 2020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Associations with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RN staffing level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Overall quality of care (5-star ratings)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Proportion of Medicaid residents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Proportion of racial/ethnic minority residents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AA0E6D94-AFDF-49E8-92FD-F9AD495D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4227982-5372-42AE-B6D5-03E27DC53041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10E0347-F3BF-4B21-B6EE-4323295447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8686800" cy="4953000"/>
          </a:xfrm>
        </p:spPr>
        <p:txBody>
          <a:bodyPr rtlCol="0">
            <a:normAutofit/>
          </a:bodyPr>
          <a:lstStyle/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 and variables I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en-US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  <a:t>Public reports 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of Connecticut Department of Health and Human Services 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方正舒体"/>
            </a:endParaRP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u="sng" dirty="0">
                <a:latin typeface="Times New Roman" pitchFamily="18" charset="0"/>
                <a:cs typeface="方正舒体"/>
              </a:rPr>
              <a:t>First report</a:t>
            </a:r>
            <a:r>
              <a:rPr lang="en-US" altLang="zh-CN" sz="2400" dirty="0">
                <a:latin typeface="Times New Roman" pitchFamily="18" charset="0"/>
                <a:cs typeface="方正舒体"/>
              </a:rPr>
              <a:t>: data as of April 16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u="sng" dirty="0">
                <a:latin typeface="Times New Roman" pitchFamily="18" charset="0"/>
                <a:cs typeface="方正舒体"/>
              </a:rPr>
              <a:t>Very granular data</a:t>
            </a:r>
            <a:r>
              <a:rPr lang="en-US" altLang="zh-CN" sz="2400" dirty="0">
                <a:latin typeface="Times New Roman" pitchFamily="18" charset="0"/>
                <a:cs typeface="方正舒体"/>
              </a:rPr>
              <a:t>: cumulative # of COVID-19 confirmed cases and deaths for each NH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u="sng" dirty="0">
                <a:latin typeface="Times New Roman" pitchFamily="18" charset="0"/>
                <a:cs typeface="方正舒体"/>
              </a:rPr>
              <a:t>Complete data</a:t>
            </a:r>
            <a:r>
              <a:rPr lang="en-US" altLang="zh-CN" sz="2400" dirty="0">
                <a:latin typeface="Times New Roman" pitchFamily="18" charset="0"/>
                <a:cs typeface="方正舒体"/>
              </a:rPr>
              <a:t>: all NHs in the state (n=215)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u="sng" dirty="0">
                <a:latin typeface="Times New Roman" pitchFamily="18" charset="0"/>
                <a:cs typeface="方正舒体"/>
              </a:rPr>
              <a:t>Updated weekly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1400" dirty="0">
              <a:latin typeface="Times New Roman" pitchFamily="18" charset="0"/>
              <a:cs typeface="方正舒体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FEA9F83D-F513-4F75-BD68-5E706D63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AF051B8-9BB8-41B3-B93D-B9F72A5698B7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03F4D422-B924-4045-A343-C69DB52187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8686800" cy="4953000"/>
          </a:xfrm>
        </p:spPr>
        <p:txBody>
          <a:bodyPr rtlCol="0">
            <a:normAutofit/>
          </a:bodyPr>
          <a:lstStyle/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 and variables II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en-US" sz="1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Nursing Home Compare data 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方正舒体"/>
            </a:endParaRP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RN and other nurse staffing hours calculated based on daily resident census and Payroll-Based Journal (PBJ) system. 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Overall five-star ratings (aggregating ratings for </a:t>
            </a:r>
            <a:r>
              <a:rPr lang="en-US" sz="2400" dirty="0">
                <a:latin typeface="Times New Roman" pitchFamily="18" charset="0"/>
                <a:cs typeface="方正舒体"/>
              </a:rPr>
              <a:t>deficiency citations , risk-adjusted quality measures, and nurse staffing to resident ratios</a:t>
            </a:r>
            <a:r>
              <a:rPr lang="en-US" altLang="zh-CN" sz="2400" dirty="0">
                <a:latin typeface="Times New Roman" pitchFamily="18" charset="0"/>
                <a:cs typeface="方正舒体"/>
              </a:rPr>
              <a:t>).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Other NH variables: bed size, average daily resident census, profit status, chain affiliation, percentage of Medicare residents, percentage of Medicaid residents. 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2400" dirty="0">
              <a:latin typeface="Times New Roman" pitchFamily="18" charset="0"/>
              <a:cs typeface="方正舒体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4C65ABF0-E0B7-4528-9AE7-D39F7E7F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4D87F5-E0C2-4ABE-BD42-33439ED47C17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07508B76-F3D9-4FFA-B18A-DF27135BDE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8686800" cy="5486400"/>
          </a:xfrm>
        </p:spPr>
        <p:txBody>
          <a:bodyPr rtlCol="0">
            <a:normAutofit/>
          </a:bodyPr>
          <a:lstStyle/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 and variables III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en-US" sz="1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Long-Term Care Focus data 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方正舒体"/>
            </a:endParaRP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Percentage of racial and ethnic minority residents (American Africans, Hispanics, Asians or Pacific Islanders, and American Indians or Alaskan Natives)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A facility-level case mix measure</a:t>
            </a:r>
          </a:p>
          <a:p>
            <a:pPr marL="17463" indent="0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New York Times 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  <a:t>Report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Numbers of lab-confirmed COVID-19 cases and deaths in all counties of CT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Area Healthcare Resource File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908050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County population size in 2018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zh-CN" sz="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方正舒体"/>
            </a:endParaRP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zh-CN" sz="2400" dirty="0">
              <a:latin typeface="Times New Roman" pitchFamily="18" charset="0"/>
              <a:cs typeface="方正舒体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652E287D-9989-414F-8A24-DB100AE6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22C7469-BBBA-451F-BE1A-92435EA36643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20042EF2-4D9C-4FB0-9B0A-42A05C96352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8686800" cy="4953000"/>
          </a:xfrm>
        </p:spPr>
        <p:txBody>
          <a:bodyPr rtlCol="0">
            <a:normAutofit/>
          </a:bodyPr>
          <a:lstStyle/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Statistical analyses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Distributions of # COVID-19 cases/deaths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Distribution of nursing home characteristics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Summary of county # COVID-19 cases/deaths 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Multivariable analyses </a:t>
            </a:r>
          </a:p>
          <a:p>
            <a:pPr marL="1200150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Two-part models for count data with a large number of zero case/death</a:t>
            </a:r>
          </a:p>
          <a:p>
            <a:pPr marL="1200150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Predicted counts of confirmed cases and deaths plotted against RN staffing, quality, %Medicaid residents, %racial and ethnic minorities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C2C2-78CF-C94E-A75E-9BAFC8B3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C19D-CA40-4E4D-AB33-F456BFD9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D5BDA4F-3633-4BB9-80E4-6DCB11CE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31" y="2041336"/>
            <a:ext cx="2759870" cy="2759870"/>
          </a:xfrm>
          <a:prstGeom prst="rect">
            <a:avLst/>
          </a:prstGeom>
        </p:spPr>
      </p:pic>
      <p:pic>
        <p:nvPicPr>
          <p:cNvPr id="7" name="Picture 6" descr="A person wearing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74E73B7C-90E3-4AC9-A899-82F1A632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102" y="1447196"/>
            <a:ext cx="2297873" cy="3354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513DF3-2484-414C-BAB5-61119F10D88A}"/>
              </a:ext>
            </a:extLst>
          </p:cNvPr>
          <p:cNvSpPr txBox="1"/>
          <p:nvPr/>
        </p:nvSpPr>
        <p:spPr>
          <a:xfrm>
            <a:off x="1281113" y="5177438"/>
            <a:ext cx="46910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Charlene Harrington, Ph.D., RN</a:t>
            </a:r>
          </a:p>
          <a:p>
            <a:r>
              <a:rPr lang="en-US" sz="1600" dirty="0"/>
              <a:t>Professor Emerita of Sociology &amp; Nursing</a:t>
            </a:r>
          </a:p>
          <a:p>
            <a:r>
              <a:rPr lang="en-US" sz="1600" dirty="0"/>
              <a:t>University of California, San Francisco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0B31D-BC7D-4ACD-B68C-FF6D932AB558}"/>
              </a:ext>
            </a:extLst>
          </p:cNvPr>
          <p:cNvSpPr txBox="1"/>
          <p:nvPr/>
        </p:nvSpPr>
        <p:spPr>
          <a:xfrm>
            <a:off x="5972176" y="5177438"/>
            <a:ext cx="5943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Yue Li, Ph.D.</a:t>
            </a:r>
          </a:p>
          <a:p>
            <a:r>
              <a:rPr lang="en-US" sz="1600" dirty="0"/>
              <a:t>Director, Health Services Research &amp; Policy MS/PhD Programs</a:t>
            </a:r>
          </a:p>
          <a:p>
            <a:r>
              <a:rPr lang="en-US" sz="1600" dirty="0"/>
              <a:t>Director of Research, Division of Health Policy &amp; Outcomes Research</a:t>
            </a:r>
          </a:p>
          <a:p>
            <a:r>
              <a:rPr lang="en-US" sz="1600" dirty="0"/>
              <a:t>University of Rochester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15739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AB739F17-18F7-459A-BA61-4201F5D4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05F99E4-E17B-47A8-98BA-5C6D2592EB5C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83ACAB-31AA-4ABA-91EA-64506025E1D8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811214"/>
          <a:ext cx="9144000" cy="5894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420653596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706739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258346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33912760"/>
                    </a:ext>
                  </a:extLst>
                </a:gridCol>
              </a:tblGrid>
              <a:tr h="27729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Total # of confirmed cases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09989"/>
                  </a:ext>
                </a:extLst>
              </a:tr>
              <a:tr h="277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1-10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</a:rPr>
                        <a:t>11-69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876313"/>
                  </a:ext>
                </a:extLst>
              </a:tr>
              <a:tr h="277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nursing homes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404615"/>
                  </a:ext>
                </a:extLst>
              </a:tr>
              <a:tr h="2772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 or %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296077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Confirmed cases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268460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Confirmed deaths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194800"/>
                  </a:ext>
                </a:extLst>
              </a:tr>
              <a:tr h="531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Nurse staffing (</a:t>
                      </a:r>
                      <a:r>
                        <a:rPr lang="en-US" sz="1600" dirty="0" err="1">
                          <a:effectLst/>
                        </a:rPr>
                        <a:t>hrs</a:t>
                      </a:r>
                      <a:r>
                        <a:rPr lang="en-US" sz="1600" dirty="0">
                          <a:effectLst/>
                        </a:rPr>
                        <a:t> per resident day) for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45942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RN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234937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Total (</a:t>
                      </a:r>
                      <a:r>
                        <a:rPr lang="en-US" sz="1600" dirty="0" err="1">
                          <a:effectLst/>
                        </a:rPr>
                        <a:t>RNs+LPNs+CNAs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068434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4- or 5-star facilities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62.6%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604800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residents paid by Medicaid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072906"/>
                  </a:ext>
                </a:extLst>
              </a:tr>
              <a:tr h="531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racial or ethnic minority residents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16.2%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554448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290221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beds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98.7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127.0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730004"/>
                  </a:ext>
                </a:extLst>
              </a:tr>
              <a:tr h="5316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daily resident census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108.6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131.3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509694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For-profit ownership, No.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77.6%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577080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Chain affiliation, No.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235140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Case mix acuity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844711"/>
                  </a:ext>
                </a:extLst>
              </a:tr>
              <a:tr h="265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residents paid by Medicare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313580"/>
                  </a:ext>
                </a:extLst>
              </a:tr>
            </a:tbl>
          </a:graphicData>
        </a:graphic>
      </p:graphicFrame>
      <p:sp>
        <p:nvSpPr>
          <p:cNvPr id="34921" name="TextBox 2">
            <a:extLst>
              <a:ext uri="{FF2B5EF4-FFF2-40B4-BE49-F238E27FC236}">
                <a16:creationId xmlns:a16="http://schemas.microsoft.com/office/drawing/2014/main" id="{E32B5D7C-75D5-49BD-8E82-4E888E7B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99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292934"/>
                </a:solidFill>
              </a:rPr>
              <a:t>Table 1. Characteristics of Connecticut NHs (n=215) by # of COVID-19 cases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29E9B727-F311-4829-B08F-04AC5F2D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9BE8CB9-9385-4E78-88D5-C39B8A25BB01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36867" name="TextBox 4">
            <a:extLst>
              <a:ext uri="{FF2B5EF4-FFF2-40B4-BE49-F238E27FC236}">
                <a16:creationId xmlns:a16="http://schemas.microsoft.com/office/drawing/2014/main" id="{51255249-0854-4A99-9844-28E6952B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53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292934"/>
                </a:solidFill>
              </a:rPr>
              <a:t>Table 2. Characteristics of Connecticut NHs (n=215) by # of COVID-19 deaths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A6EBF3-1FFE-4F07-8F9E-ED750BB3DF6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781051"/>
          <a:ext cx="9144000" cy="5865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196023128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148455458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7752504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1454613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65681612"/>
                    </a:ext>
                  </a:extLst>
                </a:gridCol>
              </a:tblGrid>
              <a:tr h="2996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Total # of deaths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95580"/>
                  </a:ext>
                </a:extLst>
              </a:tr>
              <a:tr h="299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1-5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6-15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865812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nursing homes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085546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Mean or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84750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Confirmed cases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702122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Confirmed deaths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083987"/>
                  </a:ext>
                </a:extLst>
              </a:tr>
              <a:tr h="317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Nurse staffing (</a:t>
                      </a:r>
                      <a:r>
                        <a:rPr lang="en-US" sz="1600" dirty="0" err="1">
                          <a:effectLst/>
                        </a:rPr>
                        <a:t>hrs</a:t>
                      </a:r>
                      <a:r>
                        <a:rPr lang="en-US" sz="1600" dirty="0">
                          <a:effectLst/>
                        </a:rPr>
                        <a:t> per resident day)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358579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RN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997339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Total (RNs+LPNs+CNAs)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3.8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211394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4- or 5-star facilities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57.7%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616013"/>
                  </a:ext>
                </a:extLst>
              </a:tr>
              <a:tr h="428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residents paid by Medicaid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68.6%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057294"/>
                  </a:ext>
                </a:extLst>
              </a:tr>
              <a:tr h="280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racial or ethnic minority residents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835272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395222"/>
                  </a:ext>
                </a:extLst>
              </a:tr>
              <a:tr h="272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beds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103.3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140.0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158.0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343336"/>
                  </a:ext>
                </a:extLst>
              </a:tr>
              <a:tr h="521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 daily resident census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143.1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083430"/>
                  </a:ext>
                </a:extLst>
              </a:tr>
              <a:tr h="32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For-profit ownership, No.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721947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Chain affiliation, No. (%)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47.8%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536155"/>
                  </a:ext>
                </a:extLst>
              </a:tr>
              <a:tr h="260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Case mix acuity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349035"/>
                  </a:ext>
                </a:extLst>
              </a:tr>
              <a:tr h="428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residents paid by Medicare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71265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D09F09E2-FA0E-437A-A811-6095A6D6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4FFFC94-1383-4B78-937F-BFA50516E5B6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8B335253-9860-413D-B472-F66A11A2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05001"/>
            <a:ext cx="2819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292934"/>
                </a:solidFill>
              </a:rPr>
              <a:t>Figure 1</a:t>
            </a:r>
            <a:r>
              <a:rPr lang="en-US" altLang="en-US" sz="2000">
                <a:solidFill>
                  <a:srgbClr val="292934"/>
                </a:solidFill>
              </a:rPr>
              <a:t>. Proportions of COVID-19 confirmed cases (A) and deaths (B) who were nursing home residents by county of Connecticut, as of April 16, 2020.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8593AD0E-2A2F-4DA6-A2F3-2F94F9B78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33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AFF9A670-AE2D-4969-98B3-6DDC2A26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522FCC2-1BF3-4CE1-9976-9C79789347CC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BF06E284-CB26-43D1-87A6-9FF572C56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486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2">
            <a:extLst>
              <a:ext uri="{FF2B5EF4-FFF2-40B4-BE49-F238E27FC236}">
                <a16:creationId xmlns:a16="http://schemas.microsoft.com/office/drawing/2014/main" id="{475D30E8-D27D-4E16-9BC8-80901729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81200"/>
            <a:ext cx="2971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292934"/>
                </a:solidFill>
              </a:rPr>
              <a:t>Figure 2</a:t>
            </a:r>
            <a:r>
              <a:rPr lang="en-US" altLang="en-US" sz="2000">
                <a:solidFill>
                  <a:srgbClr val="292934"/>
                </a:solidFill>
              </a:rPr>
              <a:t>. Predicted numbers of COVID-19 confirmed cases (A) and deaths (B) among Connecticut nursing home residents (as of April 16, 2020) versus registered nurse (RN) staffing hours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49A13BA0-4AAD-4A4F-BA0D-501585AF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20EB086-9559-4F47-961E-1A2B21CF849C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43011" name="TextBox 1">
            <a:extLst>
              <a:ext uri="{FF2B5EF4-FFF2-40B4-BE49-F238E27FC236}">
                <a16:creationId xmlns:a16="http://schemas.microsoft.com/office/drawing/2014/main" id="{16F54EFA-8C9D-48B2-AA7D-06089B17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143001"/>
            <a:ext cx="3048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292934"/>
                </a:solidFill>
              </a:rPr>
              <a:t>Figure 3</a:t>
            </a:r>
            <a:r>
              <a:rPr lang="en-US" altLang="en-US" sz="2000">
                <a:solidFill>
                  <a:srgbClr val="292934"/>
                </a:solidFill>
              </a:rPr>
              <a:t>. Predicted numbers of COVID-19 confirmed cases (A) and deaths (B) among Connecticut nursing home residents (as of April 16, 2020) versus nursing home 5-star ratings, high vs. low concentration of Medicaid residents, and high vs. low racial and ethnic minority residents in the nursing home.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57E96825-78BF-4844-8DCC-704F25560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1"/>
            <a:ext cx="54102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D3760122-DB9D-45B4-8706-7BE5117D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DBDD8B-3EA7-44B0-A866-8C2E5CC12A62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DFFC5A06-0F63-4428-9350-715A439CA1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838200"/>
            <a:ext cx="8686800" cy="4953000"/>
          </a:xfrm>
        </p:spPr>
        <p:txBody>
          <a:bodyPr>
            <a:normAutofit/>
          </a:bodyPr>
          <a:lstStyle/>
          <a:p>
            <a:pPr marL="17463" indent="0" eaLnBrk="1" hangingPunct="1">
              <a:lnSpc>
                <a:spcPct val="80000"/>
              </a:lnSpc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I</a:t>
            </a:r>
          </a:p>
          <a:p>
            <a:pPr marL="17463" indent="0" eaLnBrk="1" hangingPunct="1">
              <a:lnSpc>
                <a:spcPct val="80000"/>
              </a:lnSpc>
              <a:buNone/>
              <a:defRPr/>
            </a:pPr>
            <a:endParaRPr lang="en-US" altLang="en-US" sz="1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463" indent="0"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April 16, 2020, COVID-19 cases occurred in 50% of Connecticut NHs, and deaths in 40% of Connecticut NHs. </a:t>
            </a:r>
          </a:p>
          <a:p>
            <a:pPr marL="17463" indent="0" eaLnBrk="1" hangingPunct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RN staffing help reduce virus transmission and resulting deaths</a:t>
            </a:r>
          </a:p>
          <a:p>
            <a:pPr marL="1006475" lvl="1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Times New Roman" panose="02020603050405020304" pitchFamily="18" charset="0"/>
                <a:ea typeface="方正舒体"/>
                <a:cs typeface="Times New Roman" panose="02020603050405020304" pitchFamily="18" charset="0"/>
              </a:rPr>
              <a:t>Among NHs with ≥1 confirmed case, every 20 minutes (per resident day) increase in RN staffing was associated with 22% fewer confirmed cases (p&lt;0.001).</a:t>
            </a:r>
            <a:endParaRPr lang="en-US" altLang="zh-CN" sz="2400" dirty="0">
              <a:latin typeface="Times New Roman" panose="02020603050405020304" pitchFamily="18" charset="0"/>
              <a:cs typeface="方正舒体"/>
            </a:endParaRPr>
          </a:p>
          <a:p>
            <a:pPr marL="1006475" lvl="1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方正舒体"/>
              </a:rPr>
              <a:t>Among NHs with ≥1 death,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20 minutes (per resident day) increase in RN staffing </a:t>
            </a:r>
            <a:r>
              <a:rPr lang="en-US" altLang="zh-CN" sz="2400" dirty="0">
                <a:latin typeface="Times New Roman" panose="02020603050405020304" pitchFamily="18" charset="0"/>
                <a:cs typeface="方正舒体"/>
              </a:rPr>
              <a:t>was associated with 26% fewer COVID-19 deaths (p=0.047).</a:t>
            </a:r>
          </a:p>
          <a:p>
            <a:pPr marL="1279525" lvl="2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altLang="zh-CN" sz="2200" dirty="0">
              <a:latin typeface="Times New Roman" panose="02020603050405020304" pitchFamily="18" charset="0"/>
              <a:cs typeface="方正舒体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4CBBE7D0-5660-4DF9-81FE-8A8A9E17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F8D1498-3D3F-4A84-8B19-5788DCDAE4D3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E15CCED-05AC-4196-8176-587049FDBF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8686800" cy="4953000"/>
          </a:xfrm>
        </p:spPr>
        <p:txBody>
          <a:bodyPr rtlCol="0">
            <a:normAutofit/>
          </a:bodyPr>
          <a:lstStyle/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II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652463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dirty="0">
                <a:latin typeface="Times New Roman" pitchFamily="18" charset="0"/>
                <a:cs typeface="方正舒体"/>
              </a:rPr>
              <a:t>Higher quality ratings of nursing homes predicted fewer confirmed COVID-19 cases, and potentially fewer deaths as well.</a:t>
            </a:r>
          </a:p>
          <a:p>
            <a:pPr marL="652463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800" dirty="0">
                <a:latin typeface="Times New Roman" pitchFamily="18" charset="0"/>
                <a:cs typeface="方正舒体"/>
              </a:rPr>
              <a:t>Nursing homes caring predominantly for Medicaid or racial and ethnic minority residents tend to have more confirmed cases, and potentially more deaths.</a:t>
            </a:r>
          </a:p>
          <a:p>
            <a:pPr marL="584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zh-CN" sz="2600" dirty="0">
              <a:latin typeface="Times New Roman" pitchFamily="18" charset="0"/>
              <a:cs typeface="方正舒体"/>
            </a:endParaRPr>
          </a:p>
          <a:p>
            <a:pPr marL="1200150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altLang="zh-CN" sz="2400" dirty="0">
              <a:latin typeface="Times New Roman" pitchFamily="18" charset="0"/>
              <a:cs typeface="方正舒体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72E073AB-CC76-4830-9557-A0A3022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E5D5749-B5D8-4DAE-84DB-E152FA74ED75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B45175A6-9565-4AFD-98B0-F8A5948731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990600"/>
            <a:ext cx="8686800" cy="4953000"/>
          </a:xfrm>
        </p:spPr>
        <p:txBody>
          <a:bodyPr rtlCol="0">
            <a:normAutofit/>
          </a:bodyPr>
          <a:lstStyle/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Discussions &amp; future directions</a:t>
            </a:r>
          </a:p>
          <a:p>
            <a:pPr marL="17463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1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766763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800" dirty="0">
                <a:latin typeface="Times New Roman" pitchFamily="18" charset="0"/>
                <a:cs typeface="方正舒体"/>
              </a:rPr>
              <a:t>CMS and state on-site inspections</a:t>
            </a:r>
          </a:p>
          <a:p>
            <a:pPr marL="927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zh-CN" sz="2400" dirty="0">
                <a:latin typeface="Times New Roman" pitchFamily="18" charset="0"/>
                <a:cs typeface="方正舒体"/>
              </a:rPr>
              <a:t>May target more broadly those facilities with lower RN staffing levels and lower quality ratings in the future.</a:t>
            </a:r>
          </a:p>
          <a:p>
            <a:pPr marL="766763" indent="-457200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atin typeface="Times New Roman" pitchFamily="18" charset="0"/>
                <a:cs typeface="方正舒体"/>
              </a:rPr>
              <a:t>Federal RN staffing requirement (an RN on duty 8 </a:t>
            </a:r>
            <a:r>
              <a:rPr lang="en-US" sz="2800" dirty="0" err="1">
                <a:latin typeface="Times New Roman" pitchFamily="18" charset="0"/>
                <a:cs typeface="方正舒体"/>
              </a:rPr>
              <a:t>hrs</a:t>
            </a:r>
            <a:r>
              <a:rPr lang="en-US" sz="2800" dirty="0">
                <a:latin typeface="Times New Roman" pitchFamily="18" charset="0"/>
                <a:cs typeface="方正舒体"/>
              </a:rPr>
              <a:t>/day &amp; 7 days/week) </a:t>
            </a:r>
          </a:p>
          <a:p>
            <a:pPr marL="1041400" lvl="1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方正舒体"/>
              </a:rPr>
              <a:t>Hard to raise nationally, but individual NHs might increase their RN hours for more effective control of COVID-19 outbreaks.</a:t>
            </a:r>
          </a:p>
          <a:p>
            <a:pPr marL="766763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2800" dirty="0">
                <a:latin typeface="Times New Roman" pitchFamily="18" charset="0"/>
                <a:cs typeface="方正舒体"/>
              </a:rPr>
              <a:t>Disparities faced by Medicaid and racial &amp; ethnic minority residents</a:t>
            </a:r>
          </a:p>
          <a:p>
            <a:pPr marL="652463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zh-CN" sz="2800" dirty="0">
              <a:latin typeface="Times New Roman" pitchFamily="18" charset="0"/>
              <a:cs typeface="方正舒体"/>
            </a:endParaRPr>
          </a:p>
          <a:p>
            <a:pPr marL="1200150" lvl="2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altLang="zh-CN" sz="2400" dirty="0">
              <a:latin typeface="Times New Roman" pitchFamily="18" charset="0"/>
              <a:cs typeface="方正舒体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13AC292F-2226-4970-9B50-E85ADCBB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0D853B-11EE-4DA1-8623-79CE9E7588AE}" type="slidenum">
              <a:rPr lang="zh-CN" altLang="en-US" sz="1000">
                <a:solidFill>
                  <a:srgbClr val="292934"/>
                </a:solidFill>
                <a:latin typeface="Arial" panose="020B0604020202020204" pitchFamily="34" charset="0"/>
                <a:cs typeface="方正舒体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CN" sz="1000">
              <a:solidFill>
                <a:srgbClr val="292934"/>
              </a:solidFill>
              <a:latin typeface="Arial" panose="020B0604020202020204" pitchFamily="34" charset="0"/>
              <a:cs typeface="方正舒体"/>
            </a:endParaRPr>
          </a:p>
        </p:txBody>
      </p:sp>
      <p:sp>
        <p:nvSpPr>
          <p:cNvPr id="51203" name="TextBox 1">
            <a:extLst>
              <a:ext uri="{FF2B5EF4-FFF2-40B4-BE49-F238E27FC236}">
                <a16:creationId xmlns:a16="http://schemas.microsoft.com/office/drawing/2014/main" id="{E5089AAB-91F6-4BE1-98C6-945F25450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2286001"/>
            <a:ext cx="413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srgbClr val="FF0000"/>
                </a:solidFill>
                <a:latin typeface="Sylfaen" panose="010A0502050306030303" pitchFamily="18" charset="0"/>
              </a:rPr>
              <a:t>Thank you!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5E83-957D-4B82-B5A0-A7A105B5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51722"/>
            <a:ext cx="10972800" cy="268702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Advocating for Increased Staffing Levels</a:t>
            </a:r>
            <a:br>
              <a:rPr lang="en-US" sz="4800" dirty="0"/>
            </a:br>
            <a:br>
              <a:rPr lang="en-US" sz="4800" dirty="0"/>
            </a:br>
            <a:r>
              <a:rPr lang="en-US" sz="3600" dirty="0"/>
              <a:t>Robyn Grant</a:t>
            </a:r>
            <a:br>
              <a:rPr lang="en-US" sz="3600" dirty="0"/>
            </a:br>
            <a:r>
              <a:rPr lang="en-US" sz="3600" dirty="0"/>
              <a:t>Director of Public Policy &amp; Advocacy</a:t>
            </a:r>
            <a:endParaRPr lang="en-US" sz="4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FA78C19-FCC4-4E06-AFA9-A859F9AC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442119"/>
            <a:ext cx="84391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31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838202"/>
            <a:ext cx="7772400" cy="2209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Nurse Staffing and Coronavirus Infections in California Nursing Homes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9502A8-5355-4704-BF89-BDFDF5334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607"/>
            <a:ext cx="7772400" cy="164619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By Harrington, Ross, Chapman, Halifax, </a:t>
            </a:r>
          </a:p>
          <a:p>
            <a:pPr algn="ctr"/>
            <a:r>
              <a:rPr lang="en-US" dirty="0"/>
              <a:t>Spurlock and </a:t>
            </a:r>
            <a:r>
              <a:rPr lang="en-US" dirty="0" err="1"/>
              <a:t>Bakerjian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 </a:t>
            </a:r>
            <a:r>
              <a:rPr lang="en-US" u="sng" dirty="0"/>
              <a:t>Policy, Politics, &amp; Nursing Practice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July 2020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5169"/>
            <a:ext cx="10972800" cy="3884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00B0F0"/>
                </a:solidFill>
              </a:rPr>
              <a:t>STAFFING!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92D050"/>
                </a:solidFill>
              </a:rPr>
              <a:t>STAFFING! 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7030A0"/>
                </a:solidFill>
              </a:rPr>
              <a:t>STAFFING! </a:t>
            </a:r>
          </a:p>
        </p:txBody>
      </p:sp>
    </p:spTree>
    <p:extLst>
      <p:ext uri="{BB962C8B-B14F-4D97-AF65-F5344CB8AC3E}">
        <p14:creationId xmlns:p14="http://schemas.microsoft.com/office/powerpoint/2010/main" val="160557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Voice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1646"/>
            <a:ext cx="10972800" cy="2792046"/>
          </a:xfrm>
        </p:spPr>
        <p:txBody>
          <a:bodyPr/>
          <a:lstStyle/>
          <a:p>
            <a:r>
              <a:rPr lang="en-US" sz="3200" dirty="0"/>
              <a:t>RN 24-hours, 7 days a week</a:t>
            </a:r>
          </a:p>
          <a:p>
            <a:r>
              <a:rPr lang="en-US" sz="3200" dirty="0"/>
              <a:t>Minimum staffing standard </a:t>
            </a:r>
          </a:p>
          <a:p>
            <a:pPr lvl="1"/>
            <a:r>
              <a:rPr lang="en-US" sz="2800" dirty="0"/>
              <a:t>At least 4.1 hours direct care nursing staff per resident per day</a:t>
            </a:r>
          </a:p>
        </p:txBody>
      </p:sp>
    </p:spTree>
    <p:extLst>
      <p:ext uri="{BB962C8B-B14F-4D97-AF65-F5344CB8AC3E}">
        <p14:creationId xmlns:p14="http://schemas.microsoft.com/office/powerpoint/2010/main" val="3728040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45-16B2-4CD2-ABC9-924B37CA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464" y="516886"/>
            <a:ext cx="2844316" cy="252028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Advocacy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2D35-3EC1-4B08-8CBB-16A648E8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909" y="3360132"/>
            <a:ext cx="9792676" cy="153181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Educate your state and federal legislators about staffing issues </a:t>
            </a:r>
          </a:p>
          <a:p>
            <a:r>
              <a:rPr lang="en-US" sz="3200" dirty="0"/>
              <a:t>Tell your story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CAEC9A-0A93-4315-9562-E713371B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7533" b="-2"/>
          <a:stretch/>
        </p:blipFill>
        <p:spPr>
          <a:xfrm>
            <a:off x="1112815" y="612074"/>
            <a:ext cx="2772308" cy="2039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87194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E745-16B2-4CD2-ABC9-924B37CA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464" y="516886"/>
            <a:ext cx="2844316" cy="252028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Advocacy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2D35-3EC1-4B08-8CBB-16A648E8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909" y="2829169"/>
            <a:ext cx="9792676" cy="3511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Make Your Ask:</a:t>
            </a:r>
          </a:p>
          <a:p>
            <a:r>
              <a:rPr lang="en-US" sz="3200" u="sng" dirty="0"/>
              <a:t>State legislators: </a:t>
            </a:r>
            <a:r>
              <a:rPr lang="en-US" sz="3200" dirty="0"/>
              <a:t>Introduce legislation to increase staffing levels (4.1; RN round-the-clock) </a:t>
            </a:r>
          </a:p>
          <a:p>
            <a:r>
              <a:rPr lang="en-US" sz="3200" u="sng" dirty="0"/>
              <a:t>Members of Congress: </a:t>
            </a:r>
            <a:r>
              <a:rPr lang="en-US" sz="3200" dirty="0"/>
              <a:t>Support the Quality Care for Nursing Home Residents Act</a:t>
            </a:r>
          </a:p>
          <a:p>
            <a:pPr lvl="2"/>
            <a:r>
              <a:rPr lang="en-US" sz="3200" dirty="0"/>
              <a:t>H.R. 5216; S. 2943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CAEC9A-0A93-4315-9562-E713371B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7533" b="-2"/>
          <a:stretch/>
        </p:blipFill>
        <p:spPr>
          <a:xfrm>
            <a:off x="1112815" y="612074"/>
            <a:ext cx="2772308" cy="2039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356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F8720-F278-4F36-B981-B80BAE6B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908" y="797169"/>
            <a:ext cx="8274532" cy="529883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Quality Care for Nursing Home Residents Act</a:t>
            </a:r>
          </a:p>
          <a:p>
            <a:r>
              <a:rPr lang="en-US" dirty="0"/>
              <a:t>H.R. 5216, Representative Jan Schakowsky; S. 2943, Senator Richard Blumenthal </a:t>
            </a:r>
          </a:p>
          <a:p>
            <a:r>
              <a:rPr lang="en-US" dirty="0"/>
              <a:t>4.1 hours:</a:t>
            </a:r>
          </a:p>
          <a:p>
            <a:pPr lvl="1"/>
            <a:r>
              <a:rPr lang="en-US" dirty="0"/>
              <a:t>Divided up by: </a:t>
            </a:r>
          </a:p>
          <a:p>
            <a:pPr lvl="2"/>
            <a:r>
              <a:rPr lang="en-US" dirty="0"/>
              <a:t>Type of nursing staff: 0.75 hours- RN; 0.54 hours-LPN/LVN;  2.81 hours- CNAs</a:t>
            </a:r>
          </a:p>
          <a:p>
            <a:pPr lvl="2"/>
            <a:r>
              <a:rPr lang="en-US" dirty="0"/>
              <a:t>Shift: day, evening, night </a:t>
            </a:r>
          </a:p>
          <a:p>
            <a:pPr lvl="1"/>
            <a:r>
              <a:rPr lang="en-US" dirty="0"/>
              <a:t>Does not include administrative services</a:t>
            </a:r>
          </a:p>
          <a:p>
            <a:pPr lvl="1"/>
            <a:r>
              <a:rPr lang="en-US" dirty="0"/>
              <a:t>Expressed in hours </a:t>
            </a:r>
            <a:r>
              <a:rPr lang="en-US" b="1" dirty="0"/>
              <a:t>and </a:t>
            </a:r>
            <a:r>
              <a:rPr lang="en-US" dirty="0"/>
              <a:t>ratio </a:t>
            </a:r>
          </a:p>
          <a:p>
            <a:r>
              <a:rPr lang="en-US" dirty="0"/>
              <a:t>Adds Nursing Management Personnel</a:t>
            </a:r>
          </a:p>
          <a:p>
            <a:pPr lvl="1"/>
            <a:r>
              <a:rPr lang="en-US" dirty="0"/>
              <a:t>Full-time Assistant Director of Nursing (RN)</a:t>
            </a:r>
          </a:p>
          <a:p>
            <a:pPr lvl="1"/>
            <a:r>
              <a:rPr lang="en-US" dirty="0"/>
              <a:t>Full-time Director of In-service Education (RN)</a:t>
            </a:r>
          </a:p>
        </p:txBody>
      </p:sp>
    </p:spTree>
    <p:extLst>
      <p:ext uri="{BB962C8B-B14F-4D97-AF65-F5344CB8AC3E}">
        <p14:creationId xmlns:p14="http://schemas.microsoft.com/office/powerpoint/2010/main" val="2821952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3D779F72-4A42-43FF-8980-C15686E09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1" y="1727200"/>
            <a:ext cx="3601305" cy="2829169"/>
          </a:xfr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6EA0BADE-ED1F-43D3-B98C-7F8BD25CF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90" y="3021705"/>
            <a:ext cx="1835809" cy="1155007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EC6FFD1-94E5-4B1E-9967-7AA005366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2734874"/>
            <a:ext cx="3475888" cy="2996775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A554624-BCD6-4AF4-99F6-6D72F3D81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2647950"/>
            <a:ext cx="4319550" cy="399570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A20A6D01-E05B-49FB-93A5-1E14F70C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0" y="583564"/>
            <a:ext cx="2418946" cy="3388995"/>
          </a:xfrm>
          <a:prstGeom prst="rect">
            <a:avLst/>
          </a:prstGeom>
        </p:spPr>
      </p:pic>
      <p:pic>
        <p:nvPicPr>
          <p:cNvPr id="15" name="Picture 14" descr="A close up of a flower&#10;&#10;Description automatically generated">
            <a:extLst>
              <a:ext uri="{FF2B5EF4-FFF2-40B4-BE49-F238E27FC236}">
                <a16:creationId xmlns:a16="http://schemas.microsoft.com/office/drawing/2014/main" id="{EFDAD550-6A4A-49DB-8B61-35FE29696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87" y="515937"/>
            <a:ext cx="2590800" cy="1762125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AE912-8872-4AD9-AE69-B61825490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1" y="4949029"/>
            <a:ext cx="2573300" cy="17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3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AA98178E-E3BD-406A-8906-EC2C60425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38" y="774699"/>
            <a:ext cx="6252308" cy="5665177"/>
          </a:xfrm>
        </p:spPr>
      </p:pic>
    </p:spTree>
    <p:extLst>
      <p:ext uri="{BB962C8B-B14F-4D97-AF65-F5344CB8AC3E}">
        <p14:creationId xmlns:p14="http://schemas.microsoft.com/office/powerpoint/2010/main" val="3130855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47FA-DE08-4EBC-9BB4-AB9973F5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30967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r>
              <a:rPr lang="en-US"/>
              <a:t>Resources</a:t>
            </a:r>
            <a:br>
              <a:rPr lang="en-US"/>
            </a:br>
            <a:r>
              <a:rPr lang="en-US">
                <a:hlinkClick r:id="rId2"/>
              </a:rPr>
              <a:t>https://theconsumervoice.org/issues/other-issues-and-resources/covid-19</a:t>
            </a:r>
            <a:endParaRPr lang="en-US" dirty="0"/>
          </a:p>
        </p:txBody>
      </p:sp>
      <p:pic>
        <p:nvPicPr>
          <p:cNvPr id="4" name="Content Placeholder 2" descr="&#10;&#10;Description automatically generated">
            <a:extLst>
              <a:ext uri="{FF2B5EF4-FFF2-40B4-BE49-F238E27FC236}">
                <a16:creationId xmlns:a16="http://schemas.microsoft.com/office/drawing/2014/main" id="{213BADFB-3FDB-46E9-B3A8-F4CFEFA73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1816" r="14351" b="10204"/>
          <a:stretch/>
        </p:blipFill>
        <p:spPr>
          <a:xfrm>
            <a:off x="2641257" y="2230438"/>
            <a:ext cx="6909486" cy="4246562"/>
          </a:xfrm>
        </p:spPr>
      </p:pic>
    </p:spTree>
    <p:extLst>
      <p:ext uri="{BB962C8B-B14F-4D97-AF65-F5344CB8AC3E}">
        <p14:creationId xmlns:p14="http://schemas.microsoft.com/office/powerpoint/2010/main" val="176409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41DFC5F8-C0B3-44DC-8515-DC0ED925CD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946890"/>
            <a:ext cx="4750719" cy="5444766"/>
          </a:xfr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A95905-DD9F-4C4D-827D-54C183259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2445" y="3421811"/>
            <a:ext cx="5819955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www.theconsumervoice.org</a:t>
            </a:r>
          </a:p>
        </p:txBody>
      </p:sp>
    </p:spTree>
    <p:extLst>
      <p:ext uri="{BB962C8B-B14F-4D97-AF65-F5344CB8AC3E}">
        <p14:creationId xmlns:p14="http://schemas.microsoft.com/office/powerpoint/2010/main" val="1772108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7AF2D9-46BA-4D7B-954E-12D7239A9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839" y="1663421"/>
            <a:ext cx="5546321" cy="3531158"/>
          </a:xfrm>
        </p:spPr>
      </p:pic>
    </p:spTree>
    <p:extLst>
      <p:ext uri="{BB962C8B-B14F-4D97-AF65-F5344CB8AC3E}">
        <p14:creationId xmlns:p14="http://schemas.microsoft.com/office/powerpoint/2010/main" val="298636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192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About 1,200 nursing homes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117,000 beds &amp; 460,000 admissions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$11.4 Billion in expenditures mostly paid by Medicare &amp; Medicaid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89% NHs are for-profit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75% NHs are chains</a:t>
            </a:r>
          </a:p>
          <a:p>
            <a:endParaRPr lang="en-US" sz="36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676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Nursing Homes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D3687-CCB2-C846-B3DB-17286EF7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3876674"/>
            <a:ext cx="5945083" cy="1096317"/>
          </a:xfrm>
        </p:spPr>
        <p:txBody>
          <a:bodyPr>
            <a:normAutofit/>
          </a:bodyPr>
          <a:lstStyle/>
          <a:p>
            <a:pPr algn="ctr"/>
            <a:br>
              <a:rPr lang="en-US" sz="2000" dirty="0"/>
            </a:br>
            <a:r>
              <a:rPr lang="en-US" sz="3600" dirty="0"/>
              <a:t>www.theconsumervoice.org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F3F7B-24E6-9B44-B392-D564F849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656" y="1539587"/>
            <a:ext cx="8790687" cy="17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889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49373C-B0E7-42B3-9381-9A4C556A2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9067800" cy="5181600"/>
          </a:xfrm>
        </p:spPr>
        <p:txBody>
          <a:bodyPr>
            <a:norm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NH infections are the leading cause of morbidity and mortality - 380,000 deaths per year (Richards 2002)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82% NHs had deficiencies for infection control 2013-2017 (US GAO 2020)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Infection control violations rarely receive penalties (US GAO 2020)</a:t>
            </a:r>
          </a:p>
          <a:p>
            <a:endParaRPr lang="en-US" sz="2600" b="1" dirty="0">
              <a:cs typeface="Arial" panose="020B0604020202020204" pitchFamily="34" charset="0"/>
            </a:endParaRPr>
          </a:p>
          <a:p>
            <a:r>
              <a:rPr lang="en-US" sz="2600" b="1" dirty="0">
                <a:cs typeface="Arial" panose="020B0604020202020204" pitchFamily="34" charset="0"/>
              </a:rPr>
              <a:t>75% NHs did not meet CMS expected RN staffing levels based on acuity in 2017-18 (</a:t>
            </a:r>
            <a:r>
              <a:rPr lang="en-US" sz="2600" b="1" dirty="0" err="1">
                <a:cs typeface="Arial" panose="020B0604020202020204" pitchFamily="34" charset="0"/>
              </a:rPr>
              <a:t>Geng</a:t>
            </a:r>
            <a:r>
              <a:rPr lang="en-US" sz="2600" b="1" dirty="0">
                <a:cs typeface="Arial" panose="020B0604020202020204" pitchFamily="34" charset="0"/>
              </a:rPr>
              <a:t> et., 2019)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AB9D4-75DD-42BF-AD36-94BC55FB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US NHs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06756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87B64-E5A3-49D2-B810-72C18BAC8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5401"/>
            <a:ext cx="8686800" cy="471189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Federal </a:t>
            </a:r>
          </a:p>
          <a:p>
            <a:pPr lvl="1"/>
            <a:r>
              <a:rPr lang="en-US" sz="2000" b="1" dirty="0">
                <a:latin typeface="+mj-lt"/>
                <a:cs typeface="Arial" panose="020B0604020202020204" pitchFamily="34" charset="0"/>
              </a:rPr>
              <a:t>1 RN on duty 8 hours a day, 7 days week and 1 DON </a:t>
            </a:r>
          </a:p>
          <a:p>
            <a:pPr lvl="1"/>
            <a:r>
              <a:rPr lang="en-US" sz="2400" b="1" dirty="0">
                <a:latin typeface="+mj-lt"/>
                <a:cs typeface="Arial" panose="020B0604020202020204" pitchFamily="34" charset="0"/>
              </a:rPr>
              <a:t>1 Licensed Nurse (LPN/LVN) on evenings/nights</a:t>
            </a:r>
          </a:p>
          <a:p>
            <a:pPr lvl="1"/>
            <a:endParaRPr lang="en-US" sz="2400" b="1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b="1" dirty="0">
                <a:latin typeface="+mj-lt"/>
                <a:cs typeface="Arial" panose="020B0604020202020204" pitchFamily="34" charset="0"/>
              </a:rPr>
              <a:t>Sufficient nursing staff assure resident safety and attain or maintain the highest practicable level of physical, mental, and psychosocial well-being of each resident</a:t>
            </a:r>
          </a:p>
          <a:p>
            <a:pPr lvl="1"/>
            <a:endParaRPr lang="en-US" sz="2400" b="1" dirty="0">
              <a:latin typeface="+mj-lt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State </a:t>
            </a:r>
          </a:p>
          <a:p>
            <a:pPr lvl="1"/>
            <a:r>
              <a:rPr lang="en-US" sz="2400" b="1" dirty="0">
                <a:latin typeface="+mj-lt"/>
                <a:cs typeface="Arial" panose="020B0604020202020204" pitchFamily="34" charset="0"/>
              </a:rPr>
              <a:t>CA has 3.5 nursing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hprd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with lots of waivers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BD0C4-0722-40D0-8D6D-D93E858B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36" y="310537"/>
            <a:ext cx="8229600" cy="1143000"/>
          </a:xfrm>
        </p:spPr>
        <p:txBody>
          <a:bodyPr/>
          <a:lstStyle/>
          <a:p>
            <a:r>
              <a:rPr lang="en-US" dirty="0"/>
              <a:t>Nurse Staffing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509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4BB30-9B64-4BFF-94A0-4CE83DB0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362201"/>
            <a:ext cx="8382000" cy="3611563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Hypotheses:  NHs will be more likely to have COVID-19 resident infections if they have:</a:t>
            </a:r>
          </a:p>
          <a:p>
            <a:endParaRPr lang="en-US" b="1" dirty="0">
              <a:cs typeface="Arial" panose="020B0604020202020204" pitchFamily="34" charset="0"/>
            </a:endParaRPr>
          </a:p>
          <a:p>
            <a:pPr lvl="1"/>
            <a:r>
              <a:rPr lang="en-US" b="1" dirty="0">
                <a:cs typeface="Arial" panose="020B0604020202020204" pitchFamily="34" charset="0"/>
              </a:rPr>
              <a:t>Lower RN and total staffing 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More deficiencies and infection control deficiencies 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For-profit ownership 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More nursing home beds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9A4E4-2AF9-4A39-93C6-E46A20DA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610600" cy="1858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Study Aim: Identify Factors that Impacted Whether NHs Had Residents with COVID-19 Infections</a:t>
            </a:r>
          </a:p>
        </p:txBody>
      </p:sp>
    </p:spTree>
    <p:extLst>
      <p:ext uri="{BB962C8B-B14F-4D97-AF65-F5344CB8AC3E}">
        <p14:creationId xmlns:p14="http://schemas.microsoft.com/office/powerpoint/2010/main" val="2879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011DE5-819A-4920-B69F-6D60B69F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0"/>
            <a:ext cx="8458200" cy="5410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CA NHs data on COVID resident infections </a:t>
            </a:r>
          </a:p>
          <a:p>
            <a:pPr lvl="1"/>
            <a:r>
              <a:rPr lang="en-US" sz="2400" b="1" dirty="0">
                <a:latin typeface="+mj-lt"/>
              </a:rPr>
              <a:t>from CA state and LA county Depts of Public Health and news media from Mar 15-May 4</a:t>
            </a:r>
            <a:r>
              <a:rPr lang="en-US" sz="2400" b="1" baseline="30000" dirty="0">
                <a:latin typeface="+mj-lt"/>
              </a:rPr>
              <a:t>th</a:t>
            </a:r>
          </a:p>
          <a:p>
            <a:pPr lvl="1"/>
            <a:r>
              <a:rPr lang="en-US" sz="2400" b="1" dirty="0">
                <a:latin typeface="+mj-lt"/>
              </a:rPr>
              <a:t>272 NHs (26%) with COVID residents</a:t>
            </a:r>
          </a:p>
          <a:p>
            <a:pPr lvl="1"/>
            <a:r>
              <a:rPr lang="en-US" sz="2400" b="1" dirty="0">
                <a:latin typeface="+mj-lt"/>
              </a:rPr>
              <a:t>819 (74%) without COVID residents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Did not look at the number of infections or deaths because of concern the data were not accurate 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Data on staffing, deficiencies, ownership, bed size were from CMS 5-Star Nursing Home Compare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9AC06A-385D-4484-B586-EB02632E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1744155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3333FF"/>
      </a:dk2>
      <a:lt2>
        <a:srgbClr val="99CCFF"/>
      </a:lt2>
      <a:accent1>
        <a:srgbClr val="00CC99"/>
      </a:accent1>
      <a:accent2>
        <a:srgbClr val="FF0000"/>
      </a:accent2>
      <a:accent3>
        <a:srgbClr val="ADADFF"/>
      </a:accent3>
      <a:accent4>
        <a:srgbClr val="DADADA"/>
      </a:accent4>
      <a:accent5>
        <a:srgbClr val="AAE2CA"/>
      </a:accent5>
      <a:accent6>
        <a:srgbClr val="E70000"/>
      </a:accent6>
      <a:hlink>
        <a:srgbClr val="CCCCFF"/>
      </a:hlink>
      <a:folHlink>
        <a:srgbClr val="CCCC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B5ACB26-1C4D-42F5-A518-F4C7AEFECFA8}" vid="{84D01631-E26A-4C63-8948-97EFAABE2813}"/>
    </a:ext>
  </a:extLst>
</a:theme>
</file>

<file path=ppt/theme/theme2.xml><?xml version="1.0" encoding="utf-8"?>
<a:theme xmlns:a="http://schemas.openxmlformats.org/drawingml/2006/main" name="Clarity">
  <a:themeElements>
    <a:clrScheme name="Custom 14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0F067C"/>
      </a:accent1>
      <a:accent2>
        <a:srgbClr val="23CF0E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FF0000"/>
      </a:accent2>
      <a:accent3>
        <a:srgbClr val="FFFF0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2386</Words>
  <Application>Microsoft Office PowerPoint</Application>
  <PresentationFormat>Widescreen</PresentationFormat>
  <Paragraphs>441</Paragraphs>
  <Slides>50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Calibri</vt:lpstr>
      <vt:lpstr>Courier New</vt:lpstr>
      <vt:lpstr>Lucida Sans Unicode</vt:lpstr>
      <vt:lpstr>Sylfaen</vt:lpstr>
      <vt:lpstr>Times New Roman</vt:lpstr>
      <vt:lpstr>Verdana</vt:lpstr>
      <vt:lpstr>Wingdings</vt:lpstr>
      <vt:lpstr>Wingdings 2</vt:lpstr>
      <vt:lpstr>Wingdings 3</vt:lpstr>
      <vt:lpstr>Default Design</vt:lpstr>
      <vt:lpstr>Clarity</vt:lpstr>
      <vt:lpstr>2_Concourse</vt:lpstr>
      <vt:lpstr>1_Clarity</vt:lpstr>
      <vt:lpstr>The relationship between covid-19 and staffing in nursing homes</vt:lpstr>
      <vt:lpstr>Agenda</vt:lpstr>
      <vt:lpstr>Presenters</vt:lpstr>
      <vt:lpstr>Nurse Staffing and Coronavirus Infections in California Nursing Homes</vt:lpstr>
      <vt:lpstr>California Nursing Homes</vt:lpstr>
      <vt:lpstr>US NHs Before COVID-19</vt:lpstr>
      <vt:lpstr>Nurse Staffing Requirements</vt:lpstr>
      <vt:lpstr>Study Aim: Identify Factors that Impacted Whether NHs Had Residents with COVID-19 Infections</vt:lpstr>
      <vt:lpstr>Methodology</vt:lpstr>
      <vt:lpstr>Three Measures of Nurse Staffing</vt:lpstr>
      <vt:lpstr>Descriptive Findings</vt:lpstr>
      <vt:lpstr>Regression Findings</vt:lpstr>
      <vt:lpstr>Limitations</vt:lpstr>
      <vt:lpstr>Implications for policy</vt:lpstr>
      <vt:lpstr>Implications for Practice</vt:lpstr>
      <vt:lpstr>Future studies</vt:lpstr>
      <vt:lpstr>COVID-19 Infections and Deaths among Connecticut Nursing Home Residents: Facility Correlates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Advocating for Increased Staffing Levels  Robyn Grant Director of Public Policy &amp; Advocacy</vt:lpstr>
      <vt:lpstr>PowerPoint Presentation</vt:lpstr>
      <vt:lpstr>Consumer Voice Advocacy</vt:lpstr>
      <vt:lpstr>Advocacy Action</vt:lpstr>
      <vt:lpstr>Advocacy Action</vt:lpstr>
      <vt:lpstr>PowerPoint Presentation</vt:lpstr>
      <vt:lpstr>PowerPoint Presentation</vt:lpstr>
      <vt:lpstr>PowerPoint Presentation</vt:lpstr>
      <vt:lpstr> Resources https://theconsumervoice.org/issues/other-issues-and-resources/covid-19</vt:lpstr>
      <vt:lpstr>PowerPoint Presentation</vt:lpstr>
      <vt:lpstr>PowerPoint Presentation</vt:lpstr>
      <vt:lpstr> www.theconsumervoice.org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advocating for nursing home residents, PARt VIII</dc:title>
  <dc:creator>Lori Smetanka</dc:creator>
  <cp:lastModifiedBy>Libby Laubert</cp:lastModifiedBy>
  <cp:revision>115</cp:revision>
  <dcterms:created xsi:type="dcterms:W3CDTF">2020-06-12T02:15:56Z</dcterms:created>
  <dcterms:modified xsi:type="dcterms:W3CDTF">2020-07-17T17:05:23Z</dcterms:modified>
</cp:coreProperties>
</file>