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4" r:id="rId2"/>
    <p:sldMasterId id="2147484028" r:id="rId3"/>
    <p:sldMasterId id="2147484044" r:id="rId4"/>
    <p:sldMasterId id="2147484056" r:id="rId5"/>
  </p:sldMasterIdLst>
  <p:notesMasterIdLst>
    <p:notesMasterId r:id="rId53"/>
  </p:notesMasterIdLst>
  <p:sldIdLst>
    <p:sldId id="363" r:id="rId6"/>
    <p:sldId id="426" r:id="rId7"/>
    <p:sldId id="409" r:id="rId8"/>
    <p:sldId id="414" r:id="rId9"/>
    <p:sldId id="471" r:id="rId10"/>
    <p:sldId id="463" r:id="rId11"/>
    <p:sldId id="468" r:id="rId12"/>
    <p:sldId id="469" r:id="rId13"/>
    <p:sldId id="464" r:id="rId14"/>
    <p:sldId id="411" r:id="rId15"/>
    <p:sldId id="427" r:id="rId16"/>
    <p:sldId id="465" r:id="rId17"/>
    <p:sldId id="466" r:id="rId18"/>
    <p:sldId id="475" r:id="rId19"/>
    <p:sldId id="470" r:id="rId20"/>
    <p:sldId id="474" r:id="rId21"/>
    <p:sldId id="472" r:id="rId22"/>
    <p:sldId id="494" r:id="rId23"/>
    <p:sldId id="495" r:id="rId24"/>
    <p:sldId id="496" r:id="rId25"/>
    <p:sldId id="497" r:id="rId26"/>
    <p:sldId id="498" r:id="rId27"/>
    <p:sldId id="499" r:id="rId28"/>
    <p:sldId id="500" r:id="rId29"/>
    <p:sldId id="473" r:id="rId30"/>
    <p:sldId id="481" r:id="rId31"/>
    <p:sldId id="483" r:id="rId32"/>
    <p:sldId id="484" r:id="rId33"/>
    <p:sldId id="485" r:id="rId34"/>
    <p:sldId id="486" r:id="rId35"/>
    <p:sldId id="487" r:id="rId36"/>
    <p:sldId id="480" r:id="rId37"/>
    <p:sldId id="489" r:id="rId38"/>
    <p:sldId id="490" r:id="rId39"/>
    <p:sldId id="491" r:id="rId40"/>
    <p:sldId id="477" r:id="rId41"/>
    <p:sldId id="478" r:id="rId42"/>
    <p:sldId id="479" r:id="rId43"/>
    <p:sldId id="492" r:id="rId44"/>
    <p:sldId id="461" r:id="rId45"/>
    <p:sldId id="422" r:id="rId46"/>
    <p:sldId id="423" r:id="rId47"/>
    <p:sldId id="493" r:id="rId48"/>
    <p:sldId id="444" r:id="rId49"/>
    <p:sldId id="445" r:id="rId50"/>
    <p:sldId id="416" r:id="rId51"/>
    <p:sldId id="410"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009900"/>
    <a:srgbClr val="FF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67511" autoAdjust="0"/>
  </p:normalViewPr>
  <p:slideViewPr>
    <p:cSldViewPr snapToGrid="0" snapToObjects="1">
      <p:cViewPr varScale="1">
        <p:scale>
          <a:sx n="46" d="100"/>
          <a:sy n="46" d="100"/>
        </p:scale>
        <p:origin x="160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0455299-EDBC-4A3B-BA3D-876BC8BAC754}" type="datetimeFigureOut">
              <a:rPr lang="en-US"/>
              <a:pPr>
                <a:defRPr/>
              </a:pPr>
              <a:t>10/11/2017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C304DCF-6284-4BFA-A45B-6BEFD904EF42}" type="slidenum">
              <a:rPr lang="en-US"/>
              <a:pPr>
                <a:defRPr/>
              </a:pPr>
              <a:t>‹#›</a:t>
            </a:fld>
            <a:endParaRPr lang="en-US" dirty="0"/>
          </a:p>
        </p:txBody>
      </p:sp>
    </p:spTree>
    <p:extLst>
      <p:ext uri="{BB962C8B-B14F-4D97-AF65-F5344CB8AC3E}">
        <p14:creationId xmlns:p14="http://schemas.microsoft.com/office/powerpoint/2010/main" val="58156005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Good afternoon and thank you for joining us for today’s webinar, “Balancing Privacy &amp; Protection: Surveillance Cameras in Nursing Home Residents’ Rooms</a:t>
            </a:r>
            <a:r>
              <a:rPr lang="en-US" baseline="0" dirty="0"/>
              <a:t>.” </a:t>
            </a:r>
          </a:p>
          <a:p>
            <a:endParaRPr lang="en-US" sz="1200" dirty="0"/>
          </a:p>
          <a:p>
            <a:r>
              <a:rPr lang="en-US" sz="1200" dirty="0"/>
              <a:t>This is</a:t>
            </a:r>
            <a:r>
              <a:rPr lang="en-US" sz="1200" baseline="0" dirty="0"/>
              <a:t> Lori Smetanka, Executive Director of Consumer Voice and w</a:t>
            </a:r>
            <a:r>
              <a:rPr lang="en-US" baseline="0" dirty="0"/>
              <a:t>e are hosting this webinar </a:t>
            </a:r>
            <a:r>
              <a:rPr lang="en-US" sz="1200" kern="1200" dirty="0">
                <a:solidFill>
                  <a:schemeClr val="tx1"/>
                </a:solidFill>
                <a:effectLst/>
                <a:latin typeface="+mn-lt"/>
                <a:ea typeface="ＭＳ Ｐゴシック" pitchFamily="127" charset="-128"/>
                <a:cs typeface="ＭＳ Ｐゴシック" pitchFamily="127" charset="-128"/>
              </a:rPr>
              <a:t>in collaboration with the National Center on Elder Abuse (NCEA).</a:t>
            </a:r>
            <a:endParaRPr lang="en-US" sz="1200" kern="1200" baseline="0" dirty="0">
              <a:solidFill>
                <a:schemeClr val="tx1"/>
              </a:solidFill>
              <a:effectLst/>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27" charset="-128"/>
              <a:cs typeface="ＭＳ Ｐゴシック" pitchFamily="127" charset="-128"/>
            </a:endParaRPr>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1</a:t>
            </a:fld>
            <a:endParaRPr lang="en-US" dirty="0"/>
          </a:p>
        </p:txBody>
      </p:sp>
    </p:spTree>
    <p:extLst>
      <p:ext uri="{BB962C8B-B14F-4D97-AF65-F5344CB8AC3E}">
        <p14:creationId xmlns:p14="http://schemas.microsoft.com/office/powerpoint/2010/main" val="209109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a:t>
            </a:r>
            <a:r>
              <a:rPr lang="en-US" baseline="0" dirty="0"/>
              <a:t> shared earlier this webinar and new fact sheet were products developed in collaboration with the NCEA and you can find the NCEA online at their main website, blog, Facebook page and twitter.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46</a:t>
            </a:fld>
            <a:endParaRPr lang="en-US" dirty="0"/>
          </a:p>
        </p:txBody>
      </p:sp>
    </p:spTree>
    <p:extLst>
      <p:ext uri="{BB962C8B-B14F-4D97-AF65-F5344CB8AC3E}">
        <p14:creationId xmlns:p14="http://schemas.microsoft.com/office/powerpoint/2010/main" val="273764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closing, I</a:t>
            </a:r>
            <a:r>
              <a:rPr lang="en-US" baseline="0" dirty="0"/>
              <a:t> would like to thank NCEA for their support and collaboration on this webinar and specifically Julie Schoen for her presentation earlier, Bill Whited for his review of Oklahoma requirements and it’s applications, and thank YOU for joining us today. </a:t>
            </a:r>
          </a:p>
          <a:p>
            <a:endParaRPr lang="en-US" baseline="0" dirty="0"/>
          </a:p>
          <a:p>
            <a:r>
              <a:rPr lang="en-US" baseline="0" dirty="0"/>
              <a:t>The webinar recording and all materials will be posted on our website soon. </a:t>
            </a:r>
          </a:p>
          <a:p>
            <a:endParaRPr lang="en-US" baseline="0" dirty="0"/>
          </a:p>
          <a:p>
            <a:r>
              <a:rPr lang="en-US" baseline="0" dirty="0"/>
              <a:t>For additional resources and visit our website and connect with us on Facebook and Twitter. If you are looking for something specific or have any questions/comments, please let us know how we can help you. </a:t>
            </a:r>
          </a:p>
          <a:p>
            <a:endParaRPr lang="en-US" baseline="0" dirty="0"/>
          </a:p>
          <a:p>
            <a:r>
              <a:rPr lang="en-US" b="0" u="none" baseline="0" dirty="0">
                <a:solidFill>
                  <a:srgbClr val="FF0000"/>
                </a:solidFill>
              </a:rPr>
              <a:t>Also, once the webinar ends you will be directed to a quick evaluation and we encourage you to complete the evaluation as your feedback is important to us. </a:t>
            </a:r>
            <a:endParaRPr lang="en-US" b="0" u="none" dirty="0">
              <a:solidFill>
                <a:srgbClr val="FF0000"/>
              </a:solidFill>
            </a:endParaRPr>
          </a:p>
          <a:p>
            <a:pPr>
              <a:spcBef>
                <a:spcPct val="0"/>
              </a:spcBef>
            </a:pPr>
            <a:endParaRPr lang="en-US" dirty="0"/>
          </a:p>
          <a:p>
            <a:pPr>
              <a:spcBef>
                <a:spcPct val="0"/>
              </a:spcBef>
            </a:pP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ABAC85-39FA-426F-A75C-57A54D20B544}" type="slidenum">
              <a:rPr lang="en-US">
                <a:ea typeface="ＭＳ Ｐゴシック" pitchFamily="127" charset="-128"/>
                <a:cs typeface="ＭＳ Ｐゴシック" pitchFamily="127" charset="-128"/>
              </a:rPr>
              <a:pPr fontAlgn="base">
                <a:spcBef>
                  <a:spcPct val="0"/>
                </a:spcBef>
                <a:spcAft>
                  <a:spcPct val="0"/>
                </a:spcAft>
              </a:pPr>
              <a:t>47</a:t>
            </a:fld>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424861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a:t>The purpose of today’s webinar is to</a:t>
            </a:r>
            <a:r>
              <a:rPr lang="mr-IN" baseline="0" dirty="0"/>
              <a:t>…</a:t>
            </a:r>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ＭＳ Ｐゴシック" pitchFamily="127" charset="-128"/>
                <a:cs typeface="ＭＳ Ｐゴシック" pitchFamily="127" charset="-128"/>
              </a:rPr>
              <a:t>After a quick overview of webinar logistics and introduction to Consumer Voice we will hear from Julie Schoen, Deputy Director, NCEA, then I will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pitchFamily="127" charset="-128"/>
              <a:cs typeface="ＭＳ Ｐゴシック" pitchFamily="127" charset="-128"/>
            </a:endParaRPr>
          </a:p>
          <a:p>
            <a:r>
              <a:rPr lang="en-US" sz="1200" kern="1200" baseline="0" dirty="0">
                <a:solidFill>
                  <a:schemeClr val="tx1"/>
                </a:solidFill>
                <a:effectLst/>
                <a:latin typeface="+mn-lt"/>
                <a:ea typeface="ＭＳ Ｐゴシック" pitchFamily="127" charset="-128"/>
                <a:cs typeface="ＭＳ Ｐゴシック" pitchFamily="127" charset="-128"/>
              </a:rPr>
              <a:t>All lines will be muted during the presentations, but we will have time for questions after all of the presentations. </a:t>
            </a:r>
            <a:r>
              <a:rPr lang="en-US" sz="1200" dirty="0"/>
              <a:t>If you have a question, please post your question using the chat feature on the right-side of your screen. We will keep track of incoming questions and do our best to respond during the open discussion portion of the webinar. You</a:t>
            </a:r>
            <a:r>
              <a:rPr lang="en-US" sz="1200" baseline="0" dirty="0"/>
              <a:t> also have the option of raising your hand to ask a question and we will unmute your line. </a:t>
            </a:r>
          </a:p>
          <a:p>
            <a:endParaRPr lang="en-US" sz="1200" baseline="0" dirty="0"/>
          </a:p>
          <a:p>
            <a:r>
              <a:rPr lang="en-US" sz="1200" baseline="0" dirty="0"/>
              <a:t>This webinar is being recorded and will be available on our website with the resources mentioned during this training in the near future. </a:t>
            </a:r>
            <a:endParaRPr lang="en-US" sz="1200" dirty="0"/>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pitchFamily="127" charset="-128"/>
              <a:cs typeface="ＭＳ Ｐゴシック" pitchFamily="127" charset="-128"/>
            </a:endParaRPr>
          </a:p>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2</a:t>
            </a:fld>
            <a:endParaRPr lang="en-US" dirty="0"/>
          </a:p>
        </p:txBody>
      </p:sp>
    </p:spTree>
    <p:extLst>
      <p:ext uri="{BB962C8B-B14F-4D97-AF65-F5344CB8AC3E}">
        <p14:creationId xmlns:p14="http://schemas.microsoft.com/office/powerpoint/2010/main" val="174873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those of you not familiar with our organization we are a national, non-profit organization that advocates for people receiving long-term care services and supports in all settings- in their own home, assisted living, or NH. We have a clearinghouse of information and resources to empower consumers, families, LTCO, and others in advocating for quality care, no matter where. We also provide technical assistance and support for state advocacy regarding LTCSS and have a national action network. </a:t>
            </a:r>
          </a:p>
          <a:p>
            <a:endParaRPr lang="en-US" baseline="0" dirty="0"/>
          </a:p>
          <a:p>
            <a:r>
              <a:rPr lang="en-US" baseline="0" dirty="0"/>
              <a:t>Before I move into discussing quality care, I want to welcome Julie Schoen, Deputy Director of the National Center on Elder Abuse on to say a few words.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3</a:t>
            </a:fld>
            <a:endParaRPr lang="en-US" dirty="0"/>
          </a:p>
        </p:txBody>
      </p:sp>
    </p:spTree>
    <p:extLst>
      <p:ext uri="{BB962C8B-B14F-4D97-AF65-F5344CB8AC3E}">
        <p14:creationId xmlns:p14="http://schemas.microsoft.com/office/powerpoint/2010/main" val="68661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7" charset="-128"/>
                <a:cs typeface="ＭＳ Ｐゴシック" pitchFamily="127" charset="-128"/>
              </a:rPr>
              <a:t>Regardless of where an individual receives long-term care services and supports they are entitled to receive quality, individualized</a:t>
            </a:r>
            <a:r>
              <a:rPr lang="en-US" sz="1200" kern="1200" baseline="0" dirty="0">
                <a:solidFill>
                  <a:schemeClr val="tx1"/>
                </a:solidFill>
                <a:effectLst/>
                <a:latin typeface="+mn-lt"/>
                <a:ea typeface="ＭＳ Ｐゴシック" pitchFamily="127" charset="-128"/>
                <a:cs typeface="ＭＳ Ｐゴシック" pitchFamily="127" charset="-128"/>
              </a:rPr>
              <a:t> care. </a:t>
            </a: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pitchFamily="127" charset="-128"/>
                <a:cs typeface="ＭＳ Ｐゴシック" pitchFamily="127" charset="-128"/>
              </a:rPr>
              <a:t>What does quality care mean?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pitchFamily="127" charset="-128"/>
                <a:cs typeface="ＭＳ Ｐゴシック" pitchFamily="127" charset="-128"/>
              </a:rPr>
              <a:t>Quality care promotes resident dignity, choice, and self-determination in all aspects of life and care.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pitchFamily="127" charset="-128"/>
                <a:cs typeface="ＭＳ Ｐゴシック" pitchFamily="127" charset="-128"/>
              </a:rPr>
              <a:t>Providing quality care means that each resident’s care is individualized in order to meet their needs and preferences.  In order to determine care needs and preferences staff must work with the resident and their family members and/or representatives in order to gain a comprehensive understanding of what is important to them in their daily life and how they can best meet their care needs. R</a:t>
            </a:r>
            <a:r>
              <a:rPr lang="en-US" baseline="0" dirty="0"/>
              <a:t>esidents may have limited capacity due to dementia or mental illness, but they should be involved in their daily care and life decisions as much as possible.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endParaRPr lang="en-US" sz="1200" b="0" i="0" u="none" strike="noStrike" kern="1200" baseline="0" dirty="0">
              <a:solidFill>
                <a:schemeClr val="tx1"/>
              </a:solidFill>
              <a:latin typeface="+mn-lt"/>
              <a:ea typeface="ＭＳ Ｐゴシック" pitchFamily="127" charset="-128"/>
              <a:cs typeface="ＭＳ Ｐゴシック" pitchFamily="127" charset="-128"/>
            </a:endParaRPr>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10</a:t>
            </a:fld>
            <a:endParaRPr lang="en-US" dirty="0"/>
          </a:p>
        </p:txBody>
      </p:sp>
    </p:spTree>
    <p:extLst>
      <p:ext uri="{BB962C8B-B14F-4D97-AF65-F5344CB8AC3E}">
        <p14:creationId xmlns:p14="http://schemas.microsoft.com/office/powerpoint/2010/main" val="71210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pitchFamily="127" charset="-128"/>
                <a:cs typeface="ＭＳ Ｐゴシック" pitchFamily="127" charset="-128"/>
              </a:rPr>
              <a:t>Individuals living in nursing homes and assisted living facilities maintain the same rights as individuals in the larger community and have additional rights and protections in federal and/or state law.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pitchFamily="127" charset="-128"/>
                <a:cs typeface="ＭＳ Ｐゴシック" pitchFamily="127" charset="-128"/>
              </a:rPr>
              <a:t>All residents, regardless of the type of facility, have the right to be protected from mistreatment, including abuse, neglect, and exploitation.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r>
              <a:rPr lang="en-US" sz="1200" b="0" i="0" u="none" strike="noStrike" kern="1200" baseline="0" dirty="0">
                <a:solidFill>
                  <a:schemeClr val="tx1"/>
                </a:solidFill>
                <a:latin typeface="+mn-lt"/>
                <a:ea typeface="ＭＳ Ｐゴシック" pitchFamily="127" charset="-128"/>
                <a:cs typeface="ＭＳ Ｐゴシック" pitchFamily="127" charset="-128"/>
              </a:rPr>
              <a:t>Nursing homes must meet federal requirements in order to participate in Medicare and Medicaid. Those requirements include residents’ rights and require that residents receive services and activities that “attain or maintain the highest practicable physical, mental, and psychosocial well-being of each resident in accordance with a written plan of care” and that facilities “care for its residents in such a manner and in such an environment as will promote maintenance or enhancement of the quality of life of each resident.”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pitchFamily="127" charset="-128"/>
                <a:cs typeface="ＭＳ Ｐゴシック" pitchFamily="127" charset="-128"/>
              </a:rPr>
              <a:t>There are no federal regulations for assisted living facilities (also known as board and care or personal care homes) so requirements are different in each state.</a:t>
            </a:r>
            <a:endParaRPr lang="en-US" sz="1200" b="0" i="0" u="none" strike="noStrike" kern="1200" baseline="30000" dirty="0">
              <a:solidFill>
                <a:schemeClr val="tx1"/>
              </a:solidFill>
              <a:latin typeface="+mn-lt"/>
              <a:ea typeface="ＭＳ Ｐゴシック" pitchFamily="127" charset="-128"/>
              <a:cs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baseline="30000" dirty="0">
              <a:solidFill>
                <a:schemeClr val="tx1"/>
              </a:solidFill>
              <a:latin typeface="+mn-lt"/>
              <a:ea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t>Despite</a:t>
            </a:r>
            <a:r>
              <a:rPr lang="en-US" baseline="0" dirty="0"/>
              <a:t> these regulatory differences among nursing homes and assisted living the indicators of quality care and advocacy steps we will discuss today are applicable in all long-term care facilities.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11</a:t>
            </a:fld>
            <a:endParaRPr lang="en-US" dirty="0"/>
          </a:p>
        </p:txBody>
      </p:sp>
    </p:spTree>
    <p:extLst>
      <p:ext uri="{BB962C8B-B14F-4D97-AF65-F5344CB8AC3E}">
        <p14:creationId xmlns:p14="http://schemas.microsoft.com/office/powerpoint/2010/main" val="385960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Mature Person Design Slide, perfect for any presentation that highlights mature persons, senior living, maturity, wellness, or retirement. Modern template that's perfect for an psychology, healthcare, exercise, retirement (or financial retirement products) presentation. Can be used for business or home use. 8 x 11, landscape orientation. Graphic features smiling young adults; a diverse group. You can modify the graphic and add one of the thousands available from Microsoft Office. Sample chart and table slides included. Additional super easy templates, visit </a:t>
            </a:r>
            <a:r>
              <a:rPr lang="en-US" b="1">
                <a:solidFill>
                  <a:srgbClr val="FF0000"/>
                </a:solidFill>
              </a:rPr>
              <a:t>www.supereasytemplates.com</a:t>
            </a:r>
            <a:r>
              <a:rPr lang="en-US"/>
              <a:t>. Download more slides for .99 cents each! We’d love to hear from you. Tell us what you think of our presentation design slides, email us at </a:t>
            </a:r>
            <a:r>
              <a:rPr lang="en-US" b="1"/>
              <a:t>support@supereasytemplates.com</a:t>
            </a:r>
            <a:r>
              <a:rPr lang="en-US"/>
              <a:t>. We’d like to know what you like and what you don’t like! We’re always trying to grow and improve, so we look forward to hearing from you.</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6344DB-D6AE-4876-9809-12BCFCBA027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43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LTCO handle a variety of concerns</a:t>
            </a:r>
            <a:r>
              <a:rPr lang="en-US" baseline="0" dirty="0"/>
              <a:t> and are resident advocates in all aspects of their work. To get more information about the LTCOP or find out how to contact your state or local program, visit our website. Using the map you can search for your state and local LTCOPs, state survey agency, APS, Medicaid agency, and other state entities.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40</a:t>
            </a:fld>
            <a:endParaRPr lang="en-US" dirty="0"/>
          </a:p>
        </p:txBody>
      </p:sp>
    </p:spTree>
    <p:extLst>
      <p:ext uri="{BB962C8B-B14F-4D97-AF65-F5344CB8AC3E}">
        <p14:creationId xmlns:p14="http://schemas.microsoft.com/office/powerpoint/2010/main" val="7748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organization is the leading advocacy for consumers receiving long-term care services and supports and we have a wealth of information available to support consumers, family members, and other in advocating for quality care. </a:t>
            </a:r>
          </a:p>
          <a:p>
            <a:endParaRPr lang="en-US" baseline="0" dirty="0"/>
          </a:p>
          <a:p>
            <a:r>
              <a:rPr lang="en-US" baseline="0" dirty="0"/>
              <a:t>As you can see in the red circle we have specific information for long-term care consumers, family members, and advocates, once you click on those tabs you will be directed to a variety of materials. We have information available for residents in nursing homes, assisted living, and those receiving home and community based services.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44</a:t>
            </a:fld>
            <a:endParaRPr lang="en-US" dirty="0"/>
          </a:p>
        </p:txBody>
      </p:sp>
    </p:spTree>
    <p:extLst>
      <p:ext uri="{BB962C8B-B14F-4D97-AF65-F5344CB8AC3E}">
        <p14:creationId xmlns:p14="http://schemas.microsoft.com/office/powerpoint/2010/main" val="119589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a few examples</a:t>
            </a:r>
            <a:r>
              <a:rPr lang="en-US" baseline="0" dirty="0"/>
              <a:t> of the types of resources we have available for consumers, family members, and advocates. </a:t>
            </a:r>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45</a:t>
            </a:fld>
            <a:endParaRPr lang="en-US" dirty="0"/>
          </a:p>
        </p:txBody>
      </p:sp>
    </p:spTree>
    <p:extLst>
      <p:ext uri="{BB962C8B-B14F-4D97-AF65-F5344CB8AC3E}">
        <p14:creationId xmlns:p14="http://schemas.microsoft.com/office/powerpoint/2010/main" val="132549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Wednesday, October 11,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Wednesday, October 11,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defTabSz="457200" fontAlgn="auto">
              <a:spcBef>
                <a:spcPts val="0"/>
              </a:spcBef>
              <a:spcAft>
                <a:spcPts val="0"/>
              </a:spcAft>
            </a:pPr>
            <a:r>
              <a:rPr lang="en-US" dirty="0">
                <a:solidFill>
                  <a:prstClr val="white"/>
                </a:solidFill>
                <a:ea typeface="+mn-ea"/>
                <a:cs typeface="+mn-cs"/>
              </a:rPr>
              <a:t>December 2, 2011</a:t>
            </a:r>
          </a:p>
        </p:txBody>
      </p:sp>
    </p:spTree>
    <p:extLst>
      <p:ext uri="{BB962C8B-B14F-4D97-AF65-F5344CB8AC3E}">
        <p14:creationId xmlns:p14="http://schemas.microsoft.com/office/powerpoint/2010/main" val="10102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defTabSz="457200" fontAlgn="auto">
              <a:spcBef>
                <a:spcPts val="0"/>
              </a:spcBef>
              <a:spcAft>
                <a:spcPts val="0"/>
              </a:spcAft>
            </a:pPr>
            <a:fld id="{3FE98728-8B25-A142-A87B-AACB3930A169}"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320657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66FE5F7-27FC-424A-934B-18B3261BF597}" type="datetimeFigureOut">
              <a:rPr lang="en-US" smtClean="0">
                <a:solidFill>
                  <a:prstClr val="white"/>
                </a:solidFill>
                <a:latin typeface="Palatino Linotype"/>
                <a:ea typeface="+mn-ea"/>
                <a:cs typeface="+mn-cs"/>
              </a:rPr>
              <a:pPr defTabSz="457200" fontAlgn="auto">
                <a:spcBef>
                  <a:spcPts val="0"/>
                </a:spcBef>
                <a:spcAft>
                  <a:spcPts val="0"/>
                </a:spcAft>
              </a:pPr>
              <a:t>10/11/2017</a:t>
            </a:fld>
            <a:endParaRPr lang="en-US" dirty="0">
              <a:solidFill>
                <a:prstClr val="white"/>
              </a:solidFill>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dirty="0">
              <a:solidFill>
                <a:prstClr val="white"/>
              </a:solidFill>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DDB8DB95-2DAE-4804-B25E-6DABFF658660}"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spTree>
    <p:extLst>
      <p:ext uri="{BB962C8B-B14F-4D97-AF65-F5344CB8AC3E}">
        <p14:creationId xmlns:p14="http://schemas.microsoft.com/office/powerpoint/2010/main" val="487750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a:prstGeom prst="rect">
            <a:avLst/>
          </a:prstGeom>
        </p:spPr>
        <p:txBody>
          <a:bodyPr anchor="ctr">
            <a:normAutofit/>
          </a:bodyPr>
          <a:lstStyle>
            <a:lvl1pPr>
              <a:defRPr sz="4400">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a:xfrm>
            <a:off x="2667000" y="3505200"/>
            <a:ext cx="3810000" cy="365125"/>
          </a:xfrm>
          <a:prstGeom prst="rect">
            <a:avLst/>
          </a:prstGeom>
        </p:spPr>
        <p:txBody>
          <a:bodyPr/>
          <a:lstStyle>
            <a:lvl1pPr algn="ctr">
              <a:defRPr sz="2000">
                <a:latin typeface="+mn-lt"/>
              </a:defRPr>
            </a:lvl1pPr>
          </a:lstStyle>
          <a:p>
            <a:pPr defTabSz="457200" fontAlgn="auto">
              <a:spcBef>
                <a:spcPts val="0"/>
              </a:spcBef>
              <a:spcAft>
                <a:spcPts val="0"/>
              </a:spcAft>
            </a:pPr>
            <a:r>
              <a:rPr lang="en-US" dirty="0">
                <a:solidFill>
                  <a:prstClr val="white"/>
                </a:solidFill>
                <a:ea typeface="+mn-ea"/>
                <a:cs typeface="+mn-cs"/>
              </a:rPr>
              <a:t>December 2, 2011</a:t>
            </a:r>
          </a:p>
        </p:txBody>
      </p:sp>
    </p:spTree>
    <p:extLst>
      <p:ext uri="{BB962C8B-B14F-4D97-AF65-F5344CB8AC3E}">
        <p14:creationId xmlns:p14="http://schemas.microsoft.com/office/powerpoint/2010/main" val="28336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pPr defTabSz="457200" fontAlgn="auto">
              <a:spcBef>
                <a:spcPts val="0"/>
              </a:spcBef>
              <a:spcAft>
                <a:spcPts val="0"/>
              </a:spcAft>
            </a:pPr>
            <a:fld id="{3FE98728-8B25-A142-A87B-AACB3930A169}"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800040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66FE5F7-27FC-424A-934B-18B3261BF597}" type="datetimeFigureOut">
              <a:rPr lang="en-US" smtClean="0">
                <a:solidFill>
                  <a:prstClr val="white"/>
                </a:solidFill>
                <a:latin typeface="Palatino Linotype"/>
                <a:ea typeface="+mn-ea"/>
                <a:cs typeface="+mn-cs"/>
              </a:rPr>
              <a:pPr defTabSz="457200" fontAlgn="auto">
                <a:spcBef>
                  <a:spcPts val="0"/>
                </a:spcBef>
                <a:spcAft>
                  <a:spcPts val="0"/>
                </a:spcAft>
              </a:pPr>
              <a:t>10/11/2017</a:t>
            </a:fld>
            <a:endParaRPr lang="en-US" dirty="0">
              <a:solidFill>
                <a:prstClr val="white"/>
              </a:solidFill>
              <a:latin typeface="Palatino Linotype"/>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dirty="0">
              <a:solidFill>
                <a:prstClr val="white"/>
              </a:solidFill>
              <a:latin typeface="Palatino Linotype"/>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DDB8DB95-2DAE-4804-B25E-6DABFF658660}" type="slidenum">
              <a:rPr lang="en-US" smtClean="0">
                <a:solidFill>
                  <a:prstClr val="white"/>
                </a:solidFill>
                <a:latin typeface="Palatino Linotype"/>
                <a:ea typeface="+mn-ea"/>
                <a:cs typeface="+mn-cs"/>
              </a:rPr>
              <a:pPr defTabSz="457200" fontAlgn="auto">
                <a:spcBef>
                  <a:spcPts val="0"/>
                </a:spcBef>
                <a:spcAft>
                  <a:spcPts val="0"/>
                </a:spcAft>
              </a:pPr>
              <a:t>‹#›</a:t>
            </a:fld>
            <a:endParaRPr lang="en-US" dirty="0">
              <a:solidFill>
                <a:prstClr val="white"/>
              </a:solidFill>
              <a:latin typeface="Palatino Linotype"/>
              <a:ea typeface="+mn-ea"/>
              <a:cs typeface="+mn-cs"/>
            </a:endParaRPr>
          </a:p>
        </p:txBody>
      </p:sp>
    </p:spTree>
    <p:extLst>
      <p:ext uri="{BB962C8B-B14F-4D97-AF65-F5344CB8AC3E}">
        <p14:creationId xmlns:p14="http://schemas.microsoft.com/office/powerpoint/2010/main" val="877105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592687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October 11,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3600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October 11,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8679088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955126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October 11, 2017</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789070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October 11, 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623331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October 11, 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843207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Wednesday, October 11, 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1462525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960264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Wednesday, October 11,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02881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Wednesday, October 11,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3584726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87101F9-DE50-4E62-9B2B-78E00F4B5761}"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0DE3D-80C9-4A1C-A036-82956B239B2F}" type="slidenum">
              <a:rPr lang="en-US"/>
              <a:pPr>
                <a:defRPr/>
              </a:pPr>
              <a:t>‹#›</a:t>
            </a:fld>
            <a:endParaRPr lang="en-US"/>
          </a:p>
        </p:txBody>
      </p:sp>
    </p:spTree>
    <p:extLst>
      <p:ext uri="{BB962C8B-B14F-4D97-AF65-F5344CB8AC3E}">
        <p14:creationId xmlns:p14="http://schemas.microsoft.com/office/powerpoint/2010/main" val="248520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2F849F-1BC8-4C1D-A2D0-17D1E6155D7D}"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62233-69A2-4188-A512-C5461626A468}" type="slidenum">
              <a:rPr lang="en-US"/>
              <a:pPr>
                <a:defRPr/>
              </a:pPr>
              <a:t>‹#›</a:t>
            </a:fld>
            <a:endParaRPr lang="en-US"/>
          </a:p>
        </p:txBody>
      </p:sp>
    </p:spTree>
    <p:extLst>
      <p:ext uri="{BB962C8B-B14F-4D97-AF65-F5344CB8AC3E}">
        <p14:creationId xmlns:p14="http://schemas.microsoft.com/office/powerpoint/2010/main" val="3919654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D74C5C-EF18-47AC-BB5A-01C701C6446F}"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645A2B-88C6-43C6-B531-81FD57D9CD67}" type="slidenum">
              <a:rPr lang="en-US"/>
              <a:pPr>
                <a:defRPr/>
              </a:pPr>
              <a:t>‹#›</a:t>
            </a:fld>
            <a:endParaRPr lang="en-US"/>
          </a:p>
        </p:txBody>
      </p:sp>
    </p:spTree>
    <p:extLst>
      <p:ext uri="{BB962C8B-B14F-4D97-AF65-F5344CB8AC3E}">
        <p14:creationId xmlns:p14="http://schemas.microsoft.com/office/powerpoint/2010/main" val="743778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DB77DFA-E51B-40DA-950A-92BA32AA74BF}" type="datetimeFigureOut">
              <a:rPr lang="en-US"/>
              <a:pPr>
                <a:defRPr/>
              </a:pPr>
              <a:t>10/11/2017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B78FB8-B7F1-4C2D-A9F3-24EC0B411499}" type="slidenum">
              <a:rPr lang="en-US"/>
              <a:pPr>
                <a:defRPr/>
              </a:pPr>
              <a:t>‹#›</a:t>
            </a:fld>
            <a:endParaRPr lang="en-US"/>
          </a:p>
        </p:txBody>
      </p:sp>
    </p:spTree>
    <p:extLst>
      <p:ext uri="{BB962C8B-B14F-4D97-AF65-F5344CB8AC3E}">
        <p14:creationId xmlns:p14="http://schemas.microsoft.com/office/powerpoint/2010/main" val="2130804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CBAC2D-5519-48E6-8BA8-B52837C7A4FD}" type="datetimeFigureOut">
              <a:rPr lang="en-US"/>
              <a:pPr>
                <a:defRPr/>
              </a:pPr>
              <a:t>10/11/2017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51D663-F254-4E67-B8AE-D4308C3EFCF0}" type="slidenum">
              <a:rPr lang="en-US"/>
              <a:pPr>
                <a:defRPr/>
              </a:pPr>
              <a:t>‹#›</a:t>
            </a:fld>
            <a:endParaRPr lang="en-US"/>
          </a:p>
        </p:txBody>
      </p:sp>
    </p:spTree>
    <p:extLst>
      <p:ext uri="{BB962C8B-B14F-4D97-AF65-F5344CB8AC3E}">
        <p14:creationId xmlns:p14="http://schemas.microsoft.com/office/powerpoint/2010/main" val="1404553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DEA7E15-7F99-439F-B2A8-A9EC8EAE5FB2}" type="datetimeFigureOut">
              <a:rPr lang="en-US"/>
              <a:pPr>
                <a:defRPr/>
              </a:pPr>
              <a:t>10/11/2017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CEFD88-D7B9-434B-BD8F-763F379F5D1F}" type="slidenum">
              <a:rPr lang="en-US"/>
              <a:pPr>
                <a:defRPr/>
              </a:pPr>
              <a:t>‹#›</a:t>
            </a:fld>
            <a:endParaRPr lang="en-US"/>
          </a:p>
        </p:txBody>
      </p:sp>
    </p:spTree>
    <p:extLst>
      <p:ext uri="{BB962C8B-B14F-4D97-AF65-F5344CB8AC3E}">
        <p14:creationId xmlns:p14="http://schemas.microsoft.com/office/powerpoint/2010/main" val="4270803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77550A-B536-45EA-BB6E-E5EE03848CAC}" type="datetimeFigureOut">
              <a:rPr lang="en-US"/>
              <a:pPr>
                <a:defRPr/>
              </a:pPr>
              <a:t>10/11/2017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04B85D-58EE-4FB4-81F6-FA33A9B2C0FE}" type="slidenum">
              <a:rPr lang="en-US"/>
              <a:pPr>
                <a:defRPr/>
              </a:pPr>
              <a:t>‹#›</a:t>
            </a:fld>
            <a:endParaRPr lang="en-US"/>
          </a:p>
        </p:txBody>
      </p:sp>
    </p:spTree>
    <p:extLst>
      <p:ext uri="{BB962C8B-B14F-4D97-AF65-F5344CB8AC3E}">
        <p14:creationId xmlns:p14="http://schemas.microsoft.com/office/powerpoint/2010/main" val="4238001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448081-9E32-4EC8-921F-72070E0A0474}" type="datetimeFigureOut">
              <a:rPr lang="en-US"/>
              <a:pPr>
                <a:defRPr/>
              </a:pPr>
              <a:t>10/11/2017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049A0D-1B00-46EF-97F2-74A3208D5E4E}" type="slidenum">
              <a:rPr lang="en-US"/>
              <a:pPr>
                <a:defRPr/>
              </a:pPr>
              <a:t>‹#›</a:t>
            </a:fld>
            <a:endParaRPr lang="en-US"/>
          </a:p>
        </p:txBody>
      </p:sp>
    </p:spTree>
    <p:extLst>
      <p:ext uri="{BB962C8B-B14F-4D97-AF65-F5344CB8AC3E}">
        <p14:creationId xmlns:p14="http://schemas.microsoft.com/office/powerpoint/2010/main" val="2096149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18464B-0EB1-4578-9B90-07034DFF49DF}" type="datetimeFigureOut">
              <a:rPr lang="en-US"/>
              <a:pPr>
                <a:defRPr/>
              </a:pPr>
              <a:t>10/11/2017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E336DF-6A13-4D80-AD73-4F4B20B6BC24}" type="slidenum">
              <a:rPr lang="en-US"/>
              <a:pPr>
                <a:defRPr/>
              </a:pPr>
              <a:t>‹#›</a:t>
            </a:fld>
            <a:endParaRPr lang="en-US"/>
          </a:p>
        </p:txBody>
      </p:sp>
    </p:spTree>
    <p:extLst>
      <p:ext uri="{BB962C8B-B14F-4D97-AF65-F5344CB8AC3E}">
        <p14:creationId xmlns:p14="http://schemas.microsoft.com/office/powerpoint/2010/main" val="3099871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882296-06B4-45A3-B355-ADB7CA7AF426}"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222986-C2E4-4721-B454-889CA6E003D4}" type="slidenum">
              <a:rPr lang="en-US"/>
              <a:pPr>
                <a:defRPr/>
              </a:pPr>
              <a:t>‹#›</a:t>
            </a:fld>
            <a:endParaRPr lang="en-US"/>
          </a:p>
        </p:txBody>
      </p:sp>
    </p:spTree>
    <p:extLst>
      <p:ext uri="{BB962C8B-B14F-4D97-AF65-F5344CB8AC3E}">
        <p14:creationId xmlns:p14="http://schemas.microsoft.com/office/powerpoint/2010/main" val="2021316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CDC5A0-F941-4777-986F-B48FCC1CB4E5}"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3F97F-EBDF-45AB-B4F2-89FE839F06F3}" type="slidenum">
              <a:rPr lang="en-US"/>
              <a:pPr>
                <a:defRPr/>
              </a:pPr>
              <a:t>‹#›</a:t>
            </a:fld>
            <a:endParaRPr lang="en-US"/>
          </a:p>
        </p:txBody>
      </p:sp>
    </p:spTree>
    <p:extLst>
      <p:ext uri="{BB962C8B-B14F-4D97-AF65-F5344CB8AC3E}">
        <p14:creationId xmlns:p14="http://schemas.microsoft.com/office/powerpoint/2010/main" val="331654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7973420C-A5D9-462D-A90D-30AAF0AB5783}" type="datetimeFigureOut">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9ED646-52BF-4D24-9CFC-9020DC746EB9}" type="slidenum">
              <a:rPr lang="en-US"/>
              <a:pPr>
                <a:defRPr/>
              </a:pPr>
              <a:t>‹#›</a:t>
            </a:fld>
            <a:endParaRPr lang="en-US"/>
          </a:p>
        </p:txBody>
      </p:sp>
    </p:spTree>
    <p:extLst>
      <p:ext uri="{BB962C8B-B14F-4D97-AF65-F5344CB8AC3E}">
        <p14:creationId xmlns:p14="http://schemas.microsoft.com/office/powerpoint/2010/main" val="4133595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D83FC0CE-1FB0-442A-ABFD-FAD4EB872320}" type="datetimeFigureOut">
              <a:rPr lang="en-US"/>
              <a:pPr>
                <a:defRPr/>
              </a:pPr>
              <a:t>10/11/2017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156C2D-AEDE-4377-9103-D0F13C078620}" type="slidenum">
              <a:rPr lang="en-US"/>
              <a:pPr>
                <a:defRPr/>
              </a:pPr>
              <a:t>‹#›</a:t>
            </a:fld>
            <a:endParaRPr lang="en-US"/>
          </a:p>
        </p:txBody>
      </p:sp>
    </p:spTree>
    <p:extLst>
      <p:ext uri="{BB962C8B-B14F-4D97-AF65-F5344CB8AC3E}">
        <p14:creationId xmlns:p14="http://schemas.microsoft.com/office/powerpoint/2010/main" val="231674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October 11, 2017</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October 11, 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October 11, 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Wednesday, October 11, 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Wednesday, October 11,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Wednesday, October 11, 2017</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0" r:id="rId1"/>
    <p:sldLayoutId id="2147484019" r:id="rId2"/>
    <p:sldLayoutId id="2147484021" r:id="rId3"/>
    <p:sldLayoutId id="2147484018" r:id="rId4"/>
    <p:sldLayoutId id="2147484022" r:id="rId5"/>
    <p:sldLayoutId id="2147484017" r:id="rId6"/>
    <p:sldLayoutId id="2147484016" r:id="rId7"/>
    <p:sldLayoutId id="2147484023" r:id="rId8"/>
    <p:sldLayoutId id="2147484015" r:id="rId9"/>
    <p:sldLayoutId id="2147484014" r:id="rId10"/>
    <p:sldLayoutId id="2147484013"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5"/>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6"/>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969828370"/>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90A26"/>
        </a:solidFill>
        <a:effectLst/>
      </p:bgPr>
    </p:bg>
    <p:spTree>
      <p:nvGrpSpPr>
        <p:cNvPr id="1" name=""/>
        <p:cNvGrpSpPr/>
        <p:nvPr/>
      </p:nvGrpSpPr>
      <p:grpSpPr>
        <a:xfrm>
          <a:off x="0" y="0"/>
          <a:ext cx="0" cy="0"/>
          <a:chOff x="0" y="0"/>
          <a:chExt cx="0" cy="0"/>
        </a:xfrm>
      </p:grpSpPr>
      <p:sp>
        <p:nvSpPr>
          <p:cNvPr id="9" name="Rectangle 8"/>
          <p:cNvSpPr/>
          <p:nvPr/>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10" name="Straight Connector 9"/>
          <p:cNvCxnSpPr/>
          <p:nvPr/>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ular Use Shield_GoldOnTrans.eps"/>
          <p:cNvPicPr>
            <a:picLocks noChangeAspect="1"/>
          </p:cNvPicPr>
          <p:nvPr/>
        </p:nvPicPr>
        <p:blipFill>
          <a:blip r:embed="rId5"/>
          <a:stretch>
            <a:fillRect/>
          </a:stretch>
        </p:blipFill>
        <p:spPr>
          <a:xfrm>
            <a:off x="8001000" y="228600"/>
            <a:ext cx="914400" cy="914400"/>
          </a:xfrm>
          <a:prstGeom prst="rect">
            <a:avLst/>
          </a:prstGeom>
        </p:spPr>
      </p:pic>
      <p:pic>
        <p:nvPicPr>
          <p:cNvPr id="7" name="Picture 6" descr="Keck School of Medicine Lockups white gold CMYK_2lines.eps"/>
          <p:cNvPicPr>
            <a:picLocks noChangeAspect="1"/>
          </p:cNvPicPr>
          <p:nvPr/>
        </p:nvPicPr>
        <p:blipFill>
          <a:blip r:embed="rId6"/>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995008454"/>
      </p:ext>
    </p:extLst>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Lst>
  <p:hf sldNum="0" hdr="0" ftr="0"/>
  <p:txStyles>
    <p:titleStyle>
      <a:lvl1pPr algn="ctr" defTabSz="457200" rtl="0" eaLnBrk="1" latinLnBrk="0" hangingPunct="1">
        <a:spcBef>
          <a:spcPct val="0"/>
        </a:spcBef>
        <a:buNone/>
        <a:defRPr sz="4400" kern="1200" spc="0">
          <a:solidFill>
            <a:schemeClr val="tx1"/>
          </a:solidFill>
          <a:latin typeface="Adobe Casl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Wednesday, October 11, 2017</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352761383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30FCC98-143A-4C4C-942F-E2411153A94A}" type="datetimeFigureOut">
              <a:rPr lang="en-US"/>
              <a:pPr>
                <a:defRPr/>
              </a:pPr>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CB61EEA-9D2D-49E1-8E59-4C855FB6A8CF}" type="slidenum">
              <a:rPr lang="en-US"/>
              <a:pPr>
                <a:defRPr/>
              </a:pPr>
              <a:t>‹#›</a:t>
            </a:fld>
            <a:endParaRPr lang="en-US"/>
          </a:p>
        </p:txBody>
      </p:sp>
    </p:spTree>
    <p:extLst>
      <p:ext uri="{BB962C8B-B14F-4D97-AF65-F5344CB8AC3E}">
        <p14:creationId xmlns:p14="http://schemas.microsoft.com/office/powerpoint/2010/main" val="38233961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0.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hyperlink" Target="https://www.ok.gov/health/Protective_Health/Long_Term_Care_Service/Rules,_Regulations_and_Statutes/index.html" TargetMode="External"/><Relationship Id="rId2" Type="http://schemas.openxmlformats.org/officeDocument/2006/relationships/slideLayout" Target="../slideLayouts/slideLayout30.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hyperlink" Target="https://www.ok.gov/health2/documents/LTC%20Consent%20By%20Roommate%20For%20Authorized%20Electronic%20Monitoring.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William.Whited@OKDHS.org" TargetMode="External"/><Relationship Id="rId2" Type="http://schemas.openxmlformats.org/officeDocument/2006/relationships/slideLayout" Target="../slideLayouts/slideLayout30.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ltcombudsman.org/"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theconsumervoice.or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www.theconsumervoice.org/" TargetMode="External"/><Relationship Id="rId7" Type="http://schemas.openxmlformats.org/officeDocument/2006/relationships/hyperlink" Target="https://www.facebook.com/theconsumervoic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hyperlink" Target="http://www.twitter.com/ConsumerVoices"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solidFill>
                  <a:srgbClr val="002060"/>
                </a:solidFill>
              </a:rPr>
              <a:t>Balancing privacy &amp; protection</a:t>
            </a:r>
            <a:endParaRPr lang="en-US" sz="3200" dirty="0">
              <a:solidFill>
                <a:srgbClr val="002060"/>
              </a:solidFill>
            </a:endParaRPr>
          </a:p>
        </p:txBody>
      </p:sp>
      <p:sp>
        <p:nvSpPr>
          <p:cNvPr id="3" name="Subtitle 2"/>
          <p:cNvSpPr>
            <a:spLocks noGrp="1"/>
          </p:cNvSpPr>
          <p:nvPr>
            <p:ph type="subTitle" idx="1"/>
          </p:nvPr>
        </p:nvSpPr>
        <p:spPr>
          <a:xfrm>
            <a:off x="685800" y="3505200"/>
            <a:ext cx="7067884" cy="1752600"/>
          </a:xfrm>
        </p:spPr>
        <p:txBody>
          <a:bodyPr/>
          <a:lstStyle/>
          <a:p>
            <a:r>
              <a:rPr lang="en-US" sz="3600" dirty="0"/>
              <a:t>Surveillance Cameras in Nursing Home Residents’ Rooms</a:t>
            </a:r>
          </a:p>
        </p:txBody>
      </p:sp>
      <p:sp>
        <p:nvSpPr>
          <p:cNvPr id="4" name="TextBox 5"/>
          <p:cNvSpPr txBox="1">
            <a:spLocks noChangeArrowheads="1"/>
          </p:cNvSpPr>
          <p:nvPr/>
        </p:nvSpPr>
        <p:spPr bwMode="auto">
          <a:xfrm>
            <a:off x="2308223" y="6013699"/>
            <a:ext cx="4302125" cy="338554"/>
          </a:xfrm>
          <a:prstGeom prst="rect">
            <a:avLst/>
          </a:prstGeom>
          <a:noFill/>
          <a:ln w="9525">
            <a:noFill/>
            <a:miter lim="800000"/>
            <a:headEnd/>
            <a:tailEnd/>
          </a:ln>
        </p:spPr>
        <p:txBody>
          <a:bodyPr wrap="square">
            <a:prstTxWarp prst="textNoShape">
              <a:avLst/>
            </a:prstTxWarp>
            <a:spAutoFit/>
          </a:bodyPr>
          <a:lstStyle/>
          <a:p>
            <a:pPr algn="ctr"/>
            <a:r>
              <a:rPr lang="en-US" sz="1600" i="1" dirty="0"/>
              <a:t>Tuesday, September 12, 2017</a:t>
            </a:r>
          </a:p>
        </p:txBody>
      </p:sp>
      <p:pic>
        <p:nvPicPr>
          <p:cNvPr id="5" name="Picture 4"/>
          <p:cNvPicPr>
            <a:picLocks noChangeAspect="1"/>
          </p:cNvPicPr>
          <p:nvPr/>
        </p:nvPicPr>
        <p:blipFill>
          <a:blip r:embed="rId3" cstate="print"/>
          <a:srcRect/>
          <a:stretch>
            <a:fillRect/>
          </a:stretch>
        </p:blipFill>
        <p:spPr bwMode="auto">
          <a:xfrm>
            <a:off x="3958737" y="569129"/>
            <a:ext cx="4759186" cy="931962"/>
          </a:xfrm>
          <a:prstGeom prst="rect">
            <a:avLst/>
          </a:prstGeom>
          <a:noFill/>
          <a:ln w="9525">
            <a:noFill/>
            <a:miter lim="800000"/>
            <a:headEnd/>
            <a:tailEnd/>
          </a:ln>
        </p:spPr>
      </p:pic>
    </p:spTree>
    <p:extLst>
      <p:ext uri="{BB962C8B-B14F-4D97-AF65-F5344CB8AC3E}">
        <p14:creationId xmlns:p14="http://schemas.microsoft.com/office/powerpoint/2010/main" val="199521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 to Quality Care</a:t>
            </a:r>
          </a:p>
        </p:txBody>
      </p:sp>
      <p:sp>
        <p:nvSpPr>
          <p:cNvPr id="3" name="Content Placeholder 2"/>
          <p:cNvSpPr>
            <a:spLocks noGrp="1"/>
          </p:cNvSpPr>
          <p:nvPr>
            <p:ph idx="1"/>
          </p:nvPr>
        </p:nvSpPr>
        <p:spPr/>
        <p:txBody>
          <a:bodyPr/>
          <a:lstStyle/>
          <a:p>
            <a:r>
              <a:rPr lang="en-US" sz="2500" b="1" dirty="0"/>
              <a:t>Quality Care</a:t>
            </a:r>
          </a:p>
          <a:p>
            <a:endParaRPr lang="en-US" sz="2200" dirty="0"/>
          </a:p>
          <a:p>
            <a:pPr lvl="1"/>
            <a:r>
              <a:rPr lang="en-US" sz="2200" dirty="0"/>
              <a:t>Is individualized to meet the care needs and preferences of </a:t>
            </a:r>
            <a:r>
              <a:rPr lang="en-US" sz="2200" b="1" dirty="0"/>
              <a:t>each resident</a:t>
            </a:r>
            <a:r>
              <a:rPr lang="en-US" sz="2200" dirty="0"/>
              <a:t>.</a:t>
            </a:r>
          </a:p>
          <a:p>
            <a:pPr lvl="1"/>
            <a:endParaRPr lang="en-US" sz="2200" dirty="0"/>
          </a:p>
          <a:p>
            <a:pPr lvl="1"/>
            <a:r>
              <a:rPr lang="en-US" sz="2200" dirty="0"/>
              <a:t>Promotes resident </a:t>
            </a:r>
            <a:r>
              <a:rPr lang="en-US" sz="2200" b="1" dirty="0"/>
              <a:t>dignity</a:t>
            </a:r>
            <a:r>
              <a:rPr lang="en-US" sz="2200" dirty="0"/>
              <a:t>, </a:t>
            </a:r>
            <a:r>
              <a:rPr lang="en-US" sz="2200" b="1" dirty="0"/>
              <a:t>choice</a:t>
            </a:r>
            <a:r>
              <a:rPr lang="en-US" sz="2200" dirty="0"/>
              <a:t>, and </a:t>
            </a:r>
            <a:r>
              <a:rPr lang="en-US" sz="2200" b="1" dirty="0"/>
              <a:t>self-determination</a:t>
            </a:r>
            <a:r>
              <a:rPr lang="en-US" sz="2200" dirty="0"/>
              <a:t> in all aspects of life and care.</a:t>
            </a:r>
          </a:p>
          <a:p>
            <a:pPr lvl="1"/>
            <a:endParaRPr lang="en-US" sz="2200" dirty="0"/>
          </a:p>
          <a:p>
            <a:pPr lvl="1"/>
            <a:r>
              <a:rPr lang="en-US" sz="2200" dirty="0"/>
              <a:t>Improves, or maintains, the </a:t>
            </a:r>
            <a:r>
              <a:rPr lang="en-US" sz="2200" b="1" dirty="0"/>
              <a:t>highest practicable well-being </a:t>
            </a:r>
            <a:r>
              <a:rPr lang="en-US" sz="2200" dirty="0"/>
              <a:t>of each resident.</a:t>
            </a:r>
          </a:p>
          <a:p>
            <a:pPr marL="274637" lvl="1" indent="0">
              <a:buNone/>
            </a:pPr>
            <a:endParaRPr lang="en-US" sz="2100" dirty="0"/>
          </a:p>
          <a:p>
            <a:pPr marL="0" indent="0">
              <a:buNone/>
            </a:pPr>
            <a:endParaRPr lang="en-US" b="1" dirty="0"/>
          </a:p>
          <a:p>
            <a:pPr lvl="1"/>
            <a:endParaRPr lang="en-US" dirty="0"/>
          </a:p>
          <a:p>
            <a:pPr lvl="1"/>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2811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Rights, Law, and Regulations</a:t>
            </a:r>
          </a:p>
        </p:txBody>
      </p:sp>
      <p:sp>
        <p:nvSpPr>
          <p:cNvPr id="3" name="Content Placeholder 2"/>
          <p:cNvSpPr>
            <a:spLocks noGrp="1"/>
          </p:cNvSpPr>
          <p:nvPr>
            <p:ph idx="1"/>
          </p:nvPr>
        </p:nvSpPr>
        <p:spPr/>
        <p:txBody>
          <a:bodyPr/>
          <a:lstStyle/>
          <a:p>
            <a:endParaRPr lang="en-US" b="1" dirty="0"/>
          </a:p>
          <a:p>
            <a:r>
              <a:rPr lang="en-US" b="1" dirty="0"/>
              <a:t>All residents </a:t>
            </a:r>
            <a:r>
              <a:rPr lang="en-US" dirty="0"/>
              <a:t>have:</a:t>
            </a:r>
          </a:p>
          <a:p>
            <a:pPr lvl="1"/>
            <a:r>
              <a:rPr lang="en-US" sz="2200" dirty="0"/>
              <a:t>the same rights as those in the larger community plus additional protection in federal and/or state law and regulation.</a:t>
            </a:r>
          </a:p>
          <a:p>
            <a:pPr lvl="1"/>
            <a:r>
              <a:rPr lang="en-US" sz="2200" dirty="0"/>
              <a:t>the right to be protected from mistreatment, including abuse, neglect, and exploitation and are entitled quality, individualized care.</a:t>
            </a:r>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275060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Dignity &amp; Respect</a:t>
            </a:r>
          </a:p>
        </p:txBody>
      </p:sp>
      <p:sp>
        <p:nvSpPr>
          <p:cNvPr id="5" name="Content Placeholder 4"/>
          <p:cNvSpPr>
            <a:spLocks noGrp="1"/>
          </p:cNvSpPr>
          <p:nvPr>
            <p:ph idx="1"/>
          </p:nvPr>
        </p:nvSpPr>
        <p:spPr/>
        <p:txBody>
          <a:bodyPr/>
          <a:lstStyle/>
          <a:p>
            <a:r>
              <a:rPr lang="en-US" dirty="0"/>
              <a:t>Interactions with staff, residents, visitors</a:t>
            </a:r>
          </a:p>
          <a:p>
            <a:pPr lvl="1"/>
            <a:r>
              <a:rPr lang="en-US" dirty="0"/>
              <a:t>Spoken to kindly</a:t>
            </a:r>
          </a:p>
          <a:p>
            <a:pPr lvl="1"/>
            <a:r>
              <a:rPr lang="en-US" dirty="0"/>
              <a:t>Treated respectfully</a:t>
            </a:r>
          </a:p>
          <a:p>
            <a:pPr lvl="1"/>
            <a:r>
              <a:rPr lang="en-US" dirty="0"/>
              <a:t>No verbal harassment, yelling, bullying</a:t>
            </a:r>
          </a:p>
          <a:p>
            <a:pPr lvl="1"/>
            <a:r>
              <a:rPr lang="en-US" dirty="0"/>
              <a:t>No compromising or undignified photos or recordings</a:t>
            </a:r>
          </a:p>
          <a:p>
            <a:endParaRPr lang="en-US" dirty="0"/>
          </a:p>
          <a:p>
            <a:r>
              <a:rPr lang="en-US" dirty="0"/>
              <a:t>While receiving care</a:t>
            </a:r>
          </a:p>
          <a:p>
            <a:pPr lvl="1"/>
            <a:r>
              <a:rPr lang="en-US" dirty="0"/>
              <a:t>No rough handling</a:t>
            </a:r>
          </a:p>
          <a:p>
            <a:pPr lvl="1"/>
            <a:r>
              <a:rPr lang="en-US" dirty="0"/>
              <a:t>No compromising or undignified photos or recordings</a:t>
            </a:r>
          </a:p>
          <a:p>
            <a:pPr lvl="1"/>
            <a:r>
              <a:rPr lang="en-US" dirty="0"/>
              <a:t>Follow appropriate care guidelines</a:t>
            </a:r>
          </a:p>
        </p:txBody>
      </p:sp>
    </p:spTree>
    <p:extLst>
      <p:ext uri="{BB962C8B-B14F-4D97-AF65-F5344CB8AC3E}">
        <p14:creationId xmlns:p14="http://schemas.microsoft.com/office/powerpoint/2010/main" val="382765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p:sp>
        <p:nvSpPr>
          <p:cNvPr id="3" name="Content Placeholder 2"/>
          <p:cNvSpPr>
            <a:spLocks noGrp="1"/>
          </p:cNvSpPr>
          <p:nvPr>
            <p:ph idx="1"/>
          </p:nvPr>
        </p:nvSpPr>
        <p:spPr/>
        <p:txBody>
          <a:bodyPr/>
          <a:lstStyle/>
          <a:p>
            <a:r>
              <a:rPr lang="en-US" dirty="0"/>
              <a:t>In rooms</a:t>
            </a:r>
          </a:p>
          <a:p>
            <a:r>
              <a:rPr lang="en-US" dirty="0"/>
              <a:t>During personal care</a:t>
            </a:r>
          </a:p>
          <a:p>
            <a:r>
              <a:rPr lang="en-US" dirty="0"/>
              <a:t>In communications</a:t>
            </a:r>
          </a:p>
        </p:txBody>
      </p:sp>
    </p:spTree>
    <p:extLst>
      <p:ext uri="{BB962C8B-B14F-4D97-AF65-F5344CB8AC3E}">
        <p14:creationId xmlns:p14="http://schemas.microsoft.com/office/powerpoint/2010/main" val="112084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 actions</a:t>
            </a:r>
          </a:p>
        </p:txBody>
      </p:sp>
      <p:sp>
        <p:nvSpPr>
          <p:cNvPr id="5" name="Text Placeholder 4"/>
          <p:cNvSpPr>
            <a:spLocks noGrp="1"/>
          </p:cNvSpPr>
          <p:nvPr>
            <p:ph type="body" idx="1"/>
          </p:nvPr>
        </p:nvSpPr>
        <p:spPr/>
        <p:txBody>
          <a:bodyPr/>
          <a:lstStyle/>
          <a:p>
            <a:r>
              <a:rPr lang="en-US" dirty="0"/>
              <a:t>Laws, Guidelines, and Other Activities</a:t>
            </a:r>
          </a:p>
        </p:txBody>
      </p:sp>
    </p:spTree>
    <p:extLst>
      <p:ext uri="{BB962C8B-B14F-4D97-AF65-F5344CB8AC3E}">
        <p14:creationId xmlns:p14="http://schemas.microsoft.com/office/powerpoint/2010/main" val="154676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Your State Have a Law or Guideline?</a:t>
            </a:r>
          </a:p>
        </p:txBody>
      </p:sp>
      <p:sp>
        <p:nvSpPr>
          <p:cNvPr id="5" name="Content Placeholder 4"/>
          <p:cNvSpPr>
            <a:spLocks noGrp="1"/>
          </p:cNvSpPr>
          <p:nvPr>
            <p:ph sz="half" idx="1"/>
          </p:nvPr>
        </p:nvSpPr>
        <p:spPr/>
        <p:txBody>
          <a:bodyPr/>
          <a:lstStyle/>
          <a:p>
            <a:endParaRPr lang="en-US" dirty="0"/>
          </a:p>
          <a:p>
            <a:r>
              <a:rPr lang="en-US" dirty="0"/>
              <a:t>Illinois</a:t>
            </a:r>
          </a:p>
          <a:p>
            <a:r>
              <a:rPr lang="en-US" dirty="0"/>
              <a:t>New Mexico</a:t>
            </a:r>
          </a:p>
          <a:p>
            <a:r>
              <a:rPr lang="en-US" dirty="0"/>
              <a:t>Texas</a:t>
            </a:r>
          </a:p>
          <a:p>
            <a:r>
              <a:rPr lang="en-US" dirty="0"/>
              <a:t>Washington</a:t>
            </a:r>
          </a:p>
          <a:p>
            <a:endParaRPr lang="en-US" dirty="0"/>
          </a:p>
          <a:p>
            <a:endParaRPr lang="en-US" dirty="0"/>
          </a:p>
          <a:p>
            <a:r>
              <a:rPr lang="en-US" dirty="0"/>
              <a:t>Maryland</a:t>
            </a:r>
          </a:p>
        </p:txBody>
      </p:sp>
      <p:sp>
        <p:nvSpPr>
          <p:cNvPr id="6" name="Content Placeholder 5"/>
          <p:cNvSpPr>
            <a:spLocks noGrp="1"/>
          </p:cNvSpPr>
          <p:nvPr>
            <p:ph sz="half" idx="2"/>
          </p:nvPr>
        </p:nvSpPr>
        <p:spPr>
          <a:xfrm>
            <a:off x="4648200" y="1673351"/>
            <a:ext cx="4038600" cy="4858077"/>
          </a:xfrm>
        </p:spPr>
        <p:txBody>
          <a:bodyPr/>
          <a:lstStyle/>
          <a:p>
            <a:endParaRPr lang="en-US" dirty="0"/>
          </a:p>
          <a:p>
            <a:endParaRPr lang="en-US" dirty="0"/>
          </a:p>
          <a:p>
            <a:pPr marL="0" indent="0">
              <a:buNone/>
            </a:pPr>
            <a:r>
              <a:rPr lang="en-US" dirty="0"/>
              <a:t>	Laws</a:t>
            </a:r>
          </a:p>
          <a:p>
            <a:endParaRPr lang="en-US" dirty="0"/>
          </a:p>
          <a:p>
            <a:endParaRPr lang="en-US" dirty="0"/>
          </a:p>
          <a:p>
            <a:endParaRPr lang="en-US" dirty="0"/>
          </a:p>
          <a:p>
            <a:endParaRPr lang="en-US" dirty="0"/>
          </a:p>
          <a:p>
            <a:pPr marL="0" indent="0">
              <a:buNone/>
            </a:pPr>
            <a:r>
              <a:rPr lang="en-US" dirty="0"/>
              <a:t>	Guidelines</a:t>
            </a:r>
          </a:p>
        </p:txBody>
      </p:sp>
      <p:cxnSp>
        <p:nvCxnSpPr>
          <p:cNvPr id="10" name="Straight Connector 9"/>
          <p:cNvCxnSpPr/>
          <p:nvPr/>
        </p:nvCxnSpPr>
        <p:spPr>
          <a:xfrm>
            <a:off x="4789714" y="2084589"/>
            <a:ext cx="0" cy="2076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89714" y="4971143"/>
            <a:ext cx="0" cy="14205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92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Laws &amp; Guidelines Address:</a:t>
            </a:r>
          </a:p>
        </p:txBody>
      </p:sp>
      <p:sp>
        <p:nvSpPr>
          <p:cNvPr id="6" name="Content Placeholder 5"/>
          <p:cNvSpPr>
            <a:spLocks noGrp="1"/>
          </p:cNvSpPr>
          <p:nvPr>
            <p:ph idx="1"/>
          </p:nvPr>
        </p:nvSpPr>
        <p:spPr/>
        <p:txBody>
          <a:bodyPr/>
          <a:lstStyle/>
          <a:p>
            <a:endParaRPr lang="en-US" dirty="0"/>
          </a:p>
          <a:p>
            <a:r>
              <a:rPr lang="en-US" dirty="0"/>
              <a:t>Consent</a:t>
            </a:r>
          </a:p>
          <a:p>
            <a:r>
              <a:rPr lang="en-US" dirty="0"/>
              <a:t>Notice requirements</a:t>
            </a:r>
          </a:p>
          <a:p>
            <a:r>
              <a:rPr lang="en-US" dirty="0"/>
              <a:t>Assumption of costs</a:t>
            </a:r>
          </a:p>
          <a:p>
            <a:r>
              <a:rPr lang="en-US" dirty="0"/>
              <a:t>Penalties for obstruction or tampering</a:t>
            </a:r>
          </a:p>
          <a:p>
            <a:r>
              <a:rPr lang="en-US" dirty="0"/>
              <a:t>Access to the recordings</a:t>
            </a:r>
          </a:p>
          <a:p>
            <a:r>
              <a:rPr lang="en-US" dirty="0"/>
              <a:t>Use of the records</a:t>
            </a:r>
          </a:p>
        </p:txBody>
      </p:sp>
    </p:spTree>
    <p:extLst>
      <p:ext uri="{BB962C8B-B14F-4D97-AF65-F5344CB8AC3E}">
        <p14:creationId xmlns:p14="http://schemas.microsoft.com/office/powerpoint/2010/main" val="292636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State Practices</a:t>
            </a:r>
          </a:p>
        </p:txBody>
      </p:sp>
      <p:sp>
        <p:nvSpPr>
          <p:cNvPr id="6" name="Content Placeholder 5"/>
          <p:cNvSpPr>
            <a:spLocks noGrp="1"/>
          </p:cNvSpPr>
          <p:nvPr>
            <p:ph sz="half" idx="1"/>
          </p:nvPr>
        </p:nvSpPr>
        <p:spPr>
          <a:xfrm>
            <a:off x="457200" y="1673352"/>
            <a:ext cx="3219752" cy="4718304"/>
          </a:xfrm>
        </p:spPr>
        <p:txBody>
          <a:bodyPr/>
          <a:lstStyle/>
          <a:p>
            <a:pPr marL="0" indent="0">
              <a:buNone/>
            </a:pPr>
            <a:endParaRPr lang="en-US" dirty="0"/>
          </a:p>
          <a:p>
            <a:pPr marL="0" indent="0">
              <a:buNone/>
            </a:pPr>
            <a:r>
              <a:rPr lang="en-US" dirty="0"/>
              <a:t>New Jersey</a:t>
            </a:r>
          </a:p>
          <a:p>
            <a:endParaRPr lang="en-US" dirty="0"/>
          </a:p>
          <a:p>
            <a:endParaRPr lang="en-US" dirty="0"/>
          </a:p>
          <a:p>
            <a:endParaRPr lang="en-US" dirty="0"/>
          </a:p>
          <a:p>
            <a:pPr marL="0" indent="0">
              <a:buNone/>
            </a:pPr>
            <a:endParaRPr lang="en-US" dirty="0"/>
          </a:p>
          <a:p>
            <a:pPr marL="0" indent="0">
              <a:buNone/>
            </a:pPr>
            <a:r>
              <a:rPr lang="en-US" dirty="0"/>
              <a:t>Ohio</a:t>
            </a:r>
          </a:p>
        </p:txBody>
      </p:sp>
      <p:sp>
        <p:nvSpPr>
          <p:cNvPr id="7" name="Content Placeholder 6"/>
          <p:cNvSpPr>
            <a:spLocks noGrp="1"/>
          </p:cNvSpPr>
          <p:nvPr>
            <p:ph sz="half" idx="2"/>
          </p:nvPr>
        </p:nvSpPr>
        <p:spPr>
          <a:xfrm>
            <a:off x="3979333" y="1673352"/>
            <a:ext cx="4707467" cy="4718304"/>
          </a:xfrm>
        </p:spPr>
        <p:txBody>
          <a:bodyPr/>
          <a:lstStyle/>
          <a:p>
            <a:pPr marL="0" indent="0">
              <a:buNone/>
            </a:pPr>
            <a:r>
              <a:rPr lang="en-US" dirty="0"/>
              <a:t>Office of Attorney General loans camera equipment to families</a:t>
            </a:r>
          </a:p>
          <a:p>
            <a:pPr marL="0" indent="0">
              <a:buNone/>
            </a:pPr>
            <a:endParaRPr lang="en-US" dirty="0"/>
          </a:p>
          <a:p>
            <a:pPr marL="0" indent="0">
              <a:buNone/>
            </a:pPr>
            <a:endParaRPr lang="en-US" dirty="0"/>
          </a:p>
          <a:p>
            <a:pPr marL="0" indent="0">
              <a:buNone/>
            </a:pPr>
            <a:br>
              <a:rPr lang="en-US" dirty="0"/>
            </a:br>
            <a:r>
              <a:rPr lang="en-US" dirty="0"/>
              <a:t>Office of Attorney General will place cameras in certain circumstances</a:t>
            </a:r>
          </a:p>
        </p:txBody>
      </p:sp>
      <p:cxnSp>
        <p:nvCxnSpPr>
          <p:cNvPr id="8" name="Straight Connector 7"/>
          <p:cNvCxnSpPr/>
          <p:nvPr/>
        </p:nvCxnSpPr>
        <p:spPr>
          <a:xfrm flipH="1">
            <a:off x="3962399" y="1673352"/>
            <a:ext cx="16934" cy="1870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962399" y="4143830"/>
            <a:ext cx="0" cy="20761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88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16"/>
          <p:cNvSpPr/>
          <p:nvPr/>
        </p:nvSpPr>
        <p:spPr>
          <a:xfrm>
            <a:off x="0" y="304800"/>
            <a:ext cx="4648200" cy="6248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359" name="TextBox 8"/>
          <p:cNvSpPr txBox="1">
            <a:spLocks noChangeArrowheads="1"/>
          </p:cNvSpPr>
          <p:nvPr/>
        </p:nvSpPr>
        <p:spPr bwMode="auto">
          <a:xfrm>
            <a:off x="0" y="1143001"/>
            <a:ext cx="4267200" cy="317009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663300"/>
                </a:solidFill>
                <a:effectLst/>
                <a:uLnTx/>
                <a:uFillTx/>
                <a:latin typeface="Calibri" pitchFamily="34" charset="0"/>
                <a:ea typeface="+mn-ea"/>
                <a:cs typeface="+mn-cs"/>
              </a:rPr>
              <a:t>Electronic Monitoring in Oklahoma Nursing Homes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63300"/>
                </a:solidFill>
                <a:effectLst/>
                <a:uLnTx/>
                <a:uFillTx/>
                <a:latin typeface="Calibri" pitchFamily="34" charset="0"/>
                <a:ea typeface="+mn-ea"/>
                <a:cs typeface="+mn-cs"/>
              </a:rPr>
              <a:t>Effective November 1, 2013</a:t>
            </a:r>
          </a:p>
        </p:txBody>
      </p:sp>
      <p:sp>
        <p:nvSpPr>
          <p:cNvPr id="12" name="Rectangle 11"/>
          <p:cNvSpPr/>
          <p:nvPr/>
        </p:nvSpPr>
        <p:spPr>
          <a:xfrm>
            <a:off x="0" y="152400"/>
            <a:ext cx="9144000" cy="3048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0" y="5638800"/>
            <a:ext cx="9144000" cy="461665"/>
          </a:xfrm>
          <a:prstGeom prst="rect">
            <a:avLst/>
          </a:prstGeom>
          <a:gradFill flip="none" rotWithShape="1">
            <a:gsLst>
              <a:gs pos="0">
                <a:schemeClr val="accent2">
                  <a:lumMod val="20000"/>
                  <a:lumOff val="80000"/>
                  <a:shade val="30000"/>
                  <a:satMod val="115000"/>
                  <a:alpha val="2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50000" t="50000" r="50000" b="50000"/>
            </a:path>
            <a:tileRect/>
          </a:gra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663300"/>
              </a:solidFill>
              <a:effectLst/>
              <a:uLnTx/>
              <a:uFillTx/>
              <a:latin typeface="Calibri" pitchFamily="34" charset="0"/>
              <a:ea typeface="+mn-ea"/>
              <a:cs typeface="+mn-cs"/>
            </a:endParaRPr>
          </a:p>
        </p:txBody>
      </p:sp>
      <p:sp>
        <p:nvSpPr>
          <p:cNvPr id="10" name="Rectangle 9"/>
          <p:cNvSpPr/>
          <p:nvPr/>
        </p:nvSpPr>
        <p:spPr>
          <a:xfrm>
            <a:off x="0" y="6553200"/>
            <a:ext cx="9144000" cy="304800"/>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6553200"/>
            <a:ext cx="9144000" cy="762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366" name="TextBox 14"/>
          <p:cNvSpPr txBox="1">
            <a:spLocks noChangeArrowheads="1"/>
          </p:cNvSpPr>
          <p:nvPr/>
        </p:nvSpPr>
        <p:spPr bwMode="auto">
          <a:xfrm rot="10800000" flipV="1">
            <a:off x="7445375" y="457200"/>
            <a:ext cx="1700213" cy="519113"/>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663300"/>
              </a:solidFill>
              <a:effectLst/>
              <a:uLnTx/>
              <a:uFillTx/>
              <a:latin typeface="Calibri" pitchFamily="34" charset="0"/>
              <a:ea typeface="+mn-ea"/>
              <a:cs typeface="+mn-cs"/>
            </a:endParaRPr>
          </a:p>
        </p:txBody>
      </p:sp>
      <p:sp>
        <p:nvSpPr>
          <p:cNvPr id="14367" name="TextBox 20"/>
          <p:cNvSpPr txBox="1">
            <a:spLocks noChangeArrowheads="1"/>
          </p:cNvSpPr>
          <p:nvPr/>
        </p:nvSpPr>
        <p:spPr bwMode="auto">
          <a:xfrm>
            <a:off x="427511" y="5105400"/>
            <a:ext cx="8716489" cy="523220"/>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663300"/>
                </a:solidFill>
                <a:effectLst/>
                <a:uLnTx/>
                <a:uFillTx/>
                <a:latin typeface="Calibri" pitchFamily="34" charset="0"/>
                <a:ea typeface="+mn-ea"/>
                <a:cs typeface="+mn-cs"/>
              </a:rPr>
              <a:t>William “Bill” Whited, State Long-Term Care Ombudsman</a:t>
            </a:r>
          </a:p>
        </p:txBody>
      </p:sp>
      <p:graphicFrame>
        <p:nvGraphicFramePr>
          <p:cNvPr id="14356" name="Object 20"/>
          <p:cNvGraphicFramePr>
            <a:graphicFrameLocks noChangeAspect="1"/>
          </p:cNvGraphicFramePr>
          <p:nvPr>
            <p:extLst/>
          </p:nvPr>
        </p:nvGraphicFramePr>
        <p:xfrm>
          <a:off x="5383722" y="984275"/>
          <a:ext cx="2998826" cy="2272920"/>
        </p:xfrm>
        <a:graphic>
          <a:graphicData uri="http://schemas.openxmlformats.org/presentationml/2006/ole">
            <mc:AlternateContent xmlns:mc="http://schemas.openxmlformats.org/markup-compatibility/2006">
              <mc:Choice xmlns:v="urn:schemas-microsoft-com:vml" Requires="v">
                <p:oleObj spid="_x0000_s1030" name="Picture" r:id="rId4" imgW="5816520" imgH="4560480" progId="Word.Picture.8">
                  <p:embed/>
                </p:oleObj>
              </mc:Choice>
              <mc:Fallback>
                <p:oleObj name="Picture" r:id="rId4" imgW="5816520" imgH="4560480" progId="Word.Picture.8">
                  <p:embed/>
                  <p:pic>
                    <p:nvPicPr>
                      <p:cNvPr id="14356"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3722" y="984275"/>
                        <a:ext cx="2998826" cy="2272920"/>
                      </a:xfrm>
                      <a:prstGeom prst="rect">
                        <a:avLst/>
                      </a:prstGeom>
                      <a:noFill/>
                      <a:extLst/>
                    </p:spPr>
                  </p:pic>
                </p:oleObj>
              </mc:Fallback>
            </mc:AlternateContent>
          </a:graphicData>
        </a:graphic>
      </p:graphicFrame>
    </p:spTree>
    <p:extLst>
      <p:ext uri="{BB962C8B-B14F-4D97-AF65-F5344CB8AC3E}">
        <p14:creationId xmlns:p14="http://schemas.microsoft.com/office/powerpoint/2010/main" val="9108105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57200" y="1447800"/>
            <a:ext cx="8229600" cy="4876800"/>
          </a:xfrm>
        </p:spPr>
        <p:txBody>
          <a:bodyPr/>
          <a:lstStyle/>
          <a:p>
            <a:pPr eaLnBrk="1" hangingPunct="1"/>
            <a:r>
              <a:rPr lang="en-US" sz="2400" dirty="0"/>
              <a:t>"Authorized electronic monitoring" means the placement of electronic monitoring devices in the common areas or room of a resident of a nursing facility and the tapes or recordings from such devices pursuant to the provisions of this act;</a:t>
            </a:r>
            <a:r>
              <a:rPr lang="en-US" sz="2800" dirty="0"/>
              <a:t> </a:t>
            </a:r>
          </a:p>
          <a:p>
            <a:pPr eaLnBrk="1" hangingPunct="1"/>
            <a:endParaRPr lang="en-US" sz="2000" dirty="0"/>
          </a:p>
          <a:p>
            <a:r>
              <a:rPr lang="en-US" sz="2400" dirty="0"/>
              <a:t>"Authorized electronic monitoring devices" means: </a:t>
            </a:r>
          </a:p>
          <a:p>
            <a:pPr marL="0" indent="0">
              <a:buNone/>
            </a:pPr>
            <a:r>
              <a:rPr lang="en-US" sz="2400" dirty="0"/>
              <a:t>	a. video surveillance cameras installed in the common 	areas or resident's room under the provisions of this act, or </a:t>
            </a:r>
          </a:p>
          <a:p>
            <a:pPr marL="0" indent="0">
              <a:buNone/>
            </a:pPr>
            <a:r>
              <a:rPr lang="en-US" sz="2400" dirty="0"/>
              <a:t>	b. audio devices installed in the room of a resident under 	the provisions of this act that are designed to acquire 	communications or other sounds occurring in the room; </a:t>
            </a:r>
          </a:p>
        </p:txBody>
      </p:sp>
      <p:sp>
        <p:nvSpPr>
          <p:cNvPr id="19458" name="TextBox 8"/>
          <p:cNvSpPr>
            <a:spLocks noGrp="1" noChangeArrowheads="1"/>
          </p:cNvSpPr>
          <p:nvPr>
            <p:ph type="title"/>
          </p:nvPr>
        </p:nvSpPr>
        <p:spPr/>
        <p:txBody>
          <a:bodyPr/>
          <a:lstStyle/>
          <a:p>
            <a:pPr eaLnBrk="1" hangingPunct="1"/>
            <a:r>
              <a:rPr lang="en-US" sz="4000" b="1" dirty="0">
                <a:solidFill>
                  <a:srgbClr val="990000"/>
                </a:solidFill>
              </a:rPr>
              <a:t>Oklahoma Nursing Home Care Act</a:t>
            </a:r>
            <a:br>
              <a:rPr lang="en-US" sz="4000" b="1" dirty="0">
                <a:solidFill>
                  <a:srgbClr val="990000"/>
                </a:solidFill>
              </a:rPr>
            </a:br>
            <a:r>
              <a:rPr lang="en-US" sz="2800" b="1" dirty="0"/>
              <a:t>§63-1-1953.1</a:t>
            </a:r>
            <a:endParaRPr lang="en-US" sz="4000" b="1" dirty="0"/>
          </a:p>
        </p:txBody>
      </p:sp>
      <p:graphicFrame>
        <p:nvGraphicFramePr>
          <p:cNvPr id="2" name="Object 1"/>
          <p:cNvGraphicFramePr>
            <a:graphicFrameLocks noChangeAspect="1"/>
          </p:cNvGraphicFramePr>
          <p:nvPr>
            <p:extLst/>
          </p:nvPr>
        </p:nvGraphicFramePr>
        <p:xfrm>
          <a:off x="8138820" y="6096000"/>
          <a:ext cx="1005180" cy="762000"/>
        </p:xfrm>
        <a:graphic>
          <a:graphicData uri="http://schemas.openxmlformats.org/presentationml/2006/ole">
            <mc:AlternateContent xmlns:mc="http://schemas.openxmlformats.org/markup-compatibility/2006">
              <mc:Choice xmlns:v="urn:schemas-microsoft-com:vml" Requires="v">
                <p:oleObj spid="_x0000_s2054" name="Picture" r:id="rId3" imgW="6540649" imgH="3872753" progId="Word.Picture.8">
                  <p:embed/>
                </p:oleObj>
              </mc:Choice>
              <mc:Fallback>
                <p:oleObj name="Picture" r:id="rId3" imgW="6540649" imgH="3872753" progId="Word.Picture.8">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8820" y="6096000"/>
                        <a:ext cx="1005180"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318150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936"/>
            <a:ext cx="8229600" cy="990600"/>
          </a:xfrm>
        </p:spPr>
        <p:txBody>
          <a:bodyPr/>
          <a:lstStyle/>
          <a:p>
            <a:r>
              <a:rPr lang="en-US" b="1" dirty="0"/>
              <a:t>Agenda</a:t>
            </a:r>
          </a:p>
        </p:txBody>
      </p:sp>
      <p:sp>
        <p:nvSpPr>
          <p:cNvPr id="3" name="Content Placeholder 2"/>
          <p:cNvSpPr>
            <a:spLocks noGrp="1"/>
          </p:cNvSpPr>
          <p:nvPr>
            <p:ph idx="1"/>
          </p:nvPr>
        </p:nvSpPr>
        <p:spPr>
          <a:xfrm>
            <a:off x="457199" y="1334309"/>
            <a:ext cx="8472791" cy="5163767"/>
          </a:xfrm>
        </p:spPr>
        <p:txBody>
          <a:bodyPr/>
          <a:lstStyle/>
          <a:p>
            <a:endParaRPr lang="en-US" sz="2200" b="1" dirty="0"/>
          </a:p>
          <a:p>
            <a:r>
              <a:rPr lang="en-US" sz="2200" b="1" dirty="0"/>
              <a:t>Julie Schoen, Deputy Director, National Center on Elder Abuse (NCEA) </a:t>
            </a:r>
          </a:p>
          <a:p>
            <a:pPr lvl="1"/>
            <a:r>
              <a:rPr lang="en-US" dirty="0"/>
              <a:t>NCEA </a:t>
            </a:r>
          </a:p>
          <a:p>
            <a:pPr marL="274637" lvl="1" indent="0">
              <a:buNone/>
            </a:pPr>
            <a:endParaRPr lang="en-US" sz="1600" dirty="0"/>
          </a:p>
          <a:p>
            <a:r>
              <a:rPr lang="en-US" sz="2200" b="1" dirty="0"/>
              <a:t>Lori Smetanka, Executive Director, Consumer Voice</a:t>
            </a:r>
          </a:p>
          <a:p>
            <a:pPr lvl="1"/>
            <a:r>
              <a:rPr lang="en-US" dirty="0"/>
              <a:t>Considerations for surveillance</a:t>
            </a:r>
          </a:p>
          <a:p>
            <a:pPr marL="274637" lvl="1" indent="0">
              <a:buNone/>
            </a:pPr>
            <a:endParaRPr lang="en-US" sz="1600" dirty="0"/>
          </a:p>
          <a:p>
            <a:r>
              <a:rPr lang="en-US" sz="2200" b="1" dirty="0"/>
              <a:t>Bill Whited, State LTC Ombudsman, Oklahoma</a:t>
            </a:r>
            <a:endParaRPr lang="en-US" dirty="0"/>
          </a:p>
          <a:p>
            <a:pPr lvl="1"/>
            <a:r>
              <a:rPr lang="en-US" dirty="0"/>
              <a:t>Oklahoma’s statute governing use of cameras in residents’ rooms</a:t>
            </a:r>
          </a:p>
          <a:p>
            <a:endParaRPr lang="en-US" dirty="0"/>
          </a:p>
          <a:p>
            <a:endParaRPr lang="en-US" dirty="0"/>
          </a:p>
          <a:p>
            <a:endParaRPr lang="en-US" dirty="0"/>
          </a:p>
        </p:txBody>
      </p:sp>
    </p:spTree>
    <p:extLst>
      <p:ext uri="{BB962C8B-B14F-4D97-AF65-F5344CB8AC3E}">
        <p14:creationId xmlns:p14="http://schemas.microsoft.com/office/powerpoint/2010/main" val="12589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57200" y="1447800"/>
            <a:ext cx="8229600" cy="4876800"/>
          </a:xfrm>
        </p:spPr>
        <p:txBody>
          <a:bodyPr/>
          <a:lstStyle/>
          <a:p>
            <a:pPr eaLnBrk="1" hangingPunct="1"/>
            <a:r>
              <a:rPr lang="en-US" sz="2800" dirty="0"/>
              <a:t>Written notice from the facility;</a:t>
            </a:r>
          </a:p>
          <a:p>
            <a:pPr eaLnBrk="1" hangingPunct="1"/>
            <a:r>
              <a:rPr lang="en-US" sz="2800" dirty="0"/>
              <a:t>Cannot refuse admittance or discharge because of the use of said device;</a:t>
            </a:r>
          </a:p>
          <a:p>
            <a:pPr eaLnBrk="1" hangingPunct="1"/>
            <a:r>
              <a:rPr lang="en-US" sz="2800" dirty="0"/>
              <a:t>Facility shall post notice near its main entrances;</a:t>
            </a:r>
          </a:p>
          <a:p>
            <a:pPr eaLnBrk="1" hangingPunct="1"/>
            <a:r>
              <a:rPr lang="en-US" sz="2800" dirty="0"/>
              <a:t>Tamper with or hampering is a crime;</a:t>
            </a:r>
          </a:p>
          <a:p>
            <a:pPr eaLnBrk="1" hangingPunct="1"/>
            <a:r>
              <a:rPr lang="en-US" sz="2800" dirty="0"/>
              <a:t>Cannot intercept communications or images without express consent of the facility (common area) or resident.</a:t>
            </a:r>
          </a:p>
          <a:p>
            <a:pPr eaLnBrk="1" hangingPunct="1"/>
            <a:r>
              <a:rPr lang="en-US" sz="2800" dirty="0"/>
              <a:t>Recordings can be admitted into evidence in both civil and criminal proceedings    </a:t>
            </a:r>
            <a:endParaRPr lang="en-US" sz="2400" dirty="0"/>
          </a:p>
        </p:txBody>
      </p:sp>
      <p:sp>
        <p:nvSpPr>
          <p:cNvPr id="19458" name="TextBox 8"/>
          <p:cNvSpPr>
            <a:spLocks noGrp="1" noChangeArrowheads="1"/>
          </p:cNvSpPr>
          <p:nvPr>
            <p:ph type="title"/>
          </p:nvPr>
        </p:nvSpPr>
        <p:spPr>
          <a:xfrm>
            <a:off x="533400" y="304800"/>
            <a:ext cx="8229600" cy="1143000"/>
          </a:xfrm>
        </p:spPr>
        <p:txBody>
          <a:bodyPr/>
          <a:lstStyle/>
          <a:p>
            <a:pPr eaLnBrk="1" hangingPunct="1"/>
            <a:r>
              <a:rPr lang="en-US" sz="3200" b="1" dirty="0">
                <a:solidFill>
                  <a:srgbClr val="990000"/>
                </a:solidFill>
              </a:rPr>
              <a:t>Protections in Electronic Monitoring statute</a:t>
            </a:r>
            <a:br>
              <a:rPr lang="en-US" sz="3600" b="1" dirty="0">
                <a:solidFill>
                  <a:srgbClr val="990000"/>
                </a:solidFill>
              </a:rPr>
            </a:br>
            <a:r>
              <a:rPr lang="en-US" sz="2400" b="1" dirty="0"/>
              <a:t>§63</a:t>
            </a:r>
            <a:r>
              <a:rPr lang="en-US" sz="2400" dirty="0"/>
              <a:t>-</a:t>
            </a:r>
            <a:r>
              <a:rPr lang="en-US" sz="2400" b="1" dirty="0"/>
              <a:t>1-1953.2, 1953.3, and 1953.4</a:t>
            </a:r>
            <a:r>
              <a:rPr lang="en-US" sz="2800" b="1" dirty="0"/>
              <a:t>  </a:t>
            </a:r>
            <a:endParaRPr lang="en-US" sz="2800" b="1" dirty="0">
              <a:solidFill>
                <a:srgbClr val="990000"/>
              </a:solidFill>
            </a:endParaRPr>
          </a:p>
        </p:txBody>
      </p:sp>
      <p:graphicFrame>
        <p:nvGraphicFramePr>
          <p:cNvPr id="2" name="Object 1"/>
          <p:cNvGraphicFramePr>
            <a:graphicFrameLocks noChangeAspect="1"/>
          </p:cNvGraphicFramePr>
          <p:nvPr>
            <p:extLst/>
          </p:nvPr>
        </p:nvGraphicFramePr>
        <p:xfrm>
          <a:off x="8138820" y="6096000"/>
          <a:ext cx="1005180" cy="762000"/>
        </p:xfrm>
        <a:graphic>
          <a:graphicData uri="http://schemas.openxmlformats.org/presentationml/2006/ole">
            <mc:AlternateContent xmlns:mc="http://schemas.openxmlformats.org/markup-compatibility/2006">
              <mc:Choice xmlns:v="urn:schemas-microsoft-com:vml" Requires="v">
                <p:oleObj spid="_x0000_s3078" name="Picture" r:id="rId3" imgW="6540649" imgH="3872753" progId="Word.Picture.8">
                  <p:embed/>
                </p:oleObj>
              </mc:Choice>
              <mc:Fallback>
                <p:oleObj name="Picture" r:id="rId3" imgW="6540649" imgH="3872753" progId="Word.Picture.8">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8820" y="6096000"/>
                        <a:ext cx="1005180"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52306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57200" y="2057400"/>
            <a:ext cx="8229600" cy="4038600"/>
          </a:xfrm>
        </p:spPr>
        <p:txBody>
          <a:bodyPr/>
          <a:lstStyle/>
          <a:p>
            <a:pPr eaLnBrk="1" hangingPunct="1"/>
            <a:r>
              <a:rPr lang="en-US" sz="2400" dirty="0"/>
              <a:t>Must obtain written consent from roommate/representative before placing the monitoring device</a:t>
            </a:r>
          </a:p>
          <a:p>
            <a:pPr lvl="1" eaLnBrk="1" hangingPunct="1"/>
            <a:r>
              <a:rPr lang="en-US" sz="2000" dirty="0"/>
              <a:t>Limitations can be required by roommate</a:t>
            </a:r>
          </a:p>
          <a:p>
            <a:pPr lvl="1" eaLnBrk="1" hangingPunct="1"/>
            <a:r>
              <a:rPr lang="en-US" sz="2000" dirty="0"/>
              <a:t>Roommate May deny (facility must allow a change of room if they do)</a:t>
            </a:r>
          </a:p>
          <a:p>
            <a:pPr lvl="1" eaLnBrk="1" hangingPunct="1"/>
            <a:r>
              <a:rPr lang="en-US" sz="2000" dirty="0"/>
              <a:t>Specific form must be used</a:t>
            </a:r>
          </a:p>
          <a:p>
            <a:pPr eaLnBrk="1" hangingPunct="1"/>
            <a:r>
              <a:rPr lang="en-US" sz="2400" dirty="0"/>
              <a:t>Must provide written notice to the facility of the use of electronic monitoring;</a:t>
            </a:r>
          </a:p>
          <a:p>
            <a:pPr eaLnBrk="1" hangingPunct="1"/>
            <a:r>
              <a:rPr lang="en-US" sz="2400" dirty="0"/>
              <a:t>All associated cost are theirs;</a:t>
            </a:r>
          </a:p>
          <a:p>
            <a:pPr eaLnBrk="1" hangingPunct="1"/>
            <a:r>
              <a:rPr lang="en-US" sz="2400" dirty="0"/>
              <a:t>May post notice of monitoring at entrance of the room;</a:t>
            </a:r>
          </a:p>
          <a:p>
            <a:pPr eaLnBrk="1" hangingPunct="1"/>
            <a:endParaRPr lang="en-US" sz="2400" dirty="0"/>
          </a:p>
          <a:p>
            <a:pPr eaLnBrk="1" hangingPunct="1"/>
            <a:endParaRPr lang="en-US" sz="2400" dirty="0"/>
          </a:p>
        </p:txBody>
      </p:sp>
      <p:sp>
        <p:nvSpPr>
          <p:cNvPr id="19458" name="TextBox 8"/>
          <p:cNvSpPr>
            <a:spLocks noGrp="1" noChangeArrowheads="1"/>
          </p:cNvSpPr>
          <p:nvPr>
            <p:ph type="title"/>
          </p:nvPr>
        </p:nvSpPr>
        <p:spPr>
          <a:xfrm>
            <a:off x="457200" y="274638"/>
            <a:ext cx="8229600" cy="1858962"/>
          </a:xfrm>
        </p:spPr>
        <p:txBody>
          <a:bodyPr/>
          <a:lstStyle/>
          <a:p>
            <a:pPr eaLnBrk="1" hangingPunct="1"/>
            <a:r>
              <a:rPr lang="en-US" sz="4000" b="1">
                <a:solidFill>
                  <a:srgbClr val="990000"/>
                </a:solidFill>
              </a:rPr>
              <a:t>What </a:t>
            </a:r>
            <a:r>
              <a:rPr lang="en-US" sz="4000" b="1" dirty="0">
                <a:solidFill>
                  <a:srgbClr val="990000"/>
                </a:solidFill>
              </a:rPr>
              <a:t>Powers or Limitations are there for Resident/Representative?</a:t>
            </a:r>
            <a:br>
              <a:rPr lang="en-US" sz="4000" b="1" dirty="0">
                <a:solidFill>
                  <a:srgbClr val="990000"/>
                </a:solidFill>
              </a:rPr>
            </a:br>
            <a:r>
              <a:rPr lang="en-US" sz="2400" b="1" dirty="0"/>
              <a:t>§63-1-1953.5 and 1953.6</a:t>
            </a:r>
            <a:endParaRPr lang="en-US" sz="2400" b="1" dirty="0">
              <a:solidFill>
                <a:srgbClr val="990000"/>
              </a:solidFill>
            </a:endParaRPr>
          </a:p>
        </p:txBody>
      </p:sp>
      <p:graphicFrame>
        <p:nvGraphicFramePr>
          <p:cNvPr id="2" name="Object 1"/>
          <p:cNvGraphicFramePr>
            <a:graphicFrameLocks noChangeAspect="1"/>
          </p:cNvGraphicFramePr>
          <p:nvPr>
            <p:extLst/>
          </p:nvPr>
        </p:nvGraphicFramePr>
        <p:xfrm>
          <a:off x="8138820" y="6096000"/>
          <a:ext cx="1005180" cy="762000"/>
        </p:xfrm>
        <a:graphic>
          <a:graphicData uri="http://schemas.openxmlformats.org/presentationml/2006/ole">
            <mc:AlternateContent xmlns:mc="http://schemas.openxmlformats.org/markup-compatibility/2006">
              <mc:Choice xmlns:v="urn:schemas-microsoft-com:vml" Requires="v">
                <p:oleObj spid="_x0000_s4102" name="Picture" r:id="rId3" imgW="6540649" imgH="3872753" progId="Word.Picture.8">
                  <p:embed/>
                </p:oleObj>
              </mc:Choice>
              <mc:Fallback>
                <p:oleObj name="Picture" r:id="rId3" imgW="6540649" imgH="3872753" progId="Word.Picture.8">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8820" y="6096000"/>
                        <a:ext cx="1005180"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600334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57200" y="1752600"/>
            <a:ext cx="8229600" cy="4343400"/>
          </a:xfrm>
        </p:spPr>
        <p:txBody>
          <a:bodyPr/>
          <a:lstStyle/>
          <a:p>
            <a:pPr eaLnBrk="1" hangingPunct="1"/>
            <a:r>
              <a:rPr lang="en-US" sz="2400" dirty="0"/>
              <a:t>Deterrence;</a:t>
            </a:r>
          </a:p>
          <a:p>
            <a:pPr eaLnBrk="1" hangingPunct="1"/>
            <a:r>
              <a:rPr lang="en-US" sz="2400" dirty="0"/>
              <a:t>Irrefutable evidence of abuse or neglect;</a:t>
            </a:r>
          </a:p>
          <a:p>
            <a:pPr eaLnBrk="1" hangingPunct="1"/>
            <a:r>
              <a:rPr lang="en-US" sz="2400" dirty="0"/>
              <a:t>A sense of safety/empowerment; </a:t>
            </a:r>
          </a:p>
          <a:p>
            <a:pPr eaLnBrk="1" hangingPunct="1"/>
            <a:r>
              <a:rPr lang="en-US" sz="2400" dirty="0"/>
              <a:t>Privacy concerns;</a:t>
            </a:r>
          </a:p>
          <a:p>
            <a:pPr eaLnBrk="1" hangingPunct="1"/>
            <a:r>
              <a:rPr lang="en-US" sz="2400" dirty="0"/>
              <a:t>Exacerbated paranoia;</a:t>
            </a:r>
          </a:p>
          <a:p>
            <a:pPr eaLnBrk="1" hangingPunct="1"/>
            <a:r>
              <a:rPr lang="en-US" sz="2400" dirty="0"/>
              <a:t>Competing interests of the resident(s), their representative(s) and the facility;</a:t>
            </a:r>
          </a:p>
          <a:p>
            <a:pPr eaLnBrk="1" hangingPunct="1"/>
            <a:r>
              <a:rPr lang="en-US" sz="2400" dirty="0"/>
              <a:t>Overt obstruction;</a:t>
            </a:r>
          </a:p>
          <a:p>
            <a:pPr eaLnBrk="1" hangingPunct="1"/>
            <a:r>
              <a:rPr lang="en-US" sz="2400" dirty="0"/>
              <a:t>Statistically the numbers of substantiated abuse and neglect remain relatively unchanged.</a:t>
            </a:r>
          </a:p>
          <a:p>
            <a:pPr eaLnBrk="1" hangingPunct="1"/>
            <a:endParaRPr lang="en-US" sz="2400" dirty="0"/>
          </a:p>
          <a:p>
            <a:pPr eaLnBrk="1" hangingPunct="1"/>
            <a:endParaRPr lang="en-US" sz="2400" dirty="0"/>
          </a:p>
        </p:txBody>
      </p:sp>
      <p:sp>
        <p:nvSpPr>
          <p:cNvPr id="19458" name="TextBox 8"/>
          <p:cNvSpPr>
            <a:spLocks noGrp="1" noChangeArrowheads="1"/>
          </p:cNvSpPr>
          <p:nvPr>
            <p:ph type="title"/>
          </p:nvPr>
        </p:nvSpPr>
        <p:spPr>
          <a:xfrm>
            <a:off x="457200" y="274638"/>
            <a:ext cx="8229600" cy="1401762"/>
          </a:xfrm>
        </p:spPr>
        <p:txBody>
          <a:bodyPr/>
          <a:lstStyle/>
          <a:p>
            <a:pPr eaLnBrk="1" hangingPunct="1"/>
            <a:r>
              <a:rPr lang="en-US" sz="4000" b="1" dirty="0">
                <a:solidFill>
                  <a:srgbClr val="990000"/>
                </a:solidFill>
              </a:rPr>
              <a:t>What’s the Outcome of the Electronically Monitoring Law?</a:t>
            </a:r>
            <a:br>
              <a:rPr lang="en-US" sz="4000" b="1" dirty="0">
                <a:solidFill>
                  <a:srgbClr val="990000"/>
                </a:solidFill>
              </a:rPr>
            </a:br>
            <a:endParaRPr lang="en-US" sz="2400" b="1" dirty="0">
              <a:solidFill>
                <a:srgbClr val="990000"/>
              </a:solidFill>
            </a:endParaRPr>
          </a:p>
        </p:txBody>
      </p:sp>
      <p:graphicFrame>
        <p:nvGraphicFramePr>
          <p:cNvPr id="2" name="Object 1"/>
          <p:cNvGraphicFramePr>
            <a:graphicFrameLocks noChangeAspect="1"/>
          </p:cNvGraphicFramePr>
          <p:nvPr>
            <p:extLst/>
          </p:nvPr>
        </p:nvGraphicFramePr>
        <p:xfrm>
          <a:off x="8138820" y="6096000"/>
          <a:ext cx="1005180" cy="762000"/>
        </p:xfrm>
        <a:graphic>
          <a:graphicData uri="http://schemas.openxmlformats.org/presentationml/2006/ole">
            <mc:AlternateContent xmlns:mc="http://schemas.openxmlformats.org/markup-compatibility/2006">
              <mc:Choice xmlns:v="urn:schemas-microsoft-com:vml" Requires="v">
                <p:oleObj spid="_x0000_s5126" name="Picture" r:id="rId3" imgW="6540649" imgH="3872753" progId="Word.Picture.8">
                  <p:embed/>
                </p:oleObj>
              </mc:Choice>
              <mc:Fallback>
                <p:oleObj name="Picture" r:id="rId3" imgW="6540649" imgH="3872753" progId="Word.Picture.8">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8820" y="6096000"/>
                        <a:ext cx="1005180"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272394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57200" y="1447800"/>
            <a:ext cx="8229600" cy="4876800"/>
          </a:xfrm>
        </p:spPr>
        <p:txBody>
          <a:bodyPr/>
          <a:lstStyle/>
          <a:p>
            <a:endParaRPr lang="en-US" sz="1200" dirty="0"/>
          </a:p>
          <a:p>
            <a:r>
              <a:rPr lang="en-US" sz="1800" b="1" u="sng" dirty="0"/>
              <a:t>NURSING HOME CARE ACT and LONG-TERM CARE SECURITY ACT -TITLE 63 OF THE OKLAHOMA STATUTES</a:t>
            </a:r>
            <a:r>
              <a:rPr lang="en-US" sz="1200" b="1" dirty="0"/>
              <a:t> </a:t>
            </a:r>
          </a:p>
          <a:p>
            <a:pPr lvl="1"/>
            <a:r>
              <a:rPr lang="en-US" sz="1400" dirty="0">
                <a:hlinkClick r:id="rId3"/>
              </a:rPr>
              <a:t>https://www.ok.gov/health2/documents/HRDS%20675%20NHCA%201113.pdf</a:t>
            </a:r>
          </a:p>
          <a:p>
            <a:r>
              <a:rPr lang="en-US" sz="1800" b="1" u="sng" dirty="0"/>
              <a:t>Consent by Roommate Form</a:t>
            </a:r>
            <a:r>
              <a:rPr lang="en-US" sz="1200" b="1" dirty="0"/>
              <a:t> </a:t>
            </a:r>
          </a:p>
          <a:p>
            <a:pPr lvl="1"/>
            <a:r>
              <a:rPr lang="en-US" sz="1400" b="1" dirty="0">
                <a:hlinkClick r:id="rId4"/>
              </a:rPr>
              <a:t>https://www.ok.gov/health2/documents/LTC%20Consent%20By%20Roommate%20For%20Authorized%20Electronic%20Monitoring.pdf</a:t>
            </a:r>
            <a:r>
              <a:rPr lang="en-US" sz="1400" b="1" dirty="0"/>
              <a:t> </a:t>
            </a:r>
          </a:p>
          <a:p>
            <a:pPr indent="-285750"/>
            <a:r>
              <a:rPr lang="en-US" sz="1800" b="1" u="sng" dirty="0"/>
              <a:t>Notice to Facility Form</a:t>
            </a:r>
          </a:p>
          <a:p>
            <a:pPr lvl="1"/>
            <a:r>
              <a:rPr lang="en-US" sz="1400" dirty="0">
                <a:hlinkClick r:id="rId3"/>
              </a:rPr>
              <a:t>https://www.ok.gov/health2/documents/LTC%20Consent%20Form%20Notice%20to%20Facility%20for%20Authorized%20Electronic%20Monitoring.pdf</a:t>
            </a:r>
          </a:p>
        </p:txBody>
      </p:sp>
      <p:sp>
        <p:nvSpPr>
          <p:cNvPr id="19458" name="TextBox 8"/>
          <p:cNvSpPr>
            <a:spLocks noGrp="1" noChangeArrowheads="1"/>
          </p:cNvSpPr>
          <p:nvPr>
            <p:ph type="title"/>
          </p:nvPr>
        </p:nvSpPr>
        <p:spPr/>
        <p:txBody>
          <a:bodyPr/>
          <a:lstStyle/>
          <a:p>
            <a:pPr eaLnBrk="1" hangingPunct="1"/>
            <a:r>
              <a:rPr lang="en-US" sz="4000" b="1" dirty="0">
                <a:solidFill>
                  <a:srgbClr val="990000"/>
                </a:solidFill>
              </a:rPr>
              <a:t>Links to Oklahoma Statute and Forms</a:t>
            </a:r>
          </a:p>
        </p:txBody>
      </p:sp>
      <p:graphicFrame>
        <p:nvGraphicFramePr>
          <p:cNvPr id="2" name="Object 1"/>
          <p:cNvGraphicFramePr>
            <a:graphicFrameLocks noChangeAspect="1"/>
          </p:cNvGraphicFramePr>
          <p:nvPr>
            <p:extLst/>
          </p:nvPr>
        </p:nvGraphicFramePr>
        <p:xfrm>
          <a:off x="8131996" y="6111922"/>
          <a:ext cx="1005180" cy="762000"/>
        </p:xfrm>
        <a:graphic>
          <a:graphicData uri="http://schemas.openxmlformats.org/presentationml/2006/ole">
            <mc:AlternateContent xmlns:mc="http://schemas.openxmlformats.org/markup-compatibility/2006">
              <mc:Choice xmlns:v="urn:schemas-microsoft-com:vml" Requires="v">
                <p:oleObj spid="_x0000_s6150" name="Picture" r:id="rId5" imgW="6540649" imgH="3872753" progId="Word.Picture.8">
                  <p:embed/>
                </p:oleObj>
              </mc:Choice>
              <mc:Fallback>
                <p:oleObj name="Picture" r:id="rId5" imgW="6540649" imgH="3872753" progId="Word.Picture.8">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1996" y="6111922"/>
                        <a:ext cx="1005180"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67397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57200" y="1447800"/>
            <a:ext cx="8229600" cy="4876800"/>
          </a:xfrm>
        </p:spPr>
        <p:txBody>
          <a:bodyPr/>
          <a:lstStyle/>
          <a:p>
            <a:pPr marL="0" indent="0" algn="ctr" eaLnBrk="1" hangingPunct="1">
              <a:buNone/>
            </a:pPr>
            <a:endParaRPr lang="en-US" sz="2800" dirty="0"/>
          </a:p>
          <a:p>
            <a:pPr marL="0" indent="0" algn="ctr" eaLnBrk="1" hangingPunct="1">
              <a:buNone/>
            </a:pPr>
            <a:endParaRPr lang="en-US" sz="2800" dirty="0"/>
          </a:p>
          <a:p>
            <a:pPr marL="0" indent="0" algn="ctr" eaLnBrk="1" hangingPunct="1">
              <a:buNone/>
            </a:pPr>
            <a:endParaRPr lang="en-US" sz="2800" dirty="0"/>
          </a:p>
          <a:p>
            <a:pPr marL="0" indent="0" algn="ctr" eaLnBrk="1" hangingPunct="1">
              <a:buNone/>
            </a:pPr>
            <a:r>
              <a:rPr lang="en-US" sz="1800" b="1" dirty="0"/>
              <a:t>Contact Information</a:t>
            </a:r>
          </a:p>
          <a:p>
            <a:pPr marL="0" indent="0" algn="ctr" eaLnBrk="1" hangingPunct="1">
              <a:buNone/>
            </a:pPr>
            <a:r>
              <a:rPr lang="en-US" sz="1800" dirty="0"/>
              <a:t>William “Bill” Whited</a:t>
            </a:r>
          </a:p>
          <a:p>
            <a:pPr marL="0" indent="0" algn="ctr" eaLnBrk="1" hangingPunct="1">
              <a:buNone/>
            </a:pPr>
            <a:r>
              <a:rPr lang="en-US" sz="1800" dirty="0"/>
              <a:t>Oklahoma State Long-Term Care Ombudsman</a:t>
            </a:r>
          </a:p>
          <a:p>
            <a:pPr marL="0" indent="0" algn="ctr" eaLnBrk="1" hangingPunct="1">
              <a:buNone/>
            </a:pPr>
            <a:r>
              <a:rPr lang="en-US" sz="1800" dirty="0">
                <a:hlinkClick r:id="rId3"/>
              </a:rPr>
              <a:t>William.Whited@OKDHS.org</a:t>
            </a:r>
            <a:endParaRPr lang="en-US" sz="1800" dirty="0"/>
          </a:p>
          <a:p>
            <a:pPr marL="0" indent="0" algn="ctr" eaLnBrk="1" hangingPunct="1">
              <a:buNone/>
            </a:pPr>
            <a:r>
              <a:rPr lang="en-US" sz="1800" dirty="0"/>
              <a:t>405-521-6734</a:t>
            </a:r>
          </a:p>
          <a:p>
            <a:pPr marL="457200" lvl="1" indent="0" eaLnBrk="1" hangingPunct="1">
              <a:buNone/>
            </a:pPr>
            <a:r>
              <a:rPr lang="en-US" dirty="0"/>
              <a:t>	</a:t>
            </a:r>
          </a:p>
        </p:txBody>
      </p:sp>
      <p:sp>
        <p:nvSpPr>
          <p:cNvPr id="19458" name="TextBox 8"/>
          <p:cNvSpPr>
            <a:spLocks noGrp="1" noChangeArrowheads="1"/>
          </p:cNvSpPr>
          <p:nvPr>
            <p:ph type="title"/>
          </p:nvPr>
        </p:nvSpPr>
        <p:spPr/>
        <p:txBody>
          <a:bodyPr/>
          <a:lstStyle/>
          <a:p>
            <a:pPr eaLnBrk="1" hangingPunct="1"/>
            <a:r>
              <a:rPr lang="en-US" sz="4000" b="1" dirty="0">
                <a:solidFill>
                  <a:srgbClr val="990000"/>
                </a:solidFill>
              </a:rPr>
              <a:t>Questions and Discussion</a:t>
            </a:r>
          </a:p>
        </p:txBody>
      </p:sp>
      <p:graphicFrame>
        <p:nvGraphicFramePr>
          <p:cNvPr id="2" name="Object 1"/>
          <p:cNvGraphicFramePr>
            <a:graphicFrameLocks noChangeAspect="1"/>
          </p:cNvGraphicFramePr>
          <p:nvPr>
            <p:extLst/>
          </p:nvPr>
        </p:nvGraphicFramePr>
        <p:xfrm>
          <a:off x="8138820" y="6096000"/>
          <a:ext cx="1005180" cy="762000"/>
        </p:xfrm>
        <a:graphic>
          <a:graphicData uri="http://schemas.openxmlformats.org/presentationml/2006/ole">
            <mc:AlternateContent xmlns:mc="http://schemas.openxmlformats.org/markup-compatibility/2006">
              <mc:Choice xmlns:v="urn:schemas-microsoft-com:vml" Requires="v">
                <p:oleObj spid="_x0000_s7174" name="Picture" r:id="rId4" imgW="6540649" imgH="3872753" progId="Word.Picture.8">
                  <p:embed/>
                </p:oleObj>
              </mc:Choice>
              <mc:Fallback>
                <p:oleObj name="Picture" r:id="rId4" imgW="6540649" imgH="3872753" progId="Word.Picture.8">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8820" y="6096000"/>
                        <a:ext cx="1005180"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00404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considerations</a:t>
            </a:r>
          </a:p>
        </p:txBody>
      </p:sp>
      <p:sp>
        <p:nvSpPr>
          <p:cNvPr id="5" name="Text Placeholder 4"/>
          <p:cNvSpPr>
            <a:spLocks noGrp="1"/>
          </p:cNvSpPr>
          <p:nvPr>
            <p:ph type="body" idx="1"/>
          </p:nvPr>
        </p:nvSpPr>
        <p:spPr/>
        <p:txBody>
          <a:bodyPr/>
          <a:lstStyle/>
          <a:p>
            <a:r>
              <a:rPr lang="en-US" dirty="0"/>
              <a:t>Before Placing Electronic Recording Devices</a:t>
            </a:r>
          </a:p>
        </p:txBody>
      </p:sp>
    </p:spTree>
    <p:extLst>
      <p:ext uri="{BB962C8B-B14F-4D97-AF65-F5344CB8AC3E}">
        <p14:creationId xmlns:p14="http://schemas.microsoft.com/office/powerpoint/2010/main" val="236484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Get Legal Advice</a:t>
            </a:r>
          </a:p>
        </p:txBody>
      </p:sp>
      <p:sp>
        <p:nvSpPr>
          <p:cNvPr id="5" name="Content Placeholder 4"/>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buNone/>
            </a:pPr>
            <a:r>
              <a:rPr lang="en-US" dirty="0"/>
              <a:t>Prior to installing a surveillance camera or other recording device, we recommend that residents and families consult an attorney to discuss their rights and options.</a:t>
            </a:r>
          </a:p>
        </p:txBody>
      </p:sp>
    </p:spTree>
    <p:extLst>
      <p:ext uri="{BB962C8B-B14F-4D97-AF65-F5344CB8AC3E}">
        <p14:creationId xmlns:p14="http://schemas.microsoft.com/office/powerpoint/2010/main" val="3687161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Laws or Guidelines</a:t>
            </a:r>
          </a:p>
        </p:txBody>
      </p:sp>
      <p:sp>
        <p:nvSpPr>
          <p:cNvPr id="3" name="Content Placeholder 2"/>
          <p:cNvSpPr>
            <a:spLocks noGrp="1"/>
          </p:cNvSpPr>
          <p:nvPr>
            <p:ph idx="1"/>
          </p:nvPr>
        </p:nvSpPr>
        <p:spPr/>
        <p:txBody>
          <a:bodyPr/>
          <a:lstStyle/>
          <a:p>
            <a:endParaRPr lang="en-US" dirty="0"/>
          </a:p>
          <a:p>
            <a:r>
              <a:rPr lang="en-US" dirty="0"/>
              <a:t>Read and understand your state’s laws or guidelines</a:t>
            </a:r>
          </a:p>
          <a:p>
            <a:endParaRPr lang="en-US" dirty="0"/>
          </a:p>
          <a:p>
            <a:r>
              <a:rPr lang="en-US" dirty="0"/>
              <a:t>Failure to comply has consequences</a:t>
            </a:r>
          </a:p>
          <a:p>
            <a:pPr lvl="1"/>
            <a:r>
              <a:rPr lang="en-US" dirty="0"/>
              <a:t>Specific forms that must be used?</a:t>
            </a:r>
          </a:p>
          <a:p>
            <a:pPr lvl="1"/>
            <a:r>
              <a:rPr lang="en-US" dirty="0"/>
              <a:t>Specific notification requirements?</a:t>
            </a:r>
          </a:p>
          <a:p>
            <a:pPr lvl="1"/>
            <a:r>
              <a:rPr lang="en-US" dirty="0"/>
              <a:t>Obtaining consent from roommates or legal representatives (if applicable)</a:t>
            </a:r>
          </a:p>
          <a:p>
            <a:pPr lvl="1"/>
            <a:endParaRPr lang="en-US" dirty="0"/>
          </a:p>
          <a:p>
            <a:r>
              <a:rPr lang="en-US" dirty="0"/>
              <a:t>If no law or guideline </a:t>
            </a:r>
            <a:r>
              <a:rPr lang="mr-IN" dirty="0"/>
              <a:t>–</a:t>
            </a:r>
            <a:r>
              <a:rPr lang="en-US" dirty="0"/>
              <a:t> </a:t>
            </a:r>
          </a:p>
          <a:p>
            <a:pPr lvl="1"/>
            <a:r>
              <a:rPr lang="en-US" dirty="0"/>
              <a:t>GET LEGAL ADVICE</a:t>
            </a:r>
          </a:p>
          <a:p>
            <a:pPr lvl="1"/>
            <a:r>
              <a:rPr lang="en-US" dirty="0"/>
              <a:t>Consider the elements of laws passed</a:t>
            </a:r>
          </a:p>
        </p:txBody>
      </p:sp>
    </p:spTree>
    <p:extLst>
      <p:ext uri="{BB962C8B-B14F-4D97-AF65-F5344CB8AC3E}">
        <p14:creationId xmlns:p14="http://schemas.microsoft.com/office/powerpoint/2010/main" val="126925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recording?</a:t>
            </a:r>
          </a:p>
        </p:txBody>
      </p:sp>
      <p:sp>
        <p:nvSpPr>
          <p:cNvPr id="3" name="Content Placeholder 2"/>
          <p:cNvSpPr>
            <a:spLocks noGrp="1"/>
          </p:cNvSpPr>
          <p:nvPr>
            <p:ph idx="1"/>
          </p:nvPr>
        </p:nvSpPr>
        <p:spPr/>
        <p:txBody>
          <a:bodyPr/>
          <a:lstStyle/>
          <a:p>
            <a:r>
              <a:rPr lang="en-US" dirty="0"/>
              <a:t>Video, audio, or both?</a:t>
            </a:r>
          </a:p>
          <a:p>
            <a:pPr lvl="1"/>
            <a:r>
              <a:rPr lang="en-US" dirty="0"/>
              <a:t>Video is generally focused on a single resident</a:t>
            </a:r>
          </a:p>
          <a:p>
            <a:pPr lvl="1"/>
            <a:r>
              <a:rPr lang="en-US" dirty="0"/>
              <a:t>Audio has a broader scope </a:t>
            </a:r>
            <a:r>
              <a:rPr lang="mr-IN" dirty="0"/>
              <a:t>–</a:t>
            </a:r>
            <a:r>
              <a:rPr lang="en-US" dirty="0"/>
              <a:t> other parts of the room, hallways, in-room bathrooms</a:t>
            </a:r>
          </a:p>
          <a:p>
            <a:endParaRPr lang="en-US" dirty="0"/>
          </a:p>
          <a:p>
            <a:r>
              <a:rPr lang="en-US" dirty="0"/>
              <a:t>Are there different considerations for consent and notification?</a:t>
            </a:r>
          </a:p>
          <a:p>
            <a:pPr lvl="1"/>
            <a:r>
              <a:rPr lang="en-US" dirty="0"/>
              <a:t>Wiretapping laws</a:t>
            </a:r>
          </a:p>
        </p:txBody>
      </p:sp>
    </p:spTree>
    <p:extLst>
      <p:ext uri="{BB962C8B-B14F-4D97-AF65-F5344CB8AC3E}">
        <p14:creationId xmlns:p14="http://schemas.microsoft.com/office/powerpoint/2010/main" val="293007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policies</a:t>
            </a:r>
          </a:p>
        </p:txBody>
      </p:sp>
      <p:sp>
        <p:nvSpPr>
          <p:cNvPr id="3" name="Content Placeholder 2"/>
          <p:cNvSpPr>
            <a:spLocks noGrp="1"/>
          </p:cNvSpPr>
          <p:nvPr>
            <p:ph idx="1"/>
          </p:nvPr>
        </p:nvSpPr>
        <p:spPr/>
        <p:txBody>
          <a:bodyPr/>
          <a:lstStyle/>
          <a:p>
            <a:r>
              <a:rPr lang="en-US" dirty="0"/>
              <a:t>Be aware of any facility policies around electronic monitoring</a:t>
            </a:r>
          </a:p>
          <a:p>
            <a:r>
              <a:rPr lang="en-US" dirty="0"/>
              <a:t>Be sure to follow any state law or guideline</a:t>
            </a:r>
          </a:p>
          <a:p>
            <a:r>
              <a:rPr lang="en-US" dirty="0"/>
              <a:t>Get legal advice to understand your rights and responsibilities</a:t>
            </a:r>
          </a:p>
          <a:p>
            <a:endParaRPr lang="en-US" dirty="0"/>
          </a:p>
          <a:p>
            <a:endParaRPr lang="en-US" dirty="0"/>
          </a:p>
          <a:p>
            <a:r>
              <a:rPr lang="en-US" dirty="0"/>
              <a:t>Our position:  A resident should have the right to install a surveillance camera or other monitoring device</a:t>
            </a:r>
          </a:p>
        </p:txBody>
      </p:sp>
    </p:spTree>
    <p:extLst>
      <p:ext uri="{BB962C8B-B14F-4D97-AF65-F5344CB8AC3E}">
        <p14:creationId xmlns:p14="http://schemas.microsoft.com/office/powerpoint/2010/main" val="338263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9" y="360405"/>
            <a:ext cx="8229600" cy="990600"/>
          </a:xfrm>
        </p:spPr>
        <p:txBody>
          <a:bodyPr/>
          <a:lstStyle/>
          <a:p>
            <a:r>
              <a:rPr lang="en-US" b="1" dirty="0"/>
              <a:t>The Consumer Voice</a:t>
            </a:r>
          </a:p>
        </p:txBody>
      </p:sp>
      <p:sp>
        <p:nvSpPr>
          <p:cNvPr id="3" name="Content Placeholder 2"/>
          <p:cNvSpPr>
            <a:spLocks noGrp="1"/>
          </p:cNvSpPr>
          <p:nvPr>
            <p:ph idx="1"/>
          </p:nvPr>
        </p:nvSpPr>
        <p:spPr>
          <a:xfrm>
            <a:off x="234778" y="1351005"/>
            <a:ext cx="8587945" cy="5272216"/>
          </a:xfrm>
        </p:spPr>
        <p:txBody>
          <a:bodyPr/>
          <a:lstStyle/>
          <a:p>
            <a:r>
              <a:rPr lang="en-US" dirty="0"/>
              <a:t>The National Consumer Voice for Quality Long-Term Care (Consumer Voice) is a national, non-profit organization in Washington, D.C. that advocates for people receiving care and services at home, in assisted living, or in a nursing home.</a:t>
            </a:r>
          </a:p>
          <a:p>
            <a:endParaRPr lang="en-US" dirty="0"/>
          </a:p>
          <a:p>
            <a:r>
              <a:rPr lang="en-US" dirty="0"/>
              <a:t>Clearinghouse of information and resources for empowering consumers, families, caregivers, advocates and ombudsmen in seeking quality care, no matter where. </a:t>
            </a:r>
          </a:p>
          <a:p>
            <a:endParaRPr lang="en-US" dirty="0"/>
          </a:p>
          <a:p>
            <a:r>
              <a:rPr lang="en-US" dirty="0"/>
              <a:t>Provide technical assistance and support for state advocacy regarding long-term care services and supports and have a national action network.</a:t>
            </a:r>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t>
            </a:r>
          </a:p>
        </p:txBody>
      </p:sp>
      <p:sp>
        <p:nvSpPr>
          <p:cNvPr id="3" name="Content Placeholder 2"/>
          <p:cNvSpPr>
            <a:spLocks noGrp="1"/>
          </p:cNvSpPr>
          <p:nvPr>
            <p:ph idx="1"/>
          </p:nvPr>
        </p:nvSpPr>
        <p:spPr/>
        <p:txBody>
          <a:bodyPr/>
          <a:lstStyle/>
          <a:p>
            <a:endParaRPr lang="en-US" dirty="0"/>
          </a:p>
          <a:p>
            <a:r>
              <a:rPr lang="en-US" dirty="0"/>
              <a:t>Resident and Roommate </a:t>
            </a:r>
          </a:p>
          <a:p>
            <a:r>
              <a:rPr lang="en-US" dirty="0"/>
              <a:t>Capacity issues </a:t>
            </a:r>
            <a:r>
              <a:rPr lang="mr-IN" dirty="0"/>
              <a:t>–</a:t>
            </a:r>
            <a:r>
              <a:rPr lang="en-US" dirty="0"/>
              <a:t> consent from legal representative</a:t>
            </a:r>
          </a:p>
          <a:p>
            <a:r>
              <a:rPr lang="en-US" dirty="0"/>
              <a:t>How to document consent?</a:t>
            </a:r>
          </a:p>
        </p:txBody>
      </p:sp>
    </p:spTree>
    <p:extLst>
      <p:ext uri="{BB962C8B-B14F-4D97-AF65-F5344CB8AC3E}">
        <p14:creationId xmlns:p14="http://schemas.microsoft.com/office/powerpoint/2010/main" val="309212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of the Device</a:t>
            </a:r>
          </a:p>
        </p:txBody>
      </p:sp>
      <p:sp>
        <p:nvSpPr>
          <p:cNvPr id="3" name="Content Placeholder 2"/>
          <p:cNvSpPr>
            <a:spLocks noGrp="1"/>
          </p:cNvSpPr>
          <p:nvPr>
            <p:ph idx="1"/>
          </p:nvPr>
        </p:nvSpPr>
        <p:spPr/>
        <p:txBody>
          <a:bodyPr/>
          <a:lstStyle/>
          <a:p>
            <a:r>
              <a:rPr lang="en-US" dirty="0"/>
              <a:t>What information needs to be shared?</a:t>
            </a:r>
          </a:p>
          <a:p>
            <a:pPr marL="0" indent="0">
              <a:buNone/>
            </a:pPr>
            <a:endParaRPr lang="en-US" dirty="0"/>
          </a:p>
          <a:p>
            <a:r>
              <a:rPr lang="en-US" dirty="0"/>
              <a:t>Who needs to be notified?</a:t>
            </a:r>
          </a:p>
          <a:p>
            <a:pPr lvl="1"/>
            <a:r>
              <a:rPr lang="en-US" dirty="0"/>
              <a:t>Facility administration?</a:t>
            </a:r>
          </a:p>
          <a:p>
            <a:pPr lvl="1"/>
            <a:r>
              <a:rPr lang="en-US" dirty="0"/>
              <a:t>Staff?</a:t>
            </a:r>
          </a:p>
          <a:p>
            <a:pPr lvl="1"/>
            <a:r>
              <a:rPr lang="en-US" dirty="0"/>
              <a:t>Other residents?</a:t>
            </a:r>
          </a:p>
          <a:p>
            <a:pPr lvl="1"/>
            <a:r>
              <a:rPr lang="en-US" dirty="0"/>
              <a:t>Visitors?</a:t>
            </a:r>
          </a:p>
          <a:p>
            <a:pPr lvl="1"/>
            <a:endParaRPr lang="en-US" dirty="0"/>
          </a:p>
          <a:p>
            <a:r>
              <a:rPr lang="en-US" dirty="0"/>
              <a:t>How is the notification provided?</a:t>
            </a:r>
          </a:p>
          <a:p>
            <a:pPr lvl="1"/>
            <a:r>
              <a:rPr lang="en-US" dirty="0"/>
              <a:t>Signs in the facility </a:t>
            </a:r>
            <a:r>
              <a:rPr lang="mr-IN" dirty="0"/>
              <a:t>–</a:t>
            </a:r>
            <a:r>
              <a:rPr lang="en-US" dirty="0"/>
              <a:t> where do they need to be placed?</a:t>
            </a:r>
          </a:p>
        </p:txBody>
      </p:sp>
    </p:spTree>
    <p:extLst>
      <p:ext uri="{BB962C8B-B14F-4D97-AF65-F5344CB8AC3E}">
        <p14:creationId xmlns:p14="http://schemas.microsoft.com/office/powerpoint/2010/main" val="180048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When and How the Device Will Be Used</a:t>
            </a:r>
          </a:p>
        </p:txBody>
      </p:sp>
      <p:sp>
        <p:nvSpPr>
          <p:cNvPr id="5" name="Content Placeholder 4"/>
          <p:cNvSpPr>
            <a:spLocks noGrp="1"/>
          </p:cNvSpPr>
          <p:nvPr>
            <p:ph idx="1"/>
          </p:nvPr>
        </p:nvSpPr>
        <p:spPr/>
        <p:txBody>
          <a:bodyPr/>
          <a:lstStyle/>
          <a:p>
            <a:r>
              <a:rPr lang="en-US" dirty="0"/>
              <a:t>Will the camera or recording device be on all the time?  </a:t>
            </a:r>
          </a:p>
          <a:p>
            <a:endParaRPr lang="en-US" dirty="0"/>
          </a:p>
          <a:p>
            <a:r>
              <a:rPr lang="en-US" dirty="0"/>
              <a:t>Are there times when you (the resident) would like it turned off, such as while you are receiving personal care?  Or when you have visitors?</a:t>
            </a:r>
          </a:p>
          <a:p>
            <a:endParaRPr lang="en-US" dirty="0"/>
          </a:p>
          <a:p>
            <a:r>
              <a:rPr lang="en-US" dirty="0"/>
              <a:t>Who will turn the device on/off?  How will this be communicated to that person?</a:t>
            </a:r>
          </a:p>
          <a:p>
            <a:pPr marL="0" indent="0">
              <a:buNone/>
            </a:pPr>
            <a:endParaRPr lang="en-US" dirty="0"/>
          </a:p>
        </p:txBody>
      </p:sp>
    </p:spTree>
    <p:extLst>
      <p:ext uri="{BB962C8B-B14F-4D97-AF65-F5344CB8AC3E}">
        <p14:creationId xmlns:p14="http://schemas.microsoft.com/office/powerpoint/2010/main" val="3754535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Maintenance, Upkeep</a:t>
            </a:r>
          </a:p>
        </p:txBody>
      </p:sp>
      <p:sp>
        <p:nvSpPr>
          <p:cNvPr id="3" name="Content Placeholder 2"/>
          <p:cNvSpPr>
            <a:spLocks noGrp="1"/>
          </p:cNvSpPr>
          <p:nvPr>
            <p:ph idx="1"/>
          </p:nvPr>
        </p:nvSpPr>
        <p:spPr/>
        <p:txBody>
          <a:bodyPr/>
          <a:lstStyle/>
          <a:p>
            <a:endParaRPr lang="en-US" dirty="0"/>
          </a:p>
          <a:p>
            <a:r>
              <a:rPr lang="en-US" dirty="0"/>
              <a:t>Who will be responsible for installing and maintaining the recording device? </a:t>
            </a:r>
          </a:p>
          <a:p>
            <a:endParaRPr lang="en-US" dirty="0"/>
          </a:p>
          <a:p>
            <a:r>
              <a:rPr lang="en-US" dirty="0"/>
              <a:t>Who will be responsible for any costs associated with it?</a:t>
            </a:r>
          </a:p>
        </p:txBody>
      </p:sp>
    </p:spTree>
    <p:extLst>
      <p:ext uri="{BB962C8B-B14F-4D97-AF65-F5344CB8AC3E}">
        <p14:creationId xmlns:p14="http://schemas.microsoft.com/office/powerpoint/2010/main" val="3421206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the Recordings	</a:t>
            </a:r>
          </a:p>
        </p:txBody>
      </p:sp>
      <p:sp>
        <p:nvSpPr>
          <p:cNvPr id="3" name="Content Placeholder 2"/>
          <p:cNvSpPr>
            <a:spLocks noGrp="1"/>
          </p:cNvSpPr>
          <p:nvPr>
            <p:ph idx="1"/>
          </p:nvPr>
        </p:nvSpPr>
        <p:spPr/>
        <p:txBody>
          <a:bodyPr/>
          <a:lstStyle/>
          <a:p>
            <a:r>
              <a:rPr lang="en-US" dirty="0"/>
              <a:t>Who will be able to access the camera/recording device?</a:t>
            </a:r>
          </a:p>
          <a:p>
            <a:endParaRPr lang="en-US" dirty="0"/>
          </a:p>
          <a:p>
            <a:r>
              <a:rPr lang="en-US" dirty="0"/>
              <a:t>Viewing the recordings?</a:t>
            </a:r>
          </a:p>
          <a:p>
            <a:endParaRPr lang="en-US" dirty="0"/>
          </a:p>
          <a:p>
            <a:r>
              <a:rPr lang="en-US" dirty="0"/>
              <a:t>How will they be used?</a:t>
            </a:r>
          </a:p>
        </p:txBody>
      </p:sp>
    </p:spTree>
    <p:extLst>
      <p:ext uri="{BB962C8B-B14F-4D97-AF65-F5344CB8AC3E}">
        <p14:creationId xmlns:p14="http://schemas.microsoft.com/office/powerpoint/2010/main" val="7668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With Staff</a:t>
            </a:r>
          </a:p>
        </p:txBody>
      </p:sp>
      <p:sp>
        <p:nvSpPr>
          <p:cNvPr id="3" name="Content Placeholder 2"/>
          <p:cNvSpPr>
            <a:spLocks noGrp="1"/>
          </p:cNvSpPr>
          <p:nvPr>
            <p:ph idx="1"/>
          </p:nvPr>
        </p:nvSpPr>
        <p:spPr/>
        <p:txBody>
          <a:bodyPr/>
          <a:lstStyle/>
          <a:p>
            <a:r>
              <a:rPr lang="en-US" dirty="0"/>
              <a:t>Recognize that use of a recording device may impact the relationship with facility staff</a:t>
            </a:r>
          </a:p>
          <a:p>
            <a:endParaRPr lang="en-US" dirty="0"/>
          </a:p>
          <a:p>
            <a:r>
              <a:rPr lang="en-US" dirty="0"/>
              <a:t>For some </a:t>
            </a:r>
            <a:r>
              <a:rPr lang="mr-IN" dirty="0"/>
              <a:t>–</a:t>
            </a:r>
            <a:r>
              <a:rPr lang="en-US" dirty="0"/>
              <a:t> distrust, paranoia </a:t>
            </a:r>
          </a:p>
        </p:txBody>
      </p:sp>
    </p:spTree>
    <p:extLst>
      <p:ext uri="{BB962C8B-B14F-4D97-AF65-F5344CB8AC3E}">
        <p14:creationId xmlns:p14="http://schemas.microsoft.com/office/powerpoint/2010/main" val="2312640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Cameras are No Substitute</a:t>
            </a:r>
          </a:p>
        </p:txBody>
      </p:sp>
      <p:sp>
        <p:nvSpPr>
          <p:cNvPr id="5" name="Text Placeholder 4"/>
          <p:cNvSpPr>
            <a:spLocks noGrp="1"/>
          </p:cNvSpPr>
          <p:nvPr>
            <p:ph type="body" idx="1"/>
          </p:nvPr>
        </p:nvSpPr>
        <p:spPr/>
        <p:txBody>
          <a:bodyPr/>
          <a:lstStyle/>
          <a:p>
            <a:r>
              <a:rPr lang="en-US" dirty="0"/>
              <a:t>For Personal Involvement</a:t>
            </a:r>
          </a:p>
        </p:txBody>
      </p:sp>
    </p:spTree>
    <p:extLst>
      <p:ext uri="{BB962C8B-B14F-4D97-AF65-F5344CB8AC3E}">
        <p14:creationId xmlns:p14="http://schemas.microsoft.com/office/powerpoint/2010/main" val="4221365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Cameras are a tool</a:t>
            </a:r>
          </a:p>
        </p:txBody>
      </p:sp>
      <p:sp>
        <p:nvSpPr>
          <p:cNvPr id="5" name="Content Placeholder 4"/>
          <p:cNvSpPr>
            <a:spLocks noGrp="1"/>
          </p:cNvSpPr>
          <p:nvPr>
            <p:ph idx="1"/>
          </p:nvPr>
        </p:nvSpPr>
        <p:spPr/>
        <p:txBody>
          <a:bodyPr/>
          <a:lstStyle/>
          <a:p>
            <a:r>
              <a:rPr lang="en-US" dirty="0"/>
              <a:t>Cameras, recording devices are no substitute for </a:t>
            </a:r>
          </a:p>
          <a:p>
            <a:pPr lvl="1"/>
            <a:r>
              <a:rPr lang="en-US" dirty="0"/>
              <a:t>personal involvement, </a:t>
            </a:r>
          </a:p>
          <a:p>
            <a:pPr lvl="1"/>
            <a:r>
              <a:rPr lang="en-US" dirty="0"/>
              <a:t>regular and vigilant monitoring of care, </a:t>
            </a:r>
          </a:p>
          <a:p>
            <a:pPr lvl="1"/>
            <a:r>
              <a:rPr lang="en-US" dirty="0"/>
              <a:t>sufficient, well-trained staff</a:t>
            </a:r>
          </a:p>
          <a:p>
            <a:pPr lvl="1"/>
            <a:endParaRPr lang="en-US" dirty="0"/>
          </a:p>
          <a:p>
            <a:r>
              <a:rPr lang="en-US" dirty="0"/>
              <a:t>A tool that provides information</a:t>
            </a:r>
          </a:p>
        </p:txBody>
      </p:sp>
    </p:spTree>
    <p:extLst>
      <p:ext uri="{BB962C8B-B14F-4D97-AF65-F5344CB8AC3E}">
        <p14:creationId xmlns:p14="http://schemas.microsoft.com/office/powerpoint/2010/main" val="22178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Getting help</a:t>
            </a:r>
          </a:p>
        </p:txBody>
      </p:sp>
      <p:sp>
        <p:nvSpPr>
          <p:cNvPr id="5" name="Text Placeholder 4"/>
          <p:cNvSpPr>
            <a:spLocks noGrp="1"/>
          </p:cNvSpPr>
          <p:nvPr>
            <p:ph type="body" idx="1"/>
          </p:nvPr>
        </p:nvSpPr>
        <p:spPr/>
        <p:txBody>
          <a:bodyPr/>
          <a:lstStyle/>
          <a:p>
            <a:r>
              <a:rPr lang="en-US" dirty="0"/>
              <a:t>If You Suspect Poor Care, Abuse, Neglect</a:t>
            </a:r>
          </a:p>
        </p:txBody>
      </p:sp>
    </p:spTree>
    <p:extLst>
      <p:ext uri="{BB962C8B-B14F-4D97-AF65-F5344CB8AC3E}">
        <p14:creationId xmlns:p14="http://schemas.microsoft.com/office/powerpoint/2010/main" val="2282812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Getting Help</a:t>
            </a:r>
          </a:p>
        </p:txBody>
      </p:sp>
      <p:sp>
        <p:nvSpPr>
          <p:cNvPr id="5" name="Content Placeholder 4"/>
          <p:cNvSpPr>
            <a:spLocks noGrp="1"/>
          </p:cNvSpPr>
          <p:nvPr>
            <p:ph idx="1"/>
          </p:nvPr>
        </p:nvSpPr>
        <p:spPr/>
        <p:txBody>
          <a:bodyPr/>
          <a:lstStyle/>
          <a:p>
            <a:r>
              <a:rPr lang="en-US" dirty="0"/>
              <a:t>Facility’s administrator, director of nursing, social worker, or other trusted staff-person</a:t>
            </a:r>
          </a:p>
          <a:p>
            <a:r>
              <a:rPr lang="en-US" dirty="0"/>
              <a:t>Long-Term Care Ombudsman Program</a:t>
            </a:r>
          </a:p>
          <a:p>
            <a:r>
              <a:rPr lang="en-US" dirty="0"/>
              <a:t>State Survey Agency that licenses the facility</a:t>
            </a:r>
          </a:p>
          <a:p>
            <a:r>
              <a:rPr lang="en-US" dirty="0"/>
              <a:t>Protection and Advocacy or Adult Protective Services</a:t>
            </a:r>
          </a:p>
          <a:p>
            <a:r>
              <a:rPr lang="en-US" dirty="0"/>
              <a:t>Citizen Advocacy Group</a:t>
            </a:r>
          </a:p>
          <a:p>
            <a:r>
              <a:rPr lang="en-US" dirty="0"/>
              <a:t>Law Enforcement</a:t>
            </a:r>
          </a:p>
        </p:txBody>
      </p:sp>
    </p:spTree>
    <p:extLst>
      <p:ext uri="{BB962C8B-B14F-4D97-AF65-F5344CB8AC3E}">
        <p14:creationId xmlns:p14="http://schemas.microsoft.com/office/powerpoint/2010/main" val="316272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066800"/>
            <a:ext cx="8305800" cy="4800600"/>
          </a:xfrm>
        </p:spPr>
        <p:txBody>
          <a:bodyPr>
            <a:normAutofit fontScale="55000" lnSpcReduction="20000"/>
          </a:bodyPr>
          <a:lstStyle/>
          <a:p>
            <a:pPr marL="118872" indent="0">
              <a:lnSpc>
                <a:spcPct val="120000"/>
              </a:lnSpc>
              <a:spcBef>
                <a:spcPts val="0"/>
              </a:spcBef>
              <a:buNone/>
            </a:pPr>
            <a:r>
              <a:rPr lang="en-US" sz="3500" dirty="0"/>
              <a:t>Funded by a grant from the Administration on Community Living and Administration on Aging (ACL/AoA), serving as one of 27 National Resource Centers. The NCEA is a provider of up-to-date, pertinent and valuable resources, education, and information on elder abuse and neglect.</a:t>
            </a:r>
          </a:p>
          <a:p>
            <a:pPr marL="118872" indent="0">
              <a:buNone/>
            </a:pPr>
            <a:endParaRPr lang="en-US" sz="2200" dirty="0"/>
          </a:p>
          <a:p>
            <a:pPr marL="118872" indent="0">
              <a:buNone/>
            </a:pPr>
            <a:r>
              <a:rPr lang="en-US" sz="3500" dirty="0"/>
              <a:t>As a leader in the elder justice movement, we:</a:t>
            </a:r>
          </a:p>
          <a:p>
            <a:pPr marL="118872" indent="0">
              <a:buNone/>
            </a:pPr>
            <a:endParaRPr lang="en-US" sz="2200" dirty="0"/>
          </a:p>
          <a:p>
            <a:r>
              <a:rPr lang="en-US" sz="3500" dirty="0"/>
              <a:t>Create valuable educational resources</a:t>
            </a:r>
          </a:p>
          <a:p>
            <a:r>
              <a:rPr lang="en-US" sz="3500" dirty="0"/>
              <a:t>Provide training curricula tailored to a variety of audiences </a:t>
            </a:r>
          </a:p>
          <a:p>
            <a:r>
              <a:rPr lang="en-US" sz="3500" dirty="0"/>
              <a:t>Deliver up-to-date research</a:t>
            </a:r>
          </a:p>
          <a:p>
            <a:r>
              <a:rPr lang="en-US" sz="3500" dirty="0"/>
              <a:t>Build partnerships and make connections</a:t>
            </a:r>
          </a:p>
          <a:p>
            <a:r>
              <a:rPr lang="en-US" sz="3500" dirty="0"/>
              <a:t>Explore innovative models</a:t>
            </a:r>
          </a:p>
          <a:p>
            <a:r>
              <a:rPr lang="en-US" sz="3500" dirty="0"/>
              <a:t>Listen to what the field needs</a:t>
            </a:r>
          </a:p>
          <a:p>
            <a:r>
              <a:rPr lang="en-US" sz="3500" dirty="0"/>
              <a:t>Take advantage of opportunities to advance the field</a:t>
            </a:r>
          </a:p>
          <a:p>
            <a:r>
              <a:rPr lang="en-US" sz="3500" dirty="0"/>
              <a:t>Communicate our efforts</a:t>
            </a:r>
          </a:p>
          <a:p>
            <a:r>
              <a:rPr lang="en-US" sz="3500" dirty="0"/>
              <a:t>Envision our goals for tomorrow</a:t>
            </a:r>
          </a:p>
          <a:p>
            <a:pPr marL="118872" indent="0">
              <a:buNone/>
            </a:pPr>
            <a:endParaRPr lang="en-US" dirty="0"/>
          </a:p>
        </p:txBody>
      </p:sp>
      <p:sp>
        <p:nvSpPr>
          <p:cNvPr id="2" name="Title 1"/>
          <p:cNvSpPr>
            <a:spLocks noGrp="1"/>
          </p:cNvSpPr>
          <p:nvPr>
            <p:ph type="title"/>
          </p:nvPr>
        </p:nvSpPr>
        <p:spPr>
          <a:xfrm>
            <a:off x="373743" y="228600"/>
            <a:ext cx="8534400" cy="990600"/>
          </a:xfrm>
        </p:spPr>
        <p:txBody>
          <a:bodyPr>
            <a:normAutofit/>
          </a:bodyPr>
          <a:lstStyle/>
          <a:p>
            <a:pPr algn="ctr"/>
            <a:r>
              <a:rPr lang="en-US" sz="2600" dirty="0"/>
              <a:t>THE NATIONAL CENTER ON ELDER ABUSE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61" y="5151764"/>
            <a:ext cx="1883923" cy="590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C:\Users\ruizlope\Desktop\AoA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29" y="5055075"/>
            <a:ext cx="1752600" cy="8528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5233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2395"/>
            <a:ext cx="8229600" cy="990600"/>
          </a:xfrm>
        </p:spPr>
        <p:txBody>
          <a:bodyPr/>
          <a:lstStyle/>
          <a:p>
            <a:r>
              <a:rPr lang="en-US" b="1" dirty="0"/>
              <a:t>How to Contact the LTCOP</a:t>
            </a:r>
          </a:p>
        </p:txBody>
      </p:sp>
      <p:sp>
        <p:nvSpPr>
          <p:cNvPr id="3" name="Content Placeholder 2"/>
          <p:cNvSpPr>
            <a:spLocks noGrp="1"/>
          </p:cNvSpPr>
          <p:nvPr>
            <p:ph sz="quarter" idx="1"/>
          </p:nvPr>
        </p:nvSpPr>
        <p:spPr>
          <a:xfrm>
            <a:off x="179512" y="1222995"/>
            <a:ext cx="8784976" cy="5158333"/>
          </a:xfrm>
        </p:spPr>
        <p:txBody>
          <a:bodyPr/>
          <a:lstStyle/>
          <a:p>
            <a:r>
              <a:rPr lang="en-US" sz="2200" dirty="0"/>
              <a:t>Nursing homes are required to post contact information for the LTCOP and some states require assisted living facilities/board and care facilities to post information about the LTCOP. </a:t>
            </a:r>
          </a:p>
          <a:p>
            <a:endParaRPr lang="en-US" sz="1200" dirty="0"/>
          </a:p>
          <a:p>
            <a:r>
              <a:rPr lang="en-US" sz="2200" dirty="0"/>
              <a:t>Visit the National Long-Term Care Ombudsman Resource Center website to locate your local or state LTCO: </a:t>
            </a:r>
            <a:r>
              <a:rPr lang="en-US" sz="2200" dirty="0">
                <a:hlinkClick r:id="rId3"/>
              </a:rPr>
              <a:t>http://www.ltcombudsman.org/</a:t>
            </a:r>
            <a:r>
              <a:rPr lang="en-US" sz="2200" dirty="0"/>
              <a:t> </a:t>
            </a:r>
          </a:p>
          <a:p>
            <a:endParaRPr lang="en-US" dirty="0"/>
          </a:p>
        </p:txBody>
      </p:sp>
      <p:pic>
        <p:nvPicPr>
          <p:cNvPr id="4" name="Picture 3"/>
          <p:cNvPicPr>
            <a:picLocks noChangeAspect="1"/>
          </p:cNvPicPr>
          <p:nvPr/>
        </p:nvPicPr>
        <p:blipFill rotWithShape="1">
          <a:blip r:embed="rId4"/>
          <a:srcRect l="14861" t="8288" r="16083" b="11498"/>
          <a:stretch/>
        </p:blipFill>
        <p:spPr>
          <a:xfrm>
            <a:off x="2260121" y="3709358"/>
            <a:ext cx="4635114" cy="3027065"/>
          </a:xfrm>
          <a:prstGeom prst="rect">
            <a:avLst/>
          </a:prstGeom>
        </p:spPr>
      </p:pic>
    </p:spTree>
    <p:extLst>
      <p:ext uri="{BB962C8B-B14F-4D97-AF65-F5344CB8AC3E}">
        <p14:creationId xmlns:p14="http://schemas.microsoft.com/office/powerpoint/2010/main" val="4009840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Questions?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0088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resources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928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73352"/>
            <a:ext cx="2663371" cy="794077"/>
          </a:xfrm>
        </p:spPr>
        <p:txBody>
          <a:bodyPr/>
          <a:lstStyle/>
          <a:p>
            <a:pPr marL="0" indent="0" algn="ctr">
              <a:buNone/>
            </a:pPr>
            <a:r>
              <a:rPr lang="en-US" dirty="0"/>
              <a:t>Fact Sheet</a:t>
            </a:r>
          </a:p>
        </p:txBody>
      </p:sp>
      <p:pic>
        <p:nvPicPr>
          <p:cNvPr id="7" name="Content Placeholder 6">
            <a:extLst>
              <a:ext uri="{FF2B5EF4-FFF2-40B4-BE49-F238E27FC236}">
                <a16:creationId xmlns:a16="http://schemas.microsoft.com/office/drawing/2014/main" id="{31F1A705-0D6A-4CFF-8231-20A58E6E860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08329" y="590970"/>
            <a:ext cx="4482053" cy="5800305"/>
          </a:xfrm>
        </p:spPr>
      </p:pic>
    </p:spTree>
    <p:extLst>
      <p:ext uri="{BB962C8B-B14F-4D97-AF65-F5344CB8AC3E}">
        <p14:creationId xmlns:p14="http://schemas.microsoft.com/office/powerpoint/2010/main" val="710956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3478"/>
            <a:ext cx="8229600" cy="695740"/>
          </a:xfrm>
        </p:spPr>
        <p:txBody>
          <a:bodyPr>
            <a:normAutofit fontScale="90000"/>
          </a:bodyPr>
          <a:lstStyle/>
          <a:p>
            <a:pPr algn="ctr"/>
            <a:r>
              <a:rPr lang="en-US" dirty="0">
                <a:hlinkClick r:id="rId3"/>
              </a:rPr>
              <a:t>www.theconsumervoice.org</a:t>
            </a:r>
            <a:r>
              <a:rPr lang="en-US" dirty="0"/>
              <a:t> </a:t>
            </a:r>
          </a:p>
        </p:txBody>
      </p:sp>
      <p:pic>
        <p:nvPicPr>
          <p:cNvPr id="3" name="Picture 2"/>
          <p:cNvPicPr>
            <a:picLocks noChangeAspect="1"/>
          </p:cNvPicPr>
          <p:nvPr/>
        </p:nvPicPr>
        <p:blipFill rotWithShape="1">
          <a:blip r:embed="rId4"/>
          <a:srcRect l="14140" t="7933" r="15213" b="5843"/>
          <a:stretch/>
        </p:blipFill>
        <p:spPr>
          <a:xfrm>
            <a:off x="682440" y="625505"/>
            <a:ext cx="7779120" cy="5337973"/>
          </a:xfrm>
          <a:prstGeom prst="rect">
            <a:avLst/>
          </a:prstGeom>
        </p:spPr>
      </p:pic>
      <p:sp>
        <p:nvSpPr>
          <p:cNvPr id="5" name="Oval 4"/>
          <p:cNvSpPr/>
          <p:nvPr/>
        </p:nvSpPr>
        <p:spPr>
          <a:xfrm>
            <a:off x="4326882" y="1292087"/>
            <a:ext cx="4134678" cy="1212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1805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815009"/>
            <a:ext cx="4267200" cy="5463208"/>
          </a:xfrm>
        </p:spPr>
        <p:txBody>
          <a:bodyPr/>
          <a:lstStyle/>
          <a:p>
            <a:r>
              <a:rPr lang="en-US" sz="2500" b="1" dirty="0"/>
              <a:t>Fact Sheets</a:t>
            </a:r>
          </a:p>
          <a:p>
            <a:pPr lvl="1"/>
            <a:r>
              <a:rPr lang="en-US" sz="2200" dirty="0"/>
              <a:t>Assessment and Care Planning</a:t>
            </a:r>
          </a:p>
          <a:p>
            <a:pPr lvl="1"/>
            <a:r>
              <a:rPr lang="en-US" sz="2200" dirty="0"/>
              <a:t>Basics of Individualized Care</a:t>
            </a:r>
          </a:p>
          <a:p>
            <a:pPr lvl="1"/>
            <a:r>
              <a:rPr lang="en-US" sz="2200" dirty="0"/>
              <a:t>Residents’ Rights</a:t>
            </a:r>
          </a:p>
          <a:p>
            <a:pPr lvl="1"/>
            <a:r>
              <a:rPr lang="en-US" sz="2200" dirty="0"/>
              <a:t>Guide to Choosing a Nursing Home</a:t>
            </a:r>
          </a:p>
          <a:p>
            <a:pPr lvl="1"/>
            <a:r>
              <a:rPr lang="en-US" sz="2200" dirty="0"/>
              <a:t>Abuse and Neglect</a:t>
            </a:r>
          </a:p>
          <a:p>
            <a:pPr lvl="1"/>
            <a:r>
              <a:rPr lang="en-US" sz="2200" dirty="0"/>
              <a:t>Emergency Preparedness</a:t>
            </a:r>
          </a:p>
          <a:p>
            <a:pPr lvl="1"/>
            <a:r>
              <a:rPr lang="en-US" sz="2200" dirty="0"/>
              <a:t>Restraint Free Care</a:t>
            </a:r>
          </a:p>
          <a:p>
            <a:pPr marL="274637" lvl="1" indent="0">
              <a:buNone/>
            </a:pPr>
            <a:endParaRPr lang="en-US" sz="2600" b="1" dirty="0"/>
          </a:p>
          <a:p>
            <a:r>
              <a:rPr lang="en-US" sz="2500" b="1" dirty="0"/>
              <a:t>Resident and Family Council information</a:t>
            </a:r>
          </a:p>
          <a:p>
            <a:pPr lvl="1"/>
            <a:endParaRPr lang="en-US" sz="2200" dirty="0"/>
          </a:p>
          <a:p>
            <a:pPr lvl="1"/>
            <a:endParaRPr lang="en-US" dirty="0"/>
          </a:p>
          <a:p>
            <a:pPr lvl="1"/>
            <a:endParaRPr lang="en-US" dirty="0"/>
          </a:p>
          <a:p>
            <a:pPr lvl="1"/>
            <a:endParaRPr lang="en-US" dirty="0"/>
          </a:p>
        </p:txBody>
      </p:sp>
      <p:sp>
        <p:nvSpPr>
          <p:cNvPr id="4" name="Content Placeholder 3"/>
          <p:cNvSpPr>
            <a:spLocks noGrp="1"/>
          </p:cNvSpPr>
          <p:nvPr>
            <p:ph sz="half" idx="2"/>
          </p:nvPr>
        </p:nvSpPr>
        <p:spPr>
          <a:xfrm>
            <a:off x="4648200" y="815009"/>
            <a:ext cx="4038600" cy="5463208"/>
          </a:xfrm>
        </p:spPr>
        <p:txBody>
          <a:bodyPr/>
          <a:lstStyle/>
          <a:p>
            <a:r>
              <a:rPr lang="en-US" sz="2500" b="1" dirty="0"/>
              <a:t>Guides</a:t>
            </a:r>
          </a:p>
          <a:p>
            <a:pPr lvl="1"/>
            <a:r>
              <a:rPr lang="en-US" sz="2200" dirty="0"/>
              <a:t>Piecing Together Quality Long-Term Care: A Consumer’s Guide to Choices and Advocacy</a:t>
            </a:r>
          </a:p>
          <a:p>
            <a:pPr lvl="1"/>
            <a:r>
              <a:rPr lang="en-US" sz="2200" dirty="0"/>
              <a:t>Nursing Homes: Getting Good Care There</a:t>
            </a:r>
          </a:p>
          <a:p>
            <a:pPr lvl="1"/>
            <a:endParaRPr lang="en-US" dirty="0"/>
          </a:p>
          <a:p>
            <a:pPr marL="0" indent="0">
              <a:buNone/>
            </a:pPr>
            <a:endParaRPr lang="en-US" dirty="0"/>
          </a:p>
          <a:p>
            <a:pPr lvl="1"/>
            <a:endParaRPr lang="en-US" dirty="0"/>
          </a:p>
        </p:txBody>
      </p:sp>
      <p:pic>
        <p:nvPicPr>
          <p:cNvPr id="5" name="Picture 4"/>
          <p:cNvPicPr>
            <a:picLocks noChangeAspect="1"/>
          </p:cNvPicPr>
          <p:nvPr/>
        </p:nvPicPr>
        <p:blipFill>
          <a:blip r:embed="rId3"/>
          <a:stretch>
            <a:fillRect/>
          </a:stretch>
        </p:blipFill>
        <p:spPr>
          <a:xfrm>
            <a:off x="6828182" y="4010472"/>
            <a:ext cx="1858617" cy="2267745"/>
          </a:xfrm>
          <a:prstGeom prst="rect">
            <a:avLst/>
          </a:prstGeom>
        </p:spPr>
      </p:pic>
      <p:pic>
        <p:nvPicPr>
          <p:cNvPr id="1026" name="Picture 2" descr="http://theconsumervoice.org/media/cache/getting-good-care_matte_390_420.jpg"/>
          <p:cNvPicPr>
            <a:picLocks noChangeAspect="1" noChangeArrowheads="1"/>
          </p:cNvPicPr>
          <p:nvPr/>
        </p:nvPicPr>
        <p:blipFill rotWithShape="1">
          <a:blip r:embed="rId4">
            <a:extLst>
              <a:ext uri="{28A0092B-C50C-407E-A947-70E740481C1C}">
                <a14:useLocalDpi xmlns:a14="http://schemas.microsoft.com/office/drawing/2010/main" val="0"/>
              </a:ext>
            </a:extLst>
          </a:blip>
          <a:srcRect l="15611" r="14288"/>
          <a:stretch/>
        </p:blipFill>
        <p:spPr bwMode="auto">
          <a:xfrm>
            <a:off x="4946288" y="4018205"/>
            <a:ext cx="1583806" cy="2433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13499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2000" dirty="0"/>
              <a:t>The goal of the NCEA is to improve the national response to elder abuse, neglect, and exploitation by gathering, housing, disseminating, and stimulating innovative, validated methods of practice, education, research and policy.  </a:t>
            </a:r>
          </a:p>
          <a:p>
            <a:pPr marL="0" indent="0" algn="ctr">
              <a:buNone/>
            </a:pPr>
            <a:endParaRPr lang="en-US" sz="1000" b="1" dirty="0">
              <a:solidFill>
                <a:srgbClr val="7030A0"/>
              </a:solidFill>
            </a:endParaRPr>
          </a:p>
          <a:p>
            <a:pPr marL="0" indent="0" algn="ctr">
              <a:buNone/>
            </a:pPr>
            <a:r>
              <a:rPr lang="en-US" b="1" dirty="0">
                <a:solidFill>
                  <a:schemeClr val="accent4">
                    <a:lumMod val="75000"/>
                  </a:schemeClr>
                </a:solidFill>
              </a:rPr>
              <a:t>Find the NCEA Online!</a:t>
            </a:r>
            <a:r>
              <a:rPr lang="en-US" sz="1800" b="1" dirty="0">
                <a:solidFill>
                  <a:schemeClr val="accent4">
                    <a:lumMod val="75000"/>
                  </a:schemeClr>
                </a:solidFill>
              </a:rPr>
              <a:t>	</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The National Center on Elder Abuse</a:t>
            </a:r>
          </a:p>
        </p:txBody>
      </p:sp>
      <p:sp>
        <p:nvSpPr>
          <p:cNvPr id="4" name="Date Placeholder 3"/>
          <p:cNvSpPr>
            <a:spLocks noGrp="1"/>
          </p:cNvSpPr>
          <p:nvPr>
            <p:ph type="dt" sz="half" idx="14"/>
          </p:nvPr>
        </p:nvSpPr>
        <p:spPr/>
        <p:txBody>
          <a:bodyPr/>
          <a:lstStyle/>
          <a:p>
            <a:fld id="{3FE98728-8B25-A142-A87B-AACB3930A169}" type="slidenum">
              <a:rPr lang="en-US" smtClean="0">
                <a:solidFill>
                  <a:prstClr val="white"/>
                </a:solidFill>
              </a:rPr>
              <a:pPr/>
              <a:t>46</a:t>
            </a:fld>
            <a:endParaRPr lang="en-US" dirty="0">
              <a:solidFill>
                <a:prstClr val="white"/>
              </a:solidFill>
            </a:endParaRPr>
          </a:p>
        </p:txBody>
      </p:sp>
      <p:sp>
        <p:nvSpPr>
          <p:cNvPr id="6" name="Rectangle 5"/>
          <p:cNvSpPr/>
          <p:nvPr/>
        </p:nvSpPr>
        <p:spPr>
          <a:xfrm>
            <a:off x="2667000" y="3930679"/>
            <a:ext cx="1563248" cy="320024"/>
          </a:xfrm>
          <a:prstGeom prst="rect">
            <a:avLst/>
          </a:prstGeom>
        </p:spPr>
        <p:txBody>
          <a:bodyPr wrap="none">
            <a:spAutoFit/>
          </a:bodyPr>
          <a:lstStyle/>
          <a:p>
            <a:pPr defTabSz="457200" fontAlgn="auto">
              <a:lnSpc>
                <a:spcPct val="80000"/>
              </a:lnSpc>
              <a:spcBef>
                <a:spcPts val="0"/>
              </a:spcBef>
              <a:spcAft>
                <a:spcPts val="0"/>
              </a:spcAft>
              <a:buFont typeface="Wingdings" pitchFamily="2" charset="2"/>
              <a:buNone/>
              <a:defRPr/>
            </a:pPr>
            <a:r>
              <a:rPr lang="en-US" dirty="0">
                <a:solidFill>
                  <a:prstClr val="black"/>
                </a:solidFill>
                <a:latin typeface="Palatino Linotype"/>
                <a:ea typeface="+mn-ea"/>
                <a:cs typeface="+mn-cs"/>
              </a:rPr>
              <a:t>ncea.aoa.gov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46" y="4927830"/>
            <a:ext cx="942975" cy="1009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1593921" y="5365980"/>
            <a:ext cx="3233578" cy="369332"/>
          </a:xfrm>
          <a:prstGeom prst="rect">
            <a:avLst/>
          </a:prstGeom>
        </p:spPr>
        <p:txBody>
          <a:bodyPr wrap="none">
            <a:spAutoFit/>
          </a:bodyPr>
          <a:lstStyle/>
          <a:p>
            <a:pPr defTabSz="457200" fontAlgn="auto">
              <a:spcBef>
                <a:spcPts val="0"/>
              </a:spcBef>
              <a:spcAft>
                <a:spcPts val="0"/>
              </a:spcAft>
            </a:pPr>
            <a:r>
              <a:rPr lang="en-US" dirty="0">
                <a:solidFill>
                  <a:prstClr val="black"/>
                </a:solidFill>
                <a:latin typeface="Palatino Linotype"/>
                <a:ea typeface="+mn-ea"/>
                <a:cs typeface="+mn-cs"/>
              </a:rPr>
              <a:t>NationalCenteronElderAbuse</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486" y="4927830"/>
            <a:ext cx="838200" cy="942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ectangle 9"/>
          <p:cNvSpPr/>
          <p:nvPr/>
        </p:nvSpPr>
        <p:spPr>
          <a:xfrm>
            <a:off x="5830448" y="5425497"/>
            <a:ext cx="1731564" cy="320024"/>
          </a:xfrm>
          <a:prstGeom prst="rect">
            <a:avLst/>
          </a:prstGeom>
        </p:spPr>
        <p:txBody>
          <a:bodyPr wrap="none">
            <a:spAutoFit/>
          </a:bodyPr>
          <a:lstStyle/>
          <a:p>
            <a:pPr defTabSz="457200" fontAlgn="auto">
              <a:lnSpc>
                <a:spcPct val="80000"/>
              </a:lnSpc>
              <a:spcBef>
                <a:spcPts val="0"/>
              </a:spcBef>
              <a:spcAft>
                <a:spcPts val="0"/>
              </a:spcAft>
              <a:buFont typeface="Wingdings" pitchFamily="2" charset="2"/>
              <a:buNone/>
              <a:defRPr/>
            </a:pPr>
            <a:r>
              <a:rPr lang="en-US" dirty="0">
                <a:solidFill>
                  <a:prstClr val="black"/>
                </a:solidFill>
                <a:latin typeface="Palatino Linotype"/>
                <a:ea typeface="+mn-ea"/>
                <a:cs typeface="+mn-cs"/>
              </a:rPr>
              <a:t>@NCEAatUSC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54" y="3530367"/>
            <a:ext cx="1734336" cy="112064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399" y="3442991"/>
            <a:ext cx="2143125" cy="1295400"/>
          </a:xfrm>
          <a:prstGeom prst="rect">
            <a:avLst/>
          </a:prstGeom>
        </p:spPr>
      </p:pic>
      <p:sp>
        <p:nvSpPr>
          <p:cNvPr id="13" name="TextBox 12"/>
          <p:cNvSpPr txBox="1"/>
          <p:nvPr/>
        </p:nvSpPr>
        <p:spPr>
          <a:xfrm>
            <a:off x="6418943" y="3795548"/>
            <a:ext cx="2616408" cy="369332"/>
          </a:xfrm>
          <a:prstGeom prst="rect">
            <a:avLst/>
          </a:prstGeom>
          <a:noFill/>
        </p:spPr>
        <p:txBody>
          <a:bodyPr wrap="square" rtlCol="0">
            <a:spAutoFit/>
          </a:bodyPr>
          <a:lstStyle/>
          <a:p>
            <a:pPr defTabSz="457200" fontAlgn="auto">
              <a:spcBef>
                <a:spcPts val="0"/>
              </a:spcBef>
              <a:spcAft>
                <a:spcPts val="0"/>
              </a:spcAft>
            </a:pPr>
            <a:r>
              <a:rPr lang="en-US" dirty="0">
                <a:solidFill>
                  <a:prstClr val="black"/>
                </a:solidFill>
                <a:latin typeface="Palatino Linotype"/>
                <a:ea typeface="+mn-ea"/>
                <a:cs typeface="+mn-cs"/>
              </a:rPr>
              <a:t>gero.usc.edu/cda_blog/</a:t>
            </a:r>
          </a:p>
        </p:txBody>
      </p:sp>
    </p:spTree>
    <p:extLst>
      <p:ext uri="{BB962C8B-B14F-4D97-AF65-F5344CB8AC3E}">
        <p14:creationId xmlns:p14="http://schemas.microsoft.com/office/powerpoint/2010/main" val="2485295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38350"/>
            <a:ext cx="9144000" cy="4645025"/>
          </a:xfrm>
        </p:spPr>
        <p:txBody>
          <a:bodyPr rtlCol="0">
            <a:normAutofit/>
          </a:bodyPr>
          <a:lstStyle/>
          <a:p>
            <a:pPr marL="0" indent="0" algn="ctr" fontAlgn="auto">
              <a:spcAft>
                <a:spcPts val="0"/>
              </a:spcAft>
              <a:buFont typeface="Arial" pitchFamily="34" charset="0"/>
              <a:buNone/>
              <a:defRPr/>
            </a:pPr>
            <a:endParaRPr lang="en-US" i="1" dirty="0">
              <a:solidFill>
                <a:srgbClr val="FF0000"/>
              </a:solidFill>
            </a:endParaRPr>
          </a:p>
          <a:p>
            <a:pPr marL="0" indent="0" algn="ctr" fontAlgn="auto">
              <a:spcAft>
                <a:spcPts val="0"/>
              </a:spcAft>
              <a:buNone/>
              <a:defRPr/>
            </a:pPr>
            <a:r>
              <a:rPr lang="en-US" sz="2800" b="1" i="1" dirty="0"/>
              <a:t>Connect with us online!</a:t>
            </a:r>
          </a:p>
          <a:p>
            <a:pPr marL="0" indent="0" algn="ctr" fontAlgn="auto">
              <a:spcAft>
                <a:spcPts val="0"/>
              </a:spcAft>
              <a:buFont typeface="Arial" pitchFamily="34" charset="0"/>
              <a:buNone/>
              <a:defRPr/>
            </a:pPr>
            <a:endParaRPr lang="en-US" sz="2500" dirty="0">
              <a:solidFill>
                <a:srgbClr val="0000CC"/>
              </a:solidFill>
              <a:ea typeface="+mn-ea"/>
              <a:cs typeface="+mn-cs"/>
              <a:hlinkClick r:id="rId3"/>
            </a:endParaRPr>
          </a:p>
          <a:p>
            <a:pPr marL="0" indent="0" algn="ctr" fontAlgn="auto">
              <a:spcAft>
                <a:spcPts val="0"/>
              </a:spcAft>
              <a:buFont typeface="Arial" pitchFamily="34" charset="0"/>
              <a:buNone/>
              <a:defRPr/>
            </a:pPr>
            <a:r>
              <a:rPr lang="en-US" sz="2500" dirty="0">
                <a:solidFill>
                  <a:srgbClr val="0000CC"/>
                </a:solidFill>
                <a:ea typeface="+mn-ea"/>
                <a:cs typeface="+mn-cs"/>
                <a:hlinkClick r:id="rId3"/>
              </a:rPr>
              <a:t>www.theconsumervoice.org</a:t>
            </a:r>
            <a:r>
              <a:rPr lang="en-US" sz="2500" dirty="0">
                <a:solidFill>
                  <a:srgbClr val="0000CC"/>
                </a:solidFill>
                <a:ea typeface="+mn-ea"/>
                <a:cs typeface="+mn-cs"/>
              </a:rPr>
              <a:t> </a:t>
            </a:r>
          </a:p>
          <a:p>
            <a:pPr marL="0" indent="0" algn="ctr" fontAlgn="auto">
              <a:spcAft>
                <a:spcPts val="0"/>
              </a:spcAft>
              <a:buNone/>
              <a:defRPr/>
            </a:pPr>
            <a:endParaRPr lang="en-US" sz="2500" dirty="0">
              <a:ea typeface="+mn-ea"/>
              <a:cs typeface="+mn-cs"/>
            </a:endParaRPr>
          </a:p>
          <a:p>
            <a:pPr marL="0" indent="0" algn="ctr" fontAlgn="auto">
              <a:spcAft>
                <a:spcPts val="0"/>
              </a:spcAft>
              <a:buNone/>
              <a:defRPr/>
            </a:pPr>
            <a:r>
              <a:rPr lang="en-US" sz="2500" dirty="0">
                <a:ea typeface="+mn-ea"/>
                <a:cs typeface="+mn-cs"/>
              </a:rPr>
              <a:t> National Consumer Voice for Quality Long-Term Care</a:t>
            </a:r>
          </a:p>
          <a:p>
            <a:pPr marL="0" indent="0" algn="ctr" fontAlgn="auto">
              <a:spcAft>
                <a:spcPts val="0"/>
              </a:spcAft>
              <a:buNone/>
              <a:defRPr/>
            </a:pPr>
            <a:endParaRPr lang="en-US" sz="2500" dirty="0">
              <a:ea typeface="+mn-ea"/>
              <a:cs typeface="+mn-cs"/>
            </a:endParaRPr>
          </a:p>
          <a:p>
            <a:pPr marL="0" indent="0" algn="ctr" fontAlgn="auto">
              <a:spcAft>
                <a:spcPts val="0"/>
              </a:spcAft>
              <a:buFont typeface="Arial" pitchFamily="34" charset="0"/>
              <a:buNone/>
              <a:defRPr/>
            </a:pPr>
            <a:r>
              <a:rPr lang="en-US" sz="2500" dirty="0">
                <a:ea typeface="+mn-ea"/>
                <a:cs typeface="+mn-cs"/>
              </a:rPr>
              <a:t>  @ConsumerVoices</a:t>
            </a:r>
          </a:p>
        </p:txBody>
      </p:sp>
      <p:pic>
        <p:nvPicPr>
          <p:cNvPr id="59394" name="Picture 3" descr="Consumer Voice Logo - high resolution.jpg"/>
          <p:cNvPicPr>
            <a:picLocks noChangeAspect="1"/>
          </p:cNvPicPr>
          <p:nvPr/>
        </p:nvPicPr>
        <p:blipFill>
          <a:blip r:embed="rId4"/>
          <a:srcRect/>
          <a:stretch>
            <a:fillRect/>
          </a:stretch>
        </p:blipFill>
        <p:spPr bwMode="auto">
          <a:xfrm>
            <a:off x="485775" y="457200"/>
            <a:ext cx="8080375" cy="1581150"/>
          </a:xfrm>
          <a:prstGeom prst="rect">
            <a:avLst/>
          </a:prstGeom>
          <a:noFill/>
          <a:ln w="9525">
            <a:noFill/>
            <a:miter lim="800000"/>
            <a:headEnd/>
            <a:tailEnd/>
          </a:ln>
        </p:spPr>
      </p:pic>
      <p:pic>
        <p:nvPicPr>
          <p:cNvPr id="4" name="Picture 3" descr="cid:image004.jpg@01CFB310.A36779F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695162" y="5186569"/>
            <a:ext cx="533400" cy="533400"/>
          </a:xfrm>
          <a:prstGeom prst="rect">
            <a:avLst/>
          </a:prstGeom>
          <a:noFill/>
          <a:ln>
            <a:noFill/>
          </a:ln>
        </p:spPr>
      </p:pic>
      <p:pic>
        <p:nvPicPr>
          <p:cNvPr id="5" name="Picture 4" descr="cid:image003.jpg@01CFB310.A36779F0">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219075" y="4360862"/>
            <a:ext cx="533400" cy="533400"/>
          </a:xfrm>
          <a:prstGeom prst="rect">
            <a:avLst/>
          </a:prstGeom>
          <a:noFill/>
          <a:ln>
            <a:noFill/>
          </a:ln>
        </p:spPr>
      </p:pic>
    </p:spTree>
    <p:extLst>
      <p:ext uri="{BB962C8B-B14F-4D97-AF65-F5344CB8AC3E}">
        <p14:creationId xmlns:p14="http://schemas.microsoft.com/office/powerpoint/2010/main" val="330042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electronic monitoring?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53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Electronic Monitoring?</a:t>
            </a:r>
          </a:p>
        </p:txBody>
      </p:sp>
      <p:sp>
        <p:nvSpPr>
          <p:cNvPr id="6" name="Content Placeholder 5"/>
          <p:cNvSpPr>
            <a:spLocks noGrp="1"/>
          </p:cNvSpPr>
          <p:nvPr>
            <p:ph sz="half" idx="2"/>
          </p:nvPr>
        </p:nvSpPr>
        <p:spPr/>
        <p:txBody>
          <a:bodyPr/>
          <a:lstStyle/>
          <a:p>
            <a:r>
              <a:rPr lang="en-US" sz="2200" dirty="0"/>
              <a:t>Concerns of poor care</a:t>
            </a:r>
          </a:p>
          <a:p>
            <a:endParaRPr lang="en-US" sz="2200" dirty="0"/>
          </a:p>
          <a:p>
            <a:r>
              <a:rPr lang="en-US" sz="2200" dirty="0"/>
              <a:t>Unexplained bruises, injuries</a:t>
            </a:r>
          </a:p>
          <a:p>
            <a:endParaRPr lang="en-US" sz="2200" dirty="0"/>
          </a:p>
          <a:p>
            <a:r>
              <a:rPr lang="en-US" sz="2200" dirty="0"/>
              <a:t>Resident inability to verbally communicate</a:t>
            </a:r>
          </a:p>
          <a:p>
            <a:endParaRPr lang="en-US" sz="2200" dirty="0"/>
          </a:p>
          <a:p>
            <a:r>
              <a:rPr lang="en-US" sz="2200" dirty="0"/>
              <a:t>Changes in resident behavior</a:t>
            </a:r>
          </a:p>
          <a:p>
            <a:endParaRPr lang="en-US" sz="2200" dirty="0"/>
          </a:p>
          <a:p>
            <a:r>
              <a:rPr lang="en-US" sz="2200" dirty="0"/>
              <a:t>Lack of response to expressed concerns</a:t>
            </a:r>
          </a:p>
        </p:txBody>
      </p:sp>
      <p:pic>
        <p:nvPicPr>
          <p:cNvPr id="4" name="Picture 3" descr="Sick, dying and raped in America's nursing homes - CNN.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16880"/>
            <a:ext cx="2379972" cy="3079964"/>
          </a:xfrm>
          <a:prstGeom prst="rect">
            <a:avLst/>
          </a:prstGeom>
        </p:spPr>
      </p:pic>
      <p:pic>
        <p:nvPicPr>
          <p:cNvPr id="5" name="Picture 4" descr="logo_cnn_nav_bott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3352"/>
            <a:ext cx="594481" cy="594481"/>
          </a:xfrm>
          <a:prstGeom prst="rect">
            <a:avLst/>
          </a:prstGeom>
        </p:spPr>
      </p:pic>
      <p:pic>
        <p:nvPicPr>
          <p:cNvPr id="8" name="Picture 7" descr="download.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906" y="2767040"/>
            <a:ext cx="798286" cy="798286"/>
          </a:xfrm>
          <a:prstGeom prst="rect">
            <a:avLst/>
          </a:prstGeom>
        </p:spPr>
      </p:pic>
      <p:pic>
        <p:nvPicPr>
          <p:cNvPr id="11" name="Content Placeholder 10">
            <a:extLst>
              <a:ext uri="{FF2B5EF4-FFF2-40B4-BE49-F238E27FC236}">
                <a16:creationId xmlns:a16="http://schemas.microsoft.com/office/drawing/2014/main" id="{672812F3-F8D4-4401-9CFF-20F97A5AAA31}"/>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2116899" y="3566885"/>
            <a:ext cx="2182483" cy="2824390"/>
          </a:xfrm>
        </p:spPr>
      </p:pic>
    </p:spTree>
    <p:extLst>
      <p:ext uri="{BB962C8B-B14F-4D97-AF65-F5344CB8AC3E}">
        <p14:creationId xmlns:p14="http://schemas.microsoft.com/office/powerpoint/2010/main" val="254540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&amp; Audio Recordings</a:t>
            </a:r>
          </a:p>
        </p:txBody>
      </p:sp>
      <p:sp>
        <p:nvSpPr>
          <p:cNvPr id="3" name="Content Placeholder 2"/>
          <p:cNvSpPr>
            <a:spLocks noGrp="1"/>
          </p:cNvSpPr>
          <p:nvPr>
            <p:ph idx="1"/>
          </p:nvPr>
        </p:nvSpPr>
        <p:spPr/>
        <p:txBody>
          <a:bodyPr/>
          <a:lstStyle/>
          <a:p>
            <a:endParaRPr lang="en-US" dirty="0"/>
          </a:p>
          <a:p>
            <a:r>
              <a:rPr lang="en-US" dirty="0"/>
              <a:t>Electronic monitoring can include video recordings, audio recordings or both</a:t>
            </a:r>
          </a:p>
          <a:p>
            <a:endParaRPr lang="en-US" dirty="0"/>
          </a:p>
          <a:p>
            <a:r>
              <a:rPr lang="en-US" dirty="0"/>
              <a:t>Cameras or recording devices placed in a resident’s room </a:t>
            </a:r>
            <a:r>
              <a:rPr lang="mr-IN" dirty="0"/>
              <a:t>–</a:t>
            </a:r>
            <a:r>
              <a:rPr lang="en-US" dirty="0"/>
              <a:t> or part of a room </a:t>
            </a:r>
            <a:r>
              <a:rPr lang="mr-IN" dirty="0"/>
              <a:t>–</a:t>
            </a:r>
            <a:r>
              <a:rPr lang="en-US" dirty="0"/>
              <a:t> to capture what takes place</a:t>
            </a:r>
          </a:p>
          <a:p>
            <a:endParaRPr lang="en-US" dirty="0"/>
          </a:p>
        </p:txBody>
      </p:sp>
    </p:spTree>
    <p:extLst>
      <p:ext uri="{BB962C8B-B14F-4D97-AF65-F5344CB8AC3E}">
        <p14:creationId xmlns:p14="http://schemas.microsoft.com/office/powerpoint/2010/main" val="357432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Capturing the good, the bad, and the ugly</a:t>
            </a:r>
            <a:br>
              <a:rPr lang="en-US" dirty="0"/>
            </a:br>
            <a:endParaRPr lang="en-US" dirty="0"/>
          </a:p>
        </p:txBody>
      </p:sp>
      <p:sp>
        <p:nvSpPr>
          <p:cNvPr id="3" name="Content Placeholder 2"/>
          <p:cNvSpPr>
            <a:spLocks noGrp="1"/>
          </p:cNvSpPr>
          <p:nvPr>
            <p:ph idx="1"/>
          </p:nvPr>
        </p:nvSpPr>
        <p:spPr/>
        <p:txBody>
          <a:bodyPr/>
          <a:lstStyle/>
          <a:p>
            <a:pPr marL="0" indent="0">
              <a:buNone/>
            </a:pPr>
            <a:r>
              <a:rPr lang="en-US" sz="2800" i="1" dirty="0"/>
              <a:t>What we’d like to see </a:t>
            </a:r>
          </a:p>
          <a:p>
            <a:r>
              <a:rPr lang="en-US" dirty="0"/>
              <a:t>Kindness, </a:t>
            </a:r>
          </a:p>
          <a:p>
            <a:r>
              <a:rPr lang="en-US" dirty="0"/>
              <a:t>Tenderness, &amp; </a:t>
            </a:r>
          </a:p>
          <a:p>
            <a:r>
              <a:rPr lang="en-US" dirty="0"/>
              <a:t>Good care practices</a:t>
            </a:r>
          </a:p>
          <a:p>
            <a:endParaRPr lang="en-US" dirty="0"/>
          </a:p>
          <a:p>
            <a:pPr marL="0" indent="0">
              <a:buNone/>
            </a:pPr>
            <a:r>
              <a:rPr lang="en-US" sz="2800" i="1" dirty="0"/>
              <a:t>What else it can show</a:t>
            </a:r>
          </a:p>
          <a:p>
            <a:r>
              <a:rPr lang="en-US" dirty="0"/>
              <a:t>Rough handling</a:t>
            </a:r>
          </a:p>
          <a:p>
            <a:r>
              <a:rPr lang="en-US" dirty="0"/>
              <a:t>Bullying</a:t>
            </a:r>
          </a:p>
          <a:p>
            <a:r>
              <a:rPr lang="en-US" dirty="0"/>
              <a:t>Neglect</a:t>
            </a:r>
          </a:p>
          <a:p>
            <a:r>
              <a:rPr lang="en-US" dirty="0"/>
              <a:t>Abuse</a:t>
            </a:r>
          </a:p>
          <a:p>
            <a:endParaRPr lang="en-US" dirty="0"/>
          </a:p>
        </p:txBody>
      </p:sp>
    </p:spTree>
    <p:extLst>
      <p:ext uri="{BB962C8B-B14F-4D97-AF65-F5344CB8AC3E}">
        <p14:creationId xmlns:p14="http://schemas.microsoft.com/office/powerpoint/2010/main" val="420447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Residents Rights</a:t>
            </a:r>
          </a:p>
        </p:txBody>
      </p:sp>
      <p:sp>
        <p:nvSpPr>
          <p:cNvPr id="5" name="Text Placeholder 4"/>
          <p:cNvSpPr>
            <a:spLocks noGrp="1"/>
          </p:cNvSpPr>
          <p:nvPr>
            <p:ph type="body" idx="1"/>
          </p:nvPr>
        </p:nvSpPr>
        <p:spPr/>
        <p:txBody>
          <a:bodyPr/>
          <a:lstStyle/>
          <a:p>
            <a:r>
              <a:rPr lang="en-US" dirty="0"/>
              <a:t>Dignity, Respect, Privacy</a:t>
            </a:r>
          </a:p>
        </p:txBody>
      </p:sp>
    </p:spTree>
    <p:extLst>
      <p:ext uri="{BB962C8B-B14F-4D97-AF65-F5344CB8AC3E}">
        <p14:creationId xmlns:p14="http://schemas.microsoft.com/office/powerpoint/2010/main" val="3155686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KeckSchoolofMedicin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eckSchoolofMedicin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Clarity.thmx</Template>
  <TotalTime>17694</TotalTime>
  <Words>2926</Words>
  <Application>Microsoft Office PowerPoint</Application>
  <PresentationFormat>On-screen Show (4:3)</PresentationFormat>
  <Paragraphs>377</Paragraphs>
  <Slides>47</Slides>
  <Notes>11</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47</vt:i4>
      </vt:variant>
    </vt:vector>
  </HeadingPairs>
  <TitlesOfParts>
    <vt:vector size="61" baseType="lpstr">
      <vt:lpstr>ＭＳ Ｐゴシック</vt:lpstr>
      <vt:lpstr>Adobe Caslon Pro</vt:lpstr>
      <vt:lpstr>Arial</vt:lpstr>
      <vt:lpstr>Calibri</vt:lpstr>
      <vt:lpstr>Frutiger 55 Roman</vt:lpstr>
      <vt:lpstr>Mangal</vt:lpstr>
      <vt:lpstr>Palatino Linotype</vt:lpstr>
      <vt:lpstr>Wingdings</vt:lpstr>
      <vt:lpstr>Clarity</vt:lpstr>
      <vt:lpstr>KeckSchoolofMedicine-2</vt:lpstr>
      <vt:lpstr>1_KeckSchoolofMedicine-2</vt:lpstr>
      <vt:lpstr>1_Clarity</vt:lpstr>
      <vt:lpstr>Office Theme</vt:lpstr>
      <vt:lpstr>Picture</vt:lpstr>
      <vt:lpstr>Balancing privacy &amp; protection</vt:lpstr>
      <vt:lpstr>Agenda</vt:lpstr>
      <vt:lpstr>The Consumer Voice</vt:lpstr>
      <vt:lpstr>THE NATIONAL CENTER ON ELDER ABUSE</vt:lpstr>
      <vt:lpstr>Why electronic monitoring?</vt:lpstr>
      <vt:lpstr>Why Electronic Monitoring?</vt:lpstr>
      <vt:lpstr>Video &amp; Audio Recordings</vt:lpstr>
      <vt:lpstr>Capturing the good, the bad, and the ugly </vt:lpstr>
      <vt:lpstr>Residents Rights</vt:lpstr>
      <vt:lpstr>Right to Quality Care</vt:lpstr>
      <vt:lpstr>Rights, Law, and Regulations</vt:lpstr>
      <vt:lpstr>Dignity &amp; Respect</vt:lpstr>
      <vt:lpstr>Privacy</vt:lpstr>
      <vt:lpstr>State actions</vt:lpstr>
      <vt:lpstr>Does Your State Have a Law or Guideline?</vt:lpstr>
      <vt:lpstr>Laws &amp; Guidelines Address:</vt:lpstr>
      <vt:lpstr>Other State Practices</vt:lpstr>
      <vt:lpstr>PowerPoint Presentation</vt:lpstr>
      <vt:lpstr>Oklahoma Nursing Home Care Act §63-1-1953.1</vt:lpstr>
      <vt:lpstr>Protections in Electronic Monitoring statute §63-1-1953.2, 1953.3, and 1953.4  </vt:lpstr>
      <vt:lpstr>What Powers or Limitations are there for Resident/Representative? §63-1-1953.5 and 1953.6</vt:lpstr>
      <vt:lpstr>What’s the Outcome of the Electronically Monitoring Law? </vt:lpstr>
      <vt:lpstr>Links to Oklahoma Statute and Forms</vt:lpstr>
      <vt:lpstr>Questions and Discussion</vt:lpstr>
      <vt:lpstr>considerations</vt:lpstr>
      <vt:lpstr>Get Legal Advice</vt:lpstr>
      <vt:lpstr>State Laws or Guidelines</vt:lpstr>
      <vt:lpstr>What type of recording?</vt:lpstr>
      <vt:lpstr>Facility policies</vt:lpstr>
      <vt:lpstr>Consent</vt:lpstr>
      <vt:lpstr>Notification of the Device</vt:lpstr>
      <vt:lpstr>When and How the Device Will Be Used</vt:lpstr>
      <vt:lpstr>Installation, Maintenance, Upkeep</vt:lpstr>
      <vt:lpstr>Access to the Recordings </vt:lpstr>
      <vt:lpstr>Relationship With Staff</vt:lpstr>
      <vt:lpstr>Cameras are No Substitute</vt:lpstr>
      <vt:lpstr>Cameras are a tool</vt:lpstr>
      <vt:lpstr>Getting help</vt:lpstr>
      <vt:lpstr>Getting Help</vt:lpstr>
      <vt:lpstr>How to Contact the LTCOP</vt:lpstr>
      <vt:lpstr>Questions?</vt:lpstr>
      <vt:lpstr>resources</vt:lpstr>
      <vt:lpstr>PowerPoint Presentation</vt:lpstr>
      <vt:lpstr>www.theconsumervoice.org </vt:lpstr>
      <vt:lpstr>PowerPoint Presentation</vt:lpstr>
      <vt:lpstr>The National Center on Elder Abuse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&amp; Neglect of  Nursing Home Residents:  What are we doing about it?</dc:title>
  <dc:creator>Lori Smetanka</dc:creator>
  <cp:lastModifiedBy>Tina</cp:lastModifiedBy>
  <cp:revision>709</cp:revision>
  <cp:lastPrinted>2014-03-05T18:59:21Z</cp:lastPrinted>
  <dcterms:created xsi:type="dcterms:W3CDTF">2013-03-03T14:32:33Z</dcterms:created>
  <dcterms:modified xsi:type="dcterms:W3CDTF">2017-10-11T19:26:35Z</dcterms:modified>
</cp:coreProperties>
</file>