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39"/>
  </p:notesMasterIdLst>
  <p:sldIdLst>
    <p:sldId id="256" r:id="rId2"/>
    <p:sldId id="432" r:id="rId3"/>
    <p:sldId id="288" r:id="rId4"/>
    <p:sldId id="261" r:id="rId5"/>
    <p:sldId id="289" r:id="rId6"/>
    <p:sldId id="259" r:id="rId7"/>
    <p:sldId id="263" r:id="rId8"/>
    <p:sldId id="366" r:id="rId9"/>
    <p:sldId id="265" r:id="rId10"/>
    <p:sldId id="277" r:id="rId11"/>
    <p:sldId id="307" r:id="rId12"/>
    <p:sldId id="309" r:id="rId13"/>
    <p:sldId id="310" r:id="rId14"/>
    <p:sldId id="308" r:id="rId15"/>
    <p:sldId id="311" r:id="rId16"/>
    <p:sldId id="313" r:id="rId17"/>
    <p:sldId id="315" r:id="rId18"/>
    <p:sldId id="312" r:id="rId19"/>
    <p:sldId id="316" r:id="rId20"/>
    <p:sldId id="314" r:id="rId21"/>
    <p:sldId id="439" r:id="rId22"/>
    <p:sldId id="272" r:id="rId23"/>
    <p:sldId id="374" r:id="rId24"/>
    <p:sldId id="369" r:id="rId25"/>
    <p:sldId id="370" r:id="rId26"/>
    <p:sldId id="371" r:id="rId27"/>
    <p:sldId id="372" r:id="rId28"/>
    <p:sldId id="373" r:id="rId29"/>
    <p:sldId id="440" r:id="rId30"/>
    <p:sldId id="367" r:id="rId31"/>
    <p:sldId id="368" r:id="rId32"/>
    <p:sldId id="271" r:id="rId33"/>
    <p:sldId id="344" r:id="rId34"/>
    <p:sldId id="329" r:id="rId35"/>
    <p:sldId id="441" r:id="rId36"/>
    <p:sldId id="345" r:id="rId37"/>
    <p:sldId id="330" r:id="rId38"/>
    <p:sldId id="346" r:id="rId39"/>
    <p:sldId id="331" r:id="rId40"/>
    <p:sldId id="347" r:id="rId41"/>
    <p:sldId id="348" r:id="rId42"/>
    <p:sldId id="332" r:id="rId43"/>
    <p:sldId id="333" r:id="rId44"/>
    <p:sldId id="334" r:id="rId45"/>
    <p:sldId id="336" r:id="rId46"/>
    <p:sldId id="335" r:id="rId47"/>
    <p:sldId id="349" r:id="rId48"/>
    <p:sldId id="337" r:id="rId49"/>
    <p:sldId id="338" r:id="rId50"/>
    <p:sldId id="339" r:id="rId51"/>
    <p:sldId id="340" r:id="rId52"/>
    <p:sldId id="341" r:id="rId53"/>
    <p:sldId id="342" r:id="rId54"/>
    <p:sldId id="343" r:id="rId55"/>
    <p:sldId id="379" r:id="rId56"/>
    <p:sldId id="291" r:id="rId57"/>
    <p:sldId id="433" r:id="rId58"/>
    <p:sldId id="436" r:id="rId59"/>
    <p:sldId id="437" r:id="rId60"/>
    <p:sldId id="438" r:id="rId61"/>
    <p:sldId id="279" r:id="rId62"/>
    <p:sldId id="320" r:id="rId63"/>
    <p:sldId id="350" r:id="rId64"/>
    <p:sldId id="351" r:id="rId65"/>
    <p:sldId id="352" r:id="rId66"/>
    <p:sldId id="353" r:id="rId67"/>
    <p:sldId id="322" r:id="rId68"/>
    <p:sldId id="318" r:id="rId69"/>
    <p:sldId id="356" r:id="rId70"/>
    <p:sldId id="355" r:id="rId71"/>
    <p:sldId id="357" r:id="rId72"/>
    <p:sldId id="375" r:id="rId73"/>
    <p:sldId id="358" r:id="rId74"/>
    <p:sldId id="354" r:id="rId75"/>
    <p:sldId id="376" r:id="rId76"/>
    <p:sldId id="377" r:id="rId77"/>
    <p:sldId id="317" r:id="rId78"/>
    <p:sldId id="323" r:id="rId79"/>
    <p:sldId id="442" r:id="rId80"/>
    <p:sldId id="443" r:id="rId81"/>
    <p:sldId id="444" r:id="rId82"/>
    <p:sldId id="445" r:id="rId83"/>
    <p:sldId id="446" r:id="rId84"/>
    <p:sldId id="447" r:id="rId85"/>
    <p:sldId id="448" r:id="rId86"/>
    <p:sldId id="449" r:id="rId87"/>
    <p:sldId id="450" r:id="rId88"/>
    <p:sldId id="451" r:id="rId89"/>
    <p:sldId id="452" r:id="rId90"/>
    <p:sldId id="453" r:id="rId91"/>
    <p:sldId id="454" r:id="rId92"/>
    <p:sldId id="455" r:id="rId93"/>
    <p:sldId id="456" r:id="rId94"/>
    <p:sldId id="457" r:id="rId95"/>
    <p:sldId id="458" r:id="rId96"/>
    <p:sldId id="459" r:id="rId97"/>
    <p:sldId id="460" r:id="rId98"/>
    <p:sldId id="461" r:id="rId99"/>
    <p:sldId id="462" r:id="rId100"/>
    <p:sldId id="463" r:id="rId101"/>
    <p:sldId id="464" r:id="rId102"/>
    <p:sldId id="465" r:id="rId103"/>
    <p:sldId id="466" r:id="rId104"/>
    <p:sldId id="467" r:id="rId105"/>
    <p:sldId id="468" r:id="rId106"/>
    <p:sldId id="469" r:id="rId107"/>
    <p:sldId id="470" r:id="rId108"/>
    <p:sldId id="471" r:id="rId109"/>
    <p:sldId id="472" r:id="rId110"/>
    <p:sldId id="473" r:id="rId111"/>
    <p:sldId id="474" r:id="rId112"/>
    <p:sldId id="475" r:id="rId113"/>
    <p:sldId id="476" r:id="rId114"/>
    <p:sldId id="477" r:id="rId115"/>
    <p:sldId id="478" r:id="rId116"/>
    <p:sldId id="479" r:id="rId117"/>
    <p:sldId id="480" r:id="rId118"/>
    <p:sldId id="481" r:id="rId119"/>
    <p:sldId id="482" r:id="rId120"/>
    <p:sldId id="483" r:id="rId121"/>
    <p:sldId id="484" r:id="rId122"/>
    <p:sldId id="485" r:id="rId123"/>
    <p:sldId id="486" r:id="rId124"/>
    <p:sldId id="487" r:id="rId125"/>
    <p:sldId id="488" r:id="rId126"/>
    <p:sldId id="489" r:id="rId127"/>
    <p:sldId id="490" r:id="rId128"/>
    <p:sldId id="491" r:id="rId129"/>
    <p:sldId id="492" r:id="rId130"/>
    <p:sldId id="493" r:id="rId131"/>
    <p:sldId id="494" r:id="rId132"/>
    <p:sldId id="495" r:id="rId133"/>
    <p:sldId id="496" r:id="rId134"/>
    <p:sldId id="497" r:id="rId135"/>
    <p:sldId id="498" r:id="rId136"/>
    <p:sldId id="499" r:id="rId137"/>
    <p:sldId id="500" r:id="rId1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712" autoAdjust="0"/>
  </p:normalViewPr>
  <p:slideViewPr>
    <p:cSldViewPr snapToGrid="0">
      <p:cViewPr varScale="1">
        <p:scale>
          <a:sx n="108" d="100"/>
          <a:sy n="108" d="100"/>
        </p:scale>
        <p:origin x="876" y="108"/>
      </p:cViewPr>
      <p:guideLst/>
    </p:cSldViewPr>
  </p:slideViewPr>
  <p:outlineViewPr>
    <p:cViewPr>
      <p:scale>
        <a:sx n="33" d="100"/>
        <a:sy n="33" d="100"/>
      </p:scale>
      <p:origin x="0" y="-73986"/>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7" d="100"/>
          <a:sy n="87" d="100"/>
        </p:scale>
        <p:origin x="2874"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D7FF7-A009-4A71-970E-2508A300D905}" type="datetimeFigureOut">
              <a:rPr lang="en-US" smtClean="0"/>
              <a:t>5/17/2017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AC731-6EDF-4A2B-B4B1-77E83BE9A387}" type="slidenum">
              <a:rPr lang="en-US" smtClean="0"/>
              <a:t>‹#›</a:t>
            </a:fld>
            <a:endParaRPr lang="en-US" dirty="0"/>
          </a:p>
        </p:txBody>
      </p:sp>
    </p:spTree>
    <p:extLst>
      <p:ext uri="{BB962C8B-B14F-4D97-AF65-F5344CB8AC3E}">
        <p14:creationId xmlns:p14="http://schemas.microsoft.com/office/powerpoint/2010/main" val="339733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AC731-6EDF-4A2B-B4B1-77E83BE9A387}" type="slidenum">
              <a:rPr lang="en-US" smtClean="0"/>
              <a:t>1</a:t>
            </a:fld>
            <a:endParaRPr lang="en-US" dirty="0"/>
          </a:p>
        </p:txBody>
      </p:sp>
    </p:spTree>
    <p:extLst>
      <p:ext uri="{BB962C8B-B14F-4D97-AF65-F5344CB8AC3E}">
        <p14:creationId xmlns:p14="http://schemas.microsoft.com/office/powerpoint/2010/main" val="15031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these discussions, for the rest of the training, put all ideas on print paper and hang up around the room. Keep referring to them throughout discussion of goals and workplans.</a:t>
            </a:r>
          </a:p>
        </p:txBody>
      </p:sp>
      <p:sp>
        <p:nvSpPr>
          <p:cNvPr id="4" name="Slide Number Placeholder 3"/>
          <p:cNvSpPr>
            <a:spLocks noGrp="1"/>
          </p:cNvSpPr>
          <p:nvPr>
            <p:ph type="sldNum" sz="quarter" idx="10"/>
          </p:nvPr>
        </p:nvSpPr>
        <p:spPr/>
        <p:txBody>
          <a:bodyPr/>
          <a:lstStyle/>
          <a:p>
            <a:fld id="{314AC731-6EDF-4A2B-B4B1-77E83BE9A387}" type="slidenum">
              <a:rPr lang="en-US" smtClean="0"/>
              <a:t>81</a:t>
            </a:fld>
            <a:endParaRPr lang="en-US" dirty="0"/>
          </a:p>
        </p:txBody>
      </p:sp>
    </p:spTree>
    <p:extLst>
      <p:ext uri="{BB962C8B-B14F-4D97-AF65-F5344CB8AC3E}">
        <p14:creationId xmlns:p14="http://schemas.microsoft.com/office/powerpoint/2010/main" val="2976185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AC731-6EDF-4A2B-B4B1-77E83BE9A387}" type="slidenum">
              <a:rPr lang="en-US" smtClean="0"/>
              <a:t>82</a:t>
            </a:fld>
            <a:endParaRPr lang="en-US" dirty="0"/>
          </a:p>
        </p:txBody>
      </p:sp>
    </p:spTree>
    <p:extLst>
      <p:ext uri="{BB962C8B-B14F-4D97-AF65-F5344CB8AC3E}">
        <p14:creationId xmlns:p14="http://schemas.microsoft.com/office/powerpoint/2010/main" val="133117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short term and long term goals.</a:t>
            </a:r>
          </a:p>
        </p:txBody>
      </p:sp>
      <p:sp>
        <p:nvSpPr>
          <p:cNvPr id="4" name="Slide Number Placeholder 3"/>
          <p:cNvSpPr>
            <a:spLocks noGrp="1"/>
          </p:cNvSpPr>
          <p:nvPr>
            <p:ph type="sldNum" sz="quarter" idx="10"/>
          </p:nvPr>
        </p:nvSpPr>
        <p:spPr/>
        <p:txBody>
          <a:bodyPr/>
          <a:lstStyle/>
          <a:p>
            <a:fld id="{314AC731-6EDF-4A2B-B4B1-77E83BE9A387}" type="slidenum">
              <a:rPr lang="en-US" smtClean="0"/>
              <a:t>84</a:t>
            </a:fld>
            <a:endParaRPr lang="en-US" dirty="0"/>
          </a:p>
        </p:txBody>
      </p:sp>
    </p:spTree>
    <p:extLst>
      <p:ext uri="{BB962C8B-B14F-4D97-AF65-F5344CB8AC3E}">
        <p14:creationId xmlns:p14="http://schemas.microsoft.com/office/powerpoint/2010/main" val="276558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them list of recommendations that we want them to choose from. Have them work in a group to choose.</a:t>
            </a:r>
          </a:p>
          <a:p>
            <a:endParaRPr lang="en-US" dirty="0"/>
          </a:p>
        </p:txBody>
      </p:sp>
      <p:sp>
        <p:nvSpPr>
          <p:cNvPr id="4" name="Slide Number Placeholder 3"/>
          <p:cNvSpPr>
            <a:spLocks noGrp="1"/>
          </p:cNvSpPr>
          <p:nvPr>
            <p:ph type="sldNum" sz="quarter" idx="10"/>
          </p:nvPr>
        </p:nvSpPr>
        <p:spPr/>
        <p:txBody>
          <a:bodyPr/>
          <a:lstStyle/>
          <a:p>
            <a:fld id="{314AC731-6EDF-4A2B-B4B1-77E83BE9A387}" type="slidenum">
              <a:rPr lang="en-US" smtClean="0"/>
              <a:t>85</a:t>
            </a:fld>
            <a:endParaRPr lang="en-US" dirty="0"/>
          </a:p>
        </p:txBody>
      </p:sp>
    </p:spTree>
    <p:extLst>
      <p:ext uri="{BB962C8B-B14F-4D97-AF65-F5344CB8AC3E}">
        <p14:creationId xmlns:p14="http://schemas.microsoft.com/office/powerpoint/2010/main" val="2653890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on large print paper and hang up ideas.</a:t>
            </a:r>
          </a:p>
        </p:txBody>
      </p:sp>
      <p:sp>
        <p:nvSpPr>
          <p:cNvPr id="4" name="Slide Number Placeholder 3"/>
          <p:cNvSpPr>
            <a:spLocks noGrp="1"/>
          </p:cNvSpPr>
          <p:nvPr>
            <p:ph type="sldNum" sz="quarter" idx="10"/>
          </p:nvPr>
        </p:nvSpPr>
        <p:spPr/>
        <p:txBody>
          <a:bodyPr/>
          <a:lstStyle/>
          <a:p>
            <a:fld id="{314AC731-6EDF-4A2B-B4B1-77E83BE9A387}" type="slidenum">
              <a:rPr lang="en-US" smtClean="0"/>
              <a:t>89</a:t>
            </a:fld>
            <a:endParaRPr lang="en-US" dirty="0"/>
          </a:p>
        </p:txBody>
      </p:sp>
    </p:spTree>
    <p:extLst>
      <p:ext uri="{BB962C8B-B14F-4D97-AF65-F5344CB8AC3E}">
        <p14:creationId xmlns:p14="http://schemas.microsoft.com/office/powerpoint/2010/main" val="40601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out blank work plan forms with 15 months.  Break up into groups if large group or have all work together to fill out the work plan. </a:t>
            </a:r>
          </a:p>
        </p:txBody>
      </p:sp>
      <p:sp>
        <p:nvSpPr>
          <p:cNvPr id="4" name="Slide Number Placeholder 3"/>
          <p:cNvSpPr>
            <a:spLocks noGrp="1"/>
          </p:cNvSpPr>
          <p:nvPr>
            <p:ph type="sldNum" sz="quarter" idx="10"/>
          </p:nvPr>
        </p:nvSpPr>
        <p:spPr/>
        <p:txBody>
          <a:bodyPr/>
          <a:lstStyle/>
          <a:p>
            <a:fld id="{314AC731-6EDF-4A2B-B4B1-77E83BE9A387}" type="slidenum">
              <a:rPr lang="en-US" smtClean="0"/>
              <a:t>96</a:t>
            </a:fld>
            <a:endParaRPr lang="en-US" dirty="0"/>
          </a:p>
        </p:txBody>
      </p:sp>
    </p:spTree>
    <p:extLst>
      <p:ext uri="{BB962C8B-B14F-4D97-AF65-F5344CB8AC3E}">
        <p14:creationId xmlns:p14="http://schemas.microsoft.com/office/powerpoint/2010/main" val="2910274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AC731-6EDF-4A2B-B4B1-77E83BE9A387}" type="slidenum">
              <a:rPr lang="en-US" smtClean="0"/>
              <a:t>98</a:t>
            </a:fld>
            <a:endParaRPr lang="en-US" dirty="0"/>
          </a:p>
        </p:txBody>
      </p:sp>
    </p:spTree>
    <p:extLst>
      <p:ext uri="{BB962C8B-B14F-4D97-AF65-F5344CB8AC3E}">
        <p14:creationId xmlns:p14="http://schemas.microsoft.com/office/powerpoint/2010/main" val="642771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Who should be included?</a:t>
            </a:r>
          </a:p>
          <a:p>
            <a:pPr lvl="1"/>
            <a:r>
              <a:rPr lang="en-US" dirty="0"/>
              <a:t>Should a Kaizen like event be held?</a:t>
            </a:r>
          </a:p>
          <a:p>
            <a:pPr lvl="1"/>
            <a:r>
              <a:rPr lang="en-US" dirty="0"/>
              <a:t>Should an outside facilitator be used?</a:t>
            </a:r>
          </a:p>
          <a:p>
            <a:pPr lvl="1"/>
            <a:r>
              <a:rPr lang="en-US" dirty="0"/>
              <a:t>Who will chair the group? </a:t>
            </a:r>
          </a:p>
          <a:p>
            <a:pPr lvl="1"/>
            <a:r>
              <a:rPr lang="en-US" dirty="0"/>
              <a:t>Should each agency have a different role or/and have a general role?</a:t>
            </a:r>
          </a:p>
          <a:p>
            <a:pPr lvl="1"/>
            <a:r>
              <a:rPr lang="en-US" dirty="0"/>
              <a:t>Should a manual be developed?</a:t>
            </a:r>
          </a:p>
          <a:p>
            <a:pPr lvl="1"/>
            <a:r>
              <a:rPr lang="en-US" dirty="0"/>
              <a:t>What will the roles of each member be?</a:t>
            </a:r>
          </a:p>
          <a:p>
            <a:pPr lvl="1"/>
            <a:r>
              <a:rPr lang="en-US" dirty="0"/>
              <a:t>When will the team meet?</a:t>
            </a:r>
          </a:p>
          <a:p>
            <a:endParaRPr lang="en-US" dirty="0"/>
          </a:p>
        </p:txBody>
      </p:sp>
      <p:sp>
        <p:nvSpPr>
          <p:cNvPr id="4" name="Slide Number Placeholder 3"/>
          <p:cNvSpPr>
            <a:spLocks noGrp="1"/>
          </p:cNvSpPr>
          <p:nvPr>
            <p:ph type="sldNum" sz="quarter" idx="10"/>
          </p:nvPr>
        </p:nvSpPr>
        <p:spPr/>
        <p:txBody>
          <a:bodyPr/>
          <a:lstStyle/>
          <a:p>
            <a:fld id="{314AC731-6EDF-4A2B-B4B1-77E83BE9A387}" type="slidenum">
              <a:rPr lang="en-US" smtClean="0"/>
              <a:t>132</a:t>
            </a:fld>
            <a:endParaRPr lang="en-US" dirty="0"/>
          </a:p>
        </p:txBody>
      </p:sp>
    </p:spTree>
    <p:extLst>
      <p:ext uri="{BB962C8B-B14F-4D97-AF65-F5344CB8AC3E}">
        <p14:creationId xmlns:p14="http://schemas.microsoft.com/office/powerpoint/2010/main" val="2612425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r>
              <a:rPr lang="en-US" sz="3200" dirty="0"/>
              <a:t>Holding an initial meeting or series of meetings to develop the team and its process</a:t>
            </a:r>
          </a:p>
          <a:p>
            <a:pPr marL="914400" lvl="1" indent="-457200">
              <a:buFont typeface="Arial" panose="020B0604020202020204" pitchFamily="34" charset="0"/>
              <a:buChar char="•"/>
            </a:pPr>
            <a:r>
              <a:rPr lang="en-US" sz="3200" dirty="0"/>
              <a:t>Developing a clear description of each agency’s role</a:t>
            </a:r>
          </a:p>
          <a:p>
            <a:pPr marL="914400" lvl="1" indent="-457200">
              <a:buFont typeface="Arial" panose="020B0604020202020204" pitchFamily="34" charset="0"/>
              <a:buChar char="•"/>
            </a:pPr>
            <a:r>
              <a:rPr lang="en-US" sz="3200" dirty="0"/>
              <a:t>Developing meeting dates</a:t>
            </a:r>
          </a:p>
          <a:p>
            <a:pPr marL="1371600" lvl="2" indent="-457200">
              <a:buFont typeface="Arial" panose="020B0604020202020204" pitchFamily="34" charset="0"/>
              <a:buChar char="•"/>
            </a:pPr>
            <a:r>
              <a:rPr lang="en-US" sz="3200" dirty="0"/>
              <a:t>When will group meet?  Regularly or only when a facility faces closure?</a:t>
            </a:r>
          </a:p>
          <a:p>
            <a:pPr marL="914400" lvl="1" indent="-457200">
              <a:buFont typeface="Arial" panose="020B0604020202020204" pitchFamily="34" charset="0"/>
              <a:buChar char="•"/>
            </a:pPr>
            <a:r>
              <a:rPr lang="en-US" sz="3200" dirty="0"/>
              <a:t>Developing a way to confidentially share information</a:t>
            </a:r>
          </a:p>
          <a:p>
            <a:pPr marL="914400" lvl="1" indent="-457200">
              <a:buFont typeface="Arial" panose="020B0604020202020204" pitchFamily="34" charset="0"/>
              <a:buChar char="•"/>
            </a:pPr>
            <a:r>
              <a:rPr lang="en-US" sz="3200" dirty="0"/>
              <a:t>Developing the specific steps to take when a facility faces closure</a:t>
            </a:r>
          </a:p>
          <a:p>
            <a:pPr marL="1371600" lvl="2" indent="-457200">
              <a:buFont typeface="Arial" panose="020B0604020202020204" pitchFamily="34" charset="0"/>
              <a:buChar char="•"/>
            </a:pPr>
            <a:r>
              <a:rPr lang="en-US" sz="3200" dirty="0"/>
              <a:t>Before</a:t>
            </a:r>
          </a:p>
          <a:p>
            <a:pPr marL="1371600" lvl="2" indent="-457200">
              <a:buFont typeface="Arial" panose="020B0604020202020204" pitchFamily="34" charset="0"/>
              <a:buChar char="•"/>
            </a:pPr>
            <a:r>
              <a:rPr lang="en-US" sz="3200" dirty="0"/>
              <a:t>During</a:t>
            </a:r>
          </a:p>
          <a:p>
            <a:pPr marL="1371600" lvl="2" indent="-457200">
              <a:buFont typeface="Arial" panose="020B0604020202020204" pitchFamily="34" charset="0"/>
              <a:buChar char="•"/>
            </a:pPr>
            <a:r>
              <a:rPr lang="en-US" sz="3200" dirty="0"/>
              <a:t>After</a:t>
            </a:r>
          </a:p>
          <a:p>
            <a:pPr marL="1371600" lvl="2" indent="-457200">
              <a:buFont typeface="Arial" panose="020B0604020202020204" pitchFamily="34" charset="0"/>
              <a:buChar char="•"/>
            </a:pPr>
            <a:endParaRPr lang="en-US" sz="3200" dirty="0"/>
          </a:p>
          <a:p>
            <a:pPr marL="914400" lvl="1" indent="-457200">
              <a:buFont typeface="Arial" panose="020B0604020202020204" pitchFamily="34" charset="0"/>
              <a:buChar char="•"/>
            </a:pPr>
            <a:r>
              <a:rPr lang="en-US" sz="3200" dirty="0"/>
              <a:t>Developing written material for facilities, residents and families</a:t>
            </a:r>
          </a:p>
          <a:p>
            <a:pPr marL="914400" lvl="1" indent="-457200">
              <a:buFont typeface="Arial" panose="020B0604020202020204" pitchFamily="34" charset="0"/>
              <a:buChar char="•"/>
            </a:pPr>
            <a:r>
              <a:rPr lang="en-US" sz="3200" dirty="0"/>
              <a:t>Developing a manual</a:t>
            </a: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14AC731-6EDF-4A2B-B4B1-77E83BE9A387}" type="slidenum">
              <a:rPr lang="en-US" smtClean="0"/>
              <a:t>133</a:t>
            </a:fld>
            <a:endParaRPr lang="en-US" dirty="0"/>
          </a:p>
        </p:txBody>
      </p:sp>
    </p:spTree>
    <p:extLst>
      <p:ext uri="{BB962C8B-B14F-4D97-AF65-F5344CB8AC3E}">
        <p14:creationId xmlns:p14="http://schemas.microsoft.com/office/powerpoint/2010/main" val="3244997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out blank work plan forms with 15 months.  Break up into groups if large group or have all work together to fill out the work plan. </a:t>
            </a:r>
          </a:p>
        </p:txBody>
      </p:sp>
      <p:sp>
        <p:nvSpPr>
          <p:cNvPr id="4" name="Slide Number Placeholder 3"/>
          <p:cNvSpPr>
            <a:spLocks noGrp="1"/>
          </p:cNvSpPr>
          <p:nvPr>
            <p:ph type="sldNum" sz="quarter" idx="10"/>
          </p:nvPr>
        </p:nvSpPr>
        <p:spPr/>
        <p:txBody>
          <a:bodyPr/>
          <a:lstStyle/>
          <a:p>
            <a:fld id="{314AC731-6EDF-4A2B-B4B1-77E83BE9A387}" type="slidenum">
              <a:rPr lang="en-US" smtClean="0"/>
              <a:t>135</a:t>
            </a:fld>
            <a:endParaRPr lang="en-US" dirty="0"/>
          </a:p>
        </p:txBody>
      </p:sp>
    </p:spTree>
    <p:extLst>
      <p:ext uri="{BB962C8B-B14F-4D97-AF65-F5344CB8AC3E}">
        <p14:creationId xmlns:p14="http://schemas.microsoft.com/office/powerpoint/2010/main" val="354699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AC731-6EDF-4A2B-B4B1-77E83BE9A387}" type="slidenum">
              <a:rPr lang="en-US" smtClean="0"/>
              <a:t>3</a:t>
            </a:fld>
            <a:endParaRPr lang="en-US" dirty="0"/>
          </a:p>
        </p:txBody>
      </p:sp>
    </p:spTree>
    <p:extLst>
      <p:ext uri="{BB962C8B-B14F-4D97-AF65-F5344CB8AC3E}">
        <p14:creationId xmlns:p14="http://schemas.microsoft.com/office/powerpoint/2010/main" val="104015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out evaluation tool.</a:t>
            </a:r>
          </a:p>
        </p:txBody>
      </p:sp>
      <p:sp>
        <p:nvSpPr>
          <p:cNvPr id="4" name="Slide Number Placeholder 3"/>
          <p:cNvSpPr>
            <a:spLocks noGrp="1"/>
          </p:cNvSpPr>
          <p:nvPr>
            <p:ph type="sldNum" sz="quarter" idx="10"/>
          </p:nvPr>
        </p:nvSpPr>
        <p:spPr/>
        <p:txBody>
          <a:bodyPr/>
          <a:lstStyle/>
          <a:p>
            <a:fld id="{314AC731-6EDF-4A2B-B4B1-77E83BE9A387}" type="slidenum">
              <a:rPr lang="en-US" smtClean="0"/>
              <a:t>136</a:t>
            </a:fld>
            <a:endParaRPr lang="en-US" dirty="0"/>
          </a:p>
        </p:txBody>
      </p:sp>
    </p:spTree>
    <p:extLst>
      <p:ext uri="{BB962C8B-B14F-4D97-AF65-F5344CB8AC3E}">
        <p14:creationId xmlns:p14="http://schemas.microsoft.com/office/powerpoint/2010/main" val="70371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developed questions, have participants fill our evaluation of training.</a:t>
            </a:r>
          </a:p>
        </p:txBody>
      </p:sp>
      <p:sp>
        <p:nvSpPr>
          <p:cNvPr id="4" name="Slide Number Placeholder 3"/>
          <p:cNvSpPr>
            <a:spLocks noGrp="1"/>
          </p:cNvSpPr>
          <p:nvPr>
            <p:ph type="sldNum" sz="quarter" idx="10"/>
          </p:nvPr>
        </p:nvSpPr>
        <p:spPr/>
        <p:txBody>
          <a:bodyPr/>
          <a:lstStyle/>
          <a:p>
            <a:fld id="{314AC731-6EDF-4A2B-B4B1-77E83BE9A387}" type="slidenum">
              <a:rPr lang="en-US" smtClean="0"/>
              <a:t>137</a:t>
            </a:fld>
            <a:endParaRPr lang="en-US" dirty="0"/>
          </a:p>
        </p:txBody>
      </p:sp>
    </p:spTree>
    <p:extLst>
      <p:ext uri="{BB962C8B-B14F-4D97-AF65-F5344CB8AC3E}">
        <p14:creationId xmlns:p14="http://schemas.microsoft.com/office/powerpoint/2010/main" val="239976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Do These Seem Like The Obstacles In Your State?</a:t>
            </a:r>
          </a:p>
          <a:p>
            <a:r>
              <a:rPr lang="en-US" sz="1200" dirty="0"/>
              <a:t>Are There Any Other Obstacles You Have Seen?</a:t>
            </a:r>
          </a:p>
        </p:txBody>
      </p:sp>
      <p:sp>
        <p:nvSpPr>
          <p:cNvPr id="4" name="Slide Number Placeholder 3"/>
          <p:cNvSpPr>
            <a:spLocks noGrp="1"/>
          </p:cNvSpPr>
          <p:nvPr>
            <p:ph type="sldNum" sz="quarter" idx="10"/>
          </p:nvPr>
        </p:nvSpPr>
        <p:spPr/>
        <p:txBody>
          <a:bodyPr/>
          <a:lstStyle/>
          <a:p>
            <a:fld id="{314AC731-6EDF-4A2B-B4B1-77E83BE9A387}" type="slidenum">
              <a:rPr lang="en-US" smtClean="0"/>
              <a:t>7</a:t>
            </a:fld>
            <a:endParaRPr lang="en-US" dirty="0"/>
          </a:p>
        </p:txBody>
      </p:sp>
    </p:spTree>
    <p:extLst>
      <p:ext uri="{BB962C8B-B14F-4D97-AF65-F5344CB8AC3E}">
        <p14:creationId xmlns:p14="http://schemas.microsoft.com/office/powerpoint/2010/main" val="158769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discuss state case studies in the tool kit</a:t>
            </a:r>
            <a:r>
              <a:rPr lang="en-US" dirty="0"/>
              <a:t>. The state case studies reinforce the data collected in the on-line surveys and the one-on-one interviews.  Many of the obstacles to a successful transition for nursing home residents have the potential to be overcome by the processes in the best practice states.   The state case studies reinforce the data collected in the on-line surveys and the one-on-one interviews, as they show that several of the obstacles to a successful transition for nursing home residents have the potential to be overcome by the implementation of specific processes and requirements at the state level, and from quick and concerted action by the appropriate State Agencies and the Long-Term Care Ombudsman Program.  Developing processes for timely communication with residents and families, delineating roles and responsibilities for all state agencies, creation of state-developed closure manuals that outline the processes to be followed by the closing facility, as well as the state agencies and programs overseeing the closure, are all strategies being employed by states to assure that a nursing home closure occurs with the least amount of negative impact on residents as possible.  </a:t>
            </a:r>
          </a:p>
          <a:p>
            <a:r>
              <a:rPr lang="en-US" dirty="0"/>
              <a:t> Through the data collection and analysis, and interviews with state program representatives, we were able to identify a range of recommendations for CMS, for State Agencies, and for State Long-Term Care Ombudsman Programs that would enhance protections for residents facing relocation, and help better prepare them for the moving experience.  </a:t>
            </a:r>
          </a:p>
          <a:p>
            <a:r>
              <a:rPr lang="en-US" dirty="0"/>
              <a:t> </a:t>
            </a:r>
          </a:p>
        </p:txBody>
      </p:sp>
      <p:sp>
        <p:nvSpPr>
          <p:cNvPr id="4" name="Slide Number Placeholder 3"/>
          <p:cNvSpPr>
            <a:spLocks noGrp="1"/>
          </p:cNvSpPr>
          <p:nvPr>
            <p:ph type="sldNum" sz="quarter" idx="10"/>
          </p:nvPr>
        </p:nvSpPr>
        <p:spPr/>
        <p:txBody>
          <a:bodyPr/>
          <a:lstStyle/>
          <a:p>
            <a:fld id="{314AC731-6EDF-4A2B-B4B1-77E83BE9A387}" type="slidenum">
              <a:rPr lang="en-US" smtClean="0"/>
              <a:t>8</a:t>
            </a:fld>
            <a:endParaRPr lang="en-US" dirty="0"/>
          </a:p>
        </p:txBody>
      </p:sp>
    </p:spTree>
    <p:extLst>
      <p:ext uri="{BB962C8B-B14F-4D97-AF65-F5344CB8AC3E}">
        <p14:creationId xmlns:p14="http://schemas.microsoft.com/office/powerpoint/2010/main" val="244212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case studies reinforce the data collected in the on-line surveys and the one-on-one interviews.  Many of the obstacles to a successful transition for nursing home residents have the potential to be overcome by the processes in the best practice states.   The state case studies reinforce the data collected in the on-line surveys and the one-on-one interviews, as they show that several of the obstacles to a successful transition for nursing home residents have the potential to be overcome by the implementation of specific processes and requirements at the state level, and from quick and concerted action by the appropriate State Agencies and the Long-Term Care Ombudsman Program.  Developing processes for timely communication with residents and families, delineating roles and responsibilities for all state agencies, creation of state-developed closure manuals that outline the processes to be followed by the closing facility, as well as the state agencies and programs overseeing the closure, are all strategies being employed by states to assure that a nursing home closure occurs with the least amount of negative impact on residents as possible.  </a:t>
            </a:r>
          </a:p>
          <a:p>
            <a:r>
              <a:rPr lang="en-US" dirty="0"/>
              <a:t> Through the data collection and analysis, and interviews with state program representatives, we were able to identify a range of recommendations for CMS, for State Agencies, and for State Long-Term Care Ombudsman Programs that would enhance protections for residents facing relocation, and help better prepare them for the moving experience.  </a:t>
            </a:r>
          </a:p>
          <a:p>
            <a:r>
              <a:rPr lang="en-US" dirty="0"/>
              <a:t> </a:t>
            </a:r>
          </a:p>
        </p:txBody>
      </p:sp>
      <p:sp>
        <p:nvSpPr>
          <p:cNvPr id="4" name="Slide Number Placeholder 3"/>
          <p:cNvSpPr>
            <a:spLocks noGrp="1"/>
          </p:cNvSpPr>
          <p:nvPr>
            <p:ph type="sldNum" sz="quarter" idx="10"/>
          </p:nvPr>
        </p:nvSpPr>
        <p:spPr/>
        <p:txBody>
          <a:bodyPr/>
          <a:lstStyle/>
          <a:p>
            <a:fld id="{314AC731-6EDF-4A2B-B4B1-77E83BE9A387}" type="slidenum">
              <a:rPr lang="en-US" smtClean="0"/>
              <a:t>9</a:t>
            </a:fld>
            <a:endParaRPr lang="en-US" dirty="0"/>
          </a:p>
        </p:txBody>
      </p:sp>
    </p:spTree>
    <p:extLst>
      <p:ext uri="{BB962C8B-B14F-4D97-AF65-F5344CB8AC3E}">
        <p14:creationId xmlns:p14="http://schemas.microsoft.com/office/powerpoint/2010/main" val="417681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go over all of these slides on Wisconsin.  Just read a few so they can see how important dealing with transfer trauma is to Wisconsin.</a:t>
            </a:r>
          </a:p>
        </p:txBody>
      </p:sp>
      <p:sp>
        <p:nvSpPr>
          <p:cNvPr id="4" name="Slide Number Placeholder 3"/>
          <p:cNvSpPr>
            <a:spLocks noGrp="1"/>
          </p:cNvSpPr>
          <p:nvPr>
            <p:ph type="sldNum" sz="quarter" idx="10"/>
          </p:nvPr>
        </p:nvSpPr>
        <p:spPr/>
        <p:txBody>
          <a:bodyPr/>
          <a:lstStyle/>
          <a:p>
            <a:fld id="{314AC731-6EDF-4A2B-B4B1-77E83BE9A387}" type="slidenum">
              <a:rPr lang="en-US" smtClean="0"/>
              <a:t>14</a:t>
            </a:fld>
            <a:endParaRPr lang="en-US" dirty="0"/>
          </a:p>
        </p:txBody>
      </p:sp>
    </p:spTree>
    <p:extLst>
      <p:ext uri="{BB962C8B-B14F-4D97-AF65-F5344CB8AC3E}">
        <p14:creationId xmlns:p14="http://schemas.microsoft.com/office/powerpoint/2010/main" val="3936897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they did refuse to approve a closure and what may happen when they do.  </a:t>
            </a:r>
          </a:p>
        </p:txBody>
      </p:sp>
      <p:sp>
        <p:nvSpPr>
          <p:cNvPr id="4" name="Slide Number Placeholder 3"/>
          <p:cNvSpPr>
            <a:spLocks noGrp="1"/>
          </p:cNvSpPr>
          <p:nvPr>
            <p:ph type="sldNum" sz="quarter" idx="10"/>
          </p:nvPr>
        </p:nvSpPr>
        <p:spPr/>
        <p:txBody>
          <a:bodyPr/>
          <a:lstStyle/>
          <a:p>
            <a:fld id="{314AC731-6EDF-4A2B-B4B1-77E83BE9A387}" type="slidenum">
              <a:rPr lang="en-US" smtClean="0"/>
              <a:t>22</a:t>
            </a:fld>
            <a:endParaRPr lang="en-US" dirty="0"/>
          </a:p>
        </p:txBody>
      </p:sp>
    </p:spTree>
    <p:extLst>
      <p:ext uri="{BB962C8B-B14F-4D97-AF65-F5344CB8AC3E}">
        <p14:creationId xmlns:p14="http://schemas.microsoft.com/office/powerpoint/2010/main" val="2556944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Our study indicated that one of the most important elements of a successful transition for nursing home residents is active participation of the long-term care ombudsman.   Ninety-five percent of the respondents to the question related to criteria for a successful transition on our on-line survey stated that the active participation of the ombudsman was needed for success in a voluntary closure and over ninety percent stated this for an involuntary closure.</a:t>
            </a:r>
          </a:p>
          <a:p>
            <a:endParaRPr lang="en-US" dirty="0"/>
          </a:p>
          <a:p>
            <a:endParaRPr lang="en-US" dirty="0"/>
          </a:p>
        </p:txBody>
      </p:sp>
      <p:sp>
        <p:nvSpPr>
          <p:cNvPr id="4" name="Slide Number Placeholder 3"/>
          <p:cNvSpPr>
            <a:spLocks noGrp="1"/>
          </p:cNvSpPr>
          <p:nvPr>
            <p:ph type="sldNum" sz="quarter" idx="10"/>
          </p:nvPr>
        </p:nvSpPr>
        <p:spPr/>
        <p:txBody>
          <a:bodyPr/>
          <a:lstStyle/>
          <a:p>
            <a:fld id="{314AC731-6EDF-4A2B-B4B1-77E83BE9A387}" type="slidenum">
              <a:rPr lang="en-US" smtClean="0"/>
              <a:t>33</a:t>
            </a:fld>
            <a:endParaRPr lang="en-US" dirty="0"/>
          </a:p>
        </p:txBody>
      </p:sp>
    </p:spTree>
    <p:extLst>
      <p:ext uri="{BB962C8B-B14F-4D97-AF65-F5344CB8AC3E}">
        <p14:creationId xmlns:p14="http://schemas.microsoft.com/office/powerpoint/2010/main" val="3093504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noted above, our study indicates that even though these tasks are listed as guidance, our respondents are not finding that most providers are doing them; thus they must be mandated.</a:t>
            </a:r>
            <a:endParaRPr lang="en-US" dirty="0"/>
          </a:p>
        </p:txBody>
      </p:sp>
      <p:sp>
        <p:nvSpPr>
          <p:cNvPr id="4" name="Slide Number Placeholder 3"/>
          <p:cNvSpPr>
            <a:spLocks noGrp="1"/>
          </p:cNvSpPr>
          <p:nvPr>
            <p:ph type="sldNum" sz="quarter" idx="10"/>
          </p:nvPr>
        </p:nvSpPr>
        <p:spPr/>
        <p:txBody>
          <a:bodyPr/>
          <a:lstStyle/>
          <a:p>
            <a:fld id="{314AC731-6EDF-4A2B-B4B1-77E83BE9A387}" type="slidenum">
              <a:rPr lang="en-US" smtClean="0"/>
              <a:t>38</a:t>
            </a:fld>
            <a:endParaRPr lang="en-US" dirty="0"/>
          </a:p>
        </p:txBody>
      </p:sp>
    </p:spTree>
    <p:extLst>
      <p:ext uri="{BB962C8B-B14F-4D97-AF65-F5344CB8AC3E}">
        <p14:creationId xmlns:p14="http://schemas.microsoft.com/office/powerpoint/2010/main" val="129185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3565FE-742B-44CE-B8A3-FD8E345C0B6C}"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CC33E5-03A1-4B27-97F6-A6AD01E4AC6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62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3565FE-742B-44CE-B8A3-FD8E345C0B6C}"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CC33E5-03A1-4B27-97F6-A6AD01E4AC69}" type="slidenum">
              <a:rPr lang="en-US" smtClean="0"/>
              <a:t>‹#›</a:t>
            </a:fld>
            <a:endParaRPr lang="en-US" dirty="0"/>
          </a:p>
        </p:txBody>
      </p:sp>
    </p:spTree>
    <p:extLst>
      <p:ext uri="{BB962C8B-B14F-4D97-AF65-F5344CB8AC3E}">
        <p14:creationId xmlns:p14="http://schemas.microsoft.com/office/powerpoint/2010/main" val="333810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3565FE-742B-44CE-B8A3-FD8E345C0B6C}"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CC33E5-03A1-4B27-97F6-A6AD01E4AC69}" type="slidenum">
              <a:rPr lang="en-US" smtClean="0"/>
              <a:t>‹#›</a:t>
            </a:fld>
            <a:endParaRPr lang="en-US" dirty="0"/>
          </a:p>
        </p:txBody>
      </p:sp>
    </p:spTree>
    <p:extLst>
      <p:ext uri="{BB962C8B-B14F-4D97-AF65-F5344CB8AC3E}">
        <p14:creationId xmlns:p14="http://schemas.microsoft.com/office/powerpoint/2010/main" val="172291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3565FE-742B-44CE-B8A3-FD8E345C0B6C}"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CC33E5-03A1-4B27-97F6-A6AD01E4AC69}" type="slidenum">
              <a:rPr lang="en-US" smtClean="0"/>
              <a:t>‹#›</a:t>
            </a:fld>
            <a:endParaRPr lang="en-US" dirty="0"/>
          </a:p>
        </p:txBody>
      </p:sp>
    </p:spTree>
    <p:extLst>
      <p:ext uri="{BB962C8B-B14F-4D97-AF65-F5344CB8AC3E}">
        <p14:creationId xmlns:p14="http://schemas.microsoft.com/office/powerpoint/2010/main" val="299929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3565FE-742B-44CE-B8A3-FD8E345C0B6C}"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CC33E5-03A1-4B27-97F6-A6AD01E4AC6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31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3565FE-742B-44CE-B8A3-FD8E345C0B6C}" type="datetimeFigureOut">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CC33E5-03A1-4B27-97F6-A6AD01E4AC69}" type="slidenum">
              <a:rPr lang="en-US" smtClean="0"/>
              <a:t>‹#›</a:t>
            </a:fld>
            <a:endParaRPr lang="en-US" dirty="0"/>
          </a:p>
        </p:txBody>
      </p:sp>
    </p:spTree>
    <p:extLst>
      <p:ext uri="{BB962C8B-B14F-4D97-AF65-F5344CB8AC3E}">
        <p14:creationId xmlns:p14="http://schemas.microsoft.com/office/powerpoint/2010/main" val="28102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3565FE-742B-44CE-B8A3-FD8E345C0B6C}" type="datetimeFigureOut">
              <a:rPr lang="en-US" smtClean="0"/>
              <a:t>5/17/2017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CC33E5-03A1-4B27-97F6-A6AD01E4AC69}" type="slidenum">
              <a:rPr lang="en-US" smtClean="0"/>
              <a:t>‹#›</a:t>
            </a:fld>
            <a:endParaRPr lang="en-US" dirty="0"/>
          </a:p>
        </p:txBody>
      </p:sp>
    </p:spTree>
    <p:extLst>
      <p:ext uri="{BB962C8B-B14F-4D97-AF65-F5344CB8AC3E}">
        <p14:creationId xmlns:p14="http://schemas.microsoft.com/office/powerpoint/2010/main" val="357876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3565FE-742B-44CE-B8A3-FD8E345C0B6C}" type="datetimeFigureOut">
              <a:rPr lang="en-US" smtClean="0"/>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CC33E5-03A1-4B27-97F6-A6AD01E4AC69}" type="slidenum">
              <a:rPr lang="en-US" smtClean="0"/>
              <a:t>‹#›</a:t>
            </a:fld>
            <a:endParaRPr lang="en-US" dirty="0"/>
          </a:p>
        </p:txBody>
      </p:sp>
    </p:spTree>
    <p:extLst>
      <p:ext uri="{BB962C8B-B14F-4D97-AF65-F5344CB8AC3E}">
        <p14:creationId xmlns:p14="http://schemas.microsoft.com/office/powerpoint/2010/main" val="77608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3565FE-742B-44CE-B8A3-FD8E345C0B6C}" type="datetimeFigureOut">
              <a:rPr lang="en-US" smtClean="0"/>
              <a:t>5/17/2017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FCC33E5-03A1-4B27-97F6-A6AD01E4AC69}" type="slidenum">
              <a:rPr lang="en-US" smtClean="0"/>
              <a:t>‹#›</a:t>
            </a:fld>
            <a:endParaRPr lang="en-US" dirty="0"/>
          </a:p>
        </p:txBody>
      </p:sp>
    </p:spTree>
    <p:extLst>
      <p:ext uri="{BB962C8B-B14F-4D97-AF65-F5344CB8AC3E}">
        <p14:creationId xmlns:p14="http://schemas.microsoft.com/office/powerpoint/2010/main" val="326875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C3565FE-742B-44CE-B8A3-FD8E345C0B6C}" type="datetimeFigureOut">
              <a:rPr lang="en-US" smtClean="0"/>
              <a:t>5/17/2017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FCC33E5-03A1-4B27-97F6-A6AD01E4AC69}" type="slidenum">
              <a:rPr lang="en-US" smtClean="0"/>
              <a:t>‹#›</a:t>
            </a:fld>
            <a:endParaRPr lang="en-US" dirty="0"/>
          </a:p>
        </p:txBody>
      </p:sp>
    </p:spTree>
    <p:extLst>
      <p:ext uri="{BB962C8B-B14F-4D97-AF65-F5344CB8AC3E}">
        <p14:creationId xmlns:p14="http://schemas.microsoft.com/office/powerpoint/2010/main" val="4040159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3565FE-742B-44CE-B8A3-FD8E345C0B6C}" type="datetimeFigureOut">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CC33E5-03A1-4B27-97F6-A6AD01E4AC69}" type="slidenum">
              <a:rPr lang="en-US" smtClean="0"/>
              <a:t>‹#›</a:t>
            </a:fld>
            <a:endParaRPr lang="en-US" dirty="0"/>
          </a:p>
        </p:txBody>
      </p:sp>
    </p:spTree>
    <p:extLst>
      <p:ext uri="{BB962C8B-B14F-4D97-AF65-F5344CB8AC3E}">
        <p14:creationId xmlns:p14="http://schemas.microsoft.com/office/powerpoint/2010/main" val="394465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C3565FE-742B-44CE-B8A3-FD8E345C0B6C}" type="datetimeFigureOut">
              <a:rPr lang="en-US" smtClean="0"/>
              <a:t>5/17/2017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FCC33E5-03A1-4B27-97F6-A6AD01E4AC6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36765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Training: Nursing Home Closures</a:t>
            </a:r>
          </a:p>
        </p:txBody>
      </p:sp>
      <p:sp>
        <p:nvSpPr>
          <p:cNvPr id="3" name="Subtitle 2"/>
          <p:cNvSpPr>
            <a:spLocks noGrp="1"/>
          </p:cNvSpPr>
          <p:nvPr>
            <p:ph type="subTitle" idx="1"/>
          </p:nvPr>
        </p:nvSpPr>
        <p:spPr/>
        <p:txBody>
          <a:bodyPr>
            <a:normAutofit fontScale="85000" lnSpcReduction="20000"/>
          </a:bodyPr>
          <a:lstStyle/>
          <a:p>
            <a:r>
              <a:rPr lang="en-US" dirty="0"/>
              <a:t>Supported with a grant from Retirement Research Foundation</a:t>
            </a:r>
          </a:p>
          <a:p>
            <a:r>
              <a:rPr lang="en-US" dirty="0"/>
              <a:t>The National Consumer Voice for Quality Long Term Care</a:t>
            </a:r>
          </a:p>
          <a:p>
            <a:r>
              <a:rPr lang="en-US" dirty="0"/>
              <a:t>Cynthia Rudder, PhD</a:t>
            </a:r>
          </a:p>
        </p:txBody>
      </p:sp>
    </p:spTree>
    <p:extLst>
      <p:ext uri="{BB962C8B-B14F-4D97-AF65-F5344CB8AC3E}">
        <p14:creationId xmlns:p14="http://schemas.microsoft.com/office/powerpoint/2010/main" val="178545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WISCONSIN</a:t>
            </a:r>
          </a:p>
        </p:txBody>
      </p:sp>
      <p:sp>
        <p:nvSpPr>
          <p:cNvPr id="3" name="Content Placeholder 2"/>
          <p:cNvSpPr>
            <a:spLocks noGrp="1"/>
          </p:cNvSpPr>
          <p:nvPr>
            <p:ph idx="1"/>
          </p:nvPr>
        </p:nvSpPr>
        <p:spPr/>
        <p:txBody>
          <a:bodyPr>
            <a:normAutofit lnSpcReduction="10000"/>
          </a:bodyPr>
          <a:lstStyle/>
          <a:p>
            <a:pPr marL="0" indent="0">
              <a:buNone/>
            </a:pPr>
            <a:endParaRPr lang="en-US" dirty="0"/>
          </a:p>
          <a:p>
            <a:pPr>
              <a:buFont typeface="Arial" panose="020B0604020202020204" pitchFamily="34" charset="0"/>
              <a:buChar char="•"/>
            </a:pPr>
            <a:r>
              <a:rPr lang="en-US" sz="2800" dirty="0"/>
              <a:t>Under  Wisconsin statute, whenever a facility wants to move 5 or more residents, a </a:t>
            </a:r>
            <a:r>
              <a:rPr lang="en-US" sz="2800" b="1" dirty="0"/>
              <a:t>relocation specialist </a:t>
            </a:r>
            <a:r>
              <a:rPr lang="en-US" sz="2800" dirty="0"/>
              <a:t>from the State Ombudsman Office oversees the transition: downsizing, closure or renovation, etc.</a:t>
            </a:r>
          </a:p>
          <a:p>
            <a:pPr>
              <a:buFont typeface="Arial" panose="020B0604020202020204" pitchFamily="34" charset="0"/>
              <a:buChar char="•"/>
            </a:pPr>
            <a:r>
              <a:rPr lang="en-US" sz="2800" dirty="0"/>
              <a:t>The relocation plan which is submitted to the state must include ways the closing facility will </a:t>
            </a:r>
            <a:r>
              <a:rPr lang="en-US" sz="2800" b="1" dirty="0"/>
              <a:t>mitigate transfer trauma</a:t>
            </a:r>
            <a:r>
              <a:rPr lang="en-US" sz="2800" dirty="0"/>
              <a:t>.</a:t>
            </a:r>
          </a:p>
          <a:p>
            <a:pPr>
              <a:buFont typeface="Arial" panose="020B0604020202020204" pitchFamily="34" charset="0"/>
              <a:buChar char="•"/>
            </a:pPr>
            <a:r>
              <a:rPr lang="en-US" sz="2800" dirty="0"/>
              <a:t>“Lessons-learned” meetings.</a:t>
            </a:r>
          </a:p>
          <a:p>
            <a:pPr>
              <a:buFont typeface="Arial" panose="020B0604020202020204" pitchFamily="34" charset="0"/>
              <a:buChar char="•"/>
            </a:pPr>
            <a:r>
              <a:rPr lang="en-US" sz="2800" dirty="0"/>
              <a:t>Focus on the needs of staff as well as residents.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832" y="302684"/>
            <a:ext cx="2524125" cy="1543050"/>
          </a:xfrm>
          <a:prstGeom prst="rect">
            <a:avLst/>
          </a:prstGeom>
        </p:spPr>
      </p:pic>
    </p:spTree>
    <p:extLst>
      <p:ext uri="{BB962C8B-B14F-4D97-AF65-F5344CB8AC3E}">
        <p14:creationId xmlns:p14="http://schemas.microsoft.com/office/powerpoint/2010/main" val="31500472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TEAMS: BEST PRACTICES</a:t>
            </a:r>
          </a:p>
        </p:txBody>
      </p:sp>
      <p:sp>
        <p:nvSpPr>
          <p:cNvPr id="3" name="Content Placeholder 2"/>
          <p:cNvSpPr>
            <a:spLocks noGrp="1"/>
          </p:cNvSpPr>
          <p:nvPr>
            <p:ph idx="1"/>
          </p:nvPr>
        </p:nvSpPr>
        <p:spPr/>
        <p:txBody>
          <a:bodyPr>
            <a:normAutofit/>
          </a:bodyPr>
          <a:lstStyle/>
          <a:p>
            <a:pPr lvl="2"/>
            <a:endParaRPr lang="en-US" b="1" dirty="0"/>
          </a:p>
          <a:p>
            <a:pPr lvl="1"/>
            <a:r>
              <a:rPr lang="en-US" sz="3200" b="1" dirty="0"/>
              <a:t>Issue in OHIO:  </a:t>
            </a:r>
            <a:r>
              <a:rPr lang="en-US" sz="3200" dirty="0"/>
              <a:t>The current Nursing Home Quick Response Team process within the State Long-Term Care Ombudsman office at the Department of Aging can be unexpected, lacks coordination between several sister agencies and local partners, and has several layers of assessments. This creates a cumbersome process that can cause unnecessary trauma on Nursing Home residents during the relocation process.</a:t>
            </a:r>
          </a:p>
          <a:p>
            <a:pPr lvl="2"/>
            <a:endParaRPr lang="en-US" sz="3200" dirty="0"/>
          </a:p>
          <a:p>
            <a:pPr lvl="2"/>
            <a:endParaRPr lang="en-US" dirty="0"/>
          </a:p>
        </p:txBody>
      </p:sp>
    </p:spTree>
    <p:extLst>
      <p:ext uri="{BB962C8B-B14F-4D97-AF65-F5344CB8AC3E}">
        <p14:creationId xmlns:p14="http://schemas.microsoft.com/office/powerpoint/2010/main" val="10722359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8249" y="1247057"/>
            <a:ext cx="9305925" cy="2703689"/>
          </a:xfrm>
          <a:prstGeom prst="rect">
            <a:avLst/>
          </a:prstGeom>
        </p:spPr>
        <p:txBody>
          <a:bodyPr wrap="square">
            <a:spAutoFit/>
          </a:bodyPr>
          <a:lstStyle/>
          <a:p>
            <a:pPr>
              <a:lnSpc>
                <a:spcPct val="107000"/>
              </a:lnSpc>
              <a:spcAft>
                <a:spcPts val="800"/>
              </a:spcAft>
            </a:pPr>
            <a:r>
              <a:rPr lang="en-US" sz="3200" b="1" i="1" dirty="0">
                <a:latin typeface="Calibri" panose="020F0502020204030204" pitchFamily="34" charset="0"/>
                <a:ea typeface="Calibri" panose="020F0502020204030204" pitchFamily="34" charset="0"/>
                <a:cs typeface="Times New Roman" panose="02020603050405020304" pitchFamily="18" charset="0"/>
              </a:rPr>
              <a:t>“The Kaizen event was crucial. It gave us a sense of the mission. You need a major retreat to build a mission.” </a:t>
            </a:r>
            <a:r>
              <a:rPr lang="en-US" sz="3200" dirty="0">
                <a:latin typeface="Calibri" panose="020F0502020204030204" pitchFamily="34" charset="0"/>
                <a:ea typeface="Calibri" panose="020F0502020204030204" pitchFamily="34" charset="0"/>
                <a:cs typeface="Times New Roman" panose="02020603050405020304" pitchFamily="18" charset="0"/>
              </a:rPr>
              <a:t>George Pelletier, Community Options Coordinator, PASRR Bureau, Department of Mental Health and Addiction Services.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8175" y="4206352"/>
            <a:ext cx="2505075" cy="1662191"/>
          </a:xfrm>
          <a:prstGeom prst="rect">
            <a:avLst/>
          </a:prstGeom>
        </p:spPr>
      </p:pic>
    </p:spTree>
    <p:extLst>
      <p:ext uri="{BB962C8B-B14F-4D97-AF65-F5344CB8AC3E}">
        <p14:creationId xmlns:p14="http://schemas.microsoft.com/office/powerpoint/2010/main" val="3617807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5" y="581261"/>
            <a:ext cx="10944225" cy="5757730"/>
          </a:xfrm>
          <a:prstGeom prst="rect">
            <a:avLst/>
          </a:prstGeom>
        </p:spPr>
        <p:txBody>
          <a:bodyPr wrap="square">
            <a:spAutoFit/>
          </a:bodyPr>
          <a:lstStyle/>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Members of the core group attending this event included</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State Long-Term Care Ombudsman</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Ombudsman Project Coordinator </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Department of Medicaid</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Department of Health</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Department of Mental Health and Addiction Service </a:t>
            </a: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Later in the process, other agencies were added</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Ohio Department of Aging’s Division of Community Living which hosts the senior Home and Community Based Services and Assisted Living Medicaid waivers </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Ohio Department of Medicaid as the primary liaison to the managed care organizations</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Ohio Department of Developmental Disabilities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11818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25" y="609511"/>
            <a:ext cx="6096000" cy="3046988"/>
          </a:xfrm>
          <a:prstGeom prst="rect">
            <a:avLst/>
          </a:prstGeom>
        </p:spPr>
        <p:txBody>
          <a:bodyPr>
            <a:spAutoFit/>
          </a:bodyPr>
          <a:lstStyle/>
          <a:p>
            <a:r>
              <a:rPr lang="en-US" sz="3200" dirty="0">
                <a:latin typeface="Times New Roman" panose="02020603050405020304" pitchFamily="18" charset="0"/>
                <a:ea typeface="Times New Roman" panose="02020603050405020304" pitchFamily="18" charset="0"/>
                <a:cs typeface="Times New Roman" panose="02020603050405020304" pitchFamily="18" charset="0"/>
              </a:rPr>
              <a:t>The team worked nonstop for five intense days, creating a process that reduced the administrative burden and led to better outcomes for residents.</a:t>
            </a:r>
            <a:br>
              <a:rPr lang="en-US" sz="3200" dirty="0">
                <a:latin typeface="Times New Roman" panose="02020603050405020304" pitchFamily="18" charset="0"/>
                <a:ea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3" name="Picture 2" descr="http://lean.ohio.gov/Portals/0/images/aging_kaizen_map_nov2013_350.jpg"/>
          <p:cNvPicPr/>
          <p:nvPr/>
        </p:nvPicPr>
        <p:blipFill>
          <a:blip r:embed="rId2">
            <a:extLst>
              <a:ext uri="{28A0092B-C50C-407E-A947-70E740481C1C}">
                <a14:useLocalDpi xmlns:a14="http://schemas.microsoft.com/office/drawing/2010/main" val="0"/>
              </a:ext>
            </a:extLst>
          </a:blip>
          <a:srcRect/>
          <a:stretch>
            <a:fillRect/>
          </a:stretch>
        </p:blipFill>
        <p:spPr bwMode="auto">
          <a:xfrm>
            <a:off x="6903101" y="2520338"/>
            <a:ext cx="3333750" cy="2514600"/>
          </a:xfrm>
          <a:prstGeom prst="rect">
            <a:avLst/>
          </a:prstGeom>
          <a:noFill/>
          <a:ln>
            <a:noFill/>
          </a:ln>
        </p:spPr>
      </p:pic>
    </p:spTree>
    <p:extLst>
      <p:ext uri="{BB962C8B-B14F-4D97-AF65-F5344CB8AC3E}">
        <p14:creationId xmlns:p14="http://schemas.microsoft.com/office/powerpoint/2010/main" val="10799376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949" y="2137886"/>
            <a:ext cx="7858125" cy="1569660"/>
          </a:xfrm>
          <a:prstGeom prst="rect">
            <a:avLst/>
          </a:prstGeom>
        </p:spPr>
        <p:txBody>
          <a:bodyPr wrap="square">
            <a:spAutoFit/>
          </a:bodyPr>
          <a:lstStyle/>
          <a:p>
            <a:r>
              <a:rPr lang="en-US" sz="3200" dirty="0">
                <a:latin typeface="Times New Roman" panose="02020603050405020304" pitchFamily="18" charset="0"/>
                <a:ea typeface="Times New Roman" panose="02020603050405020304" pitchFamily="18" charset="0"/>
                <a:cs typeface="Times New Roman" panose="02020603050405020304" pitchFamily="18" charset="0"/>
              </a:rPr>
              <a:t>The team's newly created process spells out who does what, ensuring that each job is in the right hands.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2074" y="619455"/>
            <a:ext cx="2405063" cy="2303261"/>
          </a:xfrm>
          <a:prstGeom prst="rect">
            <a:avLst/>
          </a:prstGeom>
        </p:spPr>
      </p:pic>
    </p:spTree>
    <p:extLst>
      <p:ext uri="{BB962C8B-B14F-4D97-AF65-F5344CB8AC3E}">
        <p14:creationId xmlns:p14="http://schemas.microsoft.com/office/powerpoint/2010/main" val="41362742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184150"/>
            <a:ext cx="10515600" cy="1325563"/>
          </a:xfrm>
        </p:spPr>
        <p:txBody>
          <a:bodyPr/>
          <a:lstStyle/>
          <a:p>
            <a:r>
              <a:rPr lang="en-US" dirty="0"/>
              <a:t>EXAMPLES OF CHANGES: OHIO</a:t>
            </a:r>
          </a:p>
        </p:txBody>
      </p:sp>
      <p:sp>
        <p:nvSpPr>
          <p:cNvPr id="3" name="Content Placeholder 2"/>
          <p:cNvSpPr>
            <a:spLocks noGrp="1"/>
          </p:cNvSpPr>
          <p:nvPr>
            <p:ph idx="1"/>
          </p:nvPr>
        </p:nvSpPr>
        <p:spPr>
          <a:xfrm>
            <a:off x="838200" y="1323975"/>
            <a:ext cx="10515600" cy="4852988"/>
          </a:xfrm>
        </p:spPr>
        <p:txBody>
          <a:bodyPr>
            <a:normAutofit fontScale="92500" lnSpcReduction="10000"/>
          </a:bodyPr>
          <a:lstStyle/>
          <a:p>
            <a:endParaRPr lang="en-US" dirty="0"/>
          </a:p>
          <a:p>
            <a:r>
              <a:rPr lang="en-US" sz="2800" dirty="0"/>
              <a:t>Assessments of each resident will be done very early in the process, to allow more time and better coordination. These assessments gather important information to match the individual with available programs, services, residences, and facilities. </a:t>
            </a:r>
          </a:p>
          <a:p>
            <a:r>
              <a:rPr lang="en-US" sz="2800" dirty="0"/>
              <a:t>The new process also builds in a face-to-face family meeting. This gives everyone a chance to talk through the various relocation-related options. </a:t>
            </a:r>
          </a:p>
          <a:p>
            <a:r>
              <a:rPr lang="en-US" sz="2800" dirty="0"/>
              <a:t>Another team-led improvement relates to information-sharing. Previously, all the different parties in this complex equation had to use email, print-outs, or phone calls to circulate information. The new process will use SharePoint as a shared database, guaranteeing that people from different agencies have real-time access to all a full set of information.</a:t>
            </a:r>
            <a:br>
              <a:rPr lang="en-US" sz="2800" dirty="0"/>
            </a:br>
            <a:endParaRPr lang="en-US" sz="2800" dirty="0"/>
          </a:p>
        </p:txBody>
      </p:sp>
    </p:spTree>
    <p:extLst>
      <p:ext uri="{BB962C8B-B14F-4D97-AF65-F5344CB8AC3E}">
        <p14:creationId xmlns:p14="http://schemas.microsoft.com/office/powerpoint/2010/main" val="37865181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184150"/>
            <a:ext cx="10515600" cy="1325563"/>
          </a:xfrm>
        </p:spPr>
        <p:txBody>
          <a:bodyPr/>
          <a:lstStyle/>
          <a:p>
            <a:r>
              <a:rPr lang="en-US" dirty="0"/>
              <a:t>EXAMPLES OF CHANGES: OHIO</a:t>
            </a:r>
          </a:p>
        </p:txBody>
      </p:sp>
      <p:sp>
        <p:nvSpPr>
          <p:cNvPr id="3" name="Content Placeholder 2"/>
          <p:cNvSpPr>
            <a:spLocks noGrp="1"/>
          </p:cNvSpPr>
          <p:nvPr>
            <p:ph idx="1"/>
          </p:nvPr>
        </p:nvSpPr>
        <p:spPr>
          <a:xfrm>
            <a:off x="552450" y="1219200"/>
            <a:ext cx="10515600" cy="4852988"/>
          </a:xfrm>
        </p:spPr>
        <p:txBody>
          <a:bodyPr>
            <a:normAutofit fontScale="62500" lnSpcReduction="20000"/>
          </a:bodyPr>
          <a:lstStyle/>
          <a:p>
            <a:endParaRPr lang="en-US" sz="3200" dirty="0"/>
          </a:p>
          <a:p>
            <a:endParaRPr lang="en-US" sz="3200" dirty="0"/>
          </a:p>
          <a:p>
            <a:r>
              <a:rPr lang="en-US" sz="4000" dirty="0"/>
              <a:t>Updating the relocation manual used by agency to include:</a:t>
            </a:r>
            <a:br>
              <a:rPr lang="en-US" sz="4000" dirty="0"/>
            </a:br>
            <a:endParaRPr lang="en-US" sz="4000" dirty="0"/>
          </a:p>
          <a:p>
            <a:pPr lvl="1"/>
            <a:endParaRPr lang="en-US" sz="4000" dirty="0"/>
          </a:p>
          <a:p>
            <a:pPr lvl="1"/>
            <a:r>
              <a:rPr lang="en-US" sz="4000" dirty="0"/>
              <a:t>a summary of activities to be conducted in advance of residence terminations. </a:t>
            </a:r>
          </a:p>
          <a:p>
            <a:pPr lvl="1"/>
            <a:r>
              <a:rPr lang="en-US" sz="4000" dirty="0"/>
              <a:t>information about SharePoint access and contents,</a:t>
            </a:r>
          </a:p>
          <a:p>
            <a:pPr lvl="1"/>
            <a:r>
              <a:rPr lang="en-US" sz="4000" dirty="0"/>
              <a:t>clear language on roles and responsibilities and relocation activities.</a:t>
            </a:r>
          </a:p>
          <a:p>
            <a:pPr lvl="1"/>
            <a:r>
              <a:rPr lang="en-US" sz="4000" dirty="0"/>
              <a:t>a high-level process map. </a:t>
            </a:r>
          </a:p>
          <a:p>
            <a:pPr lvl="1"/>
            <a:r>
              <a:rPr lang="en-US" sz="4000" dirty="0"/>
              <a:t>newly standardized forms and templates </a:t>
            </a:r>
            <a:br>
              <a:rPr lang="en-US" sz="4000" dirty="0"/>
            </a:br>
            <a:r>
              <a:rPr lang="en-US" sz="4000" dirty="0"/>
              <a:t>(including templates of letters to families), </a:t>
            </a:r>
            <a:br>
              <a:rPr lang="en-US" sz="4000" dirty="0"/>
            </a:br>
            <a:r>
              <a:rPr lang="en-US" sz="4000" dirty="0"/>
              <a:t>frequently used contact information, and more. </a:t>
            </a:r>
          </a:p>
          <a:p>
            <a:pPr marL="0" indent="0">
              <a:buNone/>
            </a:pPr>
            <a:br>
              <a:rPr lang="en-US" sz="4000" dirty="0"/>
            </a:br>
            <a:endParaRPr lang="en-US" sz="4000" dirty="0"/>
          </a:p>
        </p:txBody>
      </p:sp>
      <p:pic>
        <p:nvPicPr>
          <p:cNvPr id="4" name="Picture 3" descr="http://lean.ohio.gov/Portals/0/images/aging_kaizen_present_nov2013_350.jpg"/>
          <p:cNvPicPr/>
          <p:nvPr/>
        </p:nvPicPr>
        <p:blipFill>
          <a:blip r:embed="rId2">
            <a:extLst>
              <a:ext uri="{28A0092B-C50C-407E-A947-70E740481C1C}">
                <a14:useLocalDpi xmlns:a14="http://schemas.microsoft.com/office/drawing/2010/main" val="0"/>
              </a:ext>
            </a:extLst>
          </a:blip>
          <a:srcRect/>
          <a:stretch>
            <a:fillRect/>
          </a:stretch>
        </p:blipFill>
        <p:spPr bwMode="auto">
          <a:xfrm>
            <a:off x="8056829" y="4081463"/>
            <a:ext cx="1876425" cy="1990725"/>
          </a:xfrm>
          <a:prstGeom prst="rect">
            <a:avLst/>
          </a:prstGeom>
          <a:noFill/>
          <a:ln>
            <a:noFill/>
          </a:ln>
        </p:spPr>
      </p:pic>
    </p:spTree>
    <p:extLst>
      <p:ext uri="{BB962C8B-B14F-4D97-AF65-F5344CB8AC3E}">
        <p14:creationId xmlns:p14="http://schemas.microsoft.com/office/powerpoint/2010/main" val="34157657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EFFICIENT: OHIO</a:t>
            </a:r>
          </a:p>
        </p:txBody>
      </p:sp>
      <p:sp>
        <p:nvSpPr>
          <p:cNvPr id="3" name="Content Placeholder 2"/>
          <p:cNvSpPr>
            <a:spLocks noGrp="1"/>
          </p:cNvSpPr>
          <p:nvPr>
            <p:ph idx="1"/>
          </p:nvPr>
        </p:nvSpPr>
        <p:spPr>
          <a:xfrm>
            <a:off x="838200" y="1758950"/>
            <a:ext cx="10515600" cy="4351338"/>
          </a:xfrm>
        </p:spPr>
        <p:txBody>
          <a:bodyPr>
            <a:normAutofit lnSpcReduction="10000"/>
          </a:bodyPr>
          <a:lstStyle/>
          <a:p>
            <a:pPr marL="0" indent="0">
              <a:buNone/>
            </a:pPr>
            <a:endParaRPr lang="en-US" dirty="0"/>
          </a:p>
          <a:p>
            <a:pPr marL="0" indent="0">
              <a:buNone/>
            </a:pPr>
            <a:r>
              <a:rPr lang="en-US" sz="3600" dirty="0"/>
              <a:t>These major improvements translated into impressive numbers. According to team estimates, the State Ombudsman office was spending the equivalent of 12 full days of work getting ready for a relocation. When the new process is fully in place, it will take an estimated total of 5 days, cutting the time in half and then some.</a:t>
            </a:r>
            <a:br>
              <a:rPr lang="en-US" sz="3600" dirty="0"/>
            </a:br>
            <a:br>
              <a:rPr lang="en-US" sz="3600" dirty="0"/>
            </a:br>
            <a:endParaRPr lang="en-US" sz="3600" dirty="0"/>
          </a:p>
        </p:txBody>
      </p:sp>
    </p:spTree>
    <p:extLst>
      <p:ext uri="{BB962C8B-B14F-4D97-AF65-F5344CB8AC3E}">
        <p14:creationId xmlns:p14="http://schemas.microsoft.com/office/powerpoint/2010/main" val="2610112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838200" y="249381"/>
            <a:ext cx="10515600" cy="1064838"/>
          </a:xfrm>
        </p:spPr>
        <p:txBody>
          <a:bodyPr>
            <a:normAutofit fontScale="90000"/>
          </a:bodyPr>
          <a:lstStyle/>
          <a:p>
            <a:r>
              <a:rPr lang="en-US" dirty="0"/>
              <a:t>RELOCATION TEAM: EXAMPLE OF THE DIFFERENT ROLES:  OHIO</a:t>
            </a:r>
          </a:p>
        </p:txBody>
      </p:sp>
      <p:sp>
        <p:nvSpPr>
          <p:cNvPr id="3" name="Content Placeholder 2"/>
          <p:cNvSpPr>
            <a:spLocks noGrp="1"/>
          </p:cNvSpPr>
          <p:nvPr>
            <p:ph idx="1"/>
          </p:nvPr>
        </p:nvSpPr>
        <p:spPr>
          <a:xfrm>
            <a:off x="838200" y="1314219"/>
            <a:ext cx="10515600" cy="4869094"/>
          </a:xfrm>
        </p:spPr>
        <p:txBody>
          <a:bodyPr>
            <a:normAutofit/>
          </a:bodyPr>
          <a:lstStyle/>
          <a:p>
            <a:pPr marL="0" indent="0" algn="ctr">
              <a:buNone/>
            </a:pPr>
            <a:endParaRPr lang="en-US" dirty="0"/>
          </a:p>
          <a:p>
            <a:r>
              <a:rPr lang="en-US" sz="2400" i="1" dirty="0"/>
              <a:t>Ohio Medicaid/County Departments of Job and Family Services</a:t>
            </a:r>
            <a:r>
              <a:rPr lang="en-US" sz="2400" dirty="0"/>
              <a:t> –  	</a:t>
            </a:r>
          </a:p>
          <a:p>
            <a:pPr lvl="1"/>
            <a:r>
              <a:rPr lang="en-US" sz="2400" dirty="0"/>
              <a:t>Maintains compliance with federal regulations regarding payment and certification.  </a:t>
            </a:r>
          </a:p>
          <a:p>
            <a:pPr lvl="1"/>
            <a:r>
              <a:rPr lang="en-US" sz="2400" dirty="0"/>
              <a:t>Staff reviews resident eligibility and potential for community living, confirms level of care for transition to settings requiring it, and verifies payment sources for residents in their chosen living arrangement. </a:t>
            </a:r>
          </a:p>
          <a:p>
            <a:pPr lvl="1"/>
            <a:r>
              <a:rPr lang="en-US" sz="2400" dirty="0"/>
              <a:t>Office of Medical Assistance can also provide data based on required resident assessments that assist the team in determining living options based on resident needs and services provided.  </a:t>
            </a:r>
          </a:p>
          <a:p>
            <a:pPr lvl="1"/>
            <a:r>
              <a:rPr lang="en-US" sz="2400" dirty="0"/>
              <a:t>In the case of an involuntary nursing facility termination, the Office of Medical Assistance notifies residents by letter, typically delivered in person by a member of the team. </a:t>
            </a:r>
          </a:p>
          <a:p>
            <a:endParaRPr lang="en-US" sz="2400" dirty="0"/>
          </a:p>
        </p:txBody>
      </p:sp>
    </p:spTree>
    <p:extLst>
      <p:ext uri="{BB962C8B-B14F-4D97-AF65-F5344CB8AC3E}">
        <p14:creationId xmlns:p14="http://schemas.microsoft.com/office/powerpoint/2010/main" val="18600426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10515600" cy="1462088"/>
          </a:xfrm>
        </p:spPr>
        <p:txBody>
          <a:bodyPr/>
          <a:lstStyle/>
          <a:p>
            <a:r>
              <a:rPr lang="en-US" dirty="0"/>
              <a:t>RELOCATION TEAM: OHIO</a:t>
            </a:r>
          </a:p>
        </p:txBody>
      </p:sp>
      <p:sp>
        <p:nvSpPr>
          <p:cNvPr id="3" name="Content Placeholder 2"/>
          <p:cNvSpPr>
            <a:spLocks noGrp="1"/>
          </p:cNvSpPr>
          <p:nvPr>
            <p:ph idx="1"/>
          </p:nvPr>
        </p:nvSpPr>
        <p:spPr>
          <a:xfrm>
            <a:off x="838200" y="1266825"/>
            <a:ext cx="10515600" cy="4910138"/>
          </a:xfrm>
        </p:spPr>
        <p:txBody>
          <a:bodyPr>
            <a:normAutofit fontScale="92500"/>
          </a:bodyPr>
          <a:lstStyle/>
          <a:p>
            <a:endParaRPr lang="en-US" i="1" dirty="0"/>
          </a:p>
          <a:p>
            <a:r>
              <a:rPr lang="en-US" sz="2400" i="1" dirty="0"/>
              <a:t>Ohio </a:t>
            </a:r>
            <a:r>
              <a:rPr lang="en-US" sz="2600" i="1" dirty="0"/>
              <a:t>Department</a:t>
            </a:r>
            <a:r>
              <a:rPr lang="en-US" sz="2400" i="1" dirty="0"/>
              <a:t> of Aging/Area Agency on Aging</a:t>
            </a:r>
            <a:r>
              <a:rPr lang="en-US" sz="2400" dirty="0"/>
              <a:t> –</a:t>
            </a:r>
          </a:p>
          <a:p>
            <a:pPr lvl="1"/>
            <a:r>
              <a:rPr lang="en-US" sz="2400" dirty="0"/>
              <a:t>Administer the preadmission screening process to determine resident eligibility and needs related to home and community-based services, reviews available Assisted Living Medicaid Waiver availability in the region. </a:t>
            </a:r>
          </a:p>
          <a:p>
            <a:r>
              <a:rPr lang="en-US" sz="2400" i="1" dirty="0"/>
              <a:t>Ohio Department of Health</a:t>
            </a:r>
            <a:r>
              <a:rPr lang="en-US" sz="2400" dirty="0"/>
              <a:t> </a:t>
            </a:r>
          </a:p>
          <a:p>
            <a:pPr lvl="1"/>
            <a:r>
              <a:rPr lang="en-US" sz="2400" dirty="0"/>
              <a:t>Surveyors are on site as needed to ensure health and safety of residents, determine compliance with state licensure and federal certification standards.</a:t>
            </a:r>
          </a:p>
          <a:p>
            <a:r>
              <a:rPr lang="en-US" sz="2400" i="1" dirty="0"/>
              <a:t>Ohio Department of Mental Health and Addiction Services/Local boards and agencies</a:t>
            </a:r>
          </a:p>
          <a:p>
            <a:pPr lvl="1"/>
            <a:r>
              <a:rPr lang="en-US" sz="2400" dirty="0"/>
              <a:t>Assist in the relocation of any residents institutionalized primarily due to mental illness, conduct any necessary Level II pre-admission screenings, arrange special services for residents with serious mental illness.  Assure continuity and follow-up support, especially for residents moving home.</a:t>
            </a:r>
          </a:p>
          <a:p>
            <a:endParaRPr lang="en-US" dirty="0"/>
          </a:p>
        </p:txBody>
      </p:sp>
    </p:spTree>
    <p:extLst>
      <p:ext uri="{BB962C8B-B14F-4D97-AF65-F5344CB8AC3E}">
        <p14:creationId xmlns:p14="http://schemas.microsoft.com/office/powerpoint/2010/main" val="327498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546611"/>
          </a:xfrm>
        </p:spPr>
        <p:txBody>
          <a:bodyPr>
            <a:normAutofit fontScale="90000"/>
          </a:bodyPr>
          <a:lstStyle/>
          <a:p>
            <a:br>
              <a:rPr lang="en-US" dirty="0"/>
            </a:br>
            <a:br>
              <a:rPr lang="en-US" dirty="0"/>
            </a:br>
            <a:r>
              <a:rPr lang="en-US" dirty="0"/>
              <a:t>WISCONSIN: RECOMMENDATIONS FOR ENHANCING THE RESIDENT RELOCATION PROCESS** </a:t>
            </a:r>
          </a:p>
        </p:txBody>
      </p:sp>
      <p:sp>
        <p:nvSpPr>
          <p:cNvPr id="3" name="Content Placeholder 2"/>
          <p:cNvSpPr>
            <a:spLocks noGrp="1"/>
          </p:cNvSpPr>
          <p:nvPr>
            <p:ph idx="1"/>
          </p:nvPr>
        </p:nvSpPr>
        <p:spPr>
          <a:xfrm>
            <a:off x="750933" y="1833214"/>
            <a:ext cx="10515600" cy="4351338"/>
          </a:xfrm>
        </p:spPr>
        <p:txBody>
          <a:bodyPr>
            <a:noAutofit/>
          </a:bodyPr>
          <a:lstStyle/>
          <a:p>
            <a:pPr>
              <a:buFont typeface="Arial" panose="020B0604020202020204" pitchFamily="34" charset="0"/>
              <a:buChar char="•"/>
            </a:pPr>
            <a:r>
              <a:rPr lang="en-US" sz="3200" dirty="0"/>
              <a:t>  Facilitating Resident and Family Council Meetings on a  </a:t>
            </a:r>
            <a:br>
              <a:rPr lang="en-US" sz="3200" dirty="0"/>
            </a:br>
            <a:r>
              <a:rPr lang="en-US" sz="3200" dirty="0"/>
              <a:t>   regular basis to enhance communication.  </a:t>
            </a:r>
          </a:p>
          <a:p>
            <a:pPr>
              <a:buFont typeface="Arial" panose="020B0604020202020204" pitchFamily="34" charset="0"/>
              <a:buChar char="•"/>
            </a:pPr>
            <a:r>
              <a:rPr lang="en-US" sz="3200" dirty="0"/>
              <a:t>  Involving the ombudsman/advocate to regularly participate </a:t>
            </a:r>
            <a:br>
              <a:rPr lang="en-US" sz="3200" dirty="0"/>
            </a:br>
            <a:r>
              <a:rPr lang="en-US" sz="3200" dirty="0"/>
              <a:t>   in resident and family council meetings and other </a:t>
            </a:r>
            <a:br>
              <a:rPr lang="en-US" sz="3200" dirty="0"/>
            </a:br>
            <a:r>
              <a:rPr lang="en-US" sz="3200" dirty="0"/>
              <a:t>   informational sessions.  </a:t>
            </a:r>
            <a:br>
              <a:rPr lang="en-US" sz="3200" dirty="0"/>
            </a:br>
            <a:endParaRPr lang="en-US" sz="3200" dirty="0"/>
          </a:p>
          <a:p>
            <a:pPr marL="0" indent="0">
              <a:buNone/>
            </a:pPr>
            <a:r>
              <a:rPr lang="en-US" sz="3200" dirty="0"/>
              <a:t>**</a:t>
            </a:r>
            <a:r>
              <a:rPr lang="en-US" sz="2400" dirty="0"/>
              <a:t>Resident Relocation Planning and Procedure Manual Department of Health Services Division of Long Term Care November 2010.</a:t>
            </a:r>
          </a:p>
        </p:txBody>
      </p:sp>
    </p:spTree>
    <p:extLst>
      <p:ext uri="{BB962C8B-B14F-4D97-AF65-F5344CB8AC3E}">
        <p14:creationId xmlns:p14="http://schemas.microsoft.com/office/powerpoint/2010/main" val="26225414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RELOCATION TEAM: OHIO</a:t>
            </a:r>
          </a:p>
        </p:txBody>
      </p:sp>
      <p:sp>
        <p:nvSpPr>
          <p:cNvPr id="3" name="Content Placeholder 2"/>
          <p:cNvSpPr>
            <a:spLocks noGrp="1"/>
          </p:cNvSpPr>
          <p:nvPr>
            <p:ph idx="1"/>
          </p:nvPr>
        </p:nvSpPr>
        <p:spPr>
          <a:xfrm>
            <a:off x="838200" y="1457325"/>
            <a:ext cx="10515600" cy="4719638"/>
          </a:xfrm>
        </p:spPr>
        <p:txBody>
          <a:bodyPr>
            <a:normAutofit/>
          </a:bodyPr>
          <a:lstStyle/>
          <a:p>
            <a:endParaRPr lang="en-US" i="1" dirty="0"/>
          </a:p>
          <a:p>
            <a:r>
              <a:rPr lang="en-US" i="1" dirty="0"/>
              <a:t>Office of the State Long-Term Care Ombudsman</a:t>
            </a:r>
            <a:r>
              <a:rPr lang="en-US" dirty="0"/>
              <a:t>–</a:t>
            </a:r>
          </a:p>
          <a:p>
            <a:pPr lvl="1"/>
            <a:endParaRPr lang="en-US" dirty="0"/>
          </a:p>
          <a:p>
            <a:pPr lvl="1"/>
            <a:r>
              <a:rPr lang="en-US" sz="2600" dirty="0"/>
              <a:t>Monitor resident rights, making regular visits to the facility, communicating with residents, families, discharge planners, and local transition resources.  </a:t>
            </a:r>
          </a:p>
          <a:p>
            <a:pPr lvl="1"/>
            <a:r>
              <a:rPr lang="en-US" sz="2600" dirty="0"/>
              <a:t>They provide “in the field” observations to state partners to alert them to any pending issues.  </a:t>
            </a:r>
          </a:p>
          <a:p>
            <a:pPr lvl="1"/>
            <a:r>
              <a:rPr lang="en-US" sz="2600" dirty="0"/>
              <a:t>Ensure residents have choice in selecting their new home and have safe and orderly discharge plans in place that are followed in a dignified manner to minimize the risk of transfer trauma.  </a:t>
            </a:r>
          </a:p>
          <a:p>
            <a:pPr lvl="1"/>
            <a:r>
              <a:rPr lang="en-US" sz="2600" dirty="0"/>
              <a:t>Follow-up is conducted with every resident impacted by the relocation.   </a:t>
            </a:r>
          </a:p>
        </p:txBody>
      </p:sp>
    </p:spTree>
    <p:extLst>
      <p:ext uri="{BB962C8B-B14F-4D97-AF65-F5344CB8AC3E}">
        <p14:creationId xmlns:p14="http://schemas.microsoft.com/office/powerpoint/2010/main" val="21972387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OHIO</a:t>
            </a:r>
          </a:p>
        </p:txBody>
      </p:sp>
      <p:sp>
        <p:nvSpPr>
          <p:cNvPr id="3" name="Content Placeholder 2"/>
          <p:cNvSpPr>
            <a:spLocks noGrp="1"/>
          </p:cNvSpPr>
          <p:nvPr>
            <p:ph idx="1"/>
          </p:nvPr>
        </p:nvSpPr>
        <p:spPr/>
        <p:txBody>
          <a:bodyPr/>
          <a:lstStyle/>
          <a:p>
            <a:r>
              <a:rPr lang="en-US" dirty="0"/>
              <a:t>The Team meets regularly even if a closure is not imminent to discuss issues.</a:t>
            </a:r>
          </a:p>
          <a:p>
            <a:r>
              <a:rPr lang="en-US" dirty="0"/>
              <a:t>The actual closure work of the team begins when the Ohio Department of Health’s Bureau of Long Term Care (regulatory bureau) sends an alert to the State Ombudsman within sixty days of a possible termination date. The Ombudsman Project Coordinator alerts the full Team. This alert starts a “data mining period.” </a:t>
            </a:r>
          </a:p>
          <a:p>
            <a:r>
              <a:rPr lang="en-US" dirty="0"/>
              <a:t>The Department of Medicaid pulls together data on all the Medicaid residents in the home using the MDS (Minimum Data Set). </a:t>
            </a:r>
          </a:p>
        </p:txBody>
      </p:sp>
    </p:spTree>
    <p:extLst>
      <p:ext uri="{BB962C8B-B14F-4D97-AF65-F5344CB8AC3E}">
        <p14:creationId xmlns:p14="http://schemas.microsoft.com/office/powerpoint/2010/main" val="7244902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OHIO</a:t>
            </a:r>
          </a:p>
        </p:txBody>
      </p:sp>
      <p:sp>
        <p:nvSpPr>
          <p:cNvPr id="3" name="Content Placeholder 2"/>
          <p:cNvSpPr>
            <a:spLocks noGrp="1"/>
          </p:cNvSpPr>
          <p:nvPr>
            <p:ph idx="1"/>
          </p:nvPr>
        </p:nvSpPr>
        <p:spPr/>
        <p:txBody>
          <a:bodyPr>
            <a:normAutofit/>
          </a:bodyPr>
          <a:lstStyle/>
          <a:p>
            <a:pPr marL="342900" indent="-342900">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local ombudsman adds data for non-Medicaid residents using the facility’s census list and resident interviews. </a:t>
            </a:r>
          </a:p>
          <a:p>
            <a:pPr marL="342900" indent="-342900">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whole group looks at this data as well as PASRR (preadmission and resident review) data prepared by the Department of Mental Health and Addiction Services and the Department of Developmental Disabilities.  </a:t>
            </a:r>
          </a:p>
          <a:p>
            <a:pPr marL="342900" indent="-342900">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local ombudsman begins to visit the nursing home weekly. Still not notifying anyone about the possible closure, s/he begins to get to know the staff and residents better during this time.  </a:t>
            </a:r>
          </a:p>
        </p:txBody>
      </p:sp>
    </p:spTree>
    <p:extLst>
      <p:ext uri="{BB962C8B-B14F-4D97-AF65-F5344CB8AC3E}">
        <p14:creationId xmlns:p14="http://schemas.microsoft.com/office/powerpoint/2010/main" val="23030953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OHIO</a:t>
            </a:r>
          </a:p>
        </p:txBody>
      </p:sp>
      <p:sp>
        <p:nvSpPr>
          <p:cNvPr id="3" name="Content Placeholder 2"/>
          <p:cNvSpPr>
            <a:spLocks noGrp="1"/>
          </p:cNvSpPr>
          <p:nvPr>
            <p:ph idx="1"/>
          </p:nvPr>
        </p:nvSpPr>
        <p:spPr/>
        <p:txBody>
          <a:bodyPr>
            <a:normAutofit/>
          </a:bodyPr>
          <a:lstStyle/>
          <a:p>
            <a:pPr marL="342900" indent="-342900">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All collected data is stored in a master spreadsheet by the Office of the State Long-Term Care Ombudsman and shared confidentially. </a:t>
            </a:r>
          </a:p>
          <a:p>
            <a:pPr marL="342900" indent="-342900">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The spreadsheet uses standard headers so that it can be used as a mail merge source document for resident interview forms, resident notification letters, family/guardian notification letters, and follow up lists for post-transition resident activities.</a:t>
            </a:r>
          </a:p>
          <a:p>
            <a:pPr marL="342900" indent="-342900">
              <a:lnSpc>
                <a:spcPct val="107000"/>
              </a:lnSpc>
              <a:spcAft>
                <a:spcPts val="80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191913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0839" y="709986"/>
            <a:ext cx="8467725" cy="1018227"/>
          </a:xfrm>
          <a:prstGeom prst="rect">
            <a:avLst/>
          </a:prstGeom>
        </p:spPr>
        <p:txBody>
          <a:bodyPr wrap="square">
            <a:spAutoFit/>
          </a:bodyPr>
          <a:lstStyle/>
          <a:p>
            <a:pPr>
              <a:lnSpc>
                <a:spcPct val="107000"/>
              </a:lnSpc>
              <a:spcAft>
                <a:spcPts val="800"/>
              </a:spcAft>
            </a:pPr>
            <a:endParaRPr lang="en-US"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p:cNvSpPr/>
          <p:nvPr/>
        </p:nvSpPr>
        <p:spPr>
          <a:xfrm>
            <a:off x="3716241" y="709986"/>
            <a:ext cx="7678756" cy="1630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“There are no hats at that time.”</a:t>
            </a:r>
            <a:r>
              <a:rPr lang="en-US" sz="2400" baseline="300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Jill Shonk, Bureau of Long Term Care.</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892366" y="2842352"/>
            <a:ext cx="8023836" cy="2655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800" b="1" i="1" dirty="0">
                <a:latin typeface="Calibri" panose="020F0502020204030204" pitchFamily="34" charset="0"/>
                <a:ea typeface="Calibri" panose="020F0502020204030204" pitchFamily="34" charset="0"/>
                <a:cs typeface="Times New Roman" panose="02020603050405020304" pitchFamily="18" charset="0"/>
              </a:rPr>
              <a:t>“</a:t>
            </a:r>
            <a:r>
              <a:rPr lang="en-US" sz="2400" b="1" i="1" dirty="0">
                <a:latin typeface="Calibri" panose="020F0502020204030204" pitchFamily="34" charset="0"/>
                <a:ea typeface="Calibri" panose="020F0502020204030204" pitchFamily="34" charset="0"/>
                <a:cs typeface="Times New Roman" panose="02020603050405020304" pitchFamily="18" charset="0"/>
              </a:rPr>
              <a:t>We focus on the residents. It doesn’t matter which entity we come from.”</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Jane Black, Project Director for the MFP.</a:t>
            </a:r>
          </a:p>
        </p:txBody>
      </p:sp>
    </p:spTree>
    <p:extLst>
      <p:ext uri="{BB962C8B-B14F-4D97-AF65-F5344CB8AC3E}">
        <p14:creationId xmlns:p14="http://schemas.microsoft.com/office/powerpoint/2010/main" val="32736098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a:t>
            </a:r>
          </a:p>
        </p:txBody>
      </p:sp>
      <p:sp>
        <p:nvSpPr>
          <p:cNvPr id="3" name="Content Placeholder 2"/>
          <p:cNvSpPr>
            <a:spLocks noGrp="1"/>
          </p:cNvSpPr>
          <p:nvPr>
            <p:ph idx="1"/>
          </p:nvPr>
        </p:nvSpPr>
        <p:spPr/>
        <p:txBody>
          <a:bodyPr>
            <a:normAutofit/>
          </a:bodyPr>
          <a:lstStyle/>
          <a:p>
            <a:endParaRPr lang="en-US" dirty="0"/>
          </a:p>
          <a:p>
            <a:endParaRPr lang="en-US" dirty="0"/>
          </a:p>
          <a:p>
            <a:r>
              <a:rPr lang="en-US" sz="3200" dirty="0"/>
              <a:t>Ombudsman Office - Relocation Specialist </a:t>
            </a:r>
          </a:p>
          <a:p>
            <a:pPr lvl="1"/>
            <a:r>
              <a:rPr lang="en-US" sz="3200" dirty="0"/>
              <a:t>Initially used CMP funds</a:t>
            </a:r>
          </a:p>
          <a:p>
            <a:pPr lvl="1"/>
            <a:r>
              <a:rPr lang="en-US" sz="3200" dirty="0"/>
              <a:t>Now permanent</a:t>
            </a:r>
          </a:p>
          <a:p>
            <a:pPr lvl="1"/>
            <a:endParaRPr lang="en-US" dirty="0"/>
          </a:p>
          <a:p>
            <a:endParaRPr lang="en-US" dirty="0"/>
          </a:p>
        </p:txBody>
      </p:sp>
    </p:spTree>
    <p:extLst>
      <p:ext uri="{BB962C8B-B14F-4D97-AF65-F5344CB8AC3E}">
        <p14:creationId xmlns:p14="http://schemas.microsoft.com/office/powerpoint/2010/main" val="5359544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 RELOCATION TEAM</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Division of Long Term Care</a:t>
            </a:r>
          </a:p>
          <a:p>
            <a:pPr>
              <a:buFont typeface="Arial" panose="020B0604020202020204" pitchFamily="34" charset="0"/>
              <a:buChar char="•"/>
            </a:pPr>
            <a:r>
              <a:rPr lang="en-US" sz="2800" dirty="0"/>
              <a:t>Facility </a:t>
            </a:r>
          </a:p>
          <a:p>
            <a:pPr>
              <a:buFont typeface="Arial" panose="020B0604020202020204" pitchFamily="34" charset="0"/>
              <a:buChar char="•"/>
            </a:pPr>
            <a:r>
              <a:rPr lang="en-US" sz="2800" dirty="0"/>
              <a:t>Resident Relocation Specialist Ombudsman for individuals over the age of sixty (60)</a:t>
            </a:r>
          </a:p>
          <a:p>
            <a:pPr>
              <a:buFont typeface="Arial" panose="020B0604020202020204" pitchFamily="34" charset="0"/>
              <a:buChar char="•"/>
            </a:pPr>
            <a:r>
              <a:rPr lang="en-US" sz="2800" dirty="0"/>
              <a:t>Disability Rights Wisconsin (DRW) for individuals under the age of sixty (60) who have developmental, mental and/or physical disabilities. </a:t>
            </a:r>
          </a:p>
          <a:p>
            <a:endParaRPr lang="en-US" sz="2800" dirty="0"/>
          </a:p>
        </p:txBody>
      </p:sp>
    </p:spTree>
    <p:extLst>
      <p:ext uri="{BB962C8B-B14F-4D97-AF65-F5344CB8AC3E}">
        <p14:creationId xmlns:p14="http://schemas.microsoft.com/office/powerpoint/2010/main" val="24578320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 RELOCATION TEAM</a:t>
            </a:r>
          </a:p>
        </p:txBody>
      </p:sp>
      <p:sp>
        <p:nvSpPr>
          <p:cNvPr id="3" name="Content Placeholder 2"/>
          <p:cNvSpPr>
            <a:spLocks noGrp="1"/>
          </p:cNvSpPr>
          <p:nvPr>
            <p:ph idx="1"/>
          </p:nvPr>
        </p:nvSpPr>
        <p:spPr/>
        <p:txBody>
          <a:bodyPr>
            <a:normAutofit/>
          </a:bodyPr>
          <a:lstStyle/>
          <a:p>
            <a:endParaRPr lang="en-US" dirty="0"/>
          </a:p>
          <a:p>
            <a:pPr>
              <a:buFont typeface="Arial" panose="020B0604020202020204" pitchFamily="34" charset="0"/>
              <a:buChar char="•"/>
            </a:pPr>
            <a:r>
              <a:rPr lang="en-US" sz="2800" dirty="0"/>
              <a:t>Staff from the Aging and Disability Resource Center in the county where the closing facility is located. </a:t>
            </a:r>
          </a:p>
          <a:p>
            <a:pPr>
              <a:buFont typeface="Arial" panose="020B0604020202020204" pitchFamily="34" charset="0"/>
              <a:buChar char="•"/>
            </a:pPr>
            <a:r>
              <a:rPr lang="en-US" sz="2800" dirty="0"/>
              <a:t>Staff from the responsible county Adult Protective Services Unit(s) may be consulted where there are concerns regarding guardianship and/or protective placement. </a:t>
            </a:r>
          </a:p>
          <a:p>
            <a:endParaRPr lang="en-US" sz="2800" dirty="0"/>
          </a:p>
        </p:txBody>
      </p:sp>
    </p:spTree>
    <p:extLst>
      <p:ext uri="{BB962C8B-B14F-4D97-AF65-F5344CB8AC3E}">
        <p14:creationId xmlns:p14="http://schemas.microsoft.com/office/powerpoint/2010/main" val="39366562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 RELOCATION TEAM</a:t>
            </a:r>
          </a:p>
        </p:txBody>
      </p:sp>
      <p:sp>
        <p:nvSpPr>
          <p:cNvPr id="3" name="Content Placeholder 2"/>
          <p:cNvSpPr>
            <a:spLocks noGrp="1"/>
          </p:cNvSpPr>
          <p:nvPr>
            <p:ph idx="1"/>
          </p:nvPr>
        </p:nvSpPr>
        <p:spPr>
          <a:xfrm>
            <a:off x="838200" y="1581150"/>
            <a:ext cx="10515600" cy="4595813"/>
          </a:xfrm>
        </p:spPr>
        <p:txBody>
          <a:bodyPr>
            <a:normAutofit lnSpcReduction="10000"/>
          </a:bodyPr>
          <a:lstStyle/>
          <a:p>
            <a:endParaRPr lang="en-US" dirty="0"/>
          </a:p>
          <a:p>
            <a:r>
              <a:rPr lang="en-US" sz="2800" dirty="0"/>
              <a:t>Other Department Staff who may be asked to review the Resident Relocation Plan, conduct on-site visits or participate as a member of the State Relocation Team on an as needed basis would include the following: </a:t>
            </a:r>
          </a:p>
          <a:p>
            <a:pPr lvl="1"/>
            <a:r>
              <a:rPr lang="en-US" sz="2800" dirty="0"/>
              <a:t> Program Bureaus within the Division of Long Term Care. </a:t>
            </a:r>
          </a:p>
          <a:p>
            <a:pPr lvl="1"/>
            <a:r>
              <a:rPr lang="en-US" sz="2800" dirty="0"/>
              <a:t>The Division of Quality Assurance and its various regulatory Bureaus. </a:t>
            </a:r>
          </a:p>
          <a:p>
            <a:pPr lvl="1"/>
            <a:r>
              <a:rPr lang="en-US" sz="2800" dirty="0"/>
              <a:t> The Division of Mental Health and Substance Abuse Services and its various program Bureaus. </a:t>
            </a:r>
          </a:p>
          <a:p>
            <a:pPr lvl="1"/>
            <a:r>
              <a:rPr lang="en-US" sz="2800" dirty="0"/>
              <a:t>Area Administration, Division of Enterprise Services. The Office of Legal Counsel.</a:t>
            </a:r>
          </a:p>
        </p:txBody>
      </p:sp>
    </p:spTree>
    <p:extLst>
      <p:ext uri="{BB962C8B-B14F-4D97-AF65-F5344CB8AC3E}">
        <p14:creationId xmlns:p14="http://schemas.microsoft.com/office/powerpoint/2010/main" val="26587766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 RELOCATION TEAM</a:t>
            </a:r>
          </a:p>
        </p:txBody>
      </p:sp>
      <p:sp>
        <p:nvSpPr>
          <p:cNvPr id="3" name="Content Placeholder 2"/>
          <p:cNvSpPr>
            <a:spLocks noGrp="1"/>
          </p:cNvSpPr>
          <p:nvPr>
            <p:ph idx="1"/>
          </p:nvPr>
        </p:nvSpPr>
        <p:spPr>
          <a:xfrm>
            <a:off x="838200" y="1400175"/>
            <a:ext cx="10515600" cy="4776788"/>
          </a:xfrm>
        </p:spPr>
        <p:txBody>
          <a:bodyPr>
            <a:normAutofit/>
          </a:bodyPr>
          <a:lstStyle/>
          <a:p>
            <a:pPr lvl="1"/>
            <a:endParaRPr lang="en-US" dirty="0"/>
          </a:p>
          <a:p>
            <a:r>
              <a:rPr lang="en-US" sz="2800" dirty="0"/>
              <a:t>Liaisons to the Resident Relocation Team </a:t>
            </a:r>
          </a:p>
          <a:p>
            <a:endParaRPr lang="en-US" sz="2800" dirty="0"/>
          </a:p>
          <a:p>
            <a:pPr lvl="1"/>
            <a:r>
              <a:rPr lang="en-US" sz="2800" dirty="0"/>
              <a:t>Staff from the Managed Care Organization representing currently enrolled members who are residents of the facility or newly enrolled members. </a:t>
            </a:r>
          </a:p>
          <a:p>
            <a:pPr lvl="1"/>
            <a:r>
              <a:rPr lang="en-US" sz="2800" dirty="0"/>
              <a:t>Staff from IRIS Independent Consultant Agency (Helping people get home care).</a:t>
            </a:r>
          </a:p>
          <a:p>
            <a:pPr lvl="1"/>
            <a:r>
              <a:rPr lang="en-US" sz="2800" dirty="0"/>
              <a:t>Staff from health maintenance organizations/insurance plans who have currently enrolled members who are residents of the facilities. </a:t>
            </a:r>
          </a:p>
          <a:p>
            <a:pPr lvl="1"/>
            <a:endParaRPr lang="en-US" sz="2800" dirty="0"/>
          </a:p>
        </p:txBody>
      </p:sp>
    </p:spTree>
    <p:extLst>
      <p:ext uri="{BB962C8B-B14F-4D97-AF65-F5344CB8AC3E}">
        <p14:creationId xmlns:p14="http://schemas.microsoft.com/office/powerpoint/2010/main" val="277467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WISCONSIN: RECOMMENDATIONS FOR ENHANCING THE RESIDENT RELOCATION PROCESS </a:t>
            </a:r>
          </a:p>
        </p:txBody>
      </p:sp>
      <p:sp>
        <p:nvSpPr>
          <p:cNvPr id="3" name="Content Placeholder 2"/>
          <p:cNvSpPr>
            <a:spLocks noGrp="1"/>
          </p:cNvSpPr>
          <p:nvPr>
            <p:ph idx="1"/>
          </p:nvPr>
        </p:nvSpPr>
        <p:spPr>
          <a:xfrm>
            <a:off x="750933" y="1833214"/>
            <a:ext cx="10515600" cy="4351338"/>
          </a:xfrm>
        </p:spPr>
        <p:txBody>
          <a:bodyPr>
            <a:normAutofit/>
          </a:bodyPr>
          <a:lstStyle/>
          <a:p>
            <a:pPr marL="0" indent="0">
              <a:buNone/>
            </a:pPr>
            <a:endParaRPr lang="en-US" dirty="0"/>
          </a:p>
          <a:p>
            <a:pPr>
              <a:buFont typeface="Arial" panose="020B0604020202020204" pitchFamily="34" charset="0"/>
              <a:buChar char="•"/>
            </a:pPr>
            <a:r>
              <a:rPr lang="en-US" sz="2800" dirty="0"/>
              <a:t>Tailoring activities to address the changing environment</a:t>
            </a:r>
          </a:p>
          <a:p>
            <a:pPr lvl="1">
              <a:buFont typeface="Arial" panose="020B0604020202020204" pitchFamily="34" charset="0"/>
              <a:buChar char="•"/>
            </a:pPr>
            <a:endParaRPr lang="en-US" sz="2600" dirty="0"/>
          </a:p>
          <a:p>
            <a:pPr lvl="1">
              <a:buFont typeface="Arial" panose="020B0604020202020204" pitchFamily="34" charset="0"/>
              <a:buChar char="•"/>
            </a:pPr>
            <a:r>
              <a:rPr lang="en-US" sz="2800" dirty="0"/>
              <a:t>arranging to tour examples of various residential options</a:t>
            </a:r>
          </a:p>
          <a:p>
            <a:pPr lvl="1">
              <a:buFont typeface="Arial" panose="020B0604020202020204" pitchFamily="34" charset="0"/>
              <a:buChar char="•"/>
            </a:pPr>
            <a:r>
              <a:rPr lang="en-US" sz="2800" dirty="0"/>
              <a:t>holding “going away” parties</a:t>
            </a:r>
          </a:p>
          <a:p>
            <a:pPr lvl="1">
              <a:buFont typeface="Arial" panose="020B0604020202020204" pitchFamily="34" charset="0"/>
              <a:buChar char="•"/>
            </a:pPr>
            <a:r>
              <a:rPr lang="en-US" sz="2800" dirty="0"/>
              <a:t>shopping for things needed in a new setting such as household goods </a:t>
            </a:r>
          </a:p>
          <a:p>
            <a:pPr lvl="1">
              <a:buFont typeface="Arial" panose="020B0604020202020204" pitchFamily="34" charset="0"/>
              <a:buChar char="•"/>
            </a:pPr>
            <a:r>
              <a:rPr lang="en-US" sz="2800" dirty="0"/>
              <a:t>arranging “drive-bys” past new living arrangements to help residents become oriented to new and unfamiliar locations.  </a:t>
            </a:r>
          </a:p>
        </p:txBody>
      </p:sp>
    </p:spTree>
    <p:extLst>
      <p:ext uri="{BB962C8B-B14F-4D97-AF65-F5344CB8AC3E}">
        <p14:creationId xmlns:p14="http://schemas.microsoft.com/office/powerpoint/2010/main" val="26225414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04231" y="1729648"/>
            <a:ext cx="9628742" cy="3933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“We are all in this together. We want the best outcomes for the resident. Everyone comes to the table with their expertise. It is a group effort.” </a:t>
            </a:r>
          </a:p>
          <a:p>
            <a:pPr>
              <a:lnSpc>
                <a:spcPct val="107000"/>
              </a:lnSpc>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Otis Woods, Survey Director</a:t>
            </a:r>
          </a:p>
        </p:txBody>
      </p:sp>
    </p:spTree>
    <p:extLst>
      <p:ext uri="{BB962C8B-B14F-4D97-AF65-F5344CB8AC3E}">
        <p14:creationId xmlns:p14="http://schemas.microsoft.com/office/powerpoint/2010/main" val="12427847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RESPONSIBILITY OF ALL MEMBERS OF THE STATE RELOCATION TEAM </a:t>
            </a:r>
          </a:p>
        </p:txBody>
      </p:sp>
      <p:sp>
        <p:nvSpPr>
          <p:cNvPr id="3" name="Content Placeholder 2"/>
          <p:cNvSpPr>
            <a:spLocks noGrp="1"/>
          </p:cNvSpPr>
          <p:nvPr>
            <p:ph idx="1"/>
          </p:nvPr>
        </p:nvSpPr>
        <p:spPr>
          <a:xfrm>
            <a:off x="603115" y="1845734"/>
            <a:ext cx="10552565" cy="4023360"/>
          </a:xfrm>
        </p:spPr>
        <p:txBody>
          <a:bodyPr>
            <a:noAutofit/>
          </a:bodyPr>
          <a:lstStyle/>
          <a:p>
            <a:pPr>
              <a:lnSpc>
                <a:spcPct val="110000"/>
              </a:lnSpc>
              <a:buFont typeface="Arial" panose="020B0604020202020204" pitchFamily="34" charset="0"/>
              <a:buChar char="•"/>
            </a:pPr>
            <a:r>
              <a:rPr lang="en-US" sz="2800" dirty="0"/>
              <a:t>Participate in the initial announcement of closure meeting for residents and their representatives. </a:t>
            </a:r>
          </a:p>
          <a:p>
            <a:pPr>
              <a:lnSpc>
                <a:spcPct val="110000"/>
              </a:lnSpc>
              <a:buFont typeface="Arial" panose="020B0604020202020204" pitchFamily="34" charset="0"/>
              <a:buChar char="•"/>
            </a:pPr>
            <a:r>
              <a:rPr lang="en-US" sz="2800" dirty="0"/>
              <a:t>Participate in the resident and family informational meeting conveying the options available for assistance in the relocation effort and their role in ensuring the resident is able to access them and achieve an appropriate alternate setting.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1598" y="4253443"/>
            <a:ext cx="1714500" cy="1724025"/>
          </a:xfrm>
          <a:prstGeom prst="rect">
            <a:avLst/>
          </a:prstGeom>
        </p:spPr>
      </p:pic>
    </p:spTree>
    <p:extLst>
      <p:ext uri="{BB962C8B-B14F-4D97-AF65-F5344CB8AC3E}">
        <p14:creationId xmlns:p14="http://schemas.microsoft.com/office/powerpoint/2010/main" val="11551352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RESPONSIBILITY OF ALL MEMBERS OF THE STATE RELOCATION TEAM </a:t>
            </a:r>
          </a:p>
        </p:txBody>
      </p:sp>
      <p:sp>
        <p:nvSpPr>
          <p:cNvPr id="3" name="Content Placeholder 2"/>
          <p:cNvSpPr>
            <a:spLocks noGrp="1"/>
          </p:cNvSpPr>
          <p:nvPr>
            <p:ph idx="1"/>
          </p:nvPr>
        </p:nvSpPr>
        <p:spPr>
          <a:xfrm>
            <a:off x="603115" y="1845734"/>
            <a:ext cx="10552565" cy="4023360"/>
          </a:xfrm>
        </p:spPr>
        <p:txBody>
          <a:bodyPr>
            <a:noAutofit/>
          </a:bodyPr>
          <a:lstStyle/>
          <a:p>
            <a:pPr>
              <a:lnSpc>
                <a:spcPct val="110000"/>
              </a:lnSpc>
              <a:buFont typeface="Arial" panose="020B0604020202020204" pitchFamily="34" charset="0"/>
              <a:buChar char="•"/>
            </a:pPr>
            <a:endParaRPr lang="en-US" sz="2800" dirty="0"/>
          </a:p>
          <a:p>
            <a:pPr>
              <a:lnSpc>
                <a:spcPct val="110000"/>
              </a:lnSpc>
              <a:buFont typeface="Arial" panose="020B0604020202020204" pitchFamily="34" charset="0"/>
              <a:buChar char="•"/>
            </a:pPr>
            <a:r>
              <a:rPr lang="en-US" sz="2800" dirty="0"/>
              <a:t>Facilitate the development of the individualized relocation plan and </a:t>
            </a:r>
            <a:br>
              <a:rPr lang="en-US" sz="2800" dirty="0"/>
            </a:br>
            <a:r>
              <a:rPr lang="en-US" sz="2800" dirty="0"/>
              <a:t> its timely progression. </a:t>
            </a:r>
            <a:br>
              <a:rPr lang="en-US" sz="2800" dirty="0"/>
            </a:br>
            <a:r>
              <a:rPr lang="en-US" sz="2800" dirty="0"/>
              <a:t>Ensure options counseling is available for all residents. </a:t>
            </a:r>
          </a:p>
          <a:p>
            <a:pPr>
              <a:lnSpc>
                <a:spcPct val="110000"/>
              </a:lnSpc>
              <a:buFont typeface="Arial" panose="020B0604020202020204" pitchFamily="34" charset="0"/>
              <a:buChar char="•"/>
            </a:pPr>
            <a:r>
              <a:rPr lang="en-US" sz="2800" dirty="0"/>
              <a:t>Ensure that resident needs, preferences, and choices are met.</a:t>
            </a:r>
          </a:p>
        </p:txBody>
      </p:sp>
    </p:spTree>
    <p:extLst>
      <p:ext uri="{BB962C8B-B14F-4D97-AF65-F5344CB8AC3E}">
        <p14:creationId xmlns:p14="http://schemas.microsoft.com/office/powerpoint/2010/main" val="36956247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RESPONSIBILITY OF ALL MEMBERS OF THE STATE RELOCATION TEAM  </a:t>
            </a:r>
          </a:p>
        </p:txBody>
      </p:sp>
      <p:sp>
        <p:nvSpPr>
          <p:cNvPr id="3" name="Content Placeholder 2"/>
          <p:cNvSpPr>
            <a:spLocks noGrp="1"/>
          </p:cNvSpPr>
          <p:nvPr>
            <p:ph idx="1"/>
          </p:nvPr>
        </p:nvSpPr>
        <p:spPr/>
        <p:txBody>
          <a:bodyPr>
            <a:noAutofit/>
          </a:bodyPr>
          <a:lstStyle/>
          <a:p>
            <a:r>
              <a:rPr lang="en-US" sz="2400" dirty="0"/>
              <a:t>Ensure that the following elements are present in the development of the individualized relocation plan: </a:t>
            </a:r>
          </a:p>
          <a:p>
            <a:pPr lvl="1"/>
            <a:r>
              <a:rPr lang="en-US" sz="2400" dirty="0"/>
              <a:t>Residents are assured of their right to participate in their discharge plan. </a:t>
            </a:r>
          </a:p>
          <a:p>
            <a:pPr lvl="1"/>
            <a:r>
              <a:rPr lang="en-US" sz="2400" dirty="0"/>
              <a:t>Ensure relocation information is provided to residents and/or their designated decision maker to provide for informed choice. </a:t>
            </a:r>
          </a:p>
          <a:p>
            <a:pPr lvl="1"/>
            <a:r>
              <a:rPr lang="en-US" sz="2400" dirty="0"/>
              <a:t>Ensure counties, ADRCs, MCOs and IRIS consultants are involved in fulfilling their responsibilities in helping the residents relocate. </a:t>
            </a:r>
          </a:p>
          <a:p>
            <a:pPr lvl="1"/>
            <a:r>
              <a:rPr lang="en-US" sz="2400" dirty="0"/>
              <a:t>The resident relocation plan is implemented and timely progression is maintained. </a:t>
            </a:r>
          </a:p>
          <a:p>
            <a:pPr lvl="1"/>
            <a:r>
              <a:rPr lang="en-US" sz="2400" dirty="0"/>
              <a:t>The resident relocation plan is being followed. </a:t>
            </a:r>
          </a:p>
          <a:p>
            <a:pPr lvl="1"/>
            <a:r>
              <a:rPr lang="en-US" sz="2400" dirty="0"/>
              <a:t>Areas of concern in the plan are addressed.</a:t>
            </a:r>
          </a:p>
        </p:txBody>
      </p:sp>
    </p:spTree>
    <p:extLst>
      <p:ext uri="{BB962C8B-B14F-4D97-AF65-F5344CB8AC3E}">
        <p14:creationId xmlns:p14="http://schemas.microsoft.com/office/powerpoint/2010/main" val="28955378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RESPONSIBILITY OF ALL MEMBERS OF THE STATE RELOCATION TEAM </a:t>
            </a:r>
          </a:p>
        </p:txBody>
      </p:sp>
      <p:sp>
        <p:nvSpPr>
          <p:cNvPr id="3" name="Content Placeholder 2"/>
          <p:cNvSpPr>
            <a:spLocks noGrp="1"/>
          </p:cNvSpPr>
          <p:nvPr>
            <p:ph idx="1"/>
          </p:nvPr>
        </p:nvSpPr>
        <p:spPr>
          <a:xfrm>
            <a:off x="805450" y="1573360"/>
            <a:ext cx="10058400" cy="4023360"/>
          </a:xfrm>
        </p:spPr>
        <p:txBody>
          <a:bodyPr>
            <a:normAutofit fontScale="85000" lnSpcReduction="20000"/>
          </a:bodyPr>
          <a:lstStyle/>
          <a:p>
            <a:pPr marL="0" indent="0">
              <a:buNone/>
            </a:pPr>
            <a:endParaRPr lang="en-US" sz="2800" dirty="0"/>
          </a:p>
          <a:p>
            <a:pPr marL="0" indent="0">
              <a:buNone/>
            </a:pPr>
            <a:r>
              <a:rPr lang="en-US" sz="2800" dirty="0"/>
              <a:t>Identify and facilitate the removal of barriers to transition and </a:t>
            </a:r>
            <a:br>
              <a:rPr lang="en-US" sz="2800" dirty="0"/>
            </a:br>
            <a:r>
              <a:rPr lang="en-US" sz="2800" dirty="0"/>
              <a:t>   potential residential options. </a:t>
            </a:r>
            <a:br>
              <a:rPr lang="en-US" sz="2800" dirty="0"/>
            </a:br>
            <a:br>
              <a:rPr lang="en-US" sz="2800" dirty="0"/>
            </a:br>
            <a:r>
              <a:rPr lang="en-US" sz="2800" dirty="0"/>
              <a:t>Follow up, post relocation, on any resident whose relocation may </a:t>
            </a:r>
            <a:br>
              <a:rPr lang="en-US" sz="2800" dirty="0"/>
            </a:br>
            <a:r>
              <a:rPr lang="en-US" sz="2800" dirty="0"/>
              <a:t>   have been potentially problematic or may have resulted in an</a:t>
            </a:r>
            <a:br>
              <a:rPr lang="en-US" sz="2800" dirty="0"/>
            </a:br>
            <a:r>
              <a:rPr lang="en-US" sz="2800" dirty="0"/>
              <a:t>   unexpected outcome. </a:t>
            </a:r>
            <a:br>
              <a:rPr lang="en-US" sz="2800" dirty="0"/>
            </a:br>
            <a:br>
              <a:rPr lang="en-US" sz="2800" dirty="0"/>
            </a:br>
            <a:r>
              <a:rPr lang="en-US" sz="2800" dirty="0"/>
              <a:t>Be a resource for the resident and facility throughout the relocation</a:t>
            </a:r>
            <a:br>
              <a:rPr lang="en-US" sz="2800" dirty="0"/>
            </a:br>
            <a:r>
              <a:rPr lang="en-US" sz="2800" dirty="0"/>
              <a:t>   process. </a:t>
            </a:r>
            <a:br>
              <a:rPr lang="en-US" sz="2800" dirty="0"/>
            </a:br>
            <a:br>
              <a:rPr lang="en-US" sz="2800" dirty="0"/>
            </a:br>
            <a:r>
              <a:rPr lang="en-US" sz="2800" dirty="0"/>
              <a:t>Maintain confidentiality and adhere to the HIPAA (Health Care </a:t>
            </a:r>
            <a:br>
              <a:rPr lang="en-US" sz="2800" dirty="0"/>
            </a:br>
            <a:r>
              <a:rPr lang="en-US" sz="2800" dirty="0"/>
              <a:t>   Insurance Portability and Accountability Act) guidelines relating to </a:t>
            </a:r>
            <a:br>
              <a:rPr lang="en-US" sz="2800" dirty="0"/>
            </a:br>
            <a:r>
              <a:rPr lang="en-US" sz="2800" dirty="0"/>
              <a:t>   health care information.</a:t>
            </a:r>
          </a:p>
        </p:txBody>
      </p:sp>
    </p:spTree>
    <p:extLst>
      <p:ext uri="{BB962C8B-B14F-4D97-AF65-F5344CB8AC3E}">
        <p14:creationId xmlns:p14="http://schemas.microsoft.com/office/powerpoint/2010/main" val="34021423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 SPECIFIC ROLES</a:t>
            </a:r>
          </a:p>
        </p:txBody>
      </p:sp>
      <p:sp>
        <p:nvSpPr>
          <p:cNvPr id="3" name="Content Placeholder 2"/>
          <p:cNvSpPr>
            <a:spLocks noGrp="1"/>
          </p:cNvSpPr>
          <p:nvPr>
            <p:ph idx="1"/>
          </p:nvPr>
        </p:nvSpPr>
        <p:spPr>
          <a:xfrm>
            <a:off x="838200" y="1257300"/>
            <a:ext cx="10515600" cy="4919663"/>
          </a:xfrm>
        </p:spPr>
        <p:txBody>
          <a:bodyPr>
            <a:normAutofit/>
          </a:bodyPr>
          <a:lstStyle/>
          <a:p>
            <a:endParaRPr lang="en-US" b="1" dirty="0"/>
          </a:p>
          <a:p>
            <a:r>
              <a:rPr lang="en-US" sz="2800" b="1" dirty="0"/>
              <a:t>Division of Long Term Care (State Relocation Team Lead): </a:t>
            </a:r>
            <a:r>
              <a:rPr lang="en-US" sz="2800" dirty="0"/>
              <a:t>Leads the team, orients team members, coordinates all activities and monitors the closing and conducts the “Lessons Learned Meeting” when the closure is completed.</a:t>
            </a:r>
          </a:p>
          <a:p>
            <a:r>
              <a:rPr lang="en-US" sz="2800" b="1" dirty="0"/>
              <a:t>Division of Long Term Care (Family Care Expansion and Member Care Specialist):</a:t>
            </a:r>
            <a:r>
              <a:rPr lang="en-US" sz="2800" dirty="0"/>
              <a:t>  Works with their assigned Managed Care Organizations (MCO) to plan for and add capacity to serve relocating residents who are their members. </a:t>
            </a:r>
            <a:endParaRPr lang="en-US" sz="2800" b="1" dirty="0"/>
          </a:p>
          <a:p>
            <a:r>
              <a:rPr lang="en-US" sz="2800" b="1" dirty="0"/>
              <a:t>The facility, managed care organizations</a:t>
            </a:r>
            <a:r>
              <a:rPr lang="en-US" sz="2800" dirty="0"/>
              <a:t>: Prepare residents for relocation and help find placements that residents want.</a:t>
            </a:r>
          </a:p>
        </p:txBody>
      </p:sp>
    </p:spTree>
    <p:extLst>
      <p:ext uri="{BB962C8B-B14F-4D97-AF65-F5344CB8AC3E}">
        <p14:creationId xmlns:p14="http://schemas.microsoft.com/office/powerpoint/2010/main" val="11062879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676"/>
            <a:ext cx="10515600" cy="1257300"/>
          </a:xfrm>
        </p:spPr>
        <p:txBody>
          <a:bodyPr/>
          <a:lstStyle/>
          <a:p>
            <a:r>
              <a:rPr lang="en-US" dirty="0"/>
              <a:t>WISCONSIN: SPECIFIC ROLES</a:t>
            </a:r>
          </a:p>
        </p:txBody>
      </p:sp>
      <p:sp>
        <p:nvSpPr>
          <p:cNvPr id="3" name="Content Placeholder 2"/>
          <p:cNvSpPr>
            <a:spLocks noGrp="1"/>
          </p:cNvSpPr>
          <p:nvPr>
            <p:ph idx="1"/>
          </p:nvPr>
        </p:nvSpPr>
        <p:spPr>
          <a:xfrm>
            <a:off x="838200" y="1257300"/>
            <a:ext cx="10515600" cy="4919663"/>
          </a:xfrm>
        </p:spPr>
        <p:txBody>
          <a:bodyPr>
            <a:normAutofit/>
          </a:bodyPr>
          <a:lstStyle/>
          <a:p>
            <a:r>
              <a:rPr lang="en-US" sz="2400" b="1" dirty="0"/>
              <a:t>Ombudsman Office Relocation Specialist for residents over 60 years of age</a:t>
            </a:r>
            <a:r>
              <a:rPr lang="en-US" sz="2400" dirty="0"/>
              <a:t>: Pulls together resources and keeps an eye on the process from a resident perspective. While the local ombudsman works on a case level, the Ombudsman Relocation Specialist focuses on systems advocacy. Examples of this include: providing communication to all, coordinating with the local ombudsman, and liaising with the Division of Long Term Care’s Relocation Specialist almost daily.</a:t>
            </a:r>
          </a:p>
          <a:p>
            <a:r>
              <a:rPr lang="en-US" sz="2400" b="1" dirty="0"/>
              <a:t>Disability Rights Wisconsin for residents under 60 years of age</a:t>
            </a:r>
            <a:r>
              <a:rPr lang="en-US" sz="2400" dirty="0"/>
              <a:t>:  Considers whether the resident can live in the community and advocates for the placement in the least restrictive setting. </a:t>
            </a:r>
          </a:p>
          <a:p>
            <a:r>
              <a:rPr lang="en-US" sz="2400" b="1" dirty="0"/>
              <a:t>Survey Director</a:t>
            </a:r>
            <a:r>
              <a:rPr lang="en-US" sz="2400" dirty="0"/>
              <a:t>:  Becomes involved only when there are problems with facilities following the rules. When this happens, he or she would clarify the rules for the facilities.   The Survey Director is not a regular member of the Team. </a:t>
            </a:r>
          </a:p>
        </p:txBody>
      </p:sp>
    </p:spTree>
    <p:extLst>
      <p:ext uri="{BB962C8B-B14F-4D97-AF65-F5344CB8AC3E}">
        <p14:creationId xmlns:p14="http://schemas.microsoft.com/office/powerpoint/2010/main" val="6454516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WISCONSIN:ROLES</a:t>
            </a:r>
          </a:p>
        </p:txBody>
      </p:sp>
      <p:sp>
        <p:nvSpPr>
          <p:cNvPr id="3" name="Content Placeholder 2"/>
          <p:cNvSpPr>
            <a:spLocks noGrp="1"/>
          </p:cNvSpPr>
          <p:nvPr>
            <p:ph idx="1"/>
          </p:nvPr>
        </p:nvSpPr>
        <p:spPr/>
        <p:txBody>
          <a:bodyPr>
            <a:normAutofit/>
          </a:bodyPr>
          <a:lstStyle/>
          <a:p>
            <a:r>
              <a:rPr lang="en-US" sz="2800" b="1" dirty="0"/>
              <a:t>Aging and Disability Resource Center: </a:t>
            </a:r>
            <a:r>
              <a:rPr lang="en-US" sz="2800" dirty="0"/>
              <a:t>To offer residents, relocating from a facility that is downsizing or closing, the same services that it would make available to its other ADRC customers (help in accessing long term care programs and services).  Provision of those services may be expedited because of the timelines required for closure, but the nature of the services provided is essentially the same. </a:t>
            </a:r>
          </a:p>
        </p:txBody>
      </p:sp>
    </p:spTree>
    <p:extLst>
      <p:ext uri="{BB962C8B-B14F-4D97-AF65-F5344CB8AC3E}">
        <p14:creationId xmlns:p14="http://schemas.microsoft.com/office/powerpoint/2010/main" val="602891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 RELOCATION MANUAL*</a:t>
            </a:r>
          </a:p>
        </p:txBody>
      </p:sp>
      <p:sp>
        <p:nvSpPr>
          <p:cNvPr id="3" name="Content Placeholder 2"/>
          <p:cNvSpPr>
            <a:spLocks noGrp="1"/>
          </p:cNvSpPr>
          <p:nvPr>
            <p:ph idx="1"/>
          </p:nvPr>
        </p:nvSpPr>
        <p:spPr/>
        <p:txBody>
          <a:bodyPr/>
          <a:lstStyle/>
          <a:p>
            <a:endParaRPr lang="en-US" dirty="0"/>
          </a:p>
          <a:p>
            <a:r>
              <a:rPr lang="en-US" sz="2400" dirty="0"/>
              <a:t>The manual is 146 pages and includes:</a:t>
            </a:r>
          </a:p>
          <a:p>
            <a:pPr lvl="1"/>
            <a:endParaRPr lang="en-US" sz="2400" dirty="0"/>
          </a:p>
          <a:p>
            <a:pPr lvl="1"/>
            <a:endParaRPr lang="en-US" sz="2400" dirty="0"/>
          </a:p>
          <a:p>
            <a:r>
              <a:rPr lang="en-US" sz="2400" dirty="0"/>
              <a:t>*https://www.dhs.wisconsin.gov/relocation/relocationmanual.pdf</a:t>
            </a:r>
          </a:p>
        </p:txBody>
      </p:sp>
    </p:spTree>
    <p:extLst>
      <p:ext uri="{BB962C8B-B14F-4D97-AF65-F5344CB8AC3E}">
        <p14:creationId xmlns:p14="http://schemas.microsoft.com/office/powerpoint/2010/main" val="38505723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 PROCESS</a:t>
            </a:r>
          </a:p>
        </p:txBody>
      </p:sp>
      <p:sp>
        <p:nvSpPr>
          <p:cNvPr id="3" name="Content Placeholder 2"/>
          <p:cNvSpPr>
            <a:spLocks noGrp="1"/>
          </p:cNvSpPr>
          <p:nvPr>
            <p:ph idx="1"/>
          </p:nvPr>
        </p:nvSpPr>
        <p:spPr>
          <a:xfrm>
            <a:off x="651753" y="1845734"/>
            <a:ext cx="10503927" cy="4023360"/>
          </a:xfrm>
        </p:spPr>
        <p:txBody>
          <a:bodyPr>
            <a:noAutofit/>
          </a:bodyPr>
          <a:lstStyle/>
          <a:p>
            <a:pPr>
              <a:buFont typeface="Arial" panose="020B0604020202020204" pitchFamily="34" charset="0"/>
              <a:buChar char="•"/>
            </a:pPr>
            <a:r>
              <a:rPr lang="en-US" sz="2400" dirty="0"/>
              <a:t>Initial Orientation Meeting For State Relocation Team Members </a:t>
            </a:r>
          </a:p>
          <a:p>
            <a:pPr lvl="1">
              <a:buFont typeface="Arial" panose="020B0604020202020204" pitchFamily="34" charset="0"/>
              <a:buChar char="•"/>
            </a:pPr>
            <a:r>
              <a:rPr lang="en-US" sz="2400" dirty="0"/>
              <a:t>Key participants are the members of the State Relocation Team.  The relocation team lead will discuss the purpose and establish a time for the meeting with facility representatives including the facility relocation coordinator. The advocacy team members will be represented depending on the characteristics of the residents, i.e. over 60 years, less than 60 years, disabilities. </a:t>
            </a:r>
          </a:p>
          <a:p>
            <a:pPr>
              <a:buFont typeface="Arial" panose="020B0604020202020204" pitchFamily="34" charset="0"/>
              <a:buChar char="•"/>
            </a:pPr>
            <a:r>
              <a:rPr lang="en-US" sz="2400" dirty="0"/>
              <a:t>Meeting with facility staff</a:t>
            </a:r>
          </a:p>
          <a:p>
            <a:pPr>
              <a:buFont typeface="Arial" panose="020B0604020202020204" pitchFamily="34" charset="0"/>
              <a:buChar char="•"/>
            </a:pPr>
            <a:r>
              <a:rPr lang="en-US" sz="2400" dirty="0"/>
              <a:t>Meeting with residents</a:t>
            </a:r>
          </a:p>
          <a:p>
            <a:pPr>
              <a:buFont typeface="Arial" panose="020B0604020202020204" pitchFamily="34" charset="0"/>
              <a:buChar char="•"/>
            </a:pPr>
            <a:r>
              <a:rPr lang="en-US" sz="2400" dirty="0"/>
              <a:t>Meet at least weekly at the facility or via teleconference to review each resident’s relocation plan</a:t>
            </a:r>
          </a:p>
        </p:txBody>
      </p:sp>
    </p:spTree>
    <p:extLst>
      <p:ext uri="{BB962C8B-B14F-4D97-AF65-F5344CB8AC3E}">
        <p14:creationId xmlns:p14="http://schemas.microsoft.com/office/powerpoint/2010/main" val="961831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WISCONSIN: RECOMMENDATIONS FOR ENHANCING THE RESIDENT RELOCATION PROCESS </a:t>
            </a:r>
          </a:p>
        </p:txBody>
      </p:sp>
      <p:sp>
        <p:nvSpPr>
          <p:cNvPr id="3" name="Content Placeholder 2"/>
          <p:cNvSpPr>
            <a:spLocks noGrp="1"/>
          </p:cNvSpPr>
          <p:nvPr>
            <p:ph idx="1"/>
          </p:nvPr>
        </p:nvSpPr>
        <p:spPr>
          <a:xfrm>
            <a:off x="750933" y="1833214"/>
            <a:ext cx="10515600" cy="4351338"/>
          </a:xfrm>
        </p:spPr>
        <p:txBody>
          <a:bodyPr>
            <a:normAutofit/>
          </a:bodyPr>
          <a:lstStyle/>
          <a:p>
            <a:pPr marL="0" indent="0">
              <a:buNone/>
            </a:pPr>
            <a:endParaRPr lang="en-US" dirty="0"/>
          </a:p>
          <a:p>
            <a:pPr marL="0" indent="0">
              <a:buNone/>
            </a:pPr>
            <a:endParaRPr lang="en-US" dirty="0"/>
          </a:p>
          <a:p>
            <a:pPr>
              <a:buFont typeface="Arial" panose="020B0604020202020204" pitchFamily="34" charset="0"/>
              <a:buChar char="•"/>
            </a:pPr>
            <a:r>
              <a:rPr lang="en-US" sz="2800" dirty="0"/>
              <a:t>Inviting relocated residents back to the facility for “going away” parties (for remaining residents) and/or to council meetings to reassure current residents that their relocation is going well and hopefully their relocation also will.  </a:t>
            </a:r>
          </a:p>
          <a:p>
            <a:pPr>
              <a:buFont typeface="Arial" panose="020B0604020202020204" pitchFamily="34" charset="0"/>
              <a:buChar char="•"/>
            </a:pPr>
            <a:r>
              <a:rPr lang="en-US" sz="2800" dirty="0"/>
              <a:t>With permission, posting addresses of relocated residents and giving updates on how relocated residents are doing in their new homes. </a:t>
            </a:r>
          </a:p>
        </p:txBody>
      </p:sp>
    </p:spTree>
    <p:extLst>
      <p:ext uri="{BB962C8B-B14F-4D97-AF65-F5344CB8AC3E}">
        <p14:creationId xmlns:p14="http://schemas.microsoft.com/office/powerpoint/2010/main" val="26225414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299" y="1736229"/>
            <a:ext cx="10391775" cy="2862322"/>
          </a:xfrm>
          <a:prstGeom prst="rect">
            <a:avLst/>
          </a:prstGeom>
        </p:spPr>
        <p:txBody>
          <a:bodyPr wrap="square">
            <a:spAutoFit/>
          </a:bodyPr>
          <a:lstStyle/>
          <a:p>
            <a:r>
              <a:rPr lang="en-US" sz="3200" dirty="0"/>
              <a:t>Pennsylvania:</a:t>
            </a:r>
          </a:p>
          <a:p>
            <a:pPr lvl="1"/>
            <a:endParaRPr lang="en-US" sz="3200" dirty="0"/>
          </a:p>
          <a:p>
            <a:pPr lvl="1"/>
            <a:r>
              <a:rPr lang="en-US" sz="3200" dirty="0"/>
              <a:t>Depen</a:t>
            </a:r>
            <a:r>
              <a:rPr lang="en-US" sz="2800" dirty="0"/>
              <a:t>ding on the needs of the residents, the relocation team may include representatives from the Office of Adult Protective Services, Salvation Army, Red Cross, the police, or the District Attorney (if criminal charges are being filed).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300" y="334963"/>
            <a:ext cx="1238250" cy="1238250"/>
          </a:xfrm>
          <a:prstGeom prst="rect">
            <a:avLst/>
          </a:prstGeom>
        </p:spPr>
      </p:pic>
    </p:spTree>
    <p:extLst>
      <p:ext uri="{BB962C8B-B14F-4D97-AF65-F5344CB8AC3E}">
        <p14:creationId xmlns:p14="http://schemas.microsoft.com/office/powerpoint/2010/main" val="1633522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10:00 to 10:15</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2853406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0"/>
            <a:ext cx="10515600" cy="1325563"/>
          </a:xfrm>
        </p:spPr>
        <p:txBody>
          <a:bodyPr/>
          <a:lstStyle/>
          <a:p>
            <a:r>
              <a:rPr lang="en-US" dirty="0"/>
              <a:t>SECOND DAY: 10:15 TO 10:45</a:t>
            </a:r>
          </a:p>
        </p:txBody>
      </p:sp>
      <p:sp>
        <p:nvSpPr>
          <p:cNvPr id="3" name="Content Placeholder 2"/>
          <p:cNvSpPr>
            <a:spLocks noGrp="1"/>
          </p:cNvSpPr>
          <p:nvPr>
            <p:ph idx="1"/>
          </p:nvPr>
        </p:nvSpPr>
        <p:spPr>
          <a:xfrm>
            <a:off x="838200" y="1228725"/>
            <a:ext cx="10515600" cy="4948238"/>
          </a:xfrm>
        </p:spPr>
        <p:txBody>
          <a:bodyPr>
            <a:normAutofit/>
          </a:bodyPr>
          <a:lstStyle/>
          <a:p>
            <a:pPr lvl="1"/>
            <a:endParaRPr lang="en-US" dirty="0"/>
          </a:p>
          <a:p>
            <a:pPr lvl="1"/>
            <a:endParaRPr lang="en-US" dirty="0"/>
          </a:p>
        </p:txBody>
      </p:sp>
      <p:sp>
        <p:nvSpPr>
          <p:cNvPr id="4" name="Rectangle 3"/>
          <p:cNvSpPr/>
          <p:nvPr/>
        </p:nvSpPr>
        <p:spPr>
          <a:xfrm>
            <a:off x="260319" y="2015679"/>
            <a:ext cx="10673563" cy="1077218"/>
          </a:xfrm>
          <a:prstGeom prst="rect">
            <a:avLst/>
          </a:prstGeom>
        </p:spPr>
        <p:txBody>
          <a:bodyPr wrap="none">
            <a:spAutoFit/>
          </a:bodyPr>
          <a:lstStyle/>
          <a:p>
            <a:r>
              <a:rPr lang="en-US" sz="3200" dirty="0"/>
              <a:t>Thinking about the practices of states like Ohio and Wisconsin?</a:t>
            </a:r>
          </a:p>
          <a:p>
            <a:r>
              <a:rPr lang="en-US" sz="3200" dirty="0"/>
              <a:t>What kinds of things will you need to consider?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162" y="3440756"/>
            <a:ext cx="3945580" cy="2736207"/>
          </a:xfrm>
          <a:prstGeom prst="rect">
            <a:avLst/>
          </a:prstGeom>
        </p:spPr>
      </p:pic>
    </p:spTree>
    <p:extLst>
      <p:ext uri="{BB962C8B-B14F-4D97-AF65-F5344CB8AC3E}">
        <p14:creationId xmlns:p14="http://schemas.microsoft.com/office/powerpoint/2010/main" val="20467702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21200"/>
          </a:xfrm>
        </p:spPr>
        <p:txBody>
          <a:bodyPr/>
          <a:lstStyle/>
          <a:p>
            <a:r>
              <a:rPr lang="en-US" dirty="0"/>
              <a:t>WHAT ACTIVITIES DO YOU THINK YOU WILL NEED TO UNDERTAKE?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0579" y="647379"/>
            <a:ext cx="2857500" cy="1724025"/>
          </a:xfrm>
        </p:spPr>
      </p:pic>
    </p:spTree>
    <p:extLst>
      <p:ext uri="{BB962C8B-B14F-4D97-AF65-F5344CB8AC3E}">
        <p14:creationId xmlns:p14="http://schemas.microsoft.com/office/powerpoint/2010/main" val="5751684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DAY: 10:45 TO 11:30</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782787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WORK PLAN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6816" y="2346985"/>
            <a:ext cx="4648201" cy="3486150"/>
          </a:xfrm>
        </p:spPr>
      </p:pic>
    </p:spTree>
    <p:extLst>
      <p:ext uri="{BB962C8B-B14F-4D97-AF65-F5344CB8AC3E}">
        <p14:creationId xmlns:p14="http://schemas.microsoft.com/office/powerpoint/2010/main" val="25151475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DAY: 11:30 TO 12</a:t>
            </a:r>
          </a:p>
        </p:txBody>
      </p:sp>
    </p:spTree>
    <p:extLst>
      <p:ext uri="{BB962C8B-B14F-4D97-AF65-F5344CB8AC3E}">
        <p14:creationId xmlns:p14="http://schemas.microsoft.com/office/powerpoint/2010/main" val="2315770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TRAINING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9225" y="2266950"/>
            <a:ext cx="3883362" cy="2563019"/>
          </a:xfrm>
        </p:spPr>
      </p:pic>
    </p:spTree>
    <p:extLst>
      <p:ext uri="{BB962C8B-B14F-4D97-AF65-F5344CB8AC3E}">
        <p14:creationId xmlns:p14="http://schemas.microsoft.com/office/powerpoint/2010/main" val="42552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WISCONSIN: RECOMMENDATIONS FOR ENHANCING THE RESIDENT RELOCATION PROCESS </a:t>
            </a:r>
          </a:p>
        </p:txBody>
      </p:sp>
      <p:sp>
        <p:nvSpPr>
          <p:cNvPr id="3" name="Content Placeholder 2"/>
          <p:cNvSpPr>
            <a:spLocks noGrp="1"/>
          </p:cNvSpPr>
          <p:nvPr>
            <p:ph idx="1"/>
          </p:nvPr>
        </p:nvSpPr>
        <p:spPr>
          <a:xfrm>
            <a:off x="750933" y="1833214"/>
            <a:ext cx="10515600" cy="4351338"/>
          </a:xfrm>
        </p:spPr>
        <p:txBody>
          <a:bodyPr>
            <a:noAutofit/>
          </a:bodyPr>
          <a:lstStyle/>
          <a:p>
            <a:pPr>
              <a:buFont typeface="Arial" panose="020B0604020202020204" pitchFamily="34" charset="0"/>
              <a:buChar char="•"/>
            </a:pPr>
            <a:r>
              <a:rPr lang="en-US" sz="2800" dirty="0"/>
              <a:t>Providing training on Resident Relocation Stress Syndrome for residents’ families and other representatives.  </a:t>
            </a:r>
          </a:p>
          <a:p>
            <a:pPr>
              <a:buFont typeface="Arial" panose="020B0604020202020204" pitchFamily="34" charset="0"/>
              <a:buChar char="•"/>
            </a:pPr>
            <a:r>
              <a:rPr lang="en-US" sz="2800" dirty="0"/>
              <a:t>Arranging pastoral care, if appropriate, and individualized visitation by</a:t>
            </a:r>
            <a:br>
              <a:rPr lang="en-US" sz="2800" dirty="0"/>
            </a:br>
            <a:r>
              <a:rPr lang="en-US" sz="2800" dirty="0"/>
              <a:t> volunteers and staff.  </a:t>
            </a:r>
          </a:p>
          <a:p>
            <a:pPr>
              <a:buFont typeface="Arial" panose="020B0604020202020204" pitchFamily="34" charset="0"/>
              <a:buChar char="•"/>
            </a:pPr>
            <a:r>
              <a:rPr lang="en-US" sz="2800" dirty="0"/>
              <a:t>Designating staff to individual residents to monitor condition including any signs and symptoms of resident relocation stress syndrome and to assist with relocation orientation.  </a:t>
            </a:r>
          </a:p>
          <a:p>
            <a:pPr>
              <a:buFont typeface="Arial" panose="020B0604020202020204" pitchFamily="34" charset="0"/>
              <a:buChar char="•"/>
            </a:pPr>
            <a:r>
              <a:rPr lang="en-US" sz="2800" dirty="0"/>
              <a:t>Creating opportunities for regular updates to residents, families and staff on the status of the facility. </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62254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a:t>
            </a:r>
            <a:br>
              <a:rPr lang="en-US" dirty="0"/>
            </a:br>
            <a:r>
              <a:rPr lang="en-US" dirty="0"/>
              <a:t>GUIDE FOR RECEIVING FACILITY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For receiving facilities/entities, the goal is to focus on the relocated resident and her/his needs and wishes in order to mitigate or minimize transfer trauma/relocation stress syndrome after relocation.  </a:t>
            </a:r>
          </a:p>
          <a:p>
            <a:pPr>
              <a:buFont typeface="Arial" panose="020B0604020202020204" pitchFamily="34" charset="0"/>
              <a:buChar char="•"/>
            </a:pPr>
            <a:r>
              <a:rPr lang="en-US" sz="2800" dirty="0"/>
              <a:t>Know that a resident who is relocating may be experiencing</a:t>
            </a:r>
            <a:br>
              <a:rPr lang="en-US" sz="2800" dirty="0"/>
            </a:br>
            <a:r>
              <a:rPr lang="en-US" sz="2800" dirty="0"/>
              <a:t>emotional and physical symptoms related to relocation stress</a:t>
            </a:r>
            <a:br>
              <a:rPr lang="en-US" sz="2800" dirty="0"/>
            </a:br>
            <a:r>
              <a:rPr lang="en-US" sz="2800" dirty="0"/>
              <a:t>syndrome/transfer trauma.  </a:t>
            </a:r>
          </a:p>
          <a:p>
            <a:pPr>
              <a:buFont typeface="Arial" panose="020B0604020202020204" pitchFamily="34" charset="0"/>
              <a:buChar char="•"/>
            </a:pPr>
            <a:r>
              <a:rPr lang="en-US" sz="2800" dirty="0"/>
              <a:t>Facilitate a caregiver visiting the resident in the closing facility in an</a:t>
            </a:r>
            <a:br>
              <a:rPr lang="en-US" sz="2800" dirty="0"/>
            </a:br>
            <a:r>
              <a:rPr lang="en-US" sz="2800" dirty="0"/>
              <a:t>effort to ease the resident’s transition to their new home.  </a:t>
            </a:r>
          </a:p>
        </p:txBody>
      </p:sp>
    </p:spTree>
    <p:extLst>
      <p:ext uri="{BB962C8B-B14F-4D97-AF65-F5344CB8AC3E}">
        <p14:creationId xmlns:p14="http://schemas.microsoft.com/office/powerpoint/2010/main" val="615991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a:t>
            </a:r>
            <a:br>
              <a:rPr lang="en-US" dirty="0"/>
            </a:br>
            <a:r>
              <a:rPr lang="en-US" dirty="0"/>
              <a:t>GUIDE FOR RECEIVING FACILITY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Facilitate a resident tour of the facility/living setting before the    actual day of the relocation.  </a:t>
            </a:r>
          </a:p>
          <a:p>
            <a:pPr>
              <a:buFont typeface="Arial" panose="020B0604020202020204" pitchFamily="34" charset="0"/>
              <a:buChar char="•"/>
            </a:pPr>
            <a:r>
              <a:rPr lang="en-US" sz="2800" dirty="0"/>
              <a:t>Designate a primary facility contact for the resident/family/legal  representative to keep in contact with throughout the relocation   process and after the actual relocation.  </a:t>
            </a:r>
          </a:p>
          <a:p>
            <a:pPr>
              <a:buFont typeface="Arial" panose="020B0604020202020204" pitchFamily="34" charset="0"/>
              <a:buChar char="•"/>
            </a:pPr>
            <a:r>
              <a:rPr lang="en-US" sz="2800" dirty="0"/>
              <a:t>Provide names and contact information to resident/family/legal   representative for key staff in the receiving facility.  </a:t>
            </a:r>
          </a:p>
        </p:txBody>
      </p:sp>
    </p:spTree>
    <p:extLst>
      <p:ext uri="{BB962C8B-B14F-4D97-AF65-F5344CB8AC3E}">
        <p14:creationId xmlns:p14="http://schemas.microsoft.com/office/powerpoint/2010/main" val="615991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a:t>
            </a:r>
            <a:br>
              <a:rPr lang="en-US" dirty="0"/>
            </a:br>
            <a:r>
              <a:rPr lang="en-US" dirty="0"/>
              <a:t>GUIDE FOR RECEIVING FACILITY</a:t>
            </a:r>
          </a:p>
        </p:txBody>
      </p:sp>
      <p:sp>
        <p:nvSpPr>
          <p:cNvPr id="3" name="Content Placeholder 2"/>
          <p:cNvSpPr>
            <a:spLocks noGrp="1"/>
          </p:cNvSpPr>
          <p:nvPr>
            <p:ph idx="1"/>
          </p:nvPr>
        </p:nvSpPr>
        <p:spPr>
          <a:xfrm>
            <a:off x="817123" y="1737360"/>
            <a:ext cx="10338557" cy="4089508"/>
          </a:xfrm>
        </p:spPr>
        <p:txBody>
          <a:bodyPr>
            <a:noAutofit/>
          </a:bodyPr>
          <a:lstStyle/>
          <a:p>
            <a:pPr>
              <a:buFont typeface="Arial" panose="020B0604020202020204" pitchFamily="34" charset="0"/>
              <a:buChar char="•"/>
            </a:pPr>
            <a:r>
              <a:rPr lang="en-US" sz="2700" dirty="0"/>
              <a:t>Assure nursing staff and other interdisciplinary team members/service providers review transfer information (physician’s orders, medical history, social history, etc.) and complete admission assessments.  The team needs to assess the resident’s risk for relocation stress syndrome/transfer trauma. </a:t>
            </a:r>
          </a:p>
          <a:p>
            <a:pPr>
              <a:buFont typeface="Arial" panose="020B0604020202020204" pitchFamily="34" charset="0"/>
              <a:buChar char="•"/>
            </a:pPr>
            <a:r>
              <a:rPr lang="en-US" sz="2700" dirty="0"/>
              <a:t> Include the resident/family/legal representative’s input in the assessment process.  </a:t>
            </a:r>
          </a:p>
          <a:p>
            <a:pPr>
              <a:buFont typeface="Arial" panose="020B0604020202020204" pitchFamily="34" charset="0"/>
              <a:buChar char="•"/>
            </a:pPr>
            <a:r>
              <a:rPr lang="en-US" sz="2700" dirty="0"/>
              <a:t>Seek out resident information regarding likes, dislikes, preferred daily routines, etc. and ensure the information becomes part of the direct care givers’ care plan.  .  </a:t>
            </a:r>
          </a:p>
        </p:txBody>
      </p:sp>
    </p:spTree>
    <p:extLst>
      <p:ext uri="{BB962C8B-B14F-4D97-AF65-F5344CB8AC3E}">
        <p14:creationId xmlns:p14="http://schemas.microsoft.com/office/powerpoint/2010/main" val="615991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a:t>
            </a:r>
            <a:br>
              <a:rPr lang="en-US" dirty="0"/>
            </a:br>
            <a:r>
              <a:rPr lang="en-US" dirty="0"/>
              <a:t>GUIDE FOR RECEIVING FACILITY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Implement admission care plan addressing potential risk for transfer</a:t>
            </a:r>
            <a:br>
              <a:rPr lang="en-US" sz="2800" dirty="0"/>
            </a:br>
            <a:r>
              <a:rPr lang="en-US" sz="2800" dirty="0"/>
              <a:t>trauma/relocation stress syndrome and interventions to minimize</a:t>
            </a:r>
            <a:br>
              <a:rPr lang="en-US" sz="2800" dirty="0"/>
            </a:br>
            <a:r>
              <a:rPr lang="en-US" sz="2800" dirty="0"/>
              <a:t>risks.  </a:t>
            </a:r>
          </a:p>
          <a:p>
            <a:pPr>
              <a:buFont typeface="Arial" panose="020B0604020202020204" pitchFamily="34" charset="0"/>
              <a:buChar char="•"/>
            </a:pPr>
            <a:r>
              <a:rPr lang="en-US" sz="2800" dirty="0"/>
              <a:t>Document resident’s reactions and concerns upon arrival. </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724" y="3853060"/>
            <a:ext cx="3863975" cy="1792884"/>
          </a:xfrm>
          <a:prstGeom prst="rect">
            <a:avLst/>
          </a:prstGeom>
        </p:spPr>
      </p:pic>
    </p:spTree>
    <p:extLst>
      <p:ext uri="{BB962C8B-B14F-4D97-AF65-F5344CB8AC3E}">
        <p14:creationId xmlns:p14="http://schemas.microsoft.com/office/powerpoint/2010/main" val="61599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a:t>
            </a:r>
            <a:br>
              <a:rPr lang="en-US" dirty="0"/>
            </a:br>
            <a:r>
              <a:rPr lang="en-US" dirty="0"/>
              <a:t>GUIDE FOR RECEIVING FACILITY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Be alert for and put interventions in place to address safety risks such as weight loss, falls, anxiety, and confusion that could result from being in an unfamiliar environment.  </a:t>
            </a:r>
          </a:p>
          <a:p>
            <a:pPr>
              <a:buFont typeface="Arial" panose="020B0604020202020204" pitchFamily="34" charset="0"/>
              <a:buChar char="•"/>
            </a:pPr>
            <a:r>
              <a:rPr lang="en-US" sz="2800" dirty="0"/>
              <a:t>Provide a warm, friendly environment and encourage family/legal</a:t>
            </a:r>
            <a:br>
              <a:rPr lang="en-US" sz="2800" dirty="0"/>
            </a:br>
            <a:r>
              <a:rPr lang="en-US" sz="2800" dirty="0"/>
              <a:t> representative to stay while the resident is getting settled in his/her</a:t>
            </a:r>
            <a:br>
              <a:rPr lang="en-US" sz="2800" dirty="0"/>
            </a:br>
            <a:r>
              <a:rPr lang="en-US" sz="2800" dirty="0"/>
              <a:t> new living setting/home.  </a:t>
            </a:r>
          </a:p>
          <a:p>
            <a:pPr>
              <a:buFont typeface="Arial" panose="020B0604020202020204" pitchFamily="34" charset="0"/>
              <a:buChar char="•"/>
            </a:pPr>
            <a:r>
              <a:rPr lang="en-US" sz="2800" dirty="0"/>
              <a:t>Review the personal belongings inventory, from the closing facility,</a:t>
            </a:r>
            <a:br>
              <a:rPr lang="en-US" sz="2800" dirty="0"/>
            </a:br>
            <a:r>
              <a:rPr lang="en-US" sz="2800" dirty="0"/>
              <a:t>and verify the presence of all belongings and any funds.  </a:t>
            </a:r>
          </a:p>
        </p:txBody>
      </p:sp>
    </p:spTree>
    <p:extLst>
      <p:ext uri="{BB962C8B-B14F-4D97-AF65-F5344CB8AC3E}">
        <p14:creationId xmlns:p14="http://schemas.microsoft.com/office/powerpoint/2010/main" val="61599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One: MORNING AGENDA</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dirty="0"/>
              <a:t> Your experiences with closures</a:t>
            </a:r>
          </a:p>
          <a:p>
            <a:pPr>
              <a:buFont typeface="Arial" panose="020B0604020202020204" pitchFamily="34" charset="0"/>
              <a:buChar char="•"/>
            </a:pPr>
            <a:r>
              <a:rPr lang="en-US" sz="2800" dirty="0"/>
              <a:t>  Review Of National Study Funded By The Retirement</a:t>
            </a:r>
            <a:br>
              <a:rPr lang="en-US" sz="2800" dirty="0"/>
            </a:br>
            <a:r>
              <a:rPr lang="en-US" sz="2800" dirty="0"/>
              <a:t>   Research Foundation</a:t>
            </a:r>
            <a:br>
              <a:rPr lang="en-US" sz="2800" dirty="0"/>
            </a:br>
            <a:endParaRPr lang="en-US" sz="2800" dirty="0"/>
          </a:p>
          <a:p>
            <a:pPr lvl="2"/>
            <a:r>
              <a:rPr lang="en-US" sz="2400" dirty="0"/>
              <a:t>Objectives and Results</a:t>
            </a:r>
          </a:p>
          <a:p>
            <a:pPr lvl="2"/>
            <a:r>
              <a:rPr lang="en-US" sz="2400" dirty="0"/>
              <a:t>State Best Practices</a:t>
            </a:r>
          </a:p>
          <a:p>
            <a:pPr lvl="2"/>
            <a:r>
              <a:rPr lang="en-US" sz="2400" dirty="0"/>
              <a:t>Recommendations</a:t>
            </a:r>
          </a:p>
          <a:p>
            <a:pPr>
              <a:buFont typeface="Arial" panose="020B0604020202020204" pitchFamily="34" charset="0"/>
              <a:buChar char="•"/>
            </a:pPr>
            <a:r>
              <a:rPr lang="en-US" sz="2800" dirty="0"/>
              <a:t>  New Federal Requirements when Discharging a Resident</a:t>
            </a:r>
          </a:p>
          <a:p>
            <a:pPr>
              <a:buFont typeface="Arial" panose="020B0604020202020204" pitchFamily="34" charset="0"/>
              <a:buChar char="•"/>
            </a:pPr>
            <a:r>
              <a:rPr lang="en-US" sz="2800" dirty="0"/>
              <a:t>  Federal Rules on Closures</a:t>
            </a:r>
          </a:p>
          <a:p>
            <a:endParaRPr lang="en-US" dirty="0"/>
          </a:p>
          <a:p>
            <a:endParaRPr lang="en-US" dirty="0"/>
          </a:p>
        </p:txBody>
      </p:sp>
    </p:spTree>
    <p:extLst>
      <p:ext uri="{BB962C8B-B14F-4D97-AF65-F5344CB8AC3E}">
        <p14:creationId xmlns:p14="http://schemas.microsoft.com/office/powerpoint/2010/main" val="310056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a:t>
            </a:r>
            <a:br>
              <a:rPr lang="en-US" dirty="0"/>
            </a:br>
            <a:r>
              <a:rPr lang="en-US" dirty="0"/>
              <a:t>GUIDE FOR RECEIVING FACILITY</a:t>
            </a:r>
          </a:p>
        </p:txBody>
      </p:sp>
      <p:sp>
        <p:nvSpPr>
          <p:cNvPr id="3" name="Content Placeholder 2"/>
          <p:cNvSpPr>
            <a:spLocks noGrp="1"/>
          </p:cNvSpPr>
          <p:nvPr>
            <p:ph idx="1"/>
          </p:nvPr>
        </p:nvSpPr>
        <p:spPr>
          <a:xfrm>
            <a:off x="836579" y="1631726"/>
            <a:ext cx="10319101" cy="4023360"/>
          </a:xfrm>
        </p:spPr>
        <p:txBody>
          <a:bodyPr>
            <a:normAutofit lnSpcReduction="10000"/>
          </a:bodyPr>
          <a:lstStyle/>
          <a:p>
            <a:pPr marL="0" indent="0">
              <a:buNone/>
            </a:pPr>
            <a:endParaRPr lang="en-US" sz="2800" dirty="0"/>
          </a:p>
          <a:p>
            <a:pPr>
              <a:buFont typeface="Arial" panose="020B0604020202020204" pitchFamily="34" charset="0"/>
              <a:buChar char="•"/>
            </a:pPr>
            <a:r>
              <a:rPr lang="en-US" sz="2800" dirty="0"/>
              <a:t>Assist resident to unpack and organize belongings with resident input.  </a:t>
            </a:r>
          </a:p>
          <a:p>
            <a:pPr>
              <a:buFont typeface="Arial" panose="020B0604020202020204" pitchFamily="34" charset="0"/>
              <a:buChar char="•"/>
            </a:pPr>
            <a:r>
              <a:rPr lang="en-US" sz="2800" dirty="0"/>
              <a:t>Introduce new resident to the other residents, volunteers, staff, and families as the resident is willing.  </a:t>
            </a:r>
          </a:p>
          <a:p>
            <a:pPr>
              <a:buFont typeface="Arial" panose="020B0604020202020204" pitchFamily="34" charset="0"/>
              <a:buChar char="•"/>
            </a:pPr>
            <a:r>
              <a:rPr lang="en-US" sz="2800" dirty="0"/>
              <a:t>Establish routines for the resident with resident and family/guardian input and with information shared from the closing facility.  </a:t>
            </a:r>
          </a:p>
          <a:p>
            <a:pPr>
              <a:buFont typeface="Arial" panose="020B0604020202020204" pitchFamily="34" charset="0"/>
              <a:buChar char="•"/>
            </a:pPr>
            <a:r>
              <a:rPr lang="en-US" sz="2800" dirty="0"/>
              <a:t>Assign a primary nurse or caregiver to assess the resident frequently and to monitor for signs of transfer trauma/relocation stress syndrome and implement necessary interventions.  </a:t>
            </a:r>
          </a:p>
        </p:txBody>
      </p:sp>
    </p:spTree>
    <p:extLst>
      <p:ext uri="{BB962C8B-B14F-4D97-AF65-F5344CB8AC3E}">
        <p14:creationId xmlns:p14="http://schemas.microsoft.com/office/powerpoint/2010/main" val="615991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a:t>
            </a:r>
            <a:br>
              <a:rPr lang="en-US" dirty="0"/>
            </a:br>
            <a:r>
              <a:rPr lang="en-US" dirty="0"/>
              <a:t>GUIDE FOR RECEIVING FACILITY</a:t>
            </a:r>
          </a:p>
        </p:txBody>
      </p:sp>
      <p:sp>
        <p:nvSpPr>
          <p:cNvPr id="3" name="Content Placeholder 2"/>
          <p:cNvSpPr>
            <a:spLocks noGrp="1"/>
          </p:cNvSpPr>
          <p:nvPr>
            <p:ph idx="1"/>
          </p:nvPr>
        </p:nvSpPr>
        <p:spPr/>
        <p:txBody>
          <a:bodyPr/>
          <a:lstStyle/>
          <a:p>
            <a:pPr>
              <a:buFont typeface="Arial" panose="020B0604020202020204" pitchFamily="34" charset="0"/>
              <a:buChar char="•"/>
            </a:pPr>
            <a:endParaRPr lang="en-US" sz="2800" dirty="0"/>
          </a:p>
          <a:p>
            <a:pPr>
              <a:buFont typeface="Arial" panose="020B0604020202020204" pitchFamily="34" charset="0"/>
              <a:buChar char="•"/>
            </a:pPr>
            <a:r>
              <a:rPr lang="en-US" sz="2800" dirty="0"/>
              <a:t>Assign a consistent caregiver(s) for at least the first 30 days to assist the resident with transition to their new environment.  </a:t>
            </a:r>
          </a:p>
          <a:p>
            <a:pPr>
              <a:buFont typeface="Arial" panose="020B0604020202020204" pitchFamily="34" charset="0"/>
              <a:buChar char="•"/>
            </a:pPr>
            <a:r>
              <a:rPr lang="en-US" sz="2800" dirty="0"/>
              <a:t>If indicated, encourage attendance and participation at resident and family council meetings. </a:t>
            </a:r>
          </a:p>
          <a:p>
            <a:pPr marL="0" indent="0">
              <a:buNone/>
            </a:pPr>
            <a:endParaRPr lang="en-US" sz="2800" dirty="0"/>
          </a:p>
          <a:p>
            <a:endParaRPr lang="en-US" dirty="0"/>
          </a:p>
        </p:txBody>
      </p:sp>
    </p:spTree>
    <p:extLst>
      <p:ext uri="{BB962C8B-B14F-4D97-AF65-F5344CB8AC3E}">
        <p14:creationId xmlns:p14="http://schemas.microsoft.com/office/powerpoint/2010/main" val="3891806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CONNECTICUT</a:t>
            </a:r>
          </a:p>
        </p:txBody>
      </p:sp>
      <p:sp>
        <p:nvSpPr>
          <p:cNvPr id="4" name="Content Placeholder 3"/>
          <p:cNvSpPr>
            <a:spLocks noGrp="1"/>
          </p:cNvSpPr>
          <p:nvPr>
            <p:ph idx="1"/>
          </p:nvPr>
        </p:nvSpPr>
        <p:spPr/>
        <p:txBody>
          <a:bodyPr>
            <a:normAutofit/>
          </a:bodyPr>
          <a:lstStyle/>
          <a:p>
            <a:endParaRPr lang="en-US" dirty="0"/>
          </a:p>
          <a:p>
            <a:pPr>
              <a:buFont typeface="Arial" panose="020B0604020202020204" pitchFamily="34" charset="0"/>
              <a:buChar char="•"/>
            </a:pPr>
            <a:r>
              <a:rPr lang="en-US" sz="2600" dirty="0"/>
              <a:t>State can deny voluntary closure.</a:t>
            </a:r>
          </a:p>
          <a:p>
            <a:pPr>
              <a:buFont typeface="Arial" panose="020B0604020202020204" pitchFamily="34" charset="0"/>
              <a:buChar char="•"/>
            </a:pPr>
            <a:r>
              <a:rPr lang="en-US" sz="2600" dirty="0"/>
              <a:t>Requirement that state ombudsman notices residents/families at same time as facility.</a:t>
            </a:r>
          </a:p>
          <a:p>
            <a:pPr>
              <a:buFont typeface="Arial" panose="020B0604020202020204" pitchFamily="34" charset="0"/>
              <a:buChar char="•"/>
            </a:pPr>
            <a:r>
              <a:rPr lang="en-US" sz="2600" dirty="0"/>
              <a:t>Laws permitting a waiver of a waiting list for residents coming from a closed facility.</a:t>
            </a:r>
          </a:p>
          <a:p>
            <a:pPr>
              <a:buFont typeface="Arial" panose="020B0604020202020204" pitchFamily="34" charset="0"/>
              <a:buChar char="•"/>
            </a:pPr>
            <a:r>
              <a:rPr lang="en-US" sz="2600" dirty="0"/>
              <a:t>Laws permitting a resident to temporarily be admitted to a facility until a first choice is available.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250" y="286603"/>
            <a:ext cx="3133725" cy="2092447"/>
          </a:xfrm>
          <a:prstGeom prst="rect">
            <a:avLst/>
          </a:prstGeom>
        </p:spPr>
      </p:pic>
    </p:spTree>
    <p:extLst>
      <p:ext uri="{BB962C8B-B14F-4D97-AF65-F5344CB8AC3E}">
        <p14:creationId xmlns:p14="http://schemas.microsoft.com/office/powerpoint/2010/main" val="2161875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2231" y="2967952"/>
            <a:ext cx="2398990" cy="595932"/>
          </a:xfrm>
          <a:prstGeom prst="rect">
            <a:avLst/>
          </a:prstGeom>
        </p:spPr>
        <p:txBody>
          <a:bodyPr wrap="none">
            <a:spAutoFit/>
          </a:bodyPr>
          <a:lstStyle/>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OTHER IDEAS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375" y="3190875"/>
            <a:ext cx="1524000" cy="1524000"/>
          </a:xfrm>
          <a:prstGeom prst="rect">
            <a:avLst/>
          </a:prstGeom>
        </p:spPr>
      </p:pic>
    </p:spTree>
    <p:extLst>
      <p:ext uri="{BB962C8B-B14F-4D97-AF65-F5344CB8AC3E}">
        <p14:creationId xmlns:p14="http://schemas.microsoft.com/office/powerpoint/2010/main" val="226313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IOWA</a:t>
            </a:r>
            <a:br>
              <a:rPr lang="en-US" dirty="0"/>
            </a:br>
            <a:endParaRPr lang="en-US" dirty="0"/>
          </a:p>
        </p:txBody>
      </p:sp>
      <p:sp>
        <p:nvSpPr>
          <p:cNvPr id="3" name="Content Placeholder 2"/>
          <p:cNvSpPr>
            <a:spLocks noGrp="1"/>
          </p:cNvSpPr>
          <p:nvPr>
            <p:ph idx="1"/>
          </p:nvPr>
        </p:nvSpPr>
        <p:spPr>
          <a:xfrm>
            <a:off x="838200" y="1363915"/>
            <a:ext cx="10515600" cy="4813048"/>
          </a:xfrm>
        </p:spPr>
        <p:txBody>
          <a:bodyPr>
            <a:normAutofit fontScale="92500" lnSpcReduction="10000"/>
          </a:bodyPr>
          <a:lstStyle/>
          <a:p>
            <a:pPr>
              <a:buFont typeface="Arial" panose="020B0604020202020204" pitchFamily="34" charset="0"/>
              <a:buChar char="•"/>
            </a:pPr>
            <a:r>
              <a:rPr lang="en-US" sz="2600" dirty="0"/>
              <a:t>DIA (Department of Inspections and Appeals) </a:t>
            </a:r>
            <a:r>
              <a:rPr lang="en-US" sz="2600" b="1" dirty="0"/>
              <a:t>monitors staffing levels </a:t>
            </a:r>
            <a:r>
              <a:rPr lang="en-US" sz="2600" dirty="0"/>
              <a:t>during the closure process. </a:t>
            </a:r>
            <a:br>
              <a:rPr lang="en-US" sz="2600" dirty="0"/>
            </a:br>
            <a:endParaRPr lang="en-US" sz="2600" dirty="0"/>
          </a:p>
          <a:p>
            <a:pPr lvl="1"/>
            <a:r>
              <a:rPr lang="en-US" sz="2600" dirty="0"/>
              <a:t>If staff members are quitting, the team requests the facility obtain temporary staffing for the closure. </a:t>
            </a:r>
          </a:p>
          <a:p>
            <a:pPr>
              <a:buFont typeface="Arial" panose="020B0604020202020204" pitchFamily="34" charset="0"/>
              <a:buChar char="•"/>
            </a:pPr>
            <a:r>
              <a:rPr lang="en-US" sz="2600" dirty="0"/>
              <a:t>Iowa also has a unique practice of employing a </a:t>
            </a:r>
            <a:r>
              <a:rPr lang="en-US" sz="2600" b="1" dirty="0"/>
              <a:t>discharge specialist </a:t>
            </a:r>
            <a:r>
              <a:rPr lang="en-US" sz="2600" dirty="0"/>
              <a:t>to handle involuntary discharge/transfer notices. </a:t>
            </a:r>
          </a:p>
          <a:p>
            <a:pPr lvl="2">
              <a:buFont typeface="Wingdings" panose="05000000000000000000" pitchFamily="2" charset="2"/>
              <a:buChar char="§"/>
            </a:pPr>
            <a:r>
              <a:rPr lang="en-US" sz="2600" dirty="0"/>
              <a:t>In one-on-one meetings, the discharge specialist assists residents and their decision-makers with how the closure will impact them. </a:t>
            </a:r>
          </a:p>
          <a:p>
            <a:pPr lvl="2">
              <a:buFont typeface="Wingdings" panose="05000000000000000000" pitchFamily="2" charset="2"/>
              <a:buChar char="§"/>
            </a:pPr>
            <a:r>
              <a:rPr lang="en-US" sz="2600" dirty="0"/>
              <a:t>The discharge specialist follows up with the residents after the move to determine if the transition was successful and to help the resident with any issues.</a:t>
            </a:r>
          </a:p>
          <a:p>
            <a:pPr>
              <a:buFont typeface="Arial" panose="020B0604020202020204" pitchFamily="34" charset="0"/>
              <a:buChar char="•"/>
            </a:pPr>
            <a:r>
              <a:rPr lang="en-US" sz="2600" dirty="0"/>
              <a:t>Uses CMP funds.</a:t>
            </a:r>
          </a:p>
          <a:p>
            <a:pPr lvl="1">
              <a:buFont typeface="Wingdings" panose="05000000000000000000" pitchFamily="2" charset="2"/>
              <a:buChar char="§"/>
            </a:pPr>
            <a:endParaRPr lang="en-US" sz="2800" dirty="0"/>
          </a:p>
          <a:p>
            <a:pPr lvl="1">
              <a:buFont typeface="Wingdings" panose="05000000000000000000" pitchFamily="2" charset="2"/>
              <a:buChar char="§"/>
            </a:pP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200" y="219075"/>
            <a:ext cx="1572360" cy="1077312"/>
          </a:xfrm>
          <a:prstGeom prst="rect">
            <a:avLst/>
          </a:prstGeom>
        </p:spPr>
      </p:pic>
    </p:spTree>
    <p:extLst>
      <p:ext uri="{BB962C8B-B14F-4D97-AF65-F5344CB8AC3E}">
        <p14:creationId xmlns:p14="http://schemas.microsoft.com/office/powerpoint/2010/main" val="2543824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MICHIGAN</a:t>
            </a:r>
          </a:p>
        </p:txBody>
      </p:sp>
      <p:sp>
        <p:nvSpPr>
          <p:cNvPr id="3" name="Content Placeholder 2"/>
          <p:cNvSpPr>
            <a:spLocks noGrp="1"/>
          </p:cNvSpPr>
          <p:nvPr>
            <p:ph idx="1"/>
          </p:nvPr>
        </p:nvSpPr>
        <p:spPr>
          <a:xfrm>
            <a:off x="838200" y="1457325"/>
            <a:ext cx="10515600" cy="4719638"/>
          </a:xfrm>
        </p:spPr>
        <p:txBody>
          <a:bodyPr>
            <a:normAutofit fontScale="92500" lnSpcReduction="20000"/>
          </a:bodyPr>
          <a:lstStyle/>
          <a:p>
            <a:endParaRPr lang="en-US" dirty="0"/>
          </a:p>
          <a:p>
            <a:endParaRPr lang="en-US" dirty="0"/>
          </a:p>
          <a:p>
            <a:pPr>
              <a:buFont typeface="Arial" panose="020B0604020202020204" pitchFamily="34" charset="0"/>
              <a:buChar char="•"/>
            </a:pPr>
            <a:r>
              <a:rPr lang="en-US" sz="2800" dirty="0"/>
              <a:t>Developed a complete guide to closure*</a:t>
            </a:r>
          </a:p>
          <a:p>
            <a:pPr>
              <a:buFont typeface="Arial" panose="020B0604020202020204" pitchFamily="34" charset="0"/>
              <a:buChar char="•"/>
            </a:pPr>
            <a:r>
              <a:rPr lang="en-US" sz="2800" dirty="0"/>
              <a:t>Their closure team ensures that the residents’ needs are being met by having the teamwork area be open and accessible to residents. Often times, team meetings are held in an activity room or a dining room.  State team members stay into the evening so that they can walk the halls and get to know the residents better. </a:t>
            </a:r>
          </a:p>
          <a:p>
            <a:pPr>
              <a:buFont typeface="Arial" panose="020B0604020202020204" pitchFamily="34" charset="0"/>
              <a:buChar char="•"/>
            </a:pPr>
            <a:r>
              <a:rPr lang="en-US" sz="2800" dirty="0"/>
              <a:t>Forty-eight hours after the resident has moved, a team member does a follow-up by telephone with the Director of Nursing, unit manager, social worker, or other staff member at the receiving facility to make sure the individual is adjusting well to the new setting. </a:t>
            </a:r>
          </a:p>
          <a:p>
            <a:pPr marL="0" indent="0">
              <a:buNone/>
            </a:pPr>
            <a:r>
              <a:rPr lang="en-US" dirty="0"/>
              <a:t>*</a:t>
            </a:r>
            <a:r>
              <a:rPr lang="en-US" sz="2200" dirty="0"/>
              <a:t>Best Practices for Regulatory Nursing Facility Closure.”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684" y="268113"/>
            <a:ext cx="2951692" cy="1867868"/>
          </a:xfrm>
          <a:prstGeom prst="rect">
            <a:avLst/>
          </a:prstGeom>
        </p:spPr>
      </p:pic>
    </p:spTree>
    <p:extLst>
      <p:ext uri="{BB962C8B-B14F-4D97-AF65-F5344CB8AC3E}">
        <p14:creationId xmlns:p14="http://schemas.microsoft.com/office/powerpoint/2010/main" val="1597482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RHODE ISLAND </a:t>
            </a:r>
            <a:br>
              <a:rPr lang="en-US" dirty="0"/>
            </a:br>
            <a:endParaRPr lang="en-US" dirty="0"/>
          </a:p>
        </p:txBody>
      </p:sp>
      <p:sp>
        <p:nvSpPr>
          <p:cNvPr id="3" name="Content Placeholder 2"/>
          <p:cNvSpPr>
            <a:spLocks noGrp="1"/>
          </p:cNvSpPr>
          <p:nvPr>
            <p:ph idx="1"/>
          </p:nvPr>
        </p:nvSpPr>
        <p:spPr/>
        <p:txBody>
          <a:bodyPr>
            <a:normAutofit/>
          </a:bodyPr>
          <a:lstStyle/>
          <a:p>
            <a:pPr lvl="1"/>
            <a:r>
              <a:rPr lang="en-US" sz="2800" dirty="0"/>
              <a:t>After the discharge, the ombudsman’s office </a:t>
            </a:r>
            <a:r>
              <a:rPr lang="en-US" sz="2800" b="1" dirty="0"/>
              <a:t>monitors the residents for a month</a:t>
            </a:r>
            <a:r>
              <a:rPr lang="en-US" sz="2800" dirty="0"/>
              <a:t> to ensure that their needs are being met at the new facility. If the residents are unhappy with their new placement, they are moved again.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650" y="163513"/>
            <a:ext cx="1123950" cy="1258590"/>
          </a:xfrm>
          <a:prstGeom prst="rect">
            <a:avLst/>
          </a:prstGeom>
        </p:spPr>
      </p:pic>
    </p:spTree>
    <p:extLst>
      <p:ext uri="{BB962C8B-B14F-4D97-AF65-F5344CB8AC3E}">
        <p14:creationId xmlns:p14="http://schemas.microsoft.com/office/powerpoint/2010/main" val="2324354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CAROLINA</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To ensure that residents have at least the basics and their personal items when they move, each resident is given an “emergency relocation bag” that includes toiletries, light clothing, and an extra bag for packing their personal items.  </a:t>
            </a:r>
          </a:p>
          <a:p>
            <a:pPr>
              <a:buFont typeface="Arial" panose="020B0604020202020204" pitchFamily="34" charset="0"/>
              <a:buChar char="•"/>
            </a:pPr>
            <a:endParaRPr lang="en-US" sz="2800" dirty="0"/>
          </a:p>
          <a:p>
            <a:pPr>
              <a:buFont typeface="Arial" panose="020B0604020202020204" pitchFamily="34" charset="0"/>
              <a:buChar char="•"/>
            </a:pPr>
            <a:r>
              <a:rPr lang="en-US" sz="2800" dirty="0"/>
              <a:t>Ombudsmen operating in the receiving region are notified of the transfer and expected to visit with residents within the first thirty (30) days of moving 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692" y="97581"/>
            <a:ext cx="2926080" cy="1828800"/>
          </a:xfrm>
          <a:prstGeom prst="rect">
            <a:avLst/>
          </a:prstGeom>
        </p:spPr>
      </p:pic>
    </p:spTree>
    <p:extLst>
      <p:ext uri="{BB962C8B-B14F-4D97-AF65-F5344CB8AC3E}">
        <p14:creationId xmlns:p14="http://schemas.microsoft.com/office/powerpoint/2010/main" val="3264297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725"/>
            <a:ext cx="10515600" cy="1604963"/>
          </a:xfrm>
        </p:spPr>
        <p:txBody>
          <a:bodyPr/>
          <a:lstStyle/>
          <a:p>
            <a:r>
              <a:rPr lang="en-US" dirty="0"/>
              <a:t>WASHINGTON, DC</a:t>
            </a:r>
          </a:p>
        </p:txBody>
      </p:sp>
      <p:sp>
        <p:nvSpPr>
          <p:cNvPr id="3" name="Content Placeholder 2"/>
          <p:cNvSpPr>
            <a:spLocks noGrp="1"/>
          </p:cNvSpPr>
          <p:nvPr>
            <p:ph idx="1"/>
          </p:nvPr>
        </p:nvSpPr>
        <p:spPr>
          <a:xfrm>
            <a:off x="838200" y="1152526"/>
            <a:ext cx="10515600" cy="5024438"/>
          </a:xfrm>
        </p:spPr>
        <p:txBody>
          <a:bodyPr>
            <a:normAutofit fontScale="40000" lnSpcReduction="20000"/>
          </a:bodyPr>
          <a:lstStyle/>
          <a:p>
            <a:pPr>
              <a:lnSpc>
                <a:spcPct val="120000"/>
              </a:lnSpc>
            </a:pPr>
            <a:endParaRPr lang="en-US" sz="5800" dirty="0"/>
          </a:p>
          <a:p>
            <a:pPr>
              <a:lnSpc>
                <a:spcPct val="120000"/>
              </a:lnSpc>
            </a:pPr>
            <a:endParaRPr lang="en-US" sz="5800" dirty="0"/>
          </a:p>
          <a:p>
            <a:pPr>
              <a:lnSpc>
                <a:spcPct val="120000"/>
              </a:lnSpc>
              <a:buFont typeface="Arial" panose="020B0604020202020204" pitchFamily="34" charset="0"/>
              <a:buChar char="•"/>
            </a:pPr>
            <a:r>
              <a:rPr lang="en-US" sz="8600" dirty="0"/>
              <a:t>Ombudsman from Virginia and Maryland are invited to participate in the meeting to provide information about the nursing homes in neighboring jurisdictions.  Through ombudsmen advocacy, residents can now go to these out of state/contracted Medicaid facilities without having to go through a major process.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9620" y="211830"/>
            <a:ext cx="1879869" cy="1628998"/>
          </a:xfrm>
          <a:prstGeom prst="rect">
            <a:avLst/>
          </a:prstGeom>
        </p:spPr>
      </p:pic>
    </p:spTree>
    <p:extLst>
      <p:ext uri="{BB962C8B-B14F-4D97-AF65-F5344CB8AC3E}">
        <p14:creationId xmlns:p14="http://schemas.microsoft.com/office/powerpoint/2010/main" val="1204525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725"/>
            <a:ext cx="10515600" cy="1604963"/>
          </a:xfrm>
        </p:spPr>
        <p:txBody>
          <a:bodyPr/>
          <a:lstStyle/>
          <a:p>
            <a:r>
              <a:rPr lang="en-US" dirty="0"/>
              <a:t>WASHINGTON, DC</a:t>
            </a:r>
          </a:p>
        </p:txBody>
      </p:sp>
      <p:sp>
        <p:nvSpPr>
          <p:cNvPr id="3" name="Content Placeholder 2"/>
          <p:cNvSpPr>
            <a:spLocks noGrp="1"/>
          </p:cNvSpPr>
          <p:nvPr>
            <p:ph idx="1"/>
          </p:nvPr>
        </p:nvSpPr>
        <p:spPr>
          <a:xfrm>
            <a:off x="838200" y="1152526"/>
            <a:ext cx="10515600" cy="5024438"/>
          </a:xfrm>
        </p:spPr>
        <p:txBody>
          <a:bodyPr>
            <a:normAutofit fontScale="25000" lnSpcReduction="20000"/>
          </a:bodyPr>
          <a:lstStyle/>
          <a:p>
            <a:pPr>
              <a:lnSpc>
                <a:spcPct val="120000"/>
              </a:lnSpc>
              <a:buFont typeface="Arial" panose="020B0604020202020204" pitchFamily="34" charset="0"/>
              <a:buChar char="•"/>
            </a:pPr>
            <a:endParaRPr lang="en-US" sz="8600" dirty="0"/>
          </a:p>
          <a:p>
            <a:pPr>
              <a:lnSpc>
                <a:spcPct val="120000"/>
              </a:lnSpc>
              <a:buFont typeface="Arial" panose="020B0604020202020204" pitchFamily="34" charset="0"/>
              <a:buChar char="•"/>
            </a:pPr>
            <a:r>
              <a:rPr lang="en-US" sz="10800" dirty="0"/>
              <a:t>Washington DC’s Code gives private right of action to residents, resident’s representative and the long term care ombudsman that gives them the right to bring an action in court for a temporary restraining order, preliminary injunction, or permanent injunction to enjoin a facility from violating any provision of the law. It also gives them the right of civil action for damages.                                      </a:t>
            </a:r>
          </a:p>
          <a:p>
            <a:pPr>
              <a:lnSpc>
                <a:spcPct val="120000"/>
              </a:lnSpc>
              <a:buFont typeface="Arial" panose="020B0604020202020204" pitchFamily="34" charset="0"/>
              <a:buChar char="•"/>
            </a:pPr>
            <a:r>
              <a:rPr lang="en-US" sz="10800" dirty="0"/>
              <a:t>This Code also gives the resident, resident’s representative and the long term care ombudsman the right to ask the Attorney General to petition the court for a receiver, or, if denied, to file the request themselves. </a:t>
            </a:r>
          </a:p>
          <a:p>
            <a:pPr>
              <a:lnSpc>
                <a:spcPct val="120000"/>
              </a:lnSpc>
            </a:pPr>
            <a:endParaRPr lang="en-US" sz="1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1723" y="318257"/>
            <a:ext cx="1315446" cy="1139898"/>
          </a:xfrm>
          <a:prstGeom prst="rect">
            <a:avLst/>
          </a:prstGeom>
        </p:spPr>
      </p:pic>
    </p:spTree>
    <p:extLst>
      <p:ext uri="{BB962C8B-B14F-4D97-AF65-F5344CB8AC3E}">
        <p14:creationId xmlns:p14="http://schemas.microsoft.com/office/powerpoint/2010/main" val="1204525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DAY: 9:15 TO 9:30</a:t>
            </a:r>
          </a:p>
        </p:txBody>
      </p:sp>
    </p:spTree>
    <p:extLst>
      <p:ext uri="{BB962C8B-B14F-4D97-AF65-F5344CB8AC3E}">
        <p14:creationId xmlns:p14="http://schemas.microsoft.com/office/powerpoint/2010/main" val="1571730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050" y="1400175"/>
            <a:ext cx="5362615" cy="595932"/>
          </a:xfrm>
          <a:prstGeom prst="rect">
            <a:avLst/>
          </a:prstGeom>
        </p:spPr>
        <p:txBody>
          <a:bodyPr wrap="square">
            <a:spAutoFit/>
          </a:bodyPr>
          <a:lstStyle/>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BREAK 10:30 to 10:45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575" y="1698141"/>
            <a:ext cx="4705350" cy="4705350"/>
          </a:xfrm>
          <a:prstGeom prst="rect">
            <a:avLst/>
          </a:prstGeom>
        </p:spPr>
      </p:pic>
    </p:spTree>
    <p:extLst>
      <p:ext uri="{BB962C8B-B14F-4D97-AF65-F5344CB8AC3E}">
        <p14:creationId xmlns:p14="http://schemas.microsoft.com/office/powerpoint/2010/main" val="3393813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818" y="730185"/>
            <a:ext cx="4550989" cy="619272"/>
          </a:xfrm>
          <a:prstGeom prst="rect">
            <a:avLst/>
          </a:prstGeom>
        </p:spPr>
        <p:txBody>
          <a:bodyPr wrap="none">
            <a:spAutoFit/>
          </a:bodyPr>
          <a:lstStyle/>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FIRST DAY : 10:45 to 11:30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8167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1922"/>
          </a:xfrm>
        </p:spPr>
        <p:txBody>
          <a:bodyPr/>
          <a:lstStyle/>
          <a:p>
            <a:r>
              <a:rPr lang="en-US" dirty="0"/>
              <a:t>RECOMMENDATONS: CMS - GENERAL</a:t>
            </a:r>
          </a:p>
        </p:txBody>
      </p:sp>
      <p:sp>
        <p:nvSpPr>
          <p:cNvPr id="3" name="Content Placeholder 2"/>
          <p:cNvSpPr>
            <a:spLocks noGrp="1"/>
          </p:cNvSpPr>
          <p:nvPr>
            <p:ph idx="1"/>
          </p:nvPr>
        </p:nvSpPr>
        <p:spPr>
          <a:xfrm>
            <a:off x="374573" y="1254868"/>
            <a:ext cx="10979227" cy="5243208"/>
          </a:xfrm>
        </p:spPr>
        <p:txBody>
          <a:bodyPr>
            <a:normAutofit/>
          </a:bodyPr>
          <a:lstStyle/>
          <a:p>
            <a:pPr lvl="0"/>
            <a:endParaRPr lang="en-US" sz="2800" b="1" dirty="0"/>
          </a:p>
          <a:p>
            <a:pPr marL="338328" lvl="2" indent="0">
              <a:buNone/>
            </a:pPr>
            <a:br>
              <a:rPr lang="en-US" sz="2200" b="1" dirty="0"/>
            </a:br>
            <a:r>
              <a:rPr lang="en-US" sz="3200" b="1" dirty="0"/>
              <a:t>Require states to develop a coordinated state team focused on closure and relocation.  </a:t>
            </a:r>
          </a:p>
          <a:p>
            <a:pPr marL="0" lvl="0" indent="0">
              <a:buNone/>
            </a:pPr>
            <a:r>
              <a:rPr lang="en-US" sz="2500" dirty="0"/>
              <a:t>We recommend requiring  states to develop a “relocation team,” consisting of all relevant state agencies/programs, including the regulatory agency, the Office of the State Ombudsman and the agency that deals with community care, such as Money Follows the Person (MFP). This team should create a state closure protocol and manual defining the different roles of each agency, the specific closure process, the responsibilities of the closing facility, the responsibilities of the receiving facility and the rights of residents and family during a closure.   The team should meet regularly regardless of whether there is a closure pending.  </a:t>
            </a:r>
          </a:p>
        </p:txBody>
      </p:sp>
    </p:spTree>
    <p:extLst>
      <p:ext uri="{BB962C8B-B14F-4D97-AF65-F5344CB8AC3E}">
        <p14:creationId xmlns:p14="http://schemas.microsoft.com/office/powerpoint/2010/main" val="2913696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1922"/>
          </a:xfrm>
        </p:spPr>
        <p:txBody>
          <a:bodyPr/>
          <a:lstStyle/>
          <a:p>
            <a:r>
              <a:rPr lang="en-US" dirty="0"/>
              <a:t>RECOMMENDATONS: CMS - GENERAL</a:t>
            </a:r>
          </a:p>
        </p:txBody>
      </p:sp>
      <p:sp>
        <p:nvSpPr>
          <p:cNvPr id="3" name="Content Placeholder 2"/>
          <p:cNvSpPr>
            <a:spLocks noGrp="1"/>
          </p:cNvSpPr>
          <p:nvPr>
            <p:ph idx="1"/>
          </p:nvPr>
        </p:nvSpPr>
        <p:spPr>
          <a:xfrm>
            <a:off x="838200" y="1429966"/>
            <a:ext cx="10515600" cy="4912468"/>
          </a:xfrm>
        </p:spPr>
        <p:txBody>
          <a:bodyPr>
            <a:normAutofit/>
          </a:bodyPr>
          <a:lstStyle/>
          <a:p>
            <a:pPr lvl="0"/>
            <a:endParaRPr lang="en-US" b="1" dirty="0"/>
          </a:p>
          <a:p>
            <a:pPr lvl="0"/>
            <a:endParaRPr lang="en-US" b="1" dirty="0"/>
          </a:p>
          <a:p>
            <a:pPr lvl="0"/>
            <a:r>
              <a:rPr lang="en-US" sz="3200" b="1" dirty="0"/>
              <a:t>Require states to include the State Ombudsman in the closure plan review and require the state to consider State Ombudsman comments before its approval of the plan.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950" y="3754876"/>
            <a:ext cx="2408406" cy="2408406"/>
          </a:xfrm>
          <a:prstGeom prst="rect">
            <a:avLst/>
          </a:prstGeom>
        </p:spPr>
      </p:pic>
    </p:spTree>
    <p:extLst>
      <p:ext uri="{BB962C8B-B14F-4D97-AF65-F5344CB8AC3E}">
        <p14:creationId xmlns:p14="http://schemas.microsoft.com/office/powerpoint/2010/main" val="2913696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281"/>
            <a:ext cx="10515600" cy="1215957"/>
          </a:xfrm>
        </p:spPr>
        <p:txBody>
          <a:bodyPr>
            <a:normAutofit fontScale="90000"/>
          </a:bodyPr>
          <a:lstStyle/>
          <a:p>
            <a:r>
              <a:rPr lang="en-US" dirty="0"/>
              <a:t>RECOMMENDATIONS: CMS – RELATED TO OBSTACLES</a:t>
            </a:r>
          </a:p>
        </p:txBody>
      </p:sp>
      <p:sp>
        <p:nvSpPr>
          <p:cNvPr id="3" name="Content Placeholder 2"/>
          <p:cNvSpPr>
            <a:spLocks noGrp="1"/>
          </p:cNvSpPr>
          <p:nvPr>
            <p:ph idx="1"/>
          </p:nvPr>
        </p:nvSpPr>
        <p:spPr>
          <a:xfrm>
            <a:off x="838200" y="1945532"/>
            <a:ext cx="10515600" cy="4357992"/>
          </a:xfrm>
        </p:spPr>
        <p:txBody>
          <a:bodyPr>
            <a:noAutofit/>
          </a:bodyPr>
          <a:lstStyle/>
          <a:p>
            <a:pPr lvl="0"/>
            <a:r>
              <a:rPr lang="en-US" sz="2800" b="1" dirty="0"/>
              <a:t>Require that any facility, chosen by the resident, which has a vacancy but chooses not to admit her/him, must document and send to the state the reasons for this denial.</a:t>
            </a:r>
            <a:r>
              <a:rPr lang="en-US" sz="2800" dirty="0"/>
              <a:t>  If the facility claims it is unable to care for the resident, the facility must identify specifically which care needs they are unable to meet and why.  The state must evaluate the reasons presented by the facility. If the state agrees that the reasons for the denial are legitimate, it must be proactive and try to </a:t>
            </a:r>
            <a:br>
              <a:rPr lang="en-US" sz="2800" dirty="0"/>
            </a:br>
            <a:r>
              <a:rPr lang="en-US" sz="2800" dirty="0"/>
              <a:t>find a solution to the problem.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5345" y="4337935"/>
            <a:ext cx="2707132" cy="1818854"/>
          </a:xfrm>
          <a:prstGeom prst="rect">
            <a:avLst/>
          </a:prstGeom>
        </p:spPr>
      </p:pic>
    </p:spTree>
    <p:extLst>
      <p:ext uri="{BB962C8B-B14F-4D97-AF65-F5344CB8AC3E}">
        <p14:creationId xmlns:p14="http://schemas.microsoft.com/office/powerpoint/2010/main" val="1537984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281"/>
            <a:ext cx="10515600" cy="1215957"/>
          </a:xfrm>
        </p:spPr>
        <p:txBody>
          <a:bodyPr>
            <a:normAutofit fontScale="90000"/>
          </a:bodyPr>
          <a:lstStyle/>
          <a:p>
            <a:r>
              <a:rPr lang="en-US" dirty="0"/>
              <a:t>RECOMMENDATIONS: CMS – RELATED TO OBSTACLES</a:t>
            </a:r>
          </a:p>
        </p:txBody>
      </p:sp>
      <p:sp>
        <p:nvSpPr>
          <p:cNvPr id="3" name="Content Placeholder 2"/>
          <p:cNvSpPr>
            <a:spLocks noGrp="1"/>
          </p:cNvSpPr>
          <p:nvPr>
            <p:ph idx="1"/>
          </p:nvPr>
        </p:nvSpPr>
        <p:spPr>
          <a:xfrm>
            <a:off x="838200" y="1945532"/>
            <a:ext cx="10515600" cy="4357992"/>
          </a:xfrm>
        </p:spPr>
        <p:txBody>
          <a:bodyPr>
            <a:noAutofit/>
          </a:bodyPr>
          <a:lstStyle/>
          <a:p>
            <a:pPr lvl="0"/>
            <a:endParaRPr lang="en-US" sz="2800" dirty="0"/>
          </a:p>
          <a:p>
            <a:r>
              <a:rPr lang="en-US" sz="2800" dirty="0"/>
              <a:t>If the state determines that the documentation presented seems to be a violation of Civil Rights laws, the state must issue a citation that leads to a significant fine.  To come back into compliance, the facility must a) admit the resident who was denied admission if the resident still wishes to live in the facility and b) change its admission policy to fully comply with the federal Civil Rights laws.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481" y="4447296"/>
            <a:ext cx="2571750" cy="1724025"/>
          </a:xfrm>
          <a:prstGeom prst="rect">
            <a:avLst/>
          </a:prstGeom>
        </p:spPr>
      </p:pic>
    </p:spTree>
    <p:extLst>
      <p:ext uri="{BB962C8B-B14F-4D97-AF65-F5344CB8AC3E}">
        <p14:creationId xmlns:p14="http://schemas.microsoft.com/office/powerpoint/2010/main" val="1537984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CMS – RELATED TO OBSTACLES</a:t>
            </a:r>
          </a:p>
        </p:txBody>
      </p:sp>
      <p:sp>
        <p:nvSpPr>
          <p:cNvPr id="3" name="Content Placeholder 2"/>
          <p:cNvSpPr>
            <a:spLocks noGrp="1"/>
          </p:cNvSpPr>
          <p:nvPr>
            <p:ph idx="1"/>
          </p:nvPr>
        </p:nvSpPr>
        <p:spPr>
          <a:xfrm>
            <a:off x="838200" y="1690688"/>
            <a:ext cx="10515600" cy="4486275"/>
          </a:xfrm>
        </p:spPr>
        <p:txBody>
          <a:bodyPr>
            <a:normAutofit/>
          </a:bodyPr>
          <a:lstStyle/>
          <a:p>
            <a:pPr lvl="0"/>
            <a:endParaRPr lang="en-US" sz="3500" b="1" dirty="0"/>
          </a:p>
          <a:p>
            <a:pPr lvl="0"/>
            <a:r>
              <a:rPr lang="en-US" sz="3500" dirty="0"/>
              <a:t>Require states to bring in independent discharge planners, hire a management company, or apply for a receivership, if complaints by residents, families and ombudsmen and on-site monitoring by state agencies indicate a lack of appropriate discharge planning on the part of closing facility staff.  </a:t>
            </a:r>
          </a:p>
          <a:p>
            <a:endParaRPr lang="en-US" dirty="0"/>
          </a:p>
        </p:txBody>
      </p:sp>
    </p:spTree>
    <p:extLst>
      <p:ext uri="{BB962C8B-B14F-4D97-AF65-F5344CB8AC3E}">
        <p14:creationId xmlns:p14="http://schemas.microsoft.com/office/powerpoint/2010/main" val="1537984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CMS – RELATED TO OBSTACLES</a:t>
            </a:r>
          </a:p>
        </p:txBody>
      </p:sp>
      <p:sp>
        <p:nvSpPr>
          <p:cNvPr id="3" name="Content Placeholder 2"/>
          <p:cNvSpPr>
            <a:spLocks noGrp="1"/>
          </p:cNvSpPr>
          <p:nvPr>
            <p:ph idx="1"/>
          </p:nvPr>
        </p:nvSpPr>
        <p:spPr>
          <a:xfrm>
            <a:off x="768485" y="1737360"/>
            <a:ext cx="10387195" cy="4215968"/>
          </a:xfrm>
        </p:spPr>
        <p:txBody>
          <a:bodyPr>
            <a:noAutofit/>
          </a:bodyPr>
          <a:lstStyle/>
          <a:p>
            <a:pPr lvl="0"/>
            <a:r>
              <a:rPr lang="en-US" sz="2800" dirty="0"/>
              <a:t>Require a state to: develop a system for residents and families to file complaints about how the closure is being carried out and receive an immediate response; review all complaints received during the closure to identify problems; perform root cause analysis; make improvements based on analysis; and submit complaint review/analysis to CMS. </a:t>
            </a:r>
          </a:p>
          <a:p>
            <a:pPr lvl="0"/>
            <a:r>
              <a:rPr lang="en-US" sz="2800" dirty="0"/>
              <a:t>Require states to develop a closure manual for providers which include checklists of tasks they must carry out before any resident is transferred.  </a:t>
            </a:r>
          </a:p>
          <a:p>
            <a:pPr lvl="0"/>
            <a:r>
              <a:rPr lang="en-US" sz="2800" dirty="0"/>
              <a:t>Require on-site monitoring of the closing facility by the relocation team described above. </a:t>
            </a:r>
          </a:p>
        </p:txBody>
      </p:sp>
    </p:spTree>
    <p:extLst>
      <p:ext uri="{BB962C8B-B14F-4D97-AF65-F5344CB8AC3E}">
        <p14:creationId xmlns:p14="http://schemas.microsoft.com/office/powerpoint/2010/main" val="2592681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CMS – RELATED TO OBSTACLES</a:t>
            </a:r>
          </a:p>
        </p:txBody>
      </p:sp>
      <p:sp>
        <p:nvSpPr>
          <p:cNvPr id="3" name="Content Placeholder 2"/>
          <p:cNvSpPr>
            <a:spLocks noGrp="1"/>
          </p:cNvSpPr>
          <p:nvPr>
            <p:ph idx="1"/>
          </p:nvPr>
        </p:nvSpPr>
        <p:spPr/>
        <p:txBody>
          <a:bodyPr>
            <a:normAutofit/>
          </a:bodyPr>
          <a:lstStyle/>
          <a:p>
            <a:pPr lvl="0"/>
            <a:r>
              <a:rPr lang="en-US" sz="2800" dirty="0"/>
              <a:t>Require the regulatory agency to cite and fine a facility for giving inaccurate information.</a:t>
            </a:r>
          </a:p>
          <a:p>
            <a:r>
              <a:rPr lang="en-US" sz="2800" dirty="0"/>
              <a:t>CMS must be prepared to cite a facility and fine the facility for giving false information if the state does not and to hold states accountable for the quality of their surveys as well as their timeliness of surveys.</a:t>
            </a:r>
          </a:p>
          <a:p>
            <a:r>
              <a:rPr lang="en-US" sz="2800" dirty="0"/>
              <a:t>Require providers do all the tasks listed as guidance </a:t>
            </a:r>
            <a:br>
              <a:rPr lang="en-US" sz="2800" dirty="0"/>
            </a:br>
            <a:r>
              <a:rPr lang="en-US" sz="2800" dirty="0"/>
              <a:t>in the interpretive guidelines.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481" y="4560983"/>
            <a:ext cx="2300810" cy="1416485"/>
          </a:xfrm>
          <a:prstGeom prst="rect">
            <a:avLst/>
          </a:prstGeom>
        </p:spPr>
      </p:pic>
    </p:spTree>
    <p:extLst>
      <p:ext uri="{BB962C8B-B14F-4D97-AF65-F5344CB8AC3E}">
        <p14:creationId xmlns:p14="http://schemas.microsoft.com/office/powerpoint/2010/main" val="2592681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CMS – RELATED TO OBSTACLES</a:t>
            </a:r>
          </a:p>
        </p:txBody>
      </p:sp>
      <p:sp>
        <p:nvSpPr>
          <p:cNvPr id="3" name="Content Placeholder 2"/>
          <p:cNvSpPr>
            <a:spLocks noGrp="1"/>
          </p:cNvSpPr>
          <p:nvPr>
            <p:ph idx="1"/>
          </p:nvPr>
        </p:nvSpPr>
        <p:spPr/>
        <p:txBody>
          <a:bodyPr>
            <a:normAutofit/>
          </a:bodyPr>
          <a:lstStyle/>
          <a:p>
            <a:pPr lvl="0"/>
            <a:endParaRPr lang="en-US" b="1" dirty="0"/>
          </a:p>
          <a:p>
            <a:pPr lvl="0"/>
            <a:endParaRPr lang="en-US" b="1" dirty="0"/>
          </a:p>
          <a:p>
            <a:pPr lvl="0"/>
            <a:r>
              <a:rPr lang="en-US" sz="2800" dirty="0"/>
              <a:t>Require a facility to remain open until all residents are transferred to an appropriate location of their choosing.  If the state or CMS is concerned about poor care, or the owner runs out of funds, the state must be prepared to impose a receiver to manage facility operations.</a:t>
            </a:r>
          </a:p>
        </p:txBody>
      </p:sp>
    </p:spTree>
    <p:extLst>
      <p:ext uri="{BB962C8B-B14F-4D97-AF65-F5344CB8AC3E}">
        <p14:creationId xmlns:p14="http://schemas.microsoft.com/office/powerpoint/2010/main" val="163051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EXPERIENCES WITH CLOSURES</a:t>
            </a:r>
          </a:p>
        </p:txBody>
      </p:sp>
      <p:sp>
        <p:nvSpPr>
          <p:cNvPr id="3" name="Content Placeholder 2"/>
          <p:cNvSpPr>
            <a:spLocks noGrp="1"/>
          </p:cNvSpPr>
          <p:nvPr>
            <p:ph idx="1"/>
          </p:nvPr>
        </p:nvSpPr>
        <p:spPr/>
        <p:txBody>
          <a:bodyPr/>
          <a:lstStyle/>
          <a:p>
            <a:r>
              <a:rPr lang="en-US" sz="2800" dirty="0"/>
              <a:t>Why did you apply for this training?</a:t>
            </a:r>
          </a:p>
          <a:p>
            <a:r>
              <a:rPr lang="en-US" sz="2800" dirty="0"/>
              <a:t>What are some of the issues you have faced?</a:t>
            </a:r>
          </a:p>
          <a:p>
            <a:r>
              <a:rPr lang="en-US" sz="2800" dirty="0"/>
              <a:t>Did you find any differences between voluntary and involuntary closures?</a:t>
            </a:r>
          </a:p>
          <a:p>
            <a:r>
              <a:rPr lang="en-US" sz="2800" dirty="0"/>
              <a:t>Did you find any obstacles to a successful transition for residents?</a:t>
            </a:r>
          </a:p>
          <a:p>
            <a:r>
              <a:rPr lang="en-US" sz="2800" dirty="0"/>
              <a:t>If yes, what were they?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8187" y="4374405"/>
            <a:ext cx="6269316" cy="1985237"/>
          </a:xfrm>
          <a:prstGeom prst="rect">
            <a:avLst/>
          </a:prstGeom>
        </p:spPr>
      </p:pic>
    </p:spTree>
    <p:extLst>
      <p:ext uri="{BB962C8B-B14F-4D97-AF65-F5344CB8AC3E}">
        <p14:creationId xmlns:p14="http://schemas.microsoft.com/office/powerpoint/2010/main" val="1085848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51"/>
            <a:ext cx="10515600" cy="1362074"/>
          </a:xfrm>
        </p:spPr>
        <p:txBody>
          <a:bodyPr/>
          <a:lstStyle/>
          <a:p>
            <a:r>
              <a:rPr lang="en-US" dirty="0"/>
              <a:t>RECOMMENDATIONS: CMS – RELATED TO OBSTACLES</a:t>
            </a:r>
          </a:p>
        </p:txBody>
      </p:sp>
      <p:sp>
        <p:nvSpPr>
          <p:cNvPr id="3" name="Content Placeholder 2"/>
          <p:cNvSpPr>
            <a:spLocks noGrp="1"/>
          </p:cNvSpPr>
          <p:nvPr>
            <p:ph idx="1"/>
          </p:nvPr>
        </p:nvSpPr>
        <p:spPr>
          <a:xfrm>
            <a:off x="838200" y="1409700"/>
            <a:ext cx="10515600" cy="5086350"/>
          </a:xfrm>
        </p:spPr>
        <p:txBody>
          <a:bodyPr>
            <a:normAutofit/>
          </a:bodyPr>
          <a:lstStyle/>
          <a:p>
            <a:pPr lvl="0"/>
            <a:endParaRPr lang="en-US" b="1" dirty="0"/>
          </a:p>
          <a:p>
            <a:pPr lvl="0"/>
            <a:r>
              <a:rPr lang="en-US" sz="2800" dirty="0"/>
              <a:t>Require a facility to notify all residents and families of an impending closure of an involuntary closing at least 60 days before the closure. Currently, the requirement of 60 days is only for a voluntary closing; the Secretary will determine the appropriate time for an involuntary closing. If the Secretary determines the facility must be decertified in less than 60 days because residents are at risk, CMS must require the state to take over the facility in a receivership or require the facility to hire independent overseers to monitor and care for residents until all are transferred to an appropriate location of their choosing.  Medicaid/Medicare funding must be continued during the relocation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373" y="560759"/>
            <a:ext cx="2107827" cy="1447800"/>
          </a:xfrm>
          <a:prstGeom prst="rect">
            <a:avLst/>
          </a:prstGeom>
        </p:spPr>
      </p:pic>
    </p:spTree>
    <p:extLst>
      <p:ext uri="{BB962C8B-B14F-4D97-AF65-F5344CB8AC3E}">
        <p14:creationId xmlns:p14="http://schemas.microsoft.com/office/powerpoint/2010/main" val="1630513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CMS – RELATED TO OBSTACLES</a:t>
            </a:r>
          </a:p>
        </p:txBody>
      </p:sp>
      <p:sp>
        <p:nvSpPr>
          <p:cNvPr id="3" name="Content Placeholder 2"/>
          <p:cNvSpPr>
            <a:spLocks noGrp="1"/>
          </p:cNvSpPr>
          <p:nvPr>
            <p:ph idx="1"/>
          </p:nvPr>
        </p:nvSpPr>
        <p:spPr>
          <a:xfrm>
            <a:off x="838200" y="2431915"/>
            <a:ext cx="10515600" cy="3745048"/>
          </a:xfrm>
        </p:spPr>
        <p:txBody>
          <a:bodyPr>
            <a:normAutofit/>
          </a:bodyPr>
          <a:lstStyle/>
          <a:p>
            <a:r>
              <a:rPr lang="en-US" sz="2800" dirty="0"/>
              <a:t>Require the state relocation team to focus on the needs of staff by notifying the state to help with unemployment insurance and finding a new position.  </a:t>
            </a:r>
          </a:p>
          <a:p>
            <a:r>
              <a:rPr lang="en-US" sz="2800" dirty="0"/>
              <a:t>Require the facility closure plan to include ways in which the facility will make sure that there is enough staff to care for the</a:t>
            </a:r>
            <a:br>
              <a:rPr lang="en-US" sz="2800" dirty="0"/>
            </a:br>
            <a:r>
              <a:rPr lang="en-US" sz="2800" dirty="0"/>
              <a:t>residents and how it may help staff find new </a:t>
            </a:r>
            <a:br>
              <a:rPr lang="en-US" sz="2800" dirty="0"/>
            </a:br>
            <a:r>
              <a:rPr lang="en-US" sz="2800" dirty="0"/>
              <a:t>employment.</a:t>
            </a: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634" y="4304439"/>
            <a:ext cx="2286000" cy="1724025"/>
          </a:xfrm>
          <a:prstGeom prst="rect">
            <a:avLst/>
          </a:prstGeom>
        </p:spPr>
      </p:pic>
    </p:spTree>
    <p:extLst>
      <p:ext uri="{BB962C8B-B14F-4D97-AF65-F5344CB8AC3E}">
        <p14:creationId xmlns:p14="http://schemas.microsoft.com/office/powerpoint/2010/main" val="1630513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CMS – RELATED TO OBSTACLES</a:t>
            </a:r>
          </a:p>
        </p:txBody>
      </p:sp>
      <p:sp>
        <p:nvSpPr>
          <p:cNvPr id="3" name="Content Placeholder 2"/>
          <p:cNvSpPr>
            <a:spLocks noGrp="1"/>
          </p:cNvSpPr>
          <p:nvPr>
            <p:ph idx="1"/>
          </p:nvPr>
        </p:nvSpPr>
        <p:spPr/>
        <p:txBody>
          <a:bodyPr>
            <a:normAutofit fontScale="92500" lnSpcReduction="10000"/>
          </a:bodyPr>
          <a:lstStyle/>
          <a:p>
            <a:pPr lvl="0"/>
            <a:r>
              <a:rPr lang="en-US" sz="2800" dirty="0"/>
              <a:t>Require the facility to report the number of registered nurses, licensed practical or vocational nurses and certified nursing assistants providing direct care and census for each shift to the state relocation team or regulatory agency to ensure adequate staffing. </a:t>
            </a:r>
          </a:p>
          <a:p>
            <a:pPr lvl="0"/>
            <a:r>
              <a:rPr lang="en-US" sz="2800" dirty="0"/>
              <a:t>Require the state to hire additional outside staff if necessary, paid for by the closing facility.</a:t>
            </a:r>
          </a:p>
          <a:p>
            <a:pPr lvl="0"/>
            <a:r>
              <a:rPr lang="en-US" sz="2800" dirty="0"/>
              <a:t>Require that the facility closure plan submitted to the state include ways in which the closing facility will attempt to lessen any transfer trauma.  </a:t>
            </a:r>
          </a:p>
          <a:p>
            <a:pPr lvl="0"/>
            <a:r>
              <a:rPr lang="en-US" sz="2800" dirty="0"/>
              <a:t>Require both closing and receiving facility to undertake specific tasks to lessen transfer trauma.</a:t>
            </a:r>
          </a:p>
          <a:p>
            <a:endParaRPr lang="en-US" dirty="0"/>
          </a:p>
          <a:p>
            <a:endParaRPr lang="en-US" dirty="0"/>
          </a:p>
        </p:txBody>
      </p:sp>
    </p:spTree>
    <p:extLst>
      <p:ext uri="{BB962C8B-B14F-4D97-AF65-F5344CB8AC3E}">
        <p14:creationId xmlns:p14="http://schemas.microsoft.com/office/powerpoint/2010/main" val="3969527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0740"/>
            <a:ext cx="10515600" cy="1712068"/>
          </a:xfrm>
        </p:spPr>
        <p:txBody>
          <a:bodyPr>
            <a:normAutofit fontScale="90000"/>
          </a:bodyPr>
          <a:lstStyle/>
          <a:p>
            <a:br>
              <a:rPr lang="en-US" b="1" dirty="0"/>
            </a:br>
            <a:br>
              <a:rPr lang="en-US" b="1" dirty="0"/>
            </a:br>
            <a:br>
              <a:rPr lang="en-US" b="1" dirty="0"/>
            </a:br>
            <a:br>
              <a:rPr lang="en-US" b="1" dirty="0"/>
            </a:br>
            <a:br>
              <a:rPr lang="en-US" b="1" dirty="0"/>
            </a:br>
            <a:br>
              <a:rPr lang="en-US" b="1" dirty="0"/>
            </a:br>
            <a:r>
              <a:rPr lang="en-US" b="1" dirty="0"/>
              <a:t>RECOMMENDATIONS FOR STATE AGENCIES</a:t>
            </a:r>
            <a:r>
              <a:rPr lang="en-US" b="1" i="1" dirty="0"/>
              <a:t>: </a:t>
            </a:r>
            <a:r>
              <a:rPr lang="en-US" b="1" dirty="0"/>
              <a:t>GENERAL</a:t>
            </a:r>
            <a:br>
              <a:rPr lang="en-US" dirty="0"/>
            </a:br>
            <a:endParaRPr lang="en-US" dirty="0"/>
          </a:p>
        </p:txBody>
      </p:sp>
      <p:sp>
        <p:nvSpPr>
          <p:cNvPr id="3" name="Content Placeholder 2"/>
          <p:cNvSpPr>
            <a:spLocks noGrp="1"/>
          </p:cNvSpPr>
          <p:nvPr>
            <p:ph idx="1"/>
          </p:nvPr>
        </p:nvSpPr>
        <p:spPr>
          <a:xfrm>
            <a:off x="838200" y="1257300"/>
            <a:ext cx="10515600" cy="4919663"/>
          </a:xfrm>
        </p:spPr>
        <p:txBody>
          <a:bodyPr>
            <a:normAutofit/>
          </a:bodyPr>
          <a:lstStyle/>
          <a:p>
            <a:pPr lvl="0"/>
            <a:endParaRPr lang="en-US" sz="2800" dirty="0"/>
          </a:p>
          <a:p>
            <a:pPr lvl="0"/>
            <a:r>
              <a:rPr lang="en-US" sz="2800" dirty="0"/>
              <a:t>Create a “relocation team,” consisting of all relevant state agencies/programs, including the regulatory agency and the Office of the State Long-Term Care Ombudsman to a) meet on a regular basis; b) establish a formal state closure process; c) develop a manual that defines roles, responsibilities and timeframes; d) discuss any problems related to closures; and e) be on-site during a closure.</a:t>
            </a:r>
          </a:p>
          <a:p>
            <a:pPr lvl="0"/>
            <a:r>
              <a:rPr lang="en-US" sz="2800" dirty="0"/>
              <a:t>Post on the state regulatory agency’s website, the State’s </a:t>
            </a:r>
            <a:br>
              <a:rPr lang="en-US" sz="2800" dirty="0"/>
            </a:br>
            <a:r>
              <a:rPr lang="en-US" sz="2800" dirty="0"/>
              <a:t>requirements and processes around closure, including </a:t>
            </a:r>
            <a:br>
              <a:rPr lang="en-US" sz="2800" dirty="0"/>
            </a:br>
            <a:r>
              <a:rPr lang="en-US" sz="2800" dirty="0"/>
              <a:t>requirements of providers, rights of residents, and tasks and responsibilities of the relocation team. </a:t>
            </a:r>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3851" y="4165022"/>
            <a:ext cx="1312000" cy="1312000"/>
          </a:xfrm>
          <a:prstGeom prst="rect">
            <a:avLst/>
          </a:prstGeom>
        </p:spPr>
      </p:pic>
    </p:spTree>
    <p:extLst>
      <p:ext uri="{BB962C8B-B14F-4D97-AF65-F5344CB8AC3E}">
        <p14:creationId xmlns:p14="http://schemas.microsoft.com/office/powerpoint/2010/main" val="739469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RECOMMENDATIONS FOR STATE AGENCIES: GENERAL</a:t>
            </a:r>
            <a:br>
              <a:rPr lang="en-US" dirty="0"/>
            </a:br>
            <a:endParaRPr lang="en-US" dirty="0"/>
          </a:p>
        </p:txBody>
      </p:sp>
      <p:sp>
        <p:nvSpPr>
          <p:cNvPr id="3" name="Content Placeholder 2"/>
          <p:cNvSpPr>
            <a:spLocks noGrp="1"/>
          </p:cNvSpPr>
          <p:nvPr>
            <p:ph idx="1"/>
          </p:nvPr>
        </p:nvSpPr>
        <p:spPr/>
        <p:txBody>
          <a:bodyPr>
            <a:normAutofit/>
          </a:bodyPr>
          <a:lstStyle/>
          <a:p>
            <a:pPr lvl="0"/>
            <a:r>
              <a:rPr lang="en-US" sz="2500" dirty="0"/>
              <a:t>Pass legislation to codify the state closure process, including provider requirements, residents’ rights; and relocation team tasks. </a:t>
            </a:r>
          </a:p>
          <a:p>
            <a:pPr lvl="0"/>
            <a:r>
              <a:rPr lang="en-US" sz="2500" dirty="0"/>
              <a:t>Develop a system for residents and families to file complaints about how the closure is being carried out and receive an immediate response; review all complaints received during the closure to identify problems; perform root cause analysis; make improvements based on analysis; and submit complaint review/analysis to CMS. </a:t>
            </a:r>
          </a:p>
          <a:p>
            <a:pPr lvl="0"/>
            <a:r>
              <a:rPr lang="en-US" sz="2500" dirty="0"/>
              <a:t>Use Civil Monetary Funds (CMP) to support a successful transition for residents in those instances where the closing facility is unable to fund such activities.  </a:t>
            </a:r>
          </a:p>
        </p:txBody>
      </p:sp>
    </p:spTree>
    <p:extLst>
      <p:ext uri="{BB962C8B-B14F-4D97-AF65-F5344CB8AC3E}">
        <p14:creationId xmlns:p14="http://schemas.microsoft.com/office/powerpoint/2010/main" val="510525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RECOMMENDATIONS FOR STATE AGENCIES: GENERAL</a:t>
            </a:r>
            <a:br>
              <a:rPr lang="en-US" dirty="0"/>
            </a:br>
            <a:endParaRPr lang="en-US" dirty="0"/>
          </a:p>
        </p:txBody>
      </p:sp>
      <p:sp>
        <p:nvSpPr>
          <p:cNvPr id="3" name="Content Placeholder 2"/>
          <p:cNvSpPr>
            <a:spLocks noGrp="1"/>
          </p:cNvSpPr>
          <p:nvPr>
            <p:ph idx="1"/>
          </p:nvPr>
        </p:nvSpPr>
        <p:spPr/>
        <p:txBody>
          <a:bodyPr>
            <a:normAutofit/>
          </a:bodyPr>
          <a:lstStyle/>
          <a:p>
            <a:pPr lvl="0"/>
            <a:endParaRPr lang="en-US" b="1" dirty="0"/>
          </a:p>
          <a:p>
            <a:pPr lvl="0"/>
            <a:endParaRPr lang="en-US" b="1" dirty="0"/>
          </a:p>
          <a:p>
            <a:pPr lvl="0"/>
            <a:r>
              <a:rPr lang="en-US" sz="3200" dirty="0"/>
              <a:t>Require a public hearing before a facility can voluntarily close.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168" y="3705790"/>
            <a:ext cx="1733550" cy="1733550"/>
          </a:xfrm>
          <a:prstGeom prst="rect">
            <a:avLst/>
          </a:prstGeom>
        </p:spPr>
      </p:pic>
    </p:spTree>
    <p:extLst>
      <p:ext uri="{BB962C8B-B14F-4D97-AF65-F5344CB8AC3E}">
        <p14:creationId xmlns:p14="http://schemas.microsoft.com/office/powerpoint/2010/main" val="510525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FOR STATES: SPECIFIC</a:t>
            </a:r>
          </a:p>
        </p:txBody>
      </p:sp>
      <p:sp>
        <p:nvSpPr>
          <p:cNvPr id="3" name="Content Placeholder 2"/>
          <p:cNvSpPr>
            <a:spLocks noGrp="1"/>
          </p:cNvSpPr>
          <p:nvPr>
            <p:ph idx="1"/>
          </p:nvPr>
        </p:nvSpPr>
        <p:spPr>
          <a:xfrm>
            <a:off x="838200" y="1935804"/>
            <a:ext cx="10515600" cy="4241159"/>
          </a:xfrm>
        </p:spPr>
        <p:txBody>
          <a:bodyPr>
            <a:normAutofit/>
          </a:bodyPr>
          <a:lstStyle/>
          <a:p>
            <a:pPr lvl="0"/>
            <a:r>
              <a:rPr lang="en-US" sz="2800" dirty="0"/>
              <a:t>Pass laws similar to those in Connecticut permitting residents to be admitted to the first available bed in the facility of their choice and to move to a temporary location until a bed opens up. </a:t>
            </a:r>
          </a:p>
          <a:p>
            <a:pPr lvl="0"/>
            <a:r>
              <a:rPr lang="en-US" sz="2800" dirty="0"/>
              <a:t>Develop a </a:t>
            </a:r>
            <a:r>
              <a:rPr lang="en-US" sz="2800" i="1" dirty="0"/>
              <a:t>uniform </a:t>
            </a:r>
            <a:r>
              <a:rPr lang="en-US" sz="2800" dirty="0"/>
              <a:t>notice to be sent by providers that includes : the reason for the closure, the specific steps the facility will take to close, the rights that residents have to choose a new home, the name and contact information of the local ombudsman and the contact information to make any complaints.</a:t>
            </a:r>
          </a:p>
        </p:txBody>
      </p:sp>
    </p:spTree>
    <p:extLst>
      <p:ext uri="{BB962C8B-B14F-4D97-AF65-F5344CB8AC3E}">
        <p14:creationId xmlns:p14="http://schemas.microsoft.com/office/powerpoint/2010/main" val="2886043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FOR STATES: SPECIFIC</a:t>
            </a:r>
          </a:p>
        </p:txBody>
      </p:sp>
      <p:sp>
        <p:nvSpPr>
          <p:cNvPr id="3" name="Content Placeholder 2"/>
          <p:cNvSpPr>
            <a:spLocks noGrp="1"/>
          </p:cNvSpPr>
          <p:nvPr>
            <p:ph idx="1"/>
          </p:nvPr>
        </p:nvSpPr>
        <p:spPr>
          <a:xfrm>
            <a:off x="838200" y="1955260"/>
            <a:ext cx="10515600" cy="4221703"/>
          </a:xfrm>
        </p:spPr>
        <p:txBody>
          <a:bodyPr>
            <a:normAutofit/>
          </a:bodyPr>
          <a:lstStyle/>
          <a:p>
            <a:r>
              <a:rPr lang="en-US" sz="2800" dirty="0"/>
              <a:t>Require that a letter/notice from the relocation team or from the State Ombudsman, be sent to all residents and family members at the same time the provider is required to send a notice. The letter/notice must explain the closure process and the rights that residents have, including the right to choose their new home.   </a:t>
            </a:r>
          </a:p>
          <a:p>
            <a:endParaRPr lang="en-US" sz="2800" dirty="0"/>
          </a:p>
          <a:p>
            <a:endParaRPr lang="en-US" dirty="0"/>
          </a:p>
        </p:txBody>
      </p:sp>
    </p:spTree>
    <p:extLst>
      <p:ext uri="{BB962C8B-B14F-4D97-AF65-F5344CB8AC3E}">
        <p14:creationId xmlns:p14="http://schemas.microsoft.com/office/powerpoint/2010/main" val="2886043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FOR STATES: SPECIFIC</a:t>
            </a:r>
          </a:p>
        </p:txBody>
      </p:sp>
      <p:sp>
        <p:nvSpPr>
          <p:cNvPr id="3" name="Content Placeholder 2"/>
          <p:cNvSpPr>
            <a:spLocks noGrp="1"/>
          </p:cNvSpPr>
          <p:nvPr>
            <p:ph idx="1"/>
          </p:nvPr>
        </p:nvSpPr>
        <p:spPr>
          <a:xfrm>
            <a:off x="838200" y="1835150"/>
            <a:ext cx="10515600" cy="4351338"/>
          </a:xfrm>
        </p:spPr>
        <p:txBody>
          <a:bodyPr>
            <a:noAutofit/>
          </a:bodyPr>
          <a:lstStyle/>
          <a:p>
            <a:pPr lvl="0"/>
            <a:r>
              <a:rPr lang="en-US" sz="2800" dirty="0"/>
              <a:t>Require that the relocation team meet regularly with and provide written updates to residents and families.	</a:t>
            </a:r>
          </a:p>
          <a:p>
            <a:pPr lvl="0"/>
            <a:r>
              <a:rPr lang="en-US" sz="2800" dirty="0"/>
              <a:t>Require a facility to remain open until all residents are transferred to an appropriate location of their choosing.  If the state believes that the facility must close due to poor care, or the owner runs out of funds, the state must take over the facility through a receivership.</a:t>
            </a:r>
          </a:p>
          <a:p>
            <a:pPr lvl="0"/>
            <a:r>
              <a:rPr lang="en-US" sz="2800" dirty="0"/>
              <a:t>Ensure continued Medicare and/or Medicaid payments until residents are successfully relocated. </a:t>
            </a:r>
          </a:p>
          <a:p>
            <a:pPr lvl="0"/>
            <a:r>
              <a:rPr lang="en-US" sz="2800" dirty="0"/>
              <a:t>Require the closing facility to report staffing on each shift each day to make sure they have adequate staff to care for the residents .</a:t>
            </a:r>
          </a:p>
          <a:p>
            <a:endParaRPr lang="en-US" sz="2800" dirty="0"/>
          </a:p>
        </p:txBody>
      </p:sp>
    </p:spTree>
    <p:extLst>
      <p:ext uri="{BB962C8B-B14F-4D97-AF65-F5344CB8AC3E}">
        <p14:creationId xmlns:p14="http://schemas.microsoft.com/office/powerpoint/2010/main" val="2531417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FOR STATES: SPECIFIC</a:t>
            </a:r>
          </a:p>
        </p:txBody>
      </p:sp>
      <p:sp>
        <p:nvSpPr>
          <p:cNvPr id="3" name="Content Placeholder 2"/>
          <p:cNvSpPr>
            <a:spLocks noGrp="1"/>
          </p:cNvSpPr>
          <p:nvPr>
            <p:ph idx="1"/>
          </p:nvPr>
        </p:nvSpPr>
        <p:spPr/>
        <p:txBody>
          <a:bodyPr>
            <a:normAutofit/>
          </a:bodyPr>
          <a:lstStyle/>
          <a:p>
            <a:pPr lvl="0"/>
            <a:r>
              <a:rPr lang="en-US" sz="2400" dirty="0"/>
              <a:t>Require the closing facility to hire contract staff if needed.</a:t>
            </a:r>
          </a:p>
          <a:p>
            <a:pPr lvl="0"/>
            <a:r>
              <a:rPr lang="en-US" sz="2400" dirty="0"/>
              <a:t>Notify the state Department of Labor agency to help staff with filing for unemployment, writing resumes, etc. See case studies for ideas.</a:t>
            </a:r>
          </a:p>
          <a:p>
            <a:pPr lvl="0"/>
            <a:r>
              <a:rPr lang="en-US" sz="2400" dirty="0"/>
              <a:t>Consider a tax on ownership licenses to fund a staffing account that might give bonuses to staff that remain until closure.</a:t>
            </a:r>
          </a:p>
          <a:p>
            <a:pPr lvl="0"/>
            <a:r>
              <a:rPr lang="en-US" sz="2400" dirty="0"/>
              <a:t>Encourage facilities to hold job fairs for staff of closing facilities.</a:t>
            </a:r>
          </a:p>
          <a:p>
            <a:pPr lvl="0"/>
            <a:r>
              <a:rPr lang="en-US" sz="2400" dirty="0"/>
              <a:t>Require all facilities to train staff on transfer trauma. </a:t>
            </a:r>
          </a:p>
          <a:p>
            <a:pPr lvl="0"/>
            <a:r>
              <a:rPr lang="en-US" sz="2400" dirty="0"/>
              <a:t>Require the receiving facility to develop a plan to minimize transfer trauma for residents being admitted from the closing facility. </a:t>
            </a:r>
          </a:p>
          <a:p>
            <a:endParaRPr lang="en-US" dirty="0"/>
          </a:p>
          <a:p>
            <a:endParaRPr lang="en-US" dirty="0"/>
          </a:p>
        </p:txBody>
      </p:sp>
    </p:spTree>
    <p:extLst>
      <p:ext uri="{BB962C8B-B14F-4D97-AF65-F5344CB8AC3E}">
        <p14:creationId xmlns:p14="http://schemas.microsoft.com/office/powerpoint/2010/main" val="75623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DAY: 9:30 TO 10:30</a:t>
            </a:r>
          </a:p>
        </p:txBody>
      </p:sp>
    </p:spTree>
    <p:extLst>
      <p:ext uri="{BB962C8B-B14F-4D97-AF65-F5344CB8AC3E}">
        <p14:creationId xmlns:p14="http://schemas.microsoft.com/office/powerpoint/2010/main" val="1954869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FOR OMBUDSMEN: GENERAL</a:t>
            </a:r>
          </a:p>
        </p:txBody>
      </p:sp>
      <p:sp>
        <p:nvSpPr>
          <p:cNvPr id="3" name="Content Placeholder 2"/>
          <p:cNvSpPr>
            <a:spLocks noGrp="1"/>
          </p:cNvSpPr>
          <p:nvPr>
            <p:ph idx="1"/>
          </p:nvPr>
        </p:nvSpPr>
        <p:spPr>
          <a:xfrm>
            <a:off x="838200" y="2276271"/>
            <a:ext cx="10515600" cy="3900691"/>
          </a:xfrm>
        </p:spPr>
        <p:txBody>
          <a:bodyPr>
            <a:normAutofit/>
          </a:bodyPr>
          <a:lstStyle/>
          <a:p>
            <a:r>
              <a:rPr lang="en-US" sz="3200" dirty="0"/>
              <a:t>Educate all ombudsman program representatives on state and federal closure rules </a:t>
            </a:r>
          </a:p>
          <a:p>
            <a:r>
              <a:rPr lang="en-US" sz="3200" dirty="0"/>
              <a:t>Develop a formal written protocol for closure detailing the role of the state and local ombudsmen and how they will work with other state agencies.</a:t>
            </a:r>
          </a:p>
          <a:p>
            <a:endParaRPr lang="en-US" sz="3200" dirty="0"/>
          </a:p>
          <a:p>
            <a:endParaRPr lang="en-US" sz="3200" dirty="0"/>
          </a:p>
        </p:txBody>
      </p:sp>
    </p:spTree>
    <p:extLst>
      <p:ext uri="{BB962C8B-B14F-4D97-AF65-F5344CB8AC3E}">
        <p14:creationId xmlns:p14="http://schemas.microsoft.com/office/powerpoint/2010/main" val="2171772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FOR OMBUDSMEN: SPECIFIC</a:t>
            </a:r>
          </a:p>
        </p:txBody>
      </p:sp>
      <p:sp>
        <p:nvSpPr>
          <p:cNvPr id="3" name="Content Placeholder 2"/>
          <p:cNvSpPr>
            <a:spLocks noGrp="1"/>
          </p:cNvSpPr>
          <p:nvPr>
            <p:ph idx="1"/>
          </p:nvPr>
        </p:nvSpPr>
        <p:spPr>
          <a:xfrm>
            <a:off x="838200" y="1552575"/>
            <a:ext cx="10515600" cy="4624388"/>
          </a:xfrm>
        </p:spPr>
        <p:txBody>
          <a:bodyPr/>
          <a:lstStyle/>
          <a:p>
            <a:pPr lvl="0"/>
            <a:endParaRPr lang="en-US" b="1" dirty="0"/>
          </a:p>
          <a:p>
            <a:pPr lvl="0"/>
            <a:r>
              <a:rPr lang="en-US" sz="2800" dirty="0"/>
              <a:t>Check records of those residents being refused admittance to make sure they are up-to-date. </a:t>
            </a:r>
          </a:p>
          <a:p>
            <a:pPr lvl="0"/>
            <a:r>
              <a:rPr lang="en-US" sz="2800" dirty="0"/>
              <a:t>Urge refusing facilities to interview and assess the resident themselves to see if they might change their mind.</a:t>
            </a:r>
          </a:p>
          <a:p>
            <a:pPr lvl="0"/>
            <a:r>
              <a:rPr lang="en-US" sz="2800" dirty="0"/>
              <a:t>File a discrimination complaint with the Civil Rights Division of the U.S. Department of Health and Human Services and/or your state civil rights division if applicable if you feel that a resident is being </a:t>
            </a:r>
            <a:br>
              <a:rPr lang="en-US" sz="2800" dirty="0"/>
            </a:br>
            <a:r>
              <a:rPr lang="en-US" sz="2800" dirty="0"/>
              <a:t>discriminated against on the basis of his/her disability.</a:t>
            </a: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600" y="4777164"/>
            <a:ext cx="1281113" cy="1281113"/>
          </a:xfrm>
          <a:prstGeom prst="rect">
            <a:avLst/>
          </a:prstGeom>
        </p:spPr>
      </p:pic>
    </p:spTree>
    <p:extLst>
      <p:ext uri="{BB962C8B-B14F-4D97-AF65-F5344CB8AC3E}">
        <p14:creationId xmlns:p14="http://schemas.microsoft.com/office/powerpoint/2010/main" val="2975787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FOR OMBUDSMEN: SPECIFIC</a:t>
            </a:r>
          </a:p>
        </p:txBody>
      </p:sp>
      <p:sp>
        <p:nvSpPr>
          <p:cNvPr id="3" name="Content Placeholder 2"/>
          <p:cNvSpPr>
            <a:spLocks noGrp="1"/>
          </p:cNvSpPr>
          <p:nvPr>
            <p:ph idx="1"/>
          </p:nvPr>
        </p:nvSpPr>
        <p:spPr/>
        <p:txBody>
          <a:bodyPr>
            <a:noAutofit/>
          </a:bodyPr>
          <a:lstStyle/>
          <a:p>
            <a:pPr lvl="0"/>
            <a:r>
              <a:rPr lang="en-US" sz="2800" dirty="0"/>
              <a:t>Create fact sheets detailing: </a:t>
            </a:r>
          </a:p>
          <a:p>
            <a:pPr lvl="1"/>
            <a:r>
              <a:rPr lang="en-US" sz="2800" dirty="0"/>
              <a:t>What appropriate discharge planning includes. </a:t>
            </a:r>
          </a:p>
          <a:p>
            <a:pPr lvl="1"/>
            <a:r>
              <a:rPr lang="en-US" sz="2800" dirty="0"/>
              <a:t>Residents’ rights throughout the closure process.</a:t>
            </a:r>
          </a:p>
          <a:p>
            <a:pPr lvl="1"/>
            <a:r>
              <a:rPr lang="en-US" sz="2800" dirty="0"/>
              <a:t>Where to file a complaint or get help.</a:t>
            </a:r>
          </a:p>
          <a:p>
            <a:pPr lvl="1"/>
            <a:r>
              <a:rPr lang="en-US" sz="2800" dirty="0"/>
              <a:t>Information on how families can help prevent or minimize transfer trauma in residents.</a:t>
            </a:r>
          </a:p>
          <a:p>
            <a:pPr lvl="1"/>
            <a:r>
              <a:rPr lang="en-US" sz="2800" dirty="0"/>
              <a:t>Residents’ rights, including but not limited to, the right to have needs and choice taken into consideration; receive appropriate discharge planning; and be included in discharge planning. </a:t>
            </a:r>
          </a:p>
          <a:p>
            <a:pPr lvl="0"/>
            <a:r>
              <a:rPr lang="en-US" sz="2800" dirty="0"/>
              <a:t>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553" y="914259"/>
            <a:ext cx="2841228" cy="2841228"/>
          </a:xfrm>
          <a:prstGeom prst="rect">
            <a:avLst/>
          </a:prstGeom>
        </p:spPr>
      </p:pic>
    </p:spTree>
    <p:extLst>
      <p:ext uri="{BB962C8B-B14F-4D97-AF65-F5344CB8AC3E}">
        <p14:creationId xmlns:p14="http://schemas.microsoft.com/office/powerpoint/2010/main" val="788390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1400175"/>
          </a:xfrm>
        </p:spPr>
        <p:txBody>
          <a:bodyPr/>
          <a:lstStyle/>
          <a:p>
            <a:r>
              <a:rPr lang="en-US" b="1" dirty="0"/>
              <a:t>RECOMMENDATIONS FOR OMBUDSMEN: SPECIFIC</a:t>
            </a:r>
          </a:p>
        </p:txBody>
      </p:sp>
      <p:sp>
        <p:nvSpPr>
          <p:cNvPr id="3" name="Content Placeholder 2"/>
          <p:cNvSpPr>
            <a:spLocks noGrp="1"/>
          </p:cNvSpPr>
          <p:nvPr>
            <p:ph idx="1"/>
          </p:nvPr>
        </p:nvSpPr>
        <p:spPr>
          <a:xfrm>
            <a:off x="838200" y="1524000"/>
            <a:ext cx="10515600" cy="4652963"/>
          </a:xfrm>
        </p:spPr>
        <p:txBody>
          <a:bodyPr>
            <a:normAutofit fontScale="92500"/>
          </a:bodyPr>
          <a:lstStyle/>
          <a:p>
            <a:pPr lvl="0"/>
            <a:endParaRPr lang="en-US" b="1" dirty="0"/>
          </a:p>
          <a:p>
            <a:pPr lvl="0"/>
            <a:endParaRPr lang="en-US" b="1" dirty="0"/>
          </a:p>
          <a:p>
            <a:pPr lvl="0"/>
            <a:r>
              <a:rPr lang="en-US" sz="2800" dirty="0"/>
              <a:t>Designate a member of the State Ombudsman Office as a relocation specialist </a:t>
            </a:r>
          </a:p>
          <a:p>
            <a:pPr lvl="0"/>
            <a:r>
              <a:rPr lang="en-US" sz="2800" dirty="0"/>
              <a:t>Develop a letter to be handed to all residents and families describing the closure process, explaining rights and giving ombudsman contact information. This letter should be sent to all residents and families members of the closing facility at the same time the provider announces the closure. </a:t>
            </a:r>
          </a:p>
          <a:p>
            <a:pPr lvl="0"/>
            <a:r>
              <a:rPr lang="en-US" sz="2800" dirty="0"/>
              <a:t>Meet one-on-one with each resident or family member to discuss the closure process and their rights either as part of the relocation team or separately.   Bring together residents and families in a group with all state agencies to discuss the closure and rights and to answer any questions. Lead the meeting.</a:t>
            </a:r>
          </a:p>
          <a:p>
            <a:endParaRPr lang="en-US" sz="2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2078" y="777839"/>
            <a:ext cx="2240670" cy="1492321"/>
          </a:xfrm>
          <a:prstGeom prst="rect">
            <a:avLst/>
          </a:prstGeom>
        </p:spPr>
      </p:pic>
    </p:spTree>
    <p:extLst>
      <p:ext uri="{BB962C8B-B14F-4D97-AF65-F5344CB8AC3E}">
        <p14:creationId xmlns:p14="http://schemas.microsoft.com/office/powerpoint/2010/main" val="1297635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FOR OMBUDSMEN: SPECIFIC</a:t>
            </a:r>
          </a:p>
        </p:txBody>
      </p:sp>
      <p:sp>
        <p:nvSpPr>
          <p:cNvPr id="3" name="Content Placeholder 2"/>
          <p:cNvSpPr>
            <a:spLocks noGrp="1"/>
          </p:cNvSpPr>
          <p:nvPr>
            <p:ph idx="1"/>
          </p:nvPr>
        </p:nvSpPr>
        <p:spPr>
          <a:xfrm>
            <a:off x="838200" y="1614791"/>
            <a:ext cx="10515600" cy="4562172"/>
          </a:xfrm>
        </p:spPr>
        <p:txBody>
          <a:bodyPr>
            <a:normAutofit/>
          </a:bodyPr>
          <a:lstStyle/>
          <a:p>
            <a:endParaRPr lang="en-US" b="1" dirty="0"/>
          </a:p>
          <a:p>
            <a:r>
              <a:rPr lang="en-US" sz="2800" dirty="0"/>
              <a:t>Advocate for facility to remain open until all residents have been relocated.</a:t>
            </a:r>
          </a:p>
          <a:p>
            <a:pPr lvl="0"/>
            <a:r>
              <a:rPr lang="en-US" sz="2800" dirty="0"/>
              <a:t>Urge the passage of legislation permitting long-term care ombudsmen to file a request for receivership.</a:t>
            </a:r>
          </a:p>
          <a:p>
            <a:pPr lvl="0"/>
            <a:r>
              <a:rPr lang="en-US" sz="2800" dirty="0"/>
              <a:t>Advocate with corporation of closing facility for staff to be hired at sister facilities.</a:t>
            </a:r>
          </a:p>
          <a:p>
            <a:pPr lvl="0"/>
            <a:r>
              <a:rPr lang="en-US" sz="2800" dirty="0"/>
              <a:t>Advocate with nursing home administration to provide staff with a list of employment resources. </a:t>
            </a:r>
          </a:p>
        </p:txBody>
      </p:sp>
    </p:spTree>
    <p:extLst>
      <p:ext uri="{BB962C8B-B14F-4D97-AF65-F5344CB8AC3E}">
        <p14:creationId xmlns:p14="http://schemas.microsoft.com/office/powerpoint/2010/main" val="3859678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FOR OMBUDSMEN: SPECIFIC</a:t>
            </a:r>
          </a:p>
        </p:txBody>
      </p:sp>
      <p:sp>
        <p:nvSpPr>
          <p:cNvPr id="3" name="Content Placeholder 2"/>
          <p:cNvSpPr>
            <a:spLocks noGrp="1"/>
          </p:cNvSpPr>
          <p:nvPr>
            <p:ph idx="1"/>
          </p:nvPr>
        </p:nvSpPr>
        <p:spPr>
          <a:xfrm>
            <a:off x="868680" y="1737360"/>
            <a:ext cx="10515600" cy="4562172"/>
          </a:xfrm>
        </p:spPr>
        <p:txBody>
          <a:bodyPr>
            <a:normAutofit/>
          </a:bodyPr>
          <a:lstStyle/>
          <a:p>
            <a:pPr lvl="0"/>
            <a:endParaRPr lang="en-US" b="1" dirty="0"/>
          </a:p>
          <a:p>
            <a:pPr lvl="0"/>
            <a:r>
              <a:rPr lang="en-US" sz="2800" dirty="0"/>
              <a:t>Develop in-service training for staff on transfer trauma with input from residents.</a:t>
            </a:r>
          </a:p>
          <a:p>
            <a:pPr lvl="0"/>
            <a:r>
              <a:rPr lang="en-US" sz="2800" dirty="0"/>
              <a:t>Create a list of tips for what staff and family can do to help alleviate transfer trauma.</a:t>
            </a:r>
          </a:p>
          <a:p>
            <a:pPr lvl="0"/>
            <a:r>
              <a:rPr lang="en-US" sz="2800" dirty="0"/>
              <a:t>Conduct follow-up visits after the relocation to see how residents are doing and provide continuity to residents.</a:t>
            </a:r>
          </a:p>
          <a:p>
            <a:pPr lvl="0"/>
            <a:r>
              <a:rPr lang="en-US" sz="2800" dirty="0"/>
              <a:t>Track residents’ belongings to ensure they are moved to the new location with the resident. </a:t>
            </a:r>
          </a:p>
          <a:p>
            <a:endParaRPr lang="en-US" sz="2800" dirty="0"/>
          </a:p>
        </p:txBody>
      </p:sp>
    </p:spTree>
    <p:extLst>
      <p:ext uri="{BB962C8B-B14F-4D97-AF65-F5344CB8AC3E}">
        <p14:creationId xmlns:p14="http://schemas.microsoft.com/office/powerpoint/2010/main" val="3859678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DAY: 11:30 TO 12 NOON</a:t>
            </a:r>
          </a:p>
        </p:txBody>
      </p:sp>
    </p:spTree>
    <p:extLst>
      <p:ext uri="{BB962C8B-B14F-4D97-AF65-F5344CB8AC3E}">
        <p14:creationId xmlns:p14="http://schemas.microsoft.com/office/powerpoint/2010/main" val="1432138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75269"/>
          </a:xfrm>
        </p:spPr>
        <p:txBody>
          <a:bodyPr/>
          <a:lstStyle/>
          <a:p>
            <a:r>
              <a:rPr lang="en-US" dirty="0"/>
              <a:t>NEW FEDERAL RULES ON DISCHARGE*</a:t>
            </a:r>
          </a:p>
        </p:txBody>
      </p:sp>
      <p:sp>
        <p:nvSpPr>
          <p:cNvPr id="3" name="Content Placeholder 2"/>
          <p:cNvSpPr>
            <a:spLocks noGrp="1"/>
          </p:cNvSpPr>
          <p:nvPr>
            <p:ph idx="1"/>
          </p:nvPr>
        </p:nvSpPr>
        <p:spPr>
          <a:xfrm>
            <a:off x="561860" y="1468877"/>
            <a:ext cx="10791940" cy="4708086"/>
          </a:xfrm>
        </p:spPr>
        <p:txBody>
          <a:bodyPr>
            <a:normAutofit lnSpcReduction="10000"/>
          </a:bodyPr>
          <a:lstStyle/>
          <a:p>
            <a:endParaRPr lang="en-US" dirty="0"/>
          </a:p>
          <a:p>
            <a:r>
              <a:rPr lang="en-US" sz="2400" dirty="0"/>
              <a:t>When the facility transfers or discharges a resident the facility must ensure that the transfer or discharge is documented in the resident’s medical record </a:t>
            </a:r>
            <a:r>
              <a:rPr lang="en-US" sz="2400" b="1" u="sng" dirty="0"/>
              <a:t>and appropriate information is communicated to the receiving health care institution or provider. </a:t>
            </a:r>
            <a:endParaRPr lang="en-US" b="1" u="sng" dirty="0"/>
          </a:p>
          <a:p>
            <a:r>
              <a:rPr lang="en-US" sz="2400" dirty="0"/>
              <a:t>Documentation must include:</a:t>
            </a:r>
          </a:p>
          <a:p>
            <a:pPr lvl="1"/>
            <a:r>
              <a:rPr lang="en-US" sz="2400" dirty="0"/>
              <a:t>Reason for the transfer	</a:t>
            </a:r>
          </a:p>
          <a:p>
            <a:pPr lvl="1"/>
            <a:r>
              <a:rPr lang="en-US" sz="2400" dirty="0"/>
              <a:t>If facility states that the resident’s needs cannot be met, it state </a:t>
            </a:r>
            <a:br>
              <a:rPr lang="en-US" sz="2400" dirty="0"/>
            </a:br>
            <a:r>
              <a:rPr lang="en-US" sz="2400" dirty="0"/>
              <a:t>what needs can’t be met, how it attempted to meet the needs and</a:t>
            </a:r>
            <a:br>
              <a:rPr lang="en-US" sz="2400" dirty="0"/>
            </a:br>
            <a:r>
              <a:rPr lang="en-US" sz="2400" dirty="0"/>
              <a:t>the service available at the receiving facility that will meet the needs</a:t>
            </a:r>
          </a:p>
          <a:p>
            <a:pPr lvl="1"/>
            <a:r>
              <a:rPr lang="en-US" sz="2400" dirty="0"/>
              <a:t>Documentation must be made by the resident’s physician</a:t>
            </a:r>
          </a:p>
          <a:p>
            <a:pPr lvl="1"/>
            <a:endParaRPr lang="en-US" sz="2400" dirty="0"/>
          </a:p>
          <a:p>
            <a:r>
              <a:rPr lang="en-US" dirty="0"/>
              <a:t>*section 483.15(c)(2) and section 483.15(c)(7) &amp; (8)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4505" y="3465261"/>
            <a:ext cx="2353937" cy="2367015"/>
          </a:xfrm>
          <a:prstGeom prst="rect">
            <a:avLst/>
          </a:prstGeom>
        </p:spPr>
      </p:pic>
    </p:spTree>
    <p:extLst>
      <p:ext uri="{BB962C8B-B14F-4D97-AF65-F5344CB8AC3E}">
        <p14:creationId xmlns:p14="http://schemas.microsoft.com/office/powerpoint/2010/main" val="2641620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FEDERAL RULES ON DISCHARGE</a:t>
            </a:r>
          </a:p>
        </p:txBody>
      </p:sp>
      <p:sp>
        <p:nvSpPr>
          <p:cNvPr id="3" name="Content Placeholder 2"/>
          <p:cNvSpPr>
            <a:spLocks noGrp="1"/>
          </p:cNvSpPr>
          <p:nvPr>
            <p:ph idx="1"/>
          </p:nvPr>
        </p:nvSpPr>
        <p:spPr>
          <a:xfrm>
            <a:off x="838200" y="1468877"/>
            <a:ext cx="10515600" cy="4708086"/>
          </a:xfrm>
        </p:spPr>
        <p:txBody>
          <a:bodyPr>
            <a:normAutofit/>
          </a:bodyPr>
          <a:lstStyle/>
          <a:p>
            <a:endParaRPr lang="en-US" dirty="0"/>
          </a:p>
          <a:p>
            <a:r>
              <a:rPr lang="en-US" sz="3200" dirty="0"/>
              <a:t>Information provided to receiving facility</a:t>
            </a:r>
          </a:p>
          <a:p>
            <a:pPr lvl="1"/>
            <a:endParaRPr lang="en-US" sz="3200" dirty="0"/>
          </a:p>
          <a:p>
            <a:pPr lvl="1"/>
            <a:r>
              <a:rPr lang="en-US" sz="3200" dirty="0"/>
              <a:t>Contact information on practitioner responsible for the resident</a:t>
            </a:r>
          </a:p>
          <a:p>
            <a:pPr lvl="1"/>
            <a:r>
              <a:rPr lang="en-US" sz="3200" dirty="0"/>
              <a:t>Resident representative information</a:t>
            </a:r>
          </a:p>
          <a:p>
            <a:pPr lvl="1"/>
            <a:r>
              <a:rPr lang="en-US" sz="3200" dirty="0"/>
              <a:t>Advanced Directive information</a:t>
            </a:r>
          </a:p>
          <a:p>
            <a:pPr lvl="1"/>
            <a:r>
              <a:rPr lang="en-US" sz="3200" dirty="0"/>
              <a:t>Special instructions for ongoing care</a:t>
            </a:r>
          </a:p>
          <a:p>
            <a:pPr lvl="1"/>
            <a:r>
              <a:rPr lang="en-US" sz="3200" dirty="0"/>
              <a:t>Comprehensive care plan goals</a:t>
            </a:r>
          </a:p>
          <a:p>
            <a:pPr lvl="1"/>
            <a:endParaRPr lang="en-US" sz="3200" dirty="0"/>
          </a:p>
          <a:p>
            <a:pPr lvl="1"/>
            <a:endParaRPr lang="en-US" dirty="0"/>
          </a:p>
          <a:p>
            <a:endParaRPr lang="en-US" dirty="0"/>
          </a:p>
          <a:p>
            <a:endParaRPr lang="en-US" dirty="0"/>
          </a:p>
        </p:txBody>
      </p:sp>
    </p:spTree>
    <p:extLst>
      <p:ext uri="{BB962C8B-B14F-4D97-AF65-F5344CB8AC3E}">
        <p14:creationId xmlns:p14="http://schemas.microsoft.com/office/powerpoint/2010/main" val="2641620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FEDERAL RULES ON DISCHARGE: NOTIFICATION</a:t>
            </a:r>
          </a:p>
        </p:txBody>
      </p:sp>
      <p:sp>
        <p:nvSpPr>
          <p:cNvPr id="3" name="Content Placeholder 2"/>
          <p:cNvSpPr>
            <a:spLocks noGrp="1"/>
          </p:cNvSpPr>
          <p:nvPr>
            <p:ph idx="1"/>
          </p:nvPr>
        </p:nvSpPr>
        <p:spPr>
          <a:xfrm>
            <a:off x="838200" y="1737360"/>
            <a:ext cx="10515600" cy="4439603"/>
          </a:xfrm>
        </p:spPr>
        <p:txBody>
          <a:bodyPr>
            <a:normAutofit/>
          </a:bodyPr>
          <a:lstStyle/>
          <a:p>
            <a:pPr>
              <a:buFont typeface="Arial" panose="020B0604020202020204" pitchFamily="34" charset="0"/>
              <a:buChar char="•"/>
            </a:pPr>
            <a:r>
              <a:rPr lang="en-US" sz="2400" dirty="0"/>
              <a:t>Notify the resident and the resident’s representative(s) of the transfer or discharge and the reasons for the move in writing and in a language and manner they understand. </a:t>
            </a:r>
            <a:r>
              <a:rPr lang="en-US" sz="2400" b="1" u="sng" dirty="0"/>
              <a:t>The facility must send a copy of the notice to a representative of the Office of the State Long-Term Care Ombudsman. 	</a:t>
            </a:r>
          </a:p>
          <a:p>
            <a:pPr>
              <a:buFont typeface="Arial" panose="020B0604020202020204" pitchFamily="34" charset="0"/>
              <a:buChar char="•"/>
            </a:pPr>
            <a:r>
              <a:rPr lang="en-US" sz="2400" dirty="0"/>
              <a:t>Contents of the Notice Must Include:</a:t>
            </a:r>
          </a:p>
          <a:p>
            <a:pPr lvl="1"/>
            <a:r>
              <a:rPr lang="en-US" sz="2400" dirty="0"/>
              <a:t>The reason for transfer or discharge; the effective date of transfer or discharge; 	the location to which the resident is transferred or discharged</a:t>
            </a:r>
          </a:p>
          <a:p>
            <a:pPr lvl="1"/>
            <a:r>
              <a:rPr lang="en-US" sz="2400" b="1" u="sng" dirty="0"/>
              <a:t>A statement of the resident’s appeal rights, including the name, address (mailing and email), and telephone number of the entity which receives such requests; and information on how to obtain an appeal form and assistance in completing the form and submitting the appeal hearing request </a:t>
            </a:r>
            <a:r>
              <a:rPr lang="en-US" sz="2400" dirty="0"/>
              <a:t>	</a:t>
            </a:r>
          </a:p>
          <a:p>
            <a:endParaRPr lang="en-US" dirty="0"/>
          </a:p>
          <a:p>
            <a:pPr lvl="1"/>
            <a:endParaRPr lang="en-US" dirty="0"/>
          </a:p>
        </p:txBody>
      </p:sp>
    </p:spTree>
    <p:extLst>
      <p:ext uri="{BB962C8B-B14F-4D97-AF65-F5344CB8AC3E}">
        <p14:creationId xmlns:p14="http://schemas.microsoft.com/office/powerpoint/2010/main" val="248450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STUDY FUNDED BY THE RETIREMENT RESEARCH FOUNDATION</a:t>
            </a:r>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t>Using online surveys and one-on-one interviews:</a:t>
            </a:r>
          </a:p>
          <a:p>
            <a:endParaRPr lang="en-US" sz="2800" dirty="0"/>
          </a:p>
          <a:p>
            <a:r>
              <a:rPr lang="en-US" sz="2800" dirty="0"/>
              <a:t>OBJECTIVES: </a:t>
            </a:r>
          </a:p>
          <a:p>
            <a:endParaRPr lang="en-US" sz="2800" dirty="0"/>
          </a:p>
          <a:p>
            <a:r>
              <a:rPr lang="en-US" sz="2800" dirty="0"/>
              <a:t>Identify obstacles</a:t>
            </a:r>
          </a:p>
          <a:p>
            <a:r>
              <a:rPr lang="en-US" sz="2800" dirty="0"/>
              <a:t>Identify policies and procedures for overcoming the obstacles</a:t>
            </a:r>
          </a:p>
          <a:p>
            <a:r>
              <a:rPr lang="en-US" sz="2800" dirty="0"/>
              <a:t>Identify best practices</a:t>
            </a:r>
          </a:p>
          <a:p>
            <a:r>
              <a:rPr lang="en-US" sz="2800" dirty="0"/>
              <a:t>Make recommendations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0" y="2220521"/>
            <a:ext cx="2044700" cy="2044700"/>
          </a:xfrm>
          <a:prstGeom prst="rect">
            <a:avLst/>
          </a:prstGeom>
        </p:spPr>
      </p:pic>
    </p:spTree>
    <p:extLst>
      <p:ext uri="{BB962C8B-B14F-4D97-AF65-F5344CB8AC3E}">
        <p14:creationId xmlns:p14="http://schemas.microsoft.com/office/powerpoint/2010/main" val="3169227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FEDERAL DISCHARGE RULES: ORIENTATION</a:t>
            </a:r>
          </a:p>
        </p:txBody>
      </p:sp>
      <p:sp>
        <p:nvSpPr>
          <p:cNvPr id="3" name="Content Placeholder 2"/>
          <p:cNvSpPr>
            <a:spLocks noGrp="1"/>
          </p:cNvSpPr>
          <p:nvPr>
            <p:ph idx="1"/>
          </p:nvPr>
        </p:nvSpPr>
        <p:spPr/>
        <p:txBody>
          <a:bodyPr>
            <a:normAutofit/>
          </a:bodyPr>
          <a:lstStyle/>
          <a:p>
            <a:endParaRPr lang="en-US" sz="3200" dirty="0"/>
          </a:p>
          <a:p>
            <a:r>
              <a:rPr lang="en-US" sz="3200" dirty="0"/>
              <a:t>Orientation for transfer or discharge. A facility must provide and document sufficient preparation and orientation to residents to ensure safe and orderly transfer or discharge from the facility. </a:t>
            </a:r>
            <a:r>
              <a:rPr lang="en-US" sz="3200" b="1" u="sng" dirty="0"/>
              <a:t>This orientation must be provided in a form and manner that the resident can understand.</a:t>
            </a:r>
          </a:p>
          <a:p>
            <a:pPr marL="0" indent="0">
              <a:buNone/>
            </a:pPr>
            <a:endParaRPr lang="en-US" sz="3200" dirty="0"/>
          </a:p>
        </p:txBody>
      </p:sp>
    </p:spTree>
    <p:extLst>
      <p:ext uri="{BB962C8B-B14F-4D97-AF65-F5344CB8AC3E}">
        <p14:creationId xmlns:p14="http://schemas.microsoft.com/office/powerpoint/2010/main" val="696804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a:t>
            </a:r>
          </a:p>
        </p:txBody>
      </p:sp>
      <p:sp>
        <p:nvSpPr>
          <p:cNvPr id="3" name="Content Placeholder 2"/>
          <p:cNvSpPr>
            <a:spLocks noGrp="1"/>
          </p:cNvSpPr>
          <p:nvPr>
            <p:ph idx="1"/>
          </p:nvPr>
        </p:nvSpPr>
        <p:spPr>
          <a:xfrm>
            <a:off x="838200" y="286603"/>
            <a:ext cx="10515600" cy="5890360"/>
          </a:xfrm>
        </p:spPr>
        <p:txBody>
          <a:bodyPr>
            <a:normAutofit/>
          </a:bodyPr>
          <a:lstStyle/>
          <a:p>
            <a:pPr marL="0" indent="0">
              <a:buNone/>
            </a:pPr>
            <a:endParaRPr lang="en-US" sz="2400" dirty="0"/>
          </a:p>
          <a:p>
            <a:pPr lvl="0"/>
            <a:endParaRPr lang="en-US" b="1" i="1" dirty="0"/>
          </a:p>
          <a:p>
            <a:pPr lvl="0"/>
            <a:endParaRPr lang="en-US" dirty="0"/>
          </a:p>
          <a:p>
            <a:pPr lvl="0"/>
            <a:endParaRPr lang="en-US" b="1" i="1" dirty="0"/>
          </a:p>
          <a:p>
            <a:pPr lvl="0"/>
            <a:r>
              <a:rPr lang="en-US" b="1" i="1" dirty="0"/>
              <a:t>Timing</a:t>
            </a:r>
          </a:p>
          <a:p>
            <a:pPr lvl="0"/>
            <a:endParaRPr lang="en-US" dirty="0"/>
          </a:p>
          <a:p>
            <a:pPr lvl="1"/>
            <a:r>
              <a:rPr lang="en-US" sz="2800" dirty="0"/>
              <a:t>For </a:t>
            </a:r>
            <a:r>
              <a:rPr lang="en-US" sz="2800" b="1" dirty="0"/>
              <a:t>voluntary or State-mandated closures</a:t>
            </a:r>
            <a:r>
              <a:rPr lang="en-US" sz="2800" dirty="0"/>
              <a:t>, the required written notification must not be later than </a:t>
            </a:r>
            <a:r>
              <a:rPr lang="en-US" sz="2800" b="1" dirty="0"/>
              <a:t>60 days prior</a:t>
            </a:r>
            <a:r>
              <a:rPr lang="en-US" sz="2800" dirty="0"/>
              <a:t> to the date of such closure. </a:t>
            </a:r>
          </a:p>
          <a:p>
            <a:pPr lvl="1"/>
            <a:endParaRPr lang="en-US" sz="2800" dirty="0"/>
          </a:p>
          <a:p>
            <a:pPr lvl="1"/>
            <a:r>
              <a:rPr lang="en-US" sz="2800" dirty="0"/>
              <a:t>If the Secretary terminates the facility’s participation under this title (</a:t>
            </a:r>
            <a:r>
              <a:rPr lang="en-US" sz="2800" u="sng" dirty="0"/>
              <a:t>involuntary</a:t>
            </a:r>
            <a:r>
              <a:rPr lang="en-US" sz="2800" dirty="0"/>
              <a:t>), notification must be provided </a:t>
            </a:r>
            <a:r>
              <a:rPr lang="en-US" sz="2800" b="1" dirty="0"/>
              <a:t>no later than the date that the Secretary determines appropriate</a:t>
            </a:r>
            <a:r>
              <a:rPr lang="en-US" sz="28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091" y="556736"/>
            <a:ext cx="2345748" cy="2266950"/>
          </a:xfrm>
          <a:prstGeom prst="rect">
            <a:avLst/>
          </a:prstGeom>
        </p:spPr>
      </p:pic>
    </p:spTree>
    <p:extLst>
      <p:ext uri="{BB962C8B-B14F-4D97-AF65-F5344CB8AC3E}">
        <p14:creationId xmlns:p14="http://schemas.microsoft.com/office/powerpoint/2010/main" val="4049118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ON CLOSURES</a:t>
            </a:r>
          </a:p>
        </p:txBody>
      </p:sp>
      <p:sp>
        <p:nvSpPr>
          <p:cNvPr id="3" name="Content Placeholder 2"/>
          <p:cNvSpPr>
            <a:spLocks noGrp="1"/>
          </p:cNvSpPr>
          <p:nvPr>
            <p:ph idx="1"/>
          </p:nvPr>
        </p:nvSpPr>
        <p:spPr>
          <a:xfrm>
            <a:off x="721468" y="1996047"/>
            <a:ext cx="10515600" cy="5075860"/>
          </a:xfrm>
        </p:spPr>
        <p:txBody>
          <a:bodyPr>
            <a:normAutofit/>
          </a:bodyPr>
          <a:lstStyle/>
          <a:p>
            <a:pPr lvl="0"/>
            <a:r>
              <a:rPr lang="en-US" sz="2800" b="1" i="1" dirty="0"/>
              <a:t>Administrator Duties</a:t>
            </a:r>
          </a:p>
          <a:p>
            <a:pPr lvl="1"/>
            <a:r>
              <a:rPr lang="en-US" sz="2800" dirty="0"/>
              <a:t>Administrator of the facility must submit to the State Survey Agency, the State LTC ombudsman, residents of the facility, and the legal representatives of such residents or other responsible parties, written notification of an impending facility closure.</a:t>
            </a:r>
          </a:p>
          <a:p>
            <a:pPr lvl="8"/>
            <a:r>
              <a:rPr lang="en-US" sz="2800" dirty="0"/>
              <a:t>The administrator must also ensure that the facility does </a:t>
            </a:r>
            <a:br>
              <a:rPr lang="en-US" sz="2800" dirty="0"/>
            </a:br>
            <a:r>
              <a:rPr lang="en-US" sz="2800" dirty="0"/>
              <a:t>not admit any new residents on or after the date on which</a:t>
            </a:r>
            <a:br>
              <a:rPr lang="en-US" sz="2800" dirty="0"/>
            </a:br>
            <a:r>
              <a:rPr lang="en-US" sz="2800" dirty="0"/>
              <a:t>such written notification is submitted.</a:t>
            </a:r>
          </a:p>
          <a:p>
            <a:pPr lvl="0"/>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449" y="549976"/>
            <a:ext cx="1209675" cy="17240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10" y="4285561"/>
            <a:ext cx="1060380" cy="1547813"/>
          </a:xfrm>
          <a:prstGeom prst="rect">
            <a:avLst/>
          </a:prstGeom>
        </p:spPr>
      </p:pic>
    </p:spTree>
    <p:extLst>
      <p:ext uri="{BB962C8B-B14F-4D97-AF65-F5344CB8AC3E}">
        <p14:creationId xmlns:p14="http://schemas.microsoft.com/office/powerpoint/2010/main" val="4049118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a:t>
            </a:r>
          </a:p>
        </p:txBody>
      </p:sp>
      <p:sp>
        <p:nvSpPr>
          <p:cNvPr id="3" name="Content Placeholder 2"/>
          <p:cNvSpPr>
            <a:spLocks noGrp="1"/>
          </p:cNvSpPr>
          <p:nvPr>
            <p:ph idx="1"/>
          </p:nvPr>
        </p:nvSpPr>
        <p:spPr>
          <a:xfrm>
            <a:off x="838200" y="1374371"/>
            <a:ext cx="10515600" cy="4802592"/>
          </a:xfrm>
        </p:spPr>
        <p:txBody>
          <a:bodyPr>
            <a:normAutofit/>
          </a:bodyPr>
          <a:lstStyle/>
          <a:p>
            <a:pPr lvl="1"/>
            <a:endParaRPr lang="en-US" sz="2800" dirty="0"/>
          </a:p>
          <a:p>
            <a:pPr lvl="1"/>
            <a:r>
              <a:rPr lang="en-US" sz="2800" dirty="0"/>
              <a:t>The facility will not close until all residents are transferred in a safe and orderly manner to the most appropriate setting in terms of quality, services, and location, as available and determined appropriate by the resident’s interdisciplinary team after taking into consideration the resident’s individual needs, choices, and interests;  </a:t>
            </a:r>
          </a:p>
          <a:p>
            <a:pPr lvl="1"/>
            <a:r>
              <a:rPr lang="en-US" sz="2800" dirty="0"/>
              <a:t>Each resident’s complete medical record information including archived files, Minimum Data Set (MDS) discharge assessment, and all orders, recommendations or guidelines from the resident’s attending physician must be provided to the receiving facility or other provider at the time of the resident’s discharge or relocation. </a:t>
            </a:r>
          </a:p>
          <a:p>
            <a:pPr lvl="1"/>
            <a:endParaRPr lang="en-US" sz="2800" dirty="0"/>
          </a:p>
        </p:txBody>
      </p:sp>
    </p:spTree>
    <p:extLst>
      <p:ext uri="{BB962C8B-B14F-4D97-AF65-F5344CB8AC3E}">
        <p14:creationId xmlns:p14="http://schemas.microsoft.com/office/powerpoint/2010/main" val="4049118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a:t>
            </a:r>
          </a:p>
        </p:txBody>
      </p:sp>
      <p:sp>
        <p:nvSpPr>
          <p:cNvPr id="3" name="Content Placeholder 2"/>
          <p:cNvSpPr>
            <a:spLocks noGrp="1"/>
          </p:cNvSpPr>
          <p:nvPr>
            <p:ph idx="1"/>
          </p:nvPr>
        </p:nvSpPr>
        <p:spPr>
          <a:xfrm>
            <a:off x="868680" y="1440099"/>
            <a:ext cx="10515600" cy="4824413"/>
          </a:xfrm>
        </p:spPr>
        <p:txBody>
          <a:bodyPr>
            <a:normAutofit/>
          </a:bodyPr>
          <a:lstStyle/>
          <a:p>
            <a:pPr lvl="0"/>
            <a:endParaRPr lang="en-US" b="1" i="1" dirty="0"/>
          </a:p>
          <a:p>
            <a:pPr lvl="0"/>
            <a:endParaRPr lang="en-US" b="1" i="1" dirty="0"/>
          </a:p>
          <a:p>
            <a:pPr lvl="0"/>
            <a:r>
              <a:rPr lang="en-US" sz="3600" b="1" i="1" dirty="0"/>
              <a:t>Administrator Notice</a:t>
            </a:r>
            <a:br>
              <a:rPr lang="en-US" sz="3600" b="1" i="1" dirty="0"/>
            </a:br>
            <a:endParaRPr lang="en-US" sz="3600" dirty="0"/>
          </a:p>
          <a:p>
            <a:pPr lvl="1"/>
            <a:r>
              <a:rPr lang="en-US" sz="2800" dirty="0"/>
              <a:t>The facility’s notifications should be developed with input from the facility’s Medical Director and other management staff and include a summary of key details from the closure plan for the safe and orderly transfer, discharge and adequate relocation of all residents.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4534" y="1062992"/>
            <a:ext cx="3178302" cy="1958629"/>
          </a:xfrm>
          <a:prstGeom prst="rect">
            <a:avLst/>
          </a:prstGeom>
        </p:spPr>
      </p:pic>
    </p:spTree>
    <p:extLst>
      <p:ext uri="{BB962C8B-B14F-4D97-AF65-F5344CB8AC3E}">
        <p14:creationId xmlns:p14="http://schemas.microsoft.com/office/powerpoint/2010/main" val="29669653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a:t>
            </a:r>
          </a:p>
        </p:txBody>
      </p:sp>
      <p:sp>
        <p:nvSpPr>
          <p:cNvPr id="3" name="Content Placeholder 2"/>
          <p:cNvSpPr>
            <a:spLocks noGrp="1"/>
          </p:cNvSpPr>
          <p:nvPr>
            <p:ph idx="1"/>
          </p:nvPr>
        </p:nvSpPr>
        <p:spPr/>
        <p:txBody>
          <a:bodyPr>
            <a:normAutofit/>
          </a:bodyPr>
          <a:lstStyle/>
          <a:p>
            <a:pPr lvl="1"/>
            <a:r>
              <a:rPr lang="en-US" sz="2800" dirty="0"/>
              <a:t>In addition to written notification, facility staff should discuss (orally) this information with residents, their families and/or legal representatives in order to provide a better understanding of the situation and their rights. Notice of facility closure to residents and their legal or other responsible parties must be provided in a language and manner they understand.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7571" y="3857414"/>
            <a:ext cx="2798283" cy="1869253"/>
          </a:xfrm>
          <a:prstGeom prst="rect">
            <a:avLst/>
          </a:prstGeom>
        </p:spPr>
      </p:pic>
    </p:spTree>
    <p:extLst>
      <p:ext uri="{BB962C8B-B14F-4D97-AF65-F5344CB8AC3E}">
        <p14:creationId xmlns:p14="http://schemas.microsoft.com/office/powerpoint/2010/main" val="29669653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775"/>
            <a:ext cx="10515600" cy="1585913"/>
          </a:xfrm>
        </p:spPr>
        <p:txBody>
          <a:bodyPr/>
          <a:lstStyle/>
          <a:p>
            <a:r>
              <a:rPr lang="en-US" dirty="0"/>
              <a:t>FEDERAL RULES</a:t>
            </a:r>
          </a:p>
        </p:txBody>
      </p:sp>
      <p:sp>
        <p:nvSpPr>
          <p:cNvPr id="3" name="Content Placeholder 2"/>
          <p:cNvSpPr>
            <a:spLocks noGrp="1"/>
          </p:cNvSpPr>
          <p:nvPr>
            <p:ph idx="1"/>
          </p:nvPr>
        </p:nvSpPr>
        <p:spPr>
          <a:xfrm>
            <a:off x="838200" y="1190625"/>
            <a:ext cx="10515600" cy="4986338"/>
          </a:xfrm>
        </p:spPr>
        <p:txBody>
          <a:bodyPr>
            <a:normAutofit lnSpcReduction="10000"/>
          </a:bodyPr>
          <a:lstStyle/>
          <a:p>
            <a:r>
              <a:rPr lang="en-US" dirty="0"/>
              <a:t>T</a:t>
            </a:r>
          </a:p>
          <a:p>
            <a:endParaRPr lang="en-US" dirty="0"/>
          </a:p>
          <a:p>
            <a:r>
              <a:rPr lang="en-US" sz="2400" dirty="0"/>
              <a:t>The notice must include: </a:t>
            </a:r>
          </a:p>
          <a:p>
            <a:pPr lvl="1"/>
            <a:r>
              <a:rPr lang="en-US" sz="2400" dirty="0"/>
              <a:t>the name, address and telephone number of the State LTC ombudsman 	</a:t>
            </a:r>
          </a:p>
          <a:p>
            <a:pPr lvl="1"/>
            <a:r>
              <a:rPr lang="en-US" sz="2400" dirty="0"/>
              <a:t>for residents with developmental disabilities, the mailing address and telephone number of the agency responsible for the protection and advocacy of developmentally disabled individuals established under Part C of the Developmental Disabilities Assistance and Bill of Rights Act</a:t>
            </a:r>
          </a:p>
          <a:p>
            <a:pPr lvl="1"/>
            <a:r>
              <a:rPr lang="en-US" sz="2400" dirty="0"/>
              <a:t>for residents with mental illness, the mailing address and telephone number of the agency responsible for the protection and advocacy of individuals with mental illness established under the Protection and Advocacy for Mentally Ill Individuals Act </a:t>
            </a:r>
          </a:p>
          <a:p>
            <a:pPr lvl="1"/>
            <a:r>
              <a:rPr lang="en-US" sz="2400" dirty="0"/>
              <a:t>contact information for the primary facility contact(s) responsible for the daily operation and management of the facility during the facility’s closure process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4003" y="437941"/>
            <a:ext cx="2442786" cy="1505367"/>
          </a:xfrm>
          <a:prstGeom prst="rect">
            <a:avLst/>
          </a:prstGeom>
        </p:spPr>
      </p:pic>
    </p:spTree>
    <p:extLst>
      <p:ext uri="{BB962C8B-B14F-4D97-AF65-F5344CB8AC3E}">
        <p14:creationId xmlns:p14="http://schemas.microsoft.com/office/powerpoint/2010/main" val="29669653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a:t>
            </a:r>
          </a:p>
        </p:txBody>
      </p:sp>
      <p:sp>
        <p:nvSpPr>
          <p:cNvPr id="3" name="Content Placeholder 2"/>
          <p:cNvSpPr>
            <a:spLocks noGrp="1"/>
          </p:cNvSpPr>
          <p:nvPr>
            <p:ph idx="1"/>
          </p:nvPr>
        </p:nvSpPr>
        <p:spPr>
          <a:xfrm>
            <a:off x="838200" y="1374371"/>
            <a:ext cx="10515600" cy="4802592"/>
          </a:xfrm>
        </p:spPr>
        <p:txBody>
          <a:bodyPr>
            <a:normAutofit/>
          </a:bodyPr>
          <a:lstStyle/>
          <a:p>
            <a:pPr lvl="1"/>
            <a:endParaRPr lang="en-US" sz="2000" dirty="0"/>
          </a:p>
          <a:p>
            <a:pPr lvl="0"/>
            <a:r>
              <a:rPr lang="en-US" sz="3200" b="1" i="1" dirty="0"/>
              <a:t>Closure Plans</a:t>
            </a:r>
            <a:br>
              <a:rPr lang="en-US" sz="3200" b="1" i="1" dirty="0"/>
            </a:br>
            <a:endParaRPr lang="en-US" sz="3200" dirty="0"/>
          </a:p>
          <a:p>
            <a:pPr lvl="1"/>
            <a:r>
              <a:rPr lang="en-US" sz="2800" dirty="0"/>
              <a:t>LTC facilities must include in their closure notices </a:t>
            </a:r>
            <a:r>
              <a:rPr lang="en-US" sz="2800" b="1" dirty="0"/>
              <a:t>a plan</a:t>
            </a:r>
            <a:r>
              <a:rPr lang="en-US" sz="2800" dirty="0"/>
              <a:t>, approved by the State, for the transfer and adequate relocation of residents of the facility by a specified date prior to closure. </a:t>
            </a:r>
            <a:br>
              <a:rPr lang="en-US" sz="2800" dirty="0"/>
            </a:br>
            <a:endParaRPr lang="en-US" sz="2800" dirty="0"/>
          </a:p>
          <a:p>
            <a:pPr lvl="1"/>
            <a:r>
              <a:rPr lang="en-US" sz="2800" dirty="0"/>
              <a:t>The notices must include assurances that the residents will be transferred to </a:t>
            </a:r>
            <a:r>
              <a:rPr lang="en-US" sz="2800" b="1" dirty="0"/>
              <a:t>the most appropriate facility or other setting in terms of quality, services, and location, taking into consideration the needs, choice, and best interests of each resident.</a:t>
            </a:r>
            <a:r>
              <a:rPr lang="en-US" sz="2800" dirty="0"/>
              <a:t> </a:t>
            </a:r>
          </a:p>
          <a:p>
            <a:pPr lvl="1"/>
            <a:endParaRPr lang="en-US" dirty="0"/>
          </a:p>
          <a:p>
            <a:pPr lvl="1"/>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7782" y="439240"/>
            <a:ext cx="3314700" cy="1704975"/>
          </a:xfrm>
          <a:prstGeom prst="rect">
            <a:avLst/>
          </a:prstGeom>
        </p:spPr>
      </p:pic>
    </p:spTree>
    <p:extLst>
      <p:ext uri="{BB962C8B-B14F-4D97-AF65-F5344CB8AC3E}">
        <p14:creationId xmlns:p14="http://schemas.microsoft.com/office/powerpoint/2010/main" val="40491188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PLANS </a:t>
            </a:r>
          </a:p>
        </p:txBody>
      </p:sp>
      <p:sp>
        <p:nvSpPr>
          <p:cNvPr id="3" name="Content Placeholder 2"/>
          <p:cNvSpPr>
            <a:spLocks noGrp="1"/>
          </p:cNvSpPr>
          <p:nvPr>
            <p:ph idx="1"/>
          </p:nvPr>
        </p:nvSpPr>
        <p:spPr>
          <a:xfrm>
            <a:off x="838200" y="1357745"/>
            <a:ext cx="10515600" cy="4819218"/>
          </a:xfrm>
        </p:spPr>
        <p:txBody>
          <a:bodyPr>
            <a:normAutofit/>
          </a:bodyPr>
          <a:lstStyle/>
          <a:p>
            <a:pPr lvl="1"/>
            <a:endParaRPr lang="en-US" dirty="0"/>
          </a:p>
          <a:p>
            <a:r>
              <a:rPr lang="en-US" sz="3300" dirty="0"/>
              <a:t>CMS </a:t>
            </a:r>
            <a:r>
              <a:rPr lang="en-US" sz="3300" b="1" dirty="0"/>
              <a:t>expects </a:t>
            </a:r>
            <a:r>
              <a:rPr lang="en-US" sz="3300" dirty="0"/>
              <a:t>that the closure plan would include sufficient detail to clearly identify the steps the facility would take, and the individual responsible for ensuring the steps are successfully carried out, such as: </a:t>
            </a:r>
            <a:br>
              <a:rPr lang="en-US" sz="3300" dirty="0"/>
            </a:br>
            <a:endParaRPr lang="en-US" sz="3300" dirty="0"/>
          </a:p>
          <a:p>
            <a:pPr lvl="1"/>
            <a:r>
              <a:rPr lang="en-US" sz="2900" dirty="0"/>
              <a:t>Assurance that no new residents will be admitted to the facility on or after the date that the written notice of impending closure was provided to the State Survey Agency.</a:t>
            </a:r>
          </a:p>
        </p:txBody>
      </p:sp>
    </p:spTree>
    <p:extLst>
      <p:ext uri="{BB962C8B-B14F-4D97-AF65-F5344CB8AC3E}">
        <p14:creationId xmlns:p14="http://schemas.microsoft.com/office/powerpoint/2010/main" val="40491188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PLANS </a:t>
            </a:r>
          </a:p>
        </p:txBody>
      </p:sp>
      <p:sp>
        <p:nvSpPr>
          <p:cNvPr id="3" name="Content Placeholder 2"/>
          <p:cNvSpPr>
            <a:spLocks noGrp="1"/>
          </p:cNvSpPr>
          <p:nvPr>
            <p:ph idx="1"/>
          </p:nvPr>
        </p:nvSpPr>
        <p:spPr>
          <a:xfrm>
            <a:off x="838200" y="1357745"/>
            <a:ext cx="10515600" cy="4819218"/>
          </a:xfrm>
        </p:spPr>
        <p:txBody>
          <a:bodyPr>
            <a:normAutofit/>
          </a:bodyPr>
          <a:lstStyle/>
          <a:p>
            <a:pPr marL="457200" lvl="1" indent="0">
              <a:buNone/>
            </a:pPr>
            <a:endParaRPr lang="en-US" dirty="0"/>
          </a:p>
          <a:p>
            <a:pPr marL="457200" lvl="1" indent="0">
              <a:buNone/>
            </a:pPr>
            <a:endParaRPr lang="en-US" dirty="0"/>
          </a:p>
          <a:p>
            <a:pPr marL="914400" lvl="1" indent="-457200">
              <a:buFont typeface="Arial" panose="020B0604020202020204" pitchFamily="34" charset="0"/>
              <a:buChar char="•"/>
            </a:pPr>
            <a:r>
              <a:rPr lang="en-US" sz="2800" dirty="0"/>
              <a:t>The primary contact(s) responsible for the daily operation and  </a:t>
            </a:r>
            <a:br>
              <a:rPr lang="en-US" sz="2800" dirty="0"/>
            </a:br>
            <a:r>
              <a:rPr lang="en-US" sz="2800" dirty="0"/>
              <a:t>management of the facility during the facility’s closure process. </a:t>
            </a:r>
          </a:p>
          <a:p>
            <a:pPr marL="914400" lvl="1" indent="-457200">
              <a:buFont typeface="Arial" panose="020B0604020202020204" pitchFamily="34" charset="0"/>
              <a:buChar char="•"/>
            </a:pPr>
            <a:r>
              <a:rPr lang="en-US" sz="2800" dirty="0"/>
              <a:t>The primary contact(s) responsible for the oversight of those </a:t>
            </a:r>
            <a:br>
              <a:rPr lang="en-US" sz="2800" dirty="0"/>
            </a:br>
            <a:r>
              <a:rPr lang="en-US" sz="2800" dirty="0"/>
              <a:t>managing the facility operations during the closure process. </a:t>
            </a:r>
          </a:p>
          <a:p>
            <a:pPr marL="914400" lvl="1" indent="-457200">
              <a:buFont typeface="Arial" panose="020B0604020202020204" pitchFamily="34" charset="0"/>
              <a:buChar char="•"/>
            </a:pPr>
            <a:r>
              <a:rPr lang="en-US" sz="2800" dirty="0"/>
              <a:t>The roles and responsibilities of the facility’s owners, </a:t>
            </a:r>
            <a:br>
              <a:rPr lang="en-US" sz="2800" dirty="0"/>
            </a:br>
            <a:r>
              <a:rPr lang="en-US" sz="2800" dirty="0"/>
              <a:t>administrator, or their replacement(s) or temporary </a:t>
            </a:r>
            <a:br>
              <a:rPr lang="en-US" sz="2800" dirty="0"/>
            </a:br>
            <a:r>
              <a:rPr lang="en-US" sz="2800" dirty="0"/>
              <a:t>managers/monitors during the closure process.</a:t>
            </a:r>
          </a:p>
        </p:txBody>
      </p:sp>
    </p:spTree>
    <p:extLst>
      <p:ext uri="{BB962C8B-B14F-4D97-AF65-F5344CB8AC3E}">
        <p14:creationId xmlns:p14="http://schemas.microsoft.com/office/powerpoint/2010/main" val="404911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29354"/>
          </a:xfrm>
        </p:spPr>
        <p:txBody>
          <a:bodyPr/>
          <a:lstStyle/>
          <a:p>
            <a:r>
              <a:rPr lang="en-US" dirty="0"/>
              <a:t>OBSTACLES TO A SUCCESSFUL CLOSING</a:t>
            </a:r>
          </a:p>
        </p:txBody>
      </p:sp>
      <p:sp>
        <p:nvSpPr>
          <p:cNvPr id="4" name="Content Placeholder 3"/>
          <p:cNvSpPr>
            <a:spLocks noGrp="1"/>
          </p:cNvSpPr>
          <p:nvPr>
            <p:ph idx="1"/>
          </p:nvPr>
        </p:nvSpPr>
        <p:spPr>
          <a:xfrm>
            <a:off x="700391" y="1400783"/>
            <a:ext cx="10455289" cy="4468311"/>
          </a:xfrm>
        </p:spPr>
        <p:txBody>
          <a:bodyPr>
            <a:noAutofit/>
          </a:bodyPr>
          <a:lstStyle/>
          <a:p>
            <a:endParaRPr lang="en-US" sz="2800" dirty="0"/>
          </a:p>
          <a:p>
            <a:r>
              <a:rPr lang="en-US" sz="2800" dirty="0"/>
              <a:t>Lack Of Appropriate And Nearby Placements</a:t>
            </a:r>
          </a:p>
          <a:p>
            <a:r>
              <a:rPr lang="en-US" sz="2800" dirty="0"/>
              <a:t>Poor Discharge Planning</a:t>
            </a:r>
          </a:p>
          <a:p>
            <a:r>
              <a:rPr lang="en-US" sz="2800" dirty="0"/>
              <a:t>Lack Of Communication</a:t>
            </a:r>
          </a:p>
          <a:p>
            <a:r>
              <a:rPr lang="en-US" sz="2800" dirty="0"/>
              <a:t>Poor Notice/Not Enough Time</a:t>
            </a:r>
          </a:p>
          <a:p>
            <a:r>
              <a:rPr lang="en-US" sz="2800" dirty="0"/>
              <a:t>Staffing Issues</a:t>
            </a:r>
          </a:p>
          <a:p>
            <a:r>
              <a:rPr lang="en-US" sz="2800" dirty="0"/>
              <a:t>Transfer Trauma</a:t>
            </a:r>
          </a:p>
        </p:txBody>
      </p:sp>
    </p:spTree>
    <p:extLst>
      <p:ext uri="{BB962C8B-B14F-4D97-AF65-F5344CB8AC3E}">
        <p14:creationId xmlns:p14="http://schemas.microsoft.com/office/powerpoint/2010/main" val="2021978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PLANS </a:t>
            </a:r>
          </a:p>
        </p:txBody>
      </p:sp>
      <p:sp>
        <p:nvSpPr>
          <p:cNvPr id="3" name="Content Placeholder 2"/>
          <p:cNvSpPr>
            <a:spLocks noGrp="1"/>
          </p:cNvSpPr>
          <p:nvPr>
            <p:ph idx="1"/>
          </p:nvPr>
        </p:nvSpPr>
        <p:spPr>
          <a:xfrm>
            <a:off x="838200" y="1357745"/>
            <a:ext cx="10515600" cy="4819218"/>
          </a:xfrm>
        </p:spPr>
        <p:txBody>
          <a:bodyPr>
            <a:normAutofit/>
          </a:bodyPr>
          <a:lstStyle/>
          <a:p>
            <a:endParaRPr lang="en-US" dirty="0"/>
          </a:p>
          <a:p>
            <a:pPr marL="0" indent="0">
              <a:buNone/>
            </a:pPr>
            <a:r>
              <a:rPr lang="en-US" dirty="0"/>
              <a:t>	</a:t>
            </a:r>
          </a:p>
          <a:p>
            <a:pPr lvl="1"/>
            <a:r>
              <a:rPr lang="en-US" sz="2800" dirty="0"/>
              <a:t>Identification of any and all sources of supplemental funding, if available, to assist in maintaining the facility’s daily operations until all residents are safely relocated and/or transferred. </a:t>
            </a:r>
          </a:p>
          <a:p>
            <a:pPr lvl="1"/>
            <a:endParaRPr lang="en-US" sz="2800" dirty="0"/>
          </a:p>
          <a:p>
            <a:pPr lvl="1"/>
            <a:r>
              <a:rPr lang="en-US" sz="2800" dirty="0"/>
              <a:t>The process and procedures for providing timely written notification of the facility’s impending closure, including its closure plan to the State Survey Agency, the State’s LTC ombudsman, residents, their legal representatives or other responsible parties and the resident’s primary physician. </a:t>
            </a:r>
          </a:p>
          <a:p>
            <a:pPr marL="457200" lvl="1" indent="0">
              <a:buNone/>
            </a:pPr>
            <a:endParaRPr lang="en-US" sz="2800" dirty="0"/>
          </a:p>
        </p:txBody>
      </p:sp>
    </p:spTree>
    <p:extLst>
      <p:ext uri="{BB962C8B-B14F-4D97-AF65-F5344CB8AC3E}">
        <p14:creationId xmlns:p14="http://schemas.microsoft.com/office/powerpoint/2010/main" val="4049118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PLANS </a:t>
            </a:r>
          </a:p>
        </p:txBody>
      </p:sp>
      <p:sp>
        <p:nvSpPr>
          <p:cNvPr id="3" name="Content Placeholder 2"/>
          <p:cNvSpPr>
            <a:spLocks noGrp="1"/>
          </p:cNvSpPr>
          <p:nvPr>
            <p:ph idx="1"/>
          </p:nvPr>
        </p:nvSpPr>
        <p:spPr>
          <a:xfrm>
            <a:off x="838200" y="1357745"/>
            <a:ext cx="10515600" cy="4819218"/>
          </a:xfrm>
        </p:spPr>
        <p:txBody>
          <a:bodyPr>
            <a:normAutofit/>
          </a:bodyPr>
          <a:lstStyle/>
          <a:p>
            <a:pPr marL="457200" lvl="1" indent="0">
              <a:buNone/>
            </a:pPr>
            <a:endParaRPr lang="en-US" dirty="0"/>
          </a:p>
          <a:p>
            <a:pPr marL="457200" lvl="1" indent="0">
              <a:buNone/>
            </a:pPr>
            <a:endParaRPr lang="en-US" dirty="0"/>
          </a:p>
          <a:p>
            <a:pPr lvl="1"/>
            <a:endParaRPr lang="en-US" dirty="0"/>
          </a:p>
          <a:p>
            <a:pPr lvl="1"/>
            <a:r>
              <a:rPr lang="en-US" sz="2800" dirty="0"/>
              <a:t>The process for providing notification of the facility’s impending closure, including its closure plan to all facility staff, vendors, contractors and unions as appropriate. </a:t>
            </a:r>
          </a:p>
          <a:p>
            <a:pPr marL="457200" lvl="1" indent="0">
              <a:buNone/>
            </a:pPr>
            <a:endParaRPr lang="en-US" dirty="0"/>
          </a:p>
        </p:txBody>
      </p:sp>
    </p:spTree>
    <p:extLst>
      <p:ext uri="{BB962C8B-B14F-4D97-AF65-F5344CB8AC3E}">
        <p14:creationId xmlns:p14="http://schemas.microsoft.com/office/powerpoint/2010/main" val="40491188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PLANS </a:t>
            </a:r>
          </a:p>
        </p:txBody>
      </p:sp>
      <p:sp>
        <p:nvSpPr>
          <p:cNvPr id="3" name="Content Placeholder 2"/>
          <p:cNvSpPr>
            <a:spLocks noGrp="1"/>
          </p:cNvSpPr>
          <p:nvPr>
            <p:ph idx="1"/>
          </p:nvPr>
        </p:nvSpPr>
        <p:spPr>
          <a:xfrm>
            <a:off x="838200" y="1357745"/>
            <a:ext cx="10515600" cy="4819218"/>
          </a:xfrm>
        </p:spPr>
        <p:txBody>
          <a:bodyPr>
            <a:normAutofit lnSpcReduction="10000"/>
          </a:bodyPr>
          <a:lstStyle/>
          <a:p>
            <a:pPr lvl="1"/>
            <a:endParaRPr lang="en-US" dirty="0"/>
          </a:p>
          <a:p>
            <a:pPr lvl="1"/>
            <a:endParaRPr lang="en-US" sz="2800" dirty="0"/>
          </a:p>
          <a:p>
            <a:pPr lvl="1"/>
            <a:r>
              <a:rPr lang="en-US" sz="2800" dirty="0"/>
              <a:t>The provisions for ongoing operations and management of the facility and it’s residents and staff during the closure process that include: </a:t>
            </a:r>
          </a:p>
          <a:p>
            <a:pPr lvl="2"/>
            <a:r>
              <a:rPr lang="en-US" sz="2800" dirty="0"/>
              <a:t>payment of salaries and expenses to staff, vendors, </a:t>
            </a:r>
            <a:br>
              <a:rPr lang="en-US" sz="2800" dirty="0"/>
            </a:br>
            <a:r>
              <a:rPr lang="en-US" sz="2800" dirty="0"/>
              <a:t>   contractors, etc. </a:t>
            </a:r>
          </a:p>
          <a:p>
            <a:pPr lvl="2"/>
            <a:r>
              <a:rPr lang="en-US" sz="2800" dirty="0"/>
              <a:t>continuation of appropriate staffing to meet the needs of all residents.	</a:t>
            </a:r>
          </a:p>
          <a:p>
            <a:pPr lvl="2"/>
            <a:r>
              <a:rPr lang="en-US" sz="2800" dirty="0"/>
              <a:t>ongoing assessment of each residents’ care needs and the ongoing provision of necessary services and care including the provision of 	medications, services, supplies and treatments as ordered by the resident’s physician/practitioner.</a:t>
            </a:r>
          </a:p>
        </p:txBody>
      </p:sp>
    </p:spTree>
    <p:extLst>
      <p:ext uri="{BB962C8B-B14F-4D97-AF65-F5344CB8AC3E}">
        <p14:creationId xmlns:p14="http://schemas.microsoft.com/office/powerpoint/2010/main" val="40491188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PLANS </a:t>
            </a:r>
          </a:p>
        </p:txBody>
      </p:sp>
      <p:sp>
        <p:nvSpPr>
          <p:cNvPr id="3" name="Content Placeholder 2"/>
          <p:cNvSpPr>
            <a:spLocks noGrp="1"/>
          </p:cNvSpPr>
          <p:nvPr>
            <p:ph idx="1"/>
          </p:nvPr>
        </p:nvSpPr>
        <p:spPr>
          <a:xfrm>
            <a:off x="838200" y="1357745"/>
            <a:ext cx="10515600" cy="4819218"/>
          </a:xfrm>
        </p:spPr>
        <p:txBody>
          <a:bodyPr>
            <a:normAutofit/>
          </a:bodyPr>
          <a:lstStyle/>
          <a:p>
            <a:pPr marL="0" indent="0">
              <a:buNone/>
            </a:pPr>
            <a:r>
              <a:rPr lang="en-US" dirty="0"/>
              <a:t>	</a:t>
            </a:r>
          </a:p>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r>
              <a:rPr lang="en-US" sz="2800" dirty="0"/>
              <a:t>ongoing accounting, maintenance and reporting of resident personal funds</a:t>
            </a:r>
          </a:p>
          <a:p>
            <a:pPr marL="1371600" lvl="2" indent="-457200">
              <a:buFont typeface="Arial" panose="020B0604020202020204" pitchFamily="34" charset="0"/>
              <a:buChar char="•"/>
            </a:pPr>
            <a:r>
              <a:rPr lang="en-US" sz="2800" dirty="0"/>
              <a:t>the provision of appropriate resident care information to the receiving facility to ensure continuity of care</a:t>
            </a:r>
          </a:p>
          <a:p>
            <a:pPr marL="1371600" lvl="2" indent="-457200">
              <a:buFont typeface="Arial" panose="020B0604020202020204" pitchFamily="34" charset="0"/>
              <a:buChar char="•"/>
            </a:pPr>
            <a:r>
              <a:rPr lang="en-US" sz="2800" dirty="0"/>
              <a:t>the labeling, safekeeping and appropriate transfer of residents’ personal belongings, such as clothing, medications, furnishings, etc. at the time of transfer or relocation including contact information for missing items after the facility has closed</a:t>
            </a:r>
          </a:p>
        </p:txBody>
      </p:sp>
    </p:spTree>
    <p:extLst>
      <p:ext uri="{BB962C8B-B14F-4D97-AF65-F5344CB8AC3E}">
        <p14:creationId xmlns:p14="http://schemas.microsoft.com/office/powerpoint/2010/main" val="40491188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PLANS </a:t>
            </a:r>
          </a:p>
        </p:txBody>
      </p:sp>
      <p:sp>
        <p:nvSpPr>
          <p:cNvPr id="3" name="Content Placeholder 2"/>
          <p:cNvSpPr>
            <a:spLocks noGrp="1"/>
          </p:cNvSpPr>
          <p:nvPr>
            <p:ph idx="1"/>
          </p:nvPr>
        </p:nvSpPr>
        <p:spPr>
          <a:xfrm>
            <a:off x="838200" y="1357745"/>
            <a:ext cx="10515600" cy="5257064"/>
          </a:xfrm>
        </p:spPr>
        <p:txBody>
          <a:bodyPr>
            <a:normAutofit/>
          </a:bodyPr>
          <a:lstStyle/>
          <a:p>
            <a:pPr marL="0" indent="0">
              <a:buNone/>
            </a:pPr>
            <a:endParaRPr lang="en-US" sz="7600" dirty="0"/>
          </a:p>
          <a:p>
            <a:r>
              <a:rPr lang="en-US" sz="3200" dirty="0"/>
              <a:t>A process that provides assurance for how the closing facility will identify available facilities or other settings in terms of quality, services, and location, taking into consideration the need, choice, and best interests of each resident. </a:t>
            </a:r>
          </a:p>
        </p:txBody>
      </p:sp>
    </p:spTree>
    <p:extLst>
      <p:ext uri="{BB962C8B-B14F-4D97-AF65-F5344CB8AC3E}">
        <p14:creationId xmlns:p14="http://schemas.microsoft.com/office/powerpoint/2010/main" val="40491188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PLANS </a:t>
            </a:r>
          </a:p>
        </p:txBody>
      </p:sp>
      <p:sp>
        <p:nvSpPr>
          <p:cNvPr id="3" name="Content Placeholder 2"/>
          <p:cNvSpPr>
            <a:spLocks noGrp="1"/>
          </p:cNvSpPr>
          <p:nvPr>
            <p:ph idx="1"/>
          </p:nvPr>
        </p:nvSpPr>
        <p:spPr>
          <a:xfrm>
            <a:off x="0" y="1690688"/>
            <a:ext cx="10515600" cy="5257064"/>
          </a:xfrm>
        </p:spPr>
        <p:txBody>
          <a:bodyPr>
            <a:normAutofit/>
          </a:bodyPr>
          <a:lstStyle/>
          <a:p>
            <a:pPr>
              <a:buFont typeface="Arial" panose="020B0604020202020204" pitchFamily="34" charset="0"/>
              <a:buChar char="•"/>
            </a:pPr>
            <a:endParaRPr lang="en-US" sz="3000" dirty="0"/>
          </a:p>
          <a:p>
            <a:pPr lvl="1">
              <a:buFont typeface="Arial" panose="020B0604020202020204" pitchFamily="34" charset="0"/>
              <a:buChar char="•"/>
            </a:pPr>
            <a:r>
              <a:rPr lang="en-US" sz="2800" dirty="0"/>
              <a:t>Provisions for sufficient preparation and orientation to residents to ensure a safe and orderly move from the facility </a:t>
            </a:r>
            <a:r>
              <a:rPr lang="en-US" sz="2800" u="sng" dirty="0"/>
              <a:t>might</a:t>
            </a:r>
            <a:r>
              <a:rPr lang="en-US" sz="2800" dirty="0"/>
              <a:t> include:</a:t>
            </a:r>
          </a:p>
          <a:p>
            <a:pPr marL="0" indent="0">
              <a:buNone/>
            </a:pPr>
            <a:r>
              <a:rPr lang="en-US" sz="2800" dirty="0"/>
              <a:t> </a:t>
            </a:r>
          </a:p>
          <a:p>
            <a:pPr lvl="2"/>
            <a:r>
              <a:rPr lang="en-US" sz="2800" dirty="0"/>
              <a:t>interviewing residents and their legal or other responsible parties, where applicable, to determine each resident’s goals, preferences, and needs in planning for the services, location, and setting to which they will be moved</a:t>
            </a:r>
          </a:p>
        </p:txBody>
      </p:sp>
    </p:spTree>
    <p:extLst>
      <p:ext uri="{BB962C8B-B14F-4D97-AF65-F5344CB8AC3E}">
        <p14:creationId xmlns:p14="http://schemas.microsoft.com/office/powerpoint/2010/main" val="40491188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PLANS </a:t>
            </a:r>
          </a:p>
        </p:txBody>
      </p:sp>
      <p:sp>
        <p:nvSpPr>
          <p:cNvPr id="3" name="Content Placeholder 2"/>
          <p:cNvSpPr>
            <a:spLocks noGrp="1"/>
          </p:cNvSpPr>
          <p:nvPr>
            <p:ph idx="1"/>
          </p:nvPr>
        </p:nvSpPr>
        <p:spPr>
          <a:xfrm>
            <a:off x="838200" y="1357745"/>
            <a:ext cx="10515600" cy="5257064"/>
          </a:xfrm>
        </p:spPr>
        <p:txBody>
          <a:bodyPr>
            <a:normAutofit/>
          </a:bodyPr>
          <a:lstStyle/>
          <a:p>
            <a:pPr lvl="1"/>
            <a:endParaRPr lang="en-US" sz="2800" dirty="0"/>
          </a:p>
          <a:p>
            <a:pPr lvl="1"/>
            <a:endParaRPr lang="en-US" sz="2800" dirty="0"/>
          </a:p>
          <a:p>
            <a:pPr lvl="1"/>
            <a:r>
              <a:rPr lang="en-US" sz="2800" dirty="0"/>
              <a:t>offering each resident the opportunity to obtain information regarding their community options, including setting and location; providing residents with information or access to information pertaining to the quality of the providers and/or services they are considering; psychological preparation or counseling of each resident as necessary</a:t>
            </a:r>
          </a:p>
          <a:p>
            <a:pPr lvl="1"/>
            <a:r>
              <a:rPr lang="en-US" sz="2800" dirty="0"/>
              <a:t>making every reasonable effort to accommodate each resident’s goals, preferences and needs regarding receipt of services, location and setting</a:t>
            </a:r>
          </a:p>
          <a:p>
            <a:pPr lvl="3"/>
            <a:endParaRPr lang="en-US" sz="7700" dirty="0"/>
          </a:p>
        </p:txBody>
      </p:sp>
    </p:spTree>
    <p:extLst>
      <p:ext uri="{BB962C8B-B14F-4D97-AF65-F5344CB8AC3E}">
        <p14:creationId xmlns:p14="http://schemas.microsoft.com/office/powerpoint/2010/main" val="40491188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RULES:ADMINISTRATOR SANCTIONS</a:t>
            </a:r>
          </a:p>
        </p:txBody>
      </p:sp>
      <p:sp>
        <p:nvSpPr>
          <p:cNvPr id="3" name="Content Placeholder 2"/>
          <p:cNvSpPr>
            <a:spLocks noGrp="1"/>
          </p:cNvSpPr>
          <p:nvPr>
            <p:ph idx="1"/>
          </p:nvPr>
        </p:nvSpPr>
        <p:spPr>
          <a:xfrm>
            <a:off x="838200" y="1374371"/>
            <a:ext cx="10515600" cy="4802593"/>
          </a:xfrm>
        </p:spPr>
        <p:txBody>
          <a:bodyPr>
            <a:normAutofit fontScale="92500" lnSpcReduction="20000"/>
          </a:bodyPr>
          <a:lstStyle/>
          <a:p>
            <a:pPr lvl="1"/>
            <a:endParaRPr lang="en-US" sz="2800" dirty="0"/>
          </a:p>
          <a:p>
            <a:pPr lvl="1"/>
            <a:endParaRPr lang="en-US" sz="2800" dirty="0"/>
          </a:p>
          <a:p>
            <a:pPr lvl="1"/>
            <a:r>
              <a:rPr lang="en-US" sz="2800" dirty="0"/>
              <a:t>A civil monetary penalty of up to $100,000.</a:t>
            </a:r>
          </a:p>
          <a:p>
            <a:pPr lvl="2"/>
            <a:r>
              <a:rPr lang="en-US" sz="2800" dirty="0"/>
              <a:t>A minimum of $500 for the first offense.</a:t>
            </a:r>
          </a:p>
          <a:p>
            <a:pPr lvl="2"/>
            <a:r>
              <a:rPr lang="en-US" sz="2800" dirty="0"/>
              <a:t>A minimum of $1,500 for the second offense</a:t>
            </a:r>
          </a:p>
          <a:p>
            <a:pPr lvl="2"/>
            <a:r>
              <a:rPr lang="en-US" sz="2800" dirty="0"/>
              <a:t>A minimum of $3,000 for the third and subsequent offenses. </a:t>
            </a:r>
          </a:p>
          <a:p>
            <a:pPr lvl="2"/>
            <a:r>
              <a:rPr lang="en-US" sz="2800" dirty="0"/>
              <a:t>An administrator could be subject to higher amounts of CMPs (not to exceed $100,000)</a:t>
            </a:r>
          </a:p>
          <a:p>
            <a:pPr lvl="1"/>
            <a:r>
              <a:rPr lang="en-US" sz="2800" dirty="0"/>
              <a:t>May be subject to exclusion from participation in any Federal health care program.</a:t>
            </a:r>
          </a:p>
          <a:p>
            <a:pPr lvl="1"/>
            <a:r>
              <a:rPr lang="en-US" sz="2800" dirty="0"/>
              <a:t>Shall be subject to any other penalties that may be prescribed by law.</a:t>
            </a:r>
          </a:p>
          <a:p>
            <a:pPr lvl="1"/>
            <a:r>
              <a:rPr lang="en-US" sz="2800" dirty="0"/>
              <a:t>Any sanctions that have been levied against an administrator would also be reviewed by the State’s licensing agency for possible disciplinary action including suspension and termination of the administrator’s license.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591" y="1116500"/>
            <a:ext cx="2543956" cy="1708628"/>
          </a:xfrm>
          <a:prstGeom prst="rect">
            <a:avLst/>
          </a:prstGeom>
        </p:spPr>
      </p:pic>
    </p:spTree>
    <p:extLst>
      <p:ext uri="{BB962C8B-B14F-4D97-AF65-F5344CB8AC3E}">
        <p14:creationId xmlns:p14="http://schemas.microsoft.com/office/powerpoint/2010/main" val="40491188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RULES: PAYMENTS </a:t>
            </a:r>
          </a:p>
        </p:txBody>
      </p:sp>
      <p:sp>
        <p:nvSpPr>
          <p:cNvPr id="3" name="Content Placeholder 2"/>
          <p:cNvSpPr>
            <a:spLocks noGrp="1"/>
          </p:cNvSpPr>
          <p:nvPr>
            <p:ph idx="1"/>
          </p:nvPr>
        </p:nvSpPr>
        <p:spPr/>
        <p:txBody>
          <a:bodyPr>
            <a:normAutofit/>
          </a:bodyPr>
          <a:lstStyle/>
          <a:p>
            <a:pPr marL="0" lvl="0" indent="0">
              <a:buNone/>
            </a:pPr>
            <a:endParaRPr lang="en-US" sz="2400" dirty="0"/>
          </a:p>
          <a:p>
            <a:r>
              <a:rPr lang="en-US" sz="3300" dirty="0"/>
              <a:t>When a notification is made the Secretary will continue to make payments to the SNF or, for a NF, to the State, as the Secretary considers appropriate, during the period beginning at the time the notification is submitted and until the resident is successfully relocated. </a:t>
            </a:r>
          </a:p>
          <a:p>
            <a:endParaRPr lang="en-US" sz="3300" dirty="0"/>
          </a:p>
          <a:p>
            <a:endParaRPr lang="en-US" dirty="0"/>
          </a:p>
        </p:txBody>
      </p:sp>
    </p:spTree>
    <p:extLst>
      <p:ext uri="{BB962C8B-B14F-4D97-AF65-F5344CB8AC3E}">
        <p14:creationId xmlns:p14="http://schemas.microsoft.com/office/powerpoint/2010/main" val="40491188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ONE: AFTERNOON</a:t>
            </a:r>
          </a:p>
        </p:txBody>
      </p:sp>
      <p:sp>
        <p:nvSpPr>
          <p:cNvPr id="3" name="Content Placeholder 2"/>
          <p:cNvSpPr>
            <a:spLocks noGrp="1"/>
          </p:cNvSpPr>
          <p:nvPr>
            <p:ph idx="1"/>
          </p:nvPr>
        </p:nvSpPr>
        <p:spPr/>
        <p:txBody>
          <a:bodyPr>
            <a:normAutofit/>
          </a:bodyPr>
          <a:lstStyle/>
          <a:p>
            <a:endParaRPr lang="en-US" dirty="0"/>
          </a:p>
          <a:p>
            <a:pPr>
              <a:buFont typeface="Arial" panose="020B0604020202020204" pitchFamily="34" charset="0"/>
              <a:buChar char="•"/>
            </a:pPr>
            <a:r>
              <a:rPr lang="en-US" sz="3200" dirty="0"/>
              <a:t>Discussion of strengths and weaknesses</a:t>
            </a:r>
          </a:p>
          <a:p>
            <a:pPr>
              <a:buFont typeface="Arial" panose="020B0604020202020204" pitchFamily="34" charset="0"/>
              <a:buChar char="•"/>
            </a:pPr>
            <a:r>
              <a:rPr lang="en-US" sz="3200" dirty="0"/>
              <a:t>Choosing one recommendation to work on</a:t>
            </a:r>
          </a:p>
          <a:p>
            <a:pPr>
              <a:buFont typeface="Arial" panose="020B0604020202020204" pitchFamily="34" charset="0"/>
              <a:buChar char="•"/>
            </a:pPr>
            <a:r>
              <a:rPr lang="en-US" sz="3200" dirty="0"/>
              <a:t>Developing a strategic plan</a:t>
            </a:r>
          </a:p>
          <a:p>
            <a:pPr>
              <a:buFont typeface="Arial" panose="020B0604020202020204" pitchFamily="34" charset="0"/>
              <a:buChar char="•"/>
            </a:pPr>
            <a:r>
              <a:rPr lang="en-US" sz="3200" dirty="0">
                <a:cs typeface="Times New Roman" panose="02020603050405020304" pitchFamily="18" charset="0"/>
              </a:rPr>
              <a:t>Developing the work plan for the next 12 months</a:t>
            </a:r>
            <a:endParaRPr lang="en-US" sz="3200" dirty="0"/>
          </a:p>
          <a:p>
            <a:endParaRPr lang="en-US" dirty="0"/>
          </a:p>
          <a:p>
            <a:endParaRPr lang="en-US" dirty="0"/>
          </a:p>
        </p:txBody>
      </p:sp>
    </p:spTree>
    <p:extLst>
      <p:ext uri="{BB962C8B-B14F-4D97-AF65-F5344CB8AC3E}">
        <p14:creationId xmlns:p14="http://schemas.microsoft.com/office/powerpoint/2010/main" val="260417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BEST PRACTICE CASE STUDIES</a:t>
            </a:r>
          </a:p>
        </p:txBody>
      </p:sp>
      <p:sp>
        <p:nvSpPr>
          <p:cNvPr id="3" name="Content Placeholder 2"/>
          <p:cNvSpPr>
            <a:spLocks noGrp="1"/>
          </p:cNvSpPr>
          <p:nvPr>
            <p:ph idx="1"/>
          </p:nvPr>
        </p:nvSpPr>
        <p:spPr/>
        <p:txBody>
          <a:bodyPr>
            <a:normAutofit/>
          </a:bodyPr>
          <a:lstStyle/>
          <a:p>
            <a:r>
              <a:rPr lang="en-US" sz="3600" dirty="0"/>
              <a:t>OHIO</a:t>
            </a:r>
          </a:p>
          <a:p>
            <a:r>
              <a:rPr lang="en-US" sz="3600" dirty="0"/>
              <a:t>WISCONSIN</a:t>
            </a:r>
          </a:p>
          <a:p>
            <a:r>
              <a:rPr lang="en-US" sz="3600" dirty="0"/>
              <a:t>CONNECTICUT</a:t>
            </a:r>
          </a:p>
        </p:txBody>
      </p:sp>
    </p:spTree>
    <p:extLst>
      <p:ext uri="{BB962C8B-B14F-4D97-AF65-F5344CB8AC3E}">
        <p14:creationId xmlns:p14="http://schemas.microsoft.com/office/powerpoint/2010/main" val="16091918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DAY: 1:00 TO 1:30</a:t>
            </a:r>
          </a:p>
        </p:txBody>
      </p:sp>
    </p:spTree>
    <p:extLst>
      <p:ext uri="{BB962C8B-B14F-4D97-AF65-F5344CB8AC3E}">
        <p14:creationId xmlns:p14="http://schemas.microsoft.com/office/powerpoint/2010/main" val="31222037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OF STRENGTHS AND WEAKNESSES</a:t>
            </a:r>
          </a:p>
        </p:txBody>
      </p:sp>
      <p:sp>
        <p:nvSpPr>
          <p:cNvPr id="3" name="Content Placeholder 2"/>
          <p:cNvSpPr>
            <a:spLocks noGrp="1"/>
          </p:cNvSpPr>
          <p:nvPr>
            <p:ph idx="1"/>
          </p:nvPr>
        </p:nvSpPr>
        <p:spPr/>
        <p:txBody>
          <a:bodyPr>
            <a:normAutofit/>
          </a:bodyPr>
          <a:lstStyle/>
          <a:p>
            <a:endParaRPr lang="en-US" dirty="0"/>
          </a:p>
          <a:p>
            <a:endParaRPr lang="en-US" dirty="0"/>
          </a:p>
          <a:p>
            <a:r>
              <a:rPr lang="en-US" sz="3600" dirty="0"/>
              <a:t>What do you see as your strengths and weaknesses in relation to your ability to be successful in achieving the goal (in addition to the goal of developing a functioning transition team) that you will choose to focus on during the next 12 months?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383" y="983721"/>
            <a:ext cx="2571750" cy="1724025"/>
          </a:xfrm>
          <a:prstGeom prst="rect">
            <a:avLst/>
          </a:prstGeom>
        </p:spPr>
      </p:pic>
    </p:spTree>
    <p:extLst>
      <p:ext uri="{BB962C8B-B14F-4D97-AF65-F5344CB8AC3E}">
        <p14:creationId xmlns:p14="http://schemas.microsoft.com/office/powerpoint/2010/main" val="11507851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OF STRENGTHS AND WEAKNESSES</a:t>
            </a:r>
          </a:p>
        </p:txBody>
      </p:sp>
      <p:sp>
        <p:nvSpPr>
          <p:cNvPr id="3" name="Content Placeholder 2"/>
          <p:cNvSpPr>
            <a:spLocks noGrp="1"/>
          </p:cNvSpPr>
          <p:nvPr>
            <p:ph idx="1"/>
          </p:nvPr>
        </p:nvSpPr>
        <p:spPr/>
        <p:txBody>
          <a:bodyPr>
            <a:normAutofit fontScale="85000" lnSpcReduction="20000"/>
          </a:bodyPr>
          <a:lstStyle/>
          <a:p>
            <a:r>
              <a:rPr lang="en-US" sz="3200" b="1" u="sng" dirty="0"/>
              <a:t>What kind of relationship do you have with</a:t>
            </a:r>
            <a:r>
              <a:rPr lang="en-US" sz="3200" dirty="0"/>
              <a:t>:</a:t>
            </a:r>
          </a:p>
          <a:p>
            <a:pPr lvl="1"/>
            <a:r>
              <a:rPr lang="en-US" sz="3200" dirty="0"/>
              <a:t>State surveyors</a:t>
            </a:r>
          </a:p>
          <a:p>
            <a:pPr lvl="1"/>
            <a:r>
              <a:rPr lang="en-US" sz="3200" dirty="0"/>
              <a:t>Legislature</a:t>
            </a:r>
          </a:p>
          <a:p>
            <a:pPr lvl="1"/>
            <a:r>
              <a:rPr lang="en-US" sz="3200" dirty="0"/>
              <a:t>Providers</a:t>
            </a:r>
          </a:p>
          <a:p>
            <a:pPr lvl="1"/>
            <a:r>
              <a:rPr lang="en-US" sz="3200" dirty="0"/>
              <a:t>Other advocates</a:t>
            </a:r>
          </a:p>
          <a:p>
            <a:pPr lvl="2"/>
            <a:r>
              <a:rPr lang="en-US" sz="2800" dirty="0"/>
              <a:t>AARP</a:t>
            </a:r>
          </a:p>
          <a:p>
            <a:pPr lvl="2"/>
            <a:r>
              <a:rPr lang="en-US" sz="2800" dirty="0"/>
              <a:t>Alzheimer's Assoc.</a:t>
            </a:r>
          </a:p>
          <a:p>
            <a:pPr lvl="2"/>
            <a:r>
              <a:rPr lang="en-US" sz="2800" dirty="0"/>
              <a:t>Disability Groups</a:t>
            </a:r>
          </a:p>
          <a:p>
            <a:pPr lvl="2"/>
            <a:r>
              <a:rPr lang="en-US" sz="2800" dirty="0"/>
              <a:t>Independent Living Centers</a:t>
            </a:r>
          </a:p>
          <a:p>
            <a:pPr lvl="1"/>
            <a:r>
              <a:rPr lang="en-US" sz="3200" dirty="0"/>
              <a:t>Governor</a:t>
            </a:r>
          </a:p>
          <a:p>
            <a:pPr lvl="1"/>
            <a:r>
              <a:rPr lang="en-US" sz="3200" dirty="0"/>
              <a:t>Other state agencies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712" y="2652712"/>
            <a:ext cx="4410075" cy="2466975"/>
          </a:xfrm>
          <a:prstGeom prst="rect">
            <a:avLst/>
          </a:prstGeom>
        </p:spPr>
      </p:pic>
    </p:spTree>
    <p:extLst>
      <p:ext uri="{BB962C8B-B14F-4D97-AF65-F5344CB8AC3E}">
        <p14:creationId xmlns:p14="http://schemas.microsoft.com/office/powerpoint/2010/main" val="41197442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DAY: 1:30 TO 2:00</a:t>
            </a:r>
          </a:p>
        </p:txBody>
      </p:sp>
    </p:spTree>
    <p:extLst>
      <p:ext uri="{BB962C8B-B14F-4D97-AF65-F5344CB8AC3E}">
        <p14:creationId xmlns:p14="http://schemas.microsoft.com/office/powerpoint/2010/main" val="10951160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YOUR GOAL</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endParaRPr lang="en-US" sz="3200" dirty="0"/>
          </a:p>
          <a:p>
            <a:pPr>
              <a:buFont typeface="Arial" panose="020B0604020202020204" pitchFamily="34" charset="0"/>
              <a:buChar char="•"/>
            </a:pPr>
            <a:r>
              <a:rPr lang="en-US" sz="3200" dirty="0"/>
              <a:t>Which of the recommendations are </a:t>
            </a:r>
            <a:br>
              <a:rPr lang="en-US" sz="3200" dirty="0"/>
            </a:br>
            <a:r>
              <a:rPr lang="en-US" sz="3200" dirty="0"/>
              <a:t> relevant to your state?</a:t>
            </a:r>
          </a:p>
          <a:p>
            <a:pPr>
              <a:buFont typeface="Arial" panose="020B0604020202020204" pitchFamily="34" charset="0"/>
              <a:buChar char="•"/>
            </a:pPr>
            <a:r>
              <a:rPr lang="en-US" sz="3200" dirty="0"/>
              <a:t>Which are important to you?</a:t>
            </a:r>
          </a:p>
          <a:p>
            <a:pPr>
              <a:buFont typeface="Arial" panose="020B0604020202020204" pitchFamily="34" charset="0"/>
              <a:buChar char="•"/>
            </a:pPr>
            <a:r>
              <a:rPr lang="en-US" sz="3200" dirty="0"/>
              <a:t>Which are practicable and achievable?</a:t>
            </a:r>
          </a:p>
          <a:p>
            <a:pPr>
              <a:buFont typeface="Arial" panose="020B0604020202020204" pitchFamily="34" charset="0"/>
              <a:buChar char="•"/>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370" y="2521288"/>
            <a:ext cx="2924310" cy="2330450"/>
          </a:xfrm>
          <a:prstGeom prst="rect">
            <a:avLst/>
          </a:prstGeom>
        </p:spPr>
      </p:pic>
    </p:spTree>
    <p:extLst>
      <p:ext uri="{BB962C8B-B14F-4D97-AF65-F5344CB8AC3E}">
        <p14:creationId xmlns:p14="http://schemas.microsoft.com/office/powerpoint/2010/main" val="31603637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ONE RECOMMENDATION</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US" sz="2800" dirty="0"/>
              <a:t>Pass a rule requiring that a facility chosen by the resident, which has a vacancy but chooses not to admit her/him, must document and send to the state the reasons for this denial</a:t>
            </a:r>
          </a:p>
          <a:p>
            <a:pPr lvl="0">
              <a:buFont typeface="Arial" panose="020B0604020202020204" pitchFamily="34" charset="0"/>
              <a:buChar char="•"/>
            </a:pPr>
            <a:endParaRPr lang="en-US" sz="2800" dirty="0"/>
          </a:p>
          <a:p>
            <a:pPr lvl="0">
              <a:buFont typeface="Arial" panose="020B0604020202020204" pitchFamily="34" charset="0"/>
              <a:buChar char="•"/>
            </a:pPr>
            <a:r>
              <a:rPr lang="en-US" sz="2800" dirty="0"/>
              <a:t>Pass a rule that the State Ombudsman must be able to review and comment on the facility’s closure plan prior to the state approving the plan</a:t>
            </a:r>
          </a:p>
        </p:txBody>
      </p:sp>
    </p:spTree>
    <p:extLst>
      <p:ext uri="{BB962C8B-B14F-4D97-AF65-F5344CB8AC3E}">
        <p14:creationId xmlns:p14="http://schemas.microsoft.com/office/powerpoint/2010/main" val="35273087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ONE RECOMMENDATION</a:t>
            </a:r>
          </a:p>
        </p:txBody>
      </p:sp>
      <p:sp>
        <p:nvSpPr>
          <p:cNvPr id="3" name="Content Placeholder 2"/>
          <p:cNvSpPr>
            <a:spLocks noGrp="1"/>
          </p:cNvSpPr>
          <p:nvPr>
            <p:ph idx="1"/>
          </p:nvPr>
        </p:nvSpPr>
        <p:spPr>
          <a:xfrm>
            <a:off x="877111" y="1507787"/>
            <a:ext cx="10515600" cy="4698359"/>
          </a:xfrm>
        </p:spPr>
        <p:txBody>
          <a:bodyPr>
            <a:normAutofit/>
          </a:bodyPr>
          <a:lstStyle/>
          <a:p>
            <a:endParaRPr lang="en-US" dirty="0"/>
          </a:p>
          <a:p>
            <a:pPr>
              <a:buFont typeface="Arial" panose="020B0604020202020204" pitchFamily="34" charset="0"/>
              <a:buChar char="•"/>
            </a:pPr>
            <a:r>
              <a:rPr lang="en-US" sz="2400" dirty="0"/>
              <a:t>Develop a system for residents and families to file complaints with the state about how the closure is being carried out which will receive an immediate response from the state regulatory agency. These complaints will also be reviewed by the state to identify problems; perform root cause analysis; make improvement based on analysis</a:t>
            </a:r>
          </a:p>
          <a:p>
            <a:pPr>
              <a:buFont typeface="Arial" panose="020B0604020202020204" pitchFamily="34" charset="0"/>
              <a:buChar char="•"/>
            </a:pPr>
            <a:r>
              <a:rPr lang="en-US" sz="2400" dirty="0"/>
              <a:t>Pass a state law to require a public hearing before a facility can voluntarily close</a:t>
            </a:r>
          </a:p>
          <a:p>
            <a:pPr>
              <a:buFont typeface="Arial" panose="020B0604020202020204" pitchFamily="34" charset="0"/>
              <a:buChar char="•"/>
            </a:pPr>
            <a:r>
              <a:rPr lang="en-US" sz="2400" dirty="0"/>
              <a:t>Pass a law or a regulation that will mandate that a facility remain open until all residents are transferred to an appropriate location of their choosing. If the state believes that the facility must close due to poor care, or the owner runs out of funds, the state must take over the facility through receivership</a:t>
            </a:r>
          </a:p>
        </p:txBody>
      </p:sp>
    </p:spTree>
    <p:extLst>
      <p:ext uri="{BB962C8B-B14F-4D97-AF65-F5344CB8AC3E}">
        <p14:creationId xmlns:p14="http://schemas.microsoft.com/office/powerpoint/2010/main" val="11442487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ONE RECOMMENDATION</a:t>
            </a:r>
          </a:p>
        </p:txBody>
      </p:sp>
      <p:sp>
        <p:nvSpPr>
          <p:cNvPr id="3" name="Content Placeholder 2"/>
          <p:cNvSpPr>
            <a:spLocks noGrp="1"/>
          </p:cNvSpPr>
          <p:nvPr>
            <p:ph idx="1"/>
          </p:nvPr>
        </p:nvSpPr>
        <p:spPr>
          <a:xfrm>
            <a:off x="838200" y="1690688"/>
            <a:ext cx="10515600" cy="4351338"/>
          </a:xfrm>
        </p:spPr>
        <p:txBody>
          <a:bodyPr>
            <a:normAutofit/>
          </a:bodyPr>
          <a:lstStyle/>
          <a:p>
            <a:endParaRPr lang="en-US" dirty="0"/>
          </a:p>
          <a:p>
            <a:pPr>
              <a:buFont typeface="Arial" panose="020B0604020202020204" pitchFamily="34" charset="0"/>
              <a:buChar char="•"/>
            </a:pPr>
            <a:r>
              <a:rPr lang="en-US" sz="3200" dirty="0"/>
              <a:t>Pass a regulation to require the closing facility to report staffing on each shift each day to make sure they have adequate staff to care for the residents and require the closing facility to hire contract staff if needed;  and</a:t>
            </a:r>
          </a:p>
          <a:p>
            <a:pPr>
              <a:buFont typeface="Arial" panose="020B0604020202020204" pitchFamily="34" charset="0"/>
              <a:buChar char="•"/>
            </a:pPr>
            <a:r>
              <a:rPr lang="en-US" sz="3200" dirty="0"/>
              <a:t>Pass a regulation to require the receiving facility to develop a plan to minimize transfer trauma for residents being admitted from the closing facility.</a:t>
            </a:r>
          </a:p>
        </p:txBody>
      </p:sp>
    </p:spTree>
    <p:extLst>
      <p:ext uri="{BB962C8B-B14F-4D97-AF65-F5344CB8AC3E}">
        <p14:creationId xmlns:p14="http://schemas.microsoft.com/office/powerpoint/2010/main" val="22515583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314" y="1400175"/>
            <a:ext cx="3488455" cy="619272"/>
          </a:xfrm>
          <a:prstGeom prst="rect">
            <a:avLst/>
          </a:prstGeom>
        </p:spPr>
        <p:txBody>
          <a:bodyPr wrap="none">
            <a:spAutoFit/>
          </a:bodyPr>
          <a:lstStyle/>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BREAK 2:00 TO 2:15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98141"/>
            <a:ext cx="4705350" cy="4705350"/>
          </a:xfrm>
          <a:prstGeom prst="rect">
            <a:avLst/>
          </a:prstGeom>
        </p:spPr>
      </p:pic>
    </p:spTree>
    <p:extLst>
      <p:ext uri="{BB962C8B-B14F-4D97-AF65-F5344CB8AC3E}">
        <p14:creationId xmlns:p14="http://schemas.microsoft.com/office/powerpoint/2010/main" val="8583545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DEVELOPING A STRATEGIC PLAN: 2:15 TO 3:45</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5300" y="2087880"/>
            <a:ext cx="3790950" cy="3285490"/>
          </a:xfrm>
          <a:prstGeom prst="rect">
            <a:avLst/>
          </a:prstGeom>
        </p:spPr>
      </p:pic>
    </p:spTree>
    <p:extLst>
      <p:ext uri="{BB962C8B-B14F-4D97-AF65-F5344CB8AC3E}">
        <p14:creationId xmlns:p14="http://schemas.microsoft.com/office/powerpoint/2010/main" val="250686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83440"/>
          </a:xfrm>
        </p:spPr>
        <p:txBody>
          <a:bodyPr/>
          <a:lstStyle/>
          <a:p>
            <a:pPr algn="ctr"/>
            <a:r>
              <a:rPr lang="en-US" dirty="0"/>
              <a:t>BEST PRACTICES</a:t>
            </a:r>
            <a:endParaRPr lang="en-US" b="1" dirty="0"/>
          </a:p>
        </p:txBody>
      </p:sp>
      <p:sp>
        <p:nvSpPr>
          <p:cNvPr id="3" name="Content Placeholder 2"/>
          <p:cNvSpPr>
            <a:spLocks noGrp="1"/>
          </p:cNvSpPr>
          <p:nvPr>
            <p:ph idx="1"/>
          </p:nvPr>
        </p:nvSpPr>
        <p:spPr>
          <a:xfrm>
            <a:off x="838200" y="1396538"/>
            <a:ext cx="10515600" cy="4780425"/>
          </a:xfrm>
        </p:spPr>
        <p:txBody>
          <a:bodyPr>
            <a:normAutofit/>
          </a:bodyPr>
          <a:lstStyle/>
          <a:p>
            <a:endParaRPr lang="en-US" dirty="0"/>
          </a:p>
          <a:p>
            <a:r>
              <a:rPr lang="en-US" sz="2400" dirty="0"/>
              <a:t>One of the most important best practice was the development of a “relocation team;” all agencies work together.</a:t>
            </a:r>
          </a:p>
          <a:p>
            <a:r>
              <a:rPr lang="en-US" sz="2400" dirty="0"/>
              <a:t>Meeting one-on-one with residents and families.</a:t>
            </a:r>
          </a:p>
          <a:p>
            <a:r>
              <a:rPr lang="en-US" sz="2400" dirty="0"/>
              <a:t>Follow up of transitioned residents.</a:t>
            </a:r>
          </a:p>
          <a:p>
            <a:r>
              <a:rPr lang="en-US" sz="2400" dirty="0"/>
              <a:t>Focusing on transfer trauma.</a:t>
            </a:r>
          </a:p>
          <a:p>
            <a:r>
              <a:rPr lang="en-US" sz="2400" dirty="0"/>
              <a:t>Focus on needs of staff as well as residents.</a:t>
            </a:r>
          </a:p>
          <a:p>
            <a:r>
              <a:rPr lang="en-US" sz="2400" dirty="0"/>
              <a:t>Focus on receiving facility as well as closing facility.</a:t>
            </a:r>
          </a:p>
          <a:p>
            <a:r>
              <a:rPr lang="en-US" sz="2400" dirty="0"/>
              <a:t>Laws permitting state to deny voluntary closure.</a:t>
            </a:r>
          </a:p>
          <a:p>
            <a:r>
              <a:rPr lang="en-US" sz="2400" dirty="0"/>
              <a:t>Laws facilitating residents’ choice of where to be transferred.</a:t>
            </a:r>
          </a:p>
          <a:p>
            <a:endParaRPr lang="en-US" dirty="0"/>
          </a:p>
          <a:p>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725" y="2872852"/>
            <a:ext cx="2505075" cy="1662191"/>
          </a:xfrm>
          <a:prstGeom prst="rect">
            <a:avLst/>
          </a:prstGeom>
        </p:spPr>
      </p:pic>
    </p:spTree>
    <p:extLst>
      <p:ext uri="{BB962C8B-B14F-4D97-AF65-F5344CB8AC3E}">
        <p14:creationId xmlns:p14="http://schemas.microsoft.com/office/powerpoint/2010/main" val="23512324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STRATEGIC PLAN</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600" dirty="0"/>
              <a:t>Who are the other stakeholders?</a:t>
            </a:r>
          </a:p>
          <a:p>
            <a:pPr>
              <a:buFont typeface="Arial" panose="020B0604020202020204" pitchFamily="34" charset="0"/>
              <a:buChar char="•"/>
            </a:pPr>
            <a:r>
              <a:rPr lang="en-US" sz="2600" dirty="0"/>
              <a:t>What influence do these stakeholders have?</a:t>
            </a:r>
          </a:p>
          <a:p>
            <a:pPr>
              <a:buFont typeface="Arial" panose="020B0604020202020204" pitchFamily="34" charset="0"/>
              <a:buChar char="•"/>
            </a:pPr>
            <a:r>
              <a:rPr lang="en-US" sz="2600" dirty="0"/>
              <a:t>What are the arguments that might be used by those opposing your objectives?</a:t>
            </a:r>
          </a:p>
          <a:p>
            <a:r>
              <a:rPr lang="en-US" sz="2600" dirty="0"/>
              <a:t>What is the political context in your state?</a:t>
            </a:r>
          </a:p>
          <a:p>
            <a:pPr lvl="1"/>
            <a:r>
              <a:rPr lang="en-US" sz="2600" dirty="0"/>
              <a:t>Are you able to go to the media?</a:t>
            </a:r>
          </a:p>
          <a:p>
            <a:pPr lvl="1"/>
            <a:r>
              <a:rPr lang="en-US" sz="2600" dirty="0"/>
              <a:t>Are you able to confront state officials?</a:t>
            </a:r>
          </a:p>
          <a:p>
            <a:pPr lvl="1"/>
            <a:r>
              <a:rPr lang="en-US" sz="2600" dirty="0"/>
              <a:t>Who makes the decisions on these issues?</a:t>
            </a:r>
          </a:p>
          <a:p>
            <a:pPr lvl="1"/>
            <a:r>
              <a:rPr lang="en-US" sz="2600" dirty="0"/>
              <a:t>Who helps or influences these decisions?</a:t>
            </a:r>
          </a:p>
          <a:p>
            <a:pPr lvl="1"/>
            <a:endParaRPr lang="en-US" dirty="0"/>
          </a:p>
          <a:p>
            <a:pPr lvl="1"/>
            <a:endParaRPr lang="en-US" dirty="0"/>
          </a:p>
          <a:p>
            <a:endParaRPr lang="en-US" dirty="0"/>
          </a:p>
        </p:txBody>
      </p:sp>
    </p:spTree>
    <p:extLst>
      <p:ext uri="{BB962C8B-B14F-4D97-AF65-F5344CB8AC3E}">
        <p14:creationId xmlns:p14="http://schemas.microsoft.com/office/powerpoint/2010/main" val="10264877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STRATEGIC PLAN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a:t>What materials can you use?</a:t>
            </a:r>
          </a:p>
          <a:p>
            <a:pPr>
              <a:buFont typeface="Arial" panose="020B0604020202020204" pitchFamily="34" charset="0"/>
              <a:buChar char="•"/>
            </a:pPr>
            <a:r>
              <a:rPr lang="en-US" sz="3200" dirty="0"/>
              <a:t>What allies can you engage?</a:t>
            </a:r>
          </a:p>
          <a:p>
            <a:pPr>
              <a:buFont typeface="Arial" panose="020B0604020202020204" pitchFamily="34" charset="0"/>
              <a:buChar char="•"/>
            </a:pPr>
            <a:endParaRPr lang="en-US" sz="3200" dirty="0"/>
          </a:p>
          <a:p>
            <a:pPr>
              <a:buFont typeface="Arial" panose="020B0604020202020204" pitchFamily="34" charset="0"/>
              <a:buChar char="•"/>
            </a:pPr>
            <a:r>
              <a:rPr lang="en-US" sz="3200" dirty="0"/>
              <a:t>What activities will you undertake to achieve the objectives you chose?</a:t>
            </a:r>
          </a:p>
        </p:txBody>
      </p:sp>
    </p:spTree>
    <p:extLst>
      <p:ext uri="{BB962C8B-B14F-4D97-AF65-F5344CB8AC3E}">
        <p14:creationId xmlns:p14="http://schemas.microsoft.com/office/powerpoint/2010/main" val="6874394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99505"/>
            <a:ext cx="10515600" cy="1491183"/>
          </a:xfrm>
        </p:spPr>
        <p:txBody>
          <a:bodyPr/>
          <a:lstStyle/>
          <a:p>
            <a:r>
              <a:rPr lang="en-US" dirty="0"/>
              <a:t>DEVELOPING A STRATEGIC PLAN</a:t>
            </a:r>
          </a:p>
        </p:txBody>
      </p:sp>
      <p:sp>
        <p:nvSpPr>
          <p:cNvPr id="3" name="Content Placeholder 2"/>
          <p:cNvSpPr>
            <a:spLocks noGrp="1"/>
          </p:cNvSpPr>
          <p:nvPr>
            <p:ph idx="1"/>
          </p:nvPr>
        </p:nvSpPr>
        <p:spPr>
          <a:xfrm>
            <a:off x="199505" y="1335578"/>
            <a:ext cx="11154295" cy="4841385"/>
          </a:xfrm>
        </p:spPr>
        <p:txBody>
          <a:bodyPr>
            <a:normAutofit lnSpcReduction="10000"/>
          </a:bodyPr>
          <a:lstStyle/>
          <a:p>
            <a:pPr lvl="1"/>
            <a:endParaRPr lang="en-US" sz="2800" dirty="0"/>
          </a:p>
          <a:p>
            <a:pPr lvl="1"/>
            <a:endParaRPr lang="en-US" sz="2800" dirty="0"/>
          </a:p>
          <a:p>
            <a:pPr lvl="1"/>
            <a:r>
              <a:rPr lang="en-US" sz="2800" dirty="0"/>
              <a:t>Does implementation of your objective mean a new law?  </a:t>
            </a:r>
          </a:p>
          <a:p>
            <a:pPr marL="457200" lvl="1" indent="0">
              <a:buNone/>
            </a:pPr>
            <a:r>
              <a:rPr lang="en-US" sz="2800" dirty="0"/>
              <a:t>	A new regulation? A new guideline?</a:t>
            </a:r>
          </a:p>
          <a:p>
            <a:pPr lvl="1"/>
            <a:r>
              <a:rPr lang="en-US" sz="2800" dirty="0"/>
              <a:t>What are your short term goals?</a:t>
            </a:r>
          </a:p>
          <a:p>
            <a:pPr lvl="2"/>
            <a:r>
              <a:rPr lang="en-US" sz="2800" dirty="0"/>
              <a:t>Raising awareness</a:t>
            </a:r>
          </a:p>
          <a:p>
            <a:pPr lvl="2"/>
            <a:r>
              <a:rPr lang="en-US" sz="2800" dirty="0"/>
              <a:t>Developing relationships with allies</a:t>
            </a:r>
          </a:p>
          <a:p>
            <a:pPr lvl="1"/>
            <a:r>
              <a:rPr lang="en-US" sz="2800" dirty="0"/>
              <a:t>Is there anything happening in your state that might </a:t>
            </a:r>
          </a:p>
          <a:p>
            <a:pPr marL="457200" lvl="1" indent="0">
              <a:buNone/>
            </a:pPr>
            <a:r>
              <a:rPr lang="en-US" sz="2800" dirty="0"/>
              <a:t>	be used as a starting off point?  </a:t>
            </a:r>
          </a:p>
          <a:p>
            <a:pPr lvl="2"/>
            <a:r>
              <a:rPr lang="en-US" sz="2800" dirty="0"/>
              <a:t>A difficult closure?</a:t>
            </a:r>
          </a:p>
          <a:p>
            <a:pPr lvl="2"/>
            <a:r>
              <a:rPr lang="en-US" sz="2800" dirty="0"/>
              <a:t>A news article that gathered interest?</a:t>
            </a:r>
          </a:p>
          <a:p>
            <a:endParaRPr lang="en-US" dirty="0"/>
          </a:p>
        </p:txBody>
      </p:sp>
    </p:spTree>
    <p:extLst>
      <p:ext uri="{BB962C8B-B14F-4D97-AF65-F5344CB8AC3E}">
        <p14:creationId xmlns:p14="http://schemas.microsoft.com/office/powerpoint/2010/main" val="12778546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0577"/>
          </a:xfrm>
        </p:spPr>
        <p:txBody>
          <a:bodyPr/>
          <a:lstStyle/>
          <a:p>
            <a:r>
              <a:rPr lang="en-US" dirty="0"/>
              <a:t>MEDIA</a:t>
            </a:r>
          </a:p>
        </p:txBody>
      </p:sp>
      <p:sp>
        <p:nvSpPr>
          <p:cNvPr id="3" name="Content Placeholder 2"/>
          <p:cNvSpPr>
            <a:spLocks noGrp="1"/>
          </p:cNvSpPr>
          <p:nvPr>
            <p:ph idx="1"/>
          </p:nvPr>
        </p:nvSpPr>
        <p:spPr>
          <a:xfrm>
            <a:off x="66502" y="1230283"/>
            <a:ext cx="11287298" cy="4946679"/>
          </a:xfrm>
        </p:spPr>
        <p:txBody>
          <a:bodyPr>
            <a:normAutofit fontScale="92500" lnSpcReduction="20000"/>
          </a:bodyPr>
          <a:lstStyle/>
          <a:p>
            <a:pPr lvl="1"/>
            <a:endParaRPr lang="en-US" sz="3000" dirty="0"/>
          </a:p>
          <a:p>
            <a:pPr lvl="1"/>
            <a:endParaRPr lang="en-US" sz="3000" dirty="0"/>
          </a:p>
          <a:p>
            <a:pPr lvl="1"/>
            <a:r>
              <a:rPr lang="en-US" sz="3200" dirty="0"/>
              <a:t>Is the issue being covered by print or broadcast media?</a:t>
            </a:r>
          </a:p>
          <a:p>
            <a:pPr lvl="1"/>
            <a:r>
              <a:rPr lang="en-US" sz="3200" dirty="0"/>
              <a:t>Are there other issues already receiving attention 	that can be linked to your objective?</a:t>
            </a:r>
          </a:p>
          <a:p>
            <a:pPr lvl="1"/>
            <a:r>
              <a:rPr lang="en-US" sz="3200" dirty="0"/>
              <a:t>Who is reporting on nursing home issues or issues relating to closures? Do you have, or can you form, a relationship with her or him?</a:t>
            </a:r>
          </a:p>
          <a:p>
            <a:pPr lvl="1"/>
            <a:r>
              <a:rPr lang="en-US" sz="3200" dirty="0"/>
              <a:t>Are there any stories you have or know of that could help encourage media attention?</a:t>
            </a:r>
          </a:p>
          <a:p>
            <a:pPr lvl="1"/>
            <a:r>
              <a:rPr lang="en-US" sz="3200" dirty="0"/>
              <a:t>What other stories could help improve your case?</a:t>
            </a:r>
          </a:p>
          <a:p>
            <a:pPr lvl="1"/>
            <a:r>
              <a:rPr lang="en-US" sz="3200" dirty="0"/>
              <a:t>Can you link the story to another local, topical or historical event?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9907" y="315049"/>
            <a:ext cx="1975104" cy="1094232"/>
          </a:xfrm>
          <a:prstGeom prst="rect">
            <a:avLst/>
          </a:prstGeom>
        </p:spPr>
      </p:pic>
    </p:spTree>
    <p:extLst>
      <p:ext uri="{BB962C8B-B14F-4D97-AF65-F5344CB8AC3E}">
        <p14:creationId xmlns:p14="http://schemas.microsoft.com/office/powerpoint/2010/main" val="40221231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SUCCESS</a:t>
            </a:r>
          </a:p>
        </p:txBody>
      </p:sp>
      <p:sp>
        <p:nvSpPr>
          <p:cNvPr id="3" name="Content Placeholder 2"/>
          <p:cNvSpPr>
            <a:spLocks noGrp="1"/>
          </p:cNvSpPr>
          <p:nvPr>
            <p:ph idx="1"/>
          </p:nvPr>
        </p:nvSpPr>
        <p:spPr>
          <a:xfrm>
            <a:off x="838200" y="1368829"/>
            <a:ext cx="10515600" cy="4808134"/>
          </a:xfrm>
        </p:spPr>
        <p:txBody>
          <a:bodyPr>
            <a:normAutofit/>
          </a:bodyPr>
          <a:lstStyle/>
          <a:p>
            <a:pPr lvl="0"/>
            <a:endParaRPr lang="en-US" sz="3200" dirty="0"/>
          </a:p>
          <a:p>
            <a:pPr lvl="0"/>
            <a:r>
              <a:rPr lang="en-US" sz="3200" dirty="0"/>
              <a:t>How will you evaluate your progress?</a:t>
            </a:r>
          </a:p>
          <a:p>
            <a:pPr lvl="1"/>
            <a:r>
              <a:rPr lang="en-US" sz="3200" dirty="0"/>
              <a:t>Did you achieve your objectives?</a:t>
            </a:r>
          </a:p>
          <a:p>
            <a:pPr lvl="1"/>
            <a:r>
              <a:rPr lang="en-US" sz="3200" dirty="0"/>
              <a:t>Which activities were the most successful?  Which </a:t>
            </a:r>
          </a:p>
          <a:p>
            <a:pPr marL="457200" lvl="1" indent="0">
              <a:buNone/>
            </a:pPr>
            <a:r>
              <a:rPr lang="en-US" sz="3200" dirty="0"/>
              <a:t>were not successful?  Why or why not?</a:t>
            </a:r>
          </a:p>
          <a:p>
            <a:pPr lvl="1"/>
            <a:r>
              <a:rPr lang="en-US" sz="3200" dirty="0"/>
              <a:t>Have you been able to get people in </a:t>
            </a:r>
          </a:p>
          <a:p>
            <a:pPr marL="457200" lvl="1" indent="0">
              <a:buNone/>
            </a:pPr>
            <a:r>
              <a:rPr lang="en-US" sz="3200" dirty="0"/>
              <a:t>decision-making power to discuss the issue?</a:t>
            </a:r>
          </a:p>
          <a:p>
            <a:pPr lvl="1"/>
            <a:r>
              <a:rPr lang="en-US" sz="3200" dirty="0"/>
              <a:t>Were you able to identify all of the stakeholders?</a:t>
            </a:r>
          </a:p>
          <a:p>
            <a:pPr lvl="1"/>
            <a:r>
              <a:rPr lang="en-US" sz="3200" dirty="0"/>
              <a:t>Are you able to understand their perspectives?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111" y="0"/>
            <a:ext cx="2466975" cy="2466975"/>
          </a:xfrm>
          <a:prstGeom prst="rect">
            <a:avLst/>
          </a:prstGeom>
        </p:spPr>
      </p:pic>
    </p:spTree>
    <p:extLst>
      <p:ext uri="{BB962C8B-B14F-4D97-AF65-F5344CB8AC3E}">
        <p14:creationId xmlns:p14="http://schemas.microsoft.com/office/powerpoint/2010/main" val="28159271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498" y="824984"/>
            <a:ext cx="8077002" cy="3477875"/>
          </a:xfrm>
          <a:prstGeom prst="rect">
            <a:avLst/>
          </a:prstGeom>
        </p:spPr>
        <p:txBody>
          <a:bodyPr wrap="square">
            <a:spAutoFit/>
          </a:bodyPr>
          <a:lstStyle/>
          <a:p>
            <a:r>
              <a:rPr lang="en-US" sz="4400" dirty="0">
                <a:latin typeface="Calibri" panose="020F0502020204030204" pitchFamily="34" charset="0"/>
                <a:cs typeface="Times New Roman" panose="02020603050405020304" pitchFamily="18" charset="0"/>
              </a:rPr>
              <a:t>First Day:</a:t>
            </a:r>
          </a:p>
          <a:p>
            <a:r>
              <a:rPr lang="en-US" sz="4400" dirty="0">
                <a:latin typeface="Calibri" panose="020F0502020204030204" pitchFamily="34" charset="0"/>
                <a:cs typeface="Times New Roman" panose="02020603050405020304" pitchFamily="18" charset="0"/>
              </a:rPr>
              <a:t>3:45 to 4:30</a:t>
            </a:r>
          </a:p>
          <a:p>
            <a:endParaRPr lang="en-US" sz="4400" dirty="0">
              <a:latin typeface="Calibri" panose="020F0502020204030204" pitchFamily="34" charset="0"/>
              <a:cs typeface="Times New Roman" panose="02020603050405020304" pitchFamily="18" charset="0"/>
            </a:endParaRPr>
          </a:p>
          <a:p>
            <a:r>
              <a:rPr lang="en-US" sz="4400" dirty="0">
                <a:latin typeface="Calibri" panose="020F0502020204030204" pitchFamily="34" charset="0"/>
                <a:cs typeface="Times New Roman" panose="02020603050405020304" pitchFamily="18" charset="0"/>
              </a:rPr>
              <a:t>DEVELOPING THE WORK PLAN FOR THE NEXT 12 MONTHS</a:t>
            </a:r>
            <a:endParaRPr lang="en-US" sz="4400" dirty="0"/>
          </a:p>
        </p:txBody>
      </p:sp>
    </p:spTree>
    <p:extLst>
      <p:ext uri="{BB962C8B-B14F-4D97-AF65-F5344CB8AC3E}">
        <p14:creationId xmlns:p14="http://schemas.microsoft.com/office/powerpoint/2010/main" val="32483203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WORK PLAN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3663" y="3143250"/>
            <a:ext cx="1905000" cy="1428750"/>
          </a:xfrm>
        </p:spPr>
      </p:pic>
    </p:spTree>
    <p:extLst>
      <p:ext uri="{BB962C8B-B14F-4D97-AF65-F5344CB8AC3E}">
        <p14:creationId xmlns:p14="http://schemas.microsoft.com/office/powerpoint/2010/main" val="37882125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TWO</a:t>
            </a:r>
          </a:p>
        </p:txBody>
      </p:sp>
      <p:sp>
        <p:nvSpPr>
          <p:cNvPr id="3" name="Content Placeholder 2"/>
          <p:cNvSpPr>
            <a:spLocks noGrp="1"/>
          </p:cNvSpPr>
          <p:nvPr>
            <p:ph idx="1"/>
          </p:nvPr>
        </p:nvSpPr>
        <p:spPr/>
        <p:txBody>
          <a:bodyPr/>
          <a:lstStyle/>
          <a:p>
            <a:endParaRPr lang="en-US" dirty="0"/>
          </a:p>
          <a:p>
            <a:pPr>
              <a:buFont typeface="Arial" panose="020B0604020202020204" pitchFamily="34" charset="0"/>
              <a:buChar char="•"/>
            </a:pPr>
            <a:r>
              <a:rPr lang="en-US" sz="3200" dirty="0"/>
              <a:t>Developing a Transition Team</a:t>
            </a:r>
          </a:p>
          <a:p>
            <a:pPr lvl="1">
              <a:buFont typeface="Arial" panose="020B0604020202020204" pitchFamily="34" charset="0"/>
              <a:buChar char="•"/>
            </a:pPr>
            <a:r>
              <a:rPr lang="en-US" sz="3200" dirty="0"/>
              <a:t>Best practices</a:t>
            </a:r>
          </a:p>
          <a:p>
            <a:pPr lvl="1">
              <a:buFont typeface="Arial" panose="020B0604020202020204" pitchFamily="34" charset="0"/>
              <a:buChar char="•"/>
            </a:pPr>
            <a:r>
              <a:rPr lang="en-US" sz="3200" dirty="0"/>
              <a:t>Things to consider</a:t>
            </a:r>
          </a:p>
          <a:p>
            <a:pPr lvl="1">
              <a:buFont typeface="Arial" panose="020B0604020202020204" pitchFamily="34" charset="0"/>
              <a:buChar char="•"/>
            </a:pPr>
            <a:r>
              <a:rPr lang="en-US" sz="3200" dirty="0"/>
              <a:t>What activities do you think you will need to undertake?</a:t>
            </a:r>
          </a:p>
          <a:p>
            <a:pPr lvl="1">
              <a:buFont typeface="Arial" panose="020B0604020202020204" pitchFamily="34" charset="0"/>
              <a:buChar char="•"/>
            </a:pPr>
            <a:r>
              <a:rPr lang="en-US" sz="3200" dirty="0"/>
              <a:t>Development of a 12 month work plan</a:t>
            </a:r>
          </a:p>
          <a:p>
            <a:pPr>
              <a:buFont typeface="Arial" panose="020B0604020202020204" pitchFamily="34" charset="0"/>
              <a:buChar char="•"/>
            </a:pPr>
            <a:r>
              <a:rPr lang="en-US" sz="3200" dirty="0"/>
              <a:t>Evaluation of the Training</a:t>
            </a:r>
          </a:p>
          <a:p>
            <a:pPr lvl="1">
              <a:buFont typeface="Arial" panose="020B0604020202020204" pitchFamily="34" charset="0"/>
              <a:buChar char="•"/>
            </a:pP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980" y="478740"/>
            <a:ext cx="3101938" cy="3423480"/>
          </a:xfrm>
          <a:prstGeom prst="rect">
            <a:avLst/>
          </a:prstGeom>
        </p:spPr>
      </p:pic>
    </p:spTree>
    <p:extLst>
      <p:ext uri="{BB962C8B-B14F-4D97-AF65-F5344CB8AC3E}">
        <p14:creationId xmlns:p14="http://schemas.microsoft.com/office/powerpoint/2010/main" val="28887927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DAY: 9:00 TO 10:00 </a:t>
            </a:r>
          </a:p>
        </p:txBody>
      </p:sp>
    </p:spTree>
    <p:extLst>
      <p:ext uri="{BB962C8B-B14F-4D97-AF65-F5344CB8AC3E}">
        <p14:creationId xmlns:p14="http://schemas.microsoft.com/office/powerpoint/2010/main" val="2687160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TEAMS: BEST PRACTICES</a:t>
            </a:r>
          </a:p>
        </p:txBody>
      </p:sp>
      <p:sp>
        <p:nvSpPr>
          <p:cNvPr id="3" name="Content Placeholder 2"/>
          <p:cNvSpPr>
            <a:spLocks noGrp="1"/>
          </p:cNvSpPr>
          <p:nvPr>
            <p:ph idx="1"/>
          </p:nvPr>
        </p:nvSpPr>
        <p:spPr/>
        <p:txBody>
          <a:bodyPr>
            <a:noAutofit/>
          </a:bodyPr>
          <a:lstStyle/>
          <a:p>
            <a:r>
              <a:rPr lang="en-US" sz="2800" dirty="0"/>
              <a:t>OHIO</a:t>
            </a:r>
          </a:p>
          <a:p>
            <a:pPr lvl="1"/>
            <a:r>
              <a:rPr lang="en-US" sz="2800" dirty="0"/>
              <a:t>Kaizen Event</a:t>
            </a:r>
          </a:p>
          <a:p>
            <a:r>
              <a:rPr lang="en-US" sz="2800" dirty="0"/>
              <a:t>A </a:t>
            </a:r>
            <a:r>
              <a:rPr lang="en-US" sz="2800" i="1" dirty="0"/>
              <a:t>kaizen</a:t>
            </a:r>
            <a:r>
              <a:rPr lang="en-US" sz="2800" dirty="0">
                <a:solidFill>
                  <a:schemeClr val="tx1">
                    <a:lumMod val="50000"/>
                    <a:lumOff val="50000"/>
                  </a:schemeClr>
                </a:solidFill>
              </a:rPr>
              <a:t> event is a discrete continuous improvement project </a:t>
            </a:r>
            <a:br>
              <a:rPr lang="en-US" sz="2800" dirty="0">
                <a:solidFill>
                  <a:schemeClr val="tx1">
                    <a:lumMod val="50000"/>
                    <a:lumOff val="50000"/>
                  </a:schemeClr>
                </a:solidFill>
              </a:rPr>
            </a:br>
            <a:r>
              <a:rPr lang="en-US" sz="2800" dirty="0">
                <a:solidFill>
                  <a:schemeClr val="tx1">
                    <a:lumMod val="50000"/>
                    <a:lumOff val="50000"/>
                  </a:schemeClr>
                </a:solidFill>
              </a:rPr>
              <a:t>with a defined start and end point, usually done in a single </a:t>
            </a:r>
            <a:br>
              <a:rPr lang="en-US" sz="2800" dirty="0">
                <a:solidFill>
                  <a:schemeClr val="tx1">
                    <a:lumMod val="50000"/>
                    <a:lumOff val="50000"/>
                  </a:schemeClr>
                </a:solidFill>
              </a:rPr>
            </a:br>
            <a:r>
              <a:rPr lang="en-US" sz="2800" dirty="0">
                <a:solidFill>
                  <a:schemeClr val="tx1">
                    <a:lumMod val="50000"/>
                    <a:lumOff val="50000"/>
                  </a:schemeClr>
                </a:solidFill>
              </a:rPr>
              <a:t>week.</a:t>
            </a:r>
          </a:p>
          <a:p>
            <a:r>
              <a:rPr lang="en-US" sz="2800" dirty="0">
                <a:solidFill>
                  <a:schemeClr val="tx1">
                    <a:lumMod val="50000"/>
                    <a:lumOff val="50000"/>
                  </a:schemeClr>
                </a:solidFill>
              </a:rPr>
              <a:t>A typical </a:t>
            </a:r>
            <a:r>
              <a:rPr lang="en-US" sz="2800" i="1" dirty="0">
                <a:solidFill>
                  <a:schemeClr val="tx1">
                    <a:lumMod val="50000"/>
                    <a:lumOff val="50000"/>
                  </a:schemeClr>
                </a:solidFill>
              </a:rPr>
              <a:t>kaizen</a:t>
            </a:r>
            <a:r>
              <a:rPr lang="en-US" sz="2800" dirty="0">
                <a:solidFill>
                  <a:schemeClr val="tx1">
                    <a:lumMod val="50000"/>
                    <a:lumOff val="50000"/>
                  </a:schemeClr>
                </a:solidFill>
              </a:rPr>
              <a:t> event consists of a day of training, a day of </a:t>
            </a:r>
            <a:br>
              <a:rPr lang="en-US" sz="2800" dirty="0">
                <a:solidFill>
                  <a:schemeClr val="tx1">
                    <a:lumMod val="50000"/>
                    <a:lumOff val="50000"/>
                  </a:schemeClr>
                </a:solidFill>
              </a:rPr>
            </a:br>
            <a:r>
              <a:rPr lang="en-US" sz="2800" dirty="0">
                <a:solidFill>
                  <a:schemeClr val="tx1">
                    <a:lumMod val="50000"/>
                    <a:lumOff val="50000"/>
                  </a:schemeClr>
                </a:solidFill>
              </a:rPr>
              <a:t>process walking and analyzing the process, followed by two days of improvement activity. The final morning (Friday) is used for wrap-up, training on the new process, and preparing a report out, which is usually presented late morning or early afternoon.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963" y="1845734"/>
            <a:ext cx="1446645" cy="1454682"/>
          </a:xfrm>
          <a:prstGeom prst="rect">
            <a:avLst/>
          </a:prstGeom>
        </p:spPr>
      </p:pic>
    </p:spTree>
    <p:extLst>
      <p:ext uri="{BB962C8B-B14F-4D97-AF65-F5344CB8AC3E}">
        <p14:creationId xmlns:p14="http://schemas.microsoft.com/office/powerpoint/2010/main" val="304150012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1277</TotalTime>
  <Words>7872</Words>
  <Application>Microsoft Office PowerPoint</Application>
  <PresentationFormat>Widescreen</PresentationFormat>
  <Paragraphs>705</Paragraphs>
  <Slides>137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137</vt:i4>
      </vt:variant>
    </vt:vector>
  </HeadingPairs>
  <TitlesOfParts>
    <vt:vector size="143" baseType="lpstr">
      <vt:lpstr>Arial</vt:lpstr>
      <vt:lpstr>Calibri</vt:lpstr>
      <vt:lpstr>Calibri Light</vt:lpstr>
      <vt:lpstr>Times New Roman</vt:lpstr>
      <vt:lpstr>Wingdings</vt:lpstr>
      <vt:lpstr>Retrospect</vt:lpstr>
      <vt:lpstr>Training: Nursing Home Closures</vt:lpstr>
      <vt:lpstr>Day One: MORNING AGENDA</vt:lpstr>
      <vt:lpstr>FIRST DAY: 9:15 TO 9:30</vt:lpstr>
      <vt:lpstr>YOUR EXPERIENCES WITH CLOSURES</vt:lpstr>
      <vt:lpstr>FIRST DAY: 9:30 TO 10:30</vt:lpstr>
      <vt:lpstr>NATIONAL STUDY FUNDED BY THE RETIREMENT RESEARCH FOUNDATION</vt:lpstr>
      <vt:lpstr>OBSTACLES TO A SUCCESSFUL CLOSING</vt:lpstr>
      <vt:lpstr>STATE BEST PRACTICE CASE STUDIES</vt:lpstr>
      <vt:lpstr>BEST PRACTICES</vt:lpstr>
      <vt:lpstr>WISCONSIN</vt:lpstr>
      <vt:lpstr>  WISCONSIN: RECOMMENDATIONS FOR ENHANCING THE RESIDENT RELOCATION PROCESS** </vt:lpstr>
      <vt:lpstr>WISCONSIN: RECOMMENDATIONS FOR ENHANCING THE RESIDENT RELOCATION PROCESS </vt:lpstr>
      <vt:lpstr>WISCONSIN: RECOMMENDATIONS FOR ENHANCING THE RESIDENT RELOCATION PROCESS </vt:lpstr>
      <vt:lpstr>WISCONSIN: RECOMMENDATIONS FOR ENHANCING THE RESIDENT RELOCATION PROCESS </vt:lpstr>
      <vt:lpstr>WISCONSIN: GUIDE FOR RECEIVING FACILITY</vt:lpstr>
      <vt:lpstr>WISCONSIN: GUIDE FOR RECEIVING FACILITY</vt:lpstr>
      <vt:lpstr>WISCONSIN: GUIDE FOR RECEIVING FACILITY</vt:lpstr>
      <vt:lpstr>WISCONSIN: GUIDE FOR RECEIVING FACILITY</vt:lpstr>
      <vt:lpstr>WISCONSIN: GUIDE FOR RECEIVING FACILITY</vt:lpstr>
      <vt:lpstr>WISCONSIN: GUIDE FOR RECEIVING FACILITY</vt:lpstr>
      <vt:lpstr>WISCONSIN: GUIDE FOR RECEIVING FACILITY</vt:lpstr>
      <vt:lpstr> CONNECTICUT</vt:lpstr>
      <vt:lpstr>PowerPoint Presentation</vt:lpstr>
      <vt:lpstr>IOWA </vt:lpstr>
      <vt:lpstr>MICHIGAN</vt:lpstr>
      <vt:lpstr>RHODE ISLAND  </vt:lpstr>
      <vt:lpstr>SOUTH CAROLINA</vt:lpstr>
      <vt:lpstr>WASHINGTON, DC</vt:lpstr>
      <vt:lpstr>WASHINGTON, DC</vt:lpstr>
      <vt:lpstr>PowerPoint Presentation</vt:lpstr>
      <vt:lpstr>PowerPoint Presentation</vt:lpstr>
      <vt:lpstr>RECOMMENDATONS: CMS - GENERAL</vt:lpstr>
      <vt:lpstr>RECOMMENDATONS: CMS - GENERAL</vt:lpstr>
      <vt:lpstr>RECOMMENDATIONS: CMS – RELATED TO OBSTACLES</vt:lpstr>
      <vt:lpstr>RECOMMENDATIONS: CMS – RELATED TO OBSTACLES</vt:lpstr>
      <vt:lpstr>RECOMMENDATIONS: CMS – RELATED TO OBSTACLES</vt:lpstr>
      <vt:lpstr>RECOMMENDATIONS: CMS – RELATED TO OBSTACLES</vt:lpstr>
      <vt:lpstr>RECOMMENDATIONS: CMS – RELATED TO OBSTACLES</vt:lpstr>
      <vt:lpstr>RECOMMENDATIONS: CMS – RELATED TO OBSTACLES</vt:lpstr>
      <vt:lpstr>RECOMMENDATIONS: CMS – RELATED TO OBSTACLES</vt:lpstr>
      <vt:lpstr>RECOMMENDATIONS: CMS – RELATED TO OBSTACLES</vt:lpstr>
      <vt:lpstr>RECOMMENDATIONS: CMS – RELATED TO OBSTACLES</vt:lpstr>
      <vt:lpstr>      RECOMMENDATIONS FOR STATE AGENCIES: GENERAL </vt:lpstr>
      <vt:lpstr>RECOMMENDATIONS FOR STATE AGENCIES: GENERAL </vt:lpstr>
      <vt:lpstr>RECOMMENDATIONS FOR STATE AGENCIES: GENERAL </vt:lpstr>
      <vt:lpstr>RECOMMENDATIONS FOR STATES: SPECIFIC</vt:lpstr>
      <vt:lpstr>RECOMMENDATIONS FOR STATES: SPECIFIC</vt:lpstr>
      <vt:lpstr>RECOMMENDATIONS FOR STATES: SPECIFIC</vt:lpstr>
      <vt:lpstr>RECOMMENDATIONS FOR STATES: SPECIFIC</vt:lpstr>
      <vt:lpstr>RECOMMENDATIONS FOR OMBUDSMEN: GENERAL</vt:lpstr>
      <vt:lpstr>RECOMMENDATIONS FOR OMBUDSMEN: SPECIFIC</vt:lpstr>
      <vt:lpstr>RECOMMENDATIONS FOR OMBUDSMEN: SPECIFIC</vt:lpstr>
      <vt:lpstr>RECOMMENDATIONS FOR OMBUDSMEN: SPECIFIC</vt:lpstr>
      <vt:lpstr>RECOMMENDATIONS FOR OMBUDSMEN: SPECIFIC</vt:lpstr>
      <vt:lpstr>RECOMMENDATIONS FOR OMBUDSMEN: SPECIFIC</vt:lpstr>
      <vt:lpstr>FIRST DAY: 11:30 TO 12 NOON</vt:lpstr>
      <vt:lpstr>NEW FEDERAL RULES ON DISCHARGE*</vt:lpstr>
      <vt:lpstr>NEW FEDERAL RULES ON DISCHARGE</vt:lpstr>
      <vt:lpstr>NEW FEDERAL RULES ON DISCHARGE: NOTIFICATION</vt:lpstr>
      <vt:lpstr>NEW FEDERAL DISCHARGE RULES: ORIENTATION</vt:lpstr>
      <vt:lpstr>FEDERAL RULES </vt:lpstr>
      <vt:lpstr>FEDERAL RULES ON CLOSURES</vt:lpstr>
      <vt:lpstr>FEDERAL RULES </vt:lpstr>
      <vt:lpstr>FEDERAL RULES</vt:lpstr>
      <vt:lpstr>FEDERAL RULES</vt:lpstr>
      <vt:lpstr>FEDERAL RULES</vt:lpstr>
      <vt:lpstr>FEDERAL RULES </vt:lpstr>
      <vt:lpstr>FEDERAL RULES: PLANS </vt:lpstr>
      <vt:lpstr>FEDERAL RULES: PLANS </vt:lpstr>
      <vt:lpstr>FEDERAL RULES: PLANS </vt:lpstr>
      <vt:lpstr>FEDERAL RULES: PLANS </vt:lpstr>
      <vt:lpstr>FEDERAL RULES: PLANS </vt:lpstr>
      <vt:lpstr>FEDERAL RULES: PLANS </vt:lpstr>
      <vt:lpstr>FEDERAL RULES: PLANS </vt:lpstr>
      <vt:lpstr>FEDERAL RULES: PLANS </vt:lpstr>
      <vt:lpstr>FEDERAL RULES: PLANS </vt:lpstr>
      <vt:lpstr>FEDERAL RULES:ADMINISTRATOR SANCTIONS</vt:lpstr>
      <vt:lpstr>FEDERAL RULES: PAYMENTS </vt:lpstr>
      <vt:lpstr>DAY ONE: AFTERNOON</vt:lpstr>
      <vt:lpstr>FIRST DAY: 1:00 TO 1:30</vt:lpstr>
      <vt:lpstr>DISCUSSION OF STRENGTHS AND WEAKNESSES</vt:lpstr>
      <vt:lpstr>DISCUSSION OF STRENGTHS AND WEAKNESSES</vt:lpstr>
      <vt:lpstr>FIRST DAY: 1:30 TO 2:00</vt:lpstr>
      <vt:lpstr>CHOOSING YOUR GOAL</vt:lpstr>
      <vt:lpstr>CHOOSE ONE RECOMMENDATION</vt:lpstr>
      <vt:lpstr>CHOOSE ONE RECOMMENDATION</vt:lpstr>
      <vt:lpstr>CHOOSE ONE RECOMMENDATION</vt:lpstr>
      <vt:lpstr>PowerPoint Presentation</vt:lpstr>
      <vt:lpstr>DEVELOPING A STRATEGIC PLAN: 2:15 TO 3:45</vt:lpstr>
      <vt:lpstr>DEVELOPING A STRATEGIC PLAN</vt:lpstr>
      <vt:lpstr>DEVELOPING A STRATEGIC PLAN</vt:lpstr>
      <vt:lpstr>DEVELOPING A STRATEGIC PLAN</vt:lpstr>
      <vt:lpstr>MEDIA</vt:lpstr>
      <vt:lpstr>EVALUATION OF SUCCESS</vt:lpstr>
      <vt:lpstr>PowerPoint Presentation</vt:lpstr>
      <vt:lpstr>DEVELOPMENT OF WORK PLAN</vt:lpstr>
      <vt:lpstr>DAY TWO</vt:lpstr>
      <vt:lpstr>SECOND DAY: 9:00 TO 10:00 </vt:lpstr>
      <vt:lpstr>TRANSITION TEAMS: BEST PRACTICES</vt:lpstr>
      <vt:lpstr>TRANSITION TEAMS: BEST PRACTICES</vt:lpstr>
      <vt:lpstr>PowerPoint Presentation</vt:lpstr>
      <vt:lpstr>PowerPoint Presentation</vt:lpstr>
      <vt:lpstr>PowerPoint Presentation</vt:lpstr>
      <vt:lpstr>PowerPoint Presentation</vt:lpstr>
      <vt:lpstr>EXAMPLES OF CHANGES: OHIO</vt:lpstr>
      <vt:lpstr>EXAMPLES OF CHANGES: OHIO</vt:lpstr>
      <vt:lpstr>MORE EFFICIENT: OHIO</vt:lpstr>
      <vt:lpstr>RELOCATION TEAM: EXAMPLE OF THE DIFFERENT ROLES:  OHIO</vt:lpstr>
      <vt:lpstr>RELOCATION TEAM: OHIO</vt:lpstr>
      <vt:lpstr>RELOCATION TEAM: OHIO</vt:lpstr>
      <vt:lpstr>PROCESS: OHIO</vt:lpstr>
      <vt:lpstr>PROCESS: OHIO</vt:lpstr>
      <vt:lpstr>PROCESS: OHIO</vt:lpstr>
      <vt:lpstr>PowerPoint Presentation</vt:lpstr>
      <vt:lpstr>WISCONSIN</vt:lpstr>
      <vt:lpstr>WISCONSIN: RELOCATION TEAM</vt:lpstr>
      <vt:lpstr>WISCONSIN: RELOCATION TEAM</vt:lpstr>
      <vt:lpstr>WISCONSIN: RELOCATION TEAM</vt:lpstr>
      <vt:lpstr>WISCONSIN: RELOCATION TEAM</vt:lpstr>
      <vt:lpstr>PowerPoint Presentation</vt:lpstr>
      <vt:lpstr>THE RESPONSIBILITY OF ALL MEMBERS OF THE STATE RELOCATION TEAM </vt:lpstr>
      <vt:lpstr>THE RESPONSIBILITY OF ALL MEMBERS OF THE STATE RELOCATION TEAM </vt:lpstr>
      <vt:lpstr>THE RESPONSIBILITY OF ALL MEMBERS OF THE STATE RELOCATION TEAM  </vt:lpstr>
      <vt:lpstr>THE RESPONSIBILITY OF ALL MEMBERS OF THE STATE RELOCATION TEAM </vt:lpstr>
      <vt:lpstr>WISCONSIN: SPECIFIC ROLES</vt:lpstr>
      <vt:lpstr>WISCONSIN: SPECIFIC ROLES</vt:lpstr>
      <vt:lpstr>WISCONSIN:ROLES</vt:lpstr>
      <vt:lpstr>WISCONSIN RELOCATION MANUAL*</vt:lpstr>
      <vt:lpstr>WISCONSIN: PROCESS</vt:lpstr>
      <vt:lpstr>PowerPoint Presentation</vt:lpstr>
      <vt:lpstr>BREAK: 10:00 to 10:15</vt:lpstr>
      <vt:lpstr>SECOND DAY: 10:15 TO 10:45</vt:lpstr>
      <vt:lpstr>WHAT ACTIVITIES DO YOU THINK YOU WILL NEED TO UNDERTAKE?</vt:lpstr>
      <vt:lpstr>SECOND DAY: 10:45 TO 11:30</vt:lpstr>
      <vt:lpstr>DEVELOPMENT OF WORK PLAN</vt:lpstr>
      <vt:lpstr>SECOND DAY: 11:30 TO 12</vt:lpstr>
      <vt:lpstr>EVALUATION OF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creator>Cindy Rudder</dc:creator>
  <cp:lastModifiedBy>Visitor 1</cp:lastModifiedBy>
  <cp:revision>350</cp:revision>
  <dcterms:created xsi:type="dcterms:W3CDTF">2017-02-06T18:51:06Z</dcterms:created>
  <dcterms:modified xsi:type="dcterms:W3CDTF">2017-05-17T18:31:10Z</dcterms:modified>
</cp:coreProperties>
</file>